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3" r:id="rId3"/>
    <p:sldMasterId id="2147483715" r:id="rId4"/>
    <p:sldMasterId id="2147483727" r:id="rId5"/>
    <p:sldMasterId id="2147483739" r:id="rId6"/>
    <p:sldMasterId id="2147483751" r:id="rId7"/>
  </p:sldMasterIdLst>
  <p:notesMasterIdLst>
    <p:notesMasterId r:id="rId42"/>
  </p:notesMasterIdLst>
  <p:sldIdLst>
    <p:sldId id="273" r:id="rId8"/>
    <p:sldId id="274" r:id="rId9"/>
    <p:sldId id="275" r:id="rId10"/>
    <p:sldId id="276" r:id="rId11"/>
    <p:sldId id="305" r:id="rId12"/>
    <p:sldId id="306" r:id="rId13"/>
    <p:sldId id="279" r:id="rId14"/>
    <p:sldId id="280" r:id="rId15"/>
    <p:sldId id="281" r:id="rId16"/>
    <p:sldId id="307" r:id="rId17"/>
    <p:sldId id="282" r:id="rId18"/>
    <p:sldId id="284" r:id="rId19"/>
    <p:sldId id="285" r:id="rId20"/>
    <p:sldId id="286" r:id="rId21"/>
    <p:sldId id="313" r:id="rId22"/>
    <p:sldId id="314" r:id="rId23"/>
    <p:sldId id="31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308" r:id="rId32"/>
    <p:sldId id="309" r:id="rId33"/>
    <p:sldId id="294" r:id="rId34"/>
    <p:sldId id="295" r:id="rId35"/>
    <p:sldId id="310" r:id="rId36"/>
    <p:sldId id="311" r:id="rId37"/>
    <p:sldId id="297" r:id="rId38"/>
    <p:sldId id="298" r:id="rId39"/>
    <p:sldId id="299" r:id="rId40"/>
    <p:sldId id="31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73" d="100"/>
          <a:sy n="73" d="100"/>
        </p:scale>
        <p:origin x="13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D36E6-C6AA-490C-A16C-49D1C2BFA1A6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E6E7F-2739-42DC-A200-27A8E8542A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85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Up</a:t>
            </a:r>
            <a:r>
              <a:rPr lang="en-US" baseline="0" dirty="0" smtClean="0"/>
              <a:t> h</a:t>
            </a:r>
            <a:r>
              <a:rPr lang="en-US" dirty="0" smtClean="0"/>
              <a:t>yperlink in old</a:t>
            </a:r>
            <a:r>
              <a:rPr lang="en-US" baseline="0" dirty="0" smtClean="0"/>
              <a:t> man!</a:t>
            </a:r>
          </a:p>
          <a:p>
            <a:r>
              <a:rPr lang="en-US" baseline="0" dirty="0" smtClean="0"/>
              <a:t>John Lewis timeline hyperlink in baby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8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GB"/>
              <a:t>You can get the students to do this across a double page </a:t>
            </a:r>
          </a:p>
        </p:txBody>
      </p:sp>
    </p:spTree>
    <p:extLst>
      <p:ext uri="{BB962C8B-B14F-4D97-AF65-F5344CB8AC3E}">
        <p14:creationId xmlns:p14="http://schemas.microsoft.com/office/powerpoint/2010/main" val="113155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0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GB" dirty="0" smtClean="0"/>
              <a:t>http://www.youtube.com/watch?v=1VQdY8n-Iqk- clip of prayer call and</a:t>
            </a:r>
            <a:r>
              <a:rPr lang="en-GB" baseline="0" dirty="0" smtClean="0"/>
              <a:t> honey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40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http://www.bbc.co.uk/learningzone/clips/bar-mitzvah/3667.html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46BE7-89D9-4515-BFF6-62D967F3A8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81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http://www.bbc.co.uk/learningzone/clips/bar-mitzvah/3667.html  BBC</a:t>
            </a:r>
            <a:r>
              <a:rPr lang="en-GB" baseline="0" dirty="0" smtClean="0"/>
              <a:t> class clips ( explaining </a:t>
            </a:r>
            <a:r>
              <a:rPr lang="en-GB" baseline="0" smtClean="0"/>
              <a:t>Bar Mitzvah)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46BE7-89D9-4515-BFF6-62D967F3A8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91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.uk/url?sa=i&amp;rct=j&amp;q=&amp;esrc=s&amp;frm=1&amp;source=images&amp;cd=&amp;cad=rja&amp;docid=9EAZZ-TV5KbsVM&amp;tbnid=qF2XtCmKtMWjpM:&amp;ved=0CAUQjRw&amp;url=http://www.mazelmoments.com/blog/11547/personalize-wedding-mitzvah-invitations-hanukkah-cards-poseprints/&amp;ei=7ScGU-HBC6iW0AWV-4HwCQ&amp;bvm=bv.61725948,d.ZG4&amp;psig=AFQjCNEBSs7kItAmBti2E9tgdKCSROuoDQ&amp;ust=1392998746434544" TargetMode="Externa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619268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2204864"/>
            <a:ext cx="50405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696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7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23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68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32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74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521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95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298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67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61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6425" cy="1381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7013" cy="4111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905000"/>
            <a:ext cx="4037012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4037013"/>
            <a:ext cx="4037012" cy="1979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fld id="{B2A4DF1F-5CBA-4EC4-ABB0-5CC1D59A4D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2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343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799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815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78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23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7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312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61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23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56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427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553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092280" y="0"/>
            <a:ext cx="2051720" cy="6858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https://encrypted-tbn3.gstatic.com/images?q=tbn:ANd9GcSWGLL52WTT7wDTmhR1iuv0wVzz0obW__jS4w7xbq2fxfTo0gs3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l="58678" t="12364" r="5842" b="4618"/>
          <a:stretch>
            <a:fillRect/>
          </a:stretch>
        </p:blipFill>
        <p:spPr bwMode="auto">
          <a:xfrm>
            <a:off x="7380312" y="404664"/>
            <a:ext cx="1434032" cy="2592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ounded Rectangle 8"/>
          <p:cNvSpPr/>
          <p:nvPr userDrawn="1"/>
        </p:nvSpPr>
        <p:spPr>
          <a:xfrm>
            <a:off x="7236296" y="3284984"/>
            <a:ext cx="1728192" cy="3384376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lvl="1" indent="-317500" algn="l">
              <a:buFont typeface="+mj-lt"/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will think about why coming of age is important.</a:t>
            </a:r>
          </a:p>
          <a:p>
            <a:pPr marL="317500" lvl="1" indent="-317500" algn="l">
              <a:buFont typeface="+mj-lt"/>
              <a:buAutoNum type="arabicPeriod"/>
            </a:pPr>
            <a:endParaRPr lang="en-GB" sz="1200" b="0" kern="12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pPr marL="317500" lvl="1" indent="-317500" algn="l">
              <a:buFont typeface="+mj-lt"/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will understand how Judaism celebrates adulthood.</a:t>
            </a:r>
          </a:p>
          <a:p>
            <a:pPr marL="317500" lvl="1" indent="-317500" algn="l">
              <a:buFont typeface="+mj-lt"/>
              <a:buAutoNum type="arabicPeriod"/>
            </a:pPr>
            <a:endParaRPr lang="en-GB" sz="1200" b="0" kern="12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pPr marL="317500" lvl="1" indent="-317500" algn="l">
              <a:buFont typeface="+mj-lt"/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will think about the symbolism in coming of age ceremonies</a:t>
            </a:r>
            <a:endParaRPr lang="en-GB" sz="1200" b="0" kern="12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pPr marL="228600" indent="-228600" algn="l">
              <a:buFont typeface="+mj-lt"/>
              <a:buAutoNum type="arabicPeriod"/>
            </a:pP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02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328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0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2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77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57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84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63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056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262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11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276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61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55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9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17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97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120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40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16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868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518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371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52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59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404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431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623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14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385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596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63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129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61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457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031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071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769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745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3233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159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118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6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google.co.uk/url?sa=i&amp;rct=j&amp;q=&amp;esrc=s&amp;frm=1&amp;source=images&amp;cd=&amp;cad=rja&amp;docid=Zv-IytLxeABFxM&amp;tbnid=1ISMKWbQPDYDSM:&amp;ved=0CAUQjRw&amp;url=http://widowscomforts.com/2012/11/30/keep-going/&amp;ei=4yvEUteZOaun0wXYqYDwDQ&amp;bvm=bv.58187178,d.ZG4&amp;psig=AFQjCNHA8lnxikdG_2ppBAHBsJk-SriKwA&amp;ust=1388674373525355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://www.google.co.uk/url?sa=i&amp;rct=j&amp;q=&amp;esrc=s&amp;frm=1&amp;source=images&amp;cd=&amp;cad=rja&amp;docid=RfFiUOW4ql9pRM&amp;tbnid=Y4IjHXyNxAb5FM:&amp;ved=0CAUQjRw&amp;url=http://www.dreamstime.com/photos-images/new-born-baby-feet.html&amp;ei=OlHuUteaMaXT0QXblYCYCw&amp;bvm=bv.60444564,d.ZGU&amp;psig=AFQjCNEUgxQX9f5XVssptpaS_aj81LqkTA&amp;ust=1391436452397780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hyperlink" Target="http://www.google.co.uk/url?sa=i&amp;rct=j&amp;q=&amp;esrc=s&amp;frm=1&amp;source=images&amp;cd=&amp;cad=rja&amp;docid=9EAZZ-TV5KbsVM&amp;tbnid=qF2XtCmKtMWjpM:&amp;ved=0CAUQjRw&amp;url=http://www.mazelmoments.com/blog/11547/personalize-wedding-mitzvah-invitations-hanukkah-cards-poseprints/&amp;ei=7ScGU-HBC6iW0AWV-4HwCQ&amp;bvm=bv.61725948,d.ZG4&amp;psig=AFQjCNEBSs7kItAmBti2E9tgdKCSROuoDQ&amp;ust=1392998746434544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hyperlink" Target="http://www.google.co.uk/url?sa=i&amp;rct=j&amp;q=cute+manga+couple+in+love&amp;source=images&amp;cd=&amp;cad=rja&amp;docid=e2rCmXSlqpJmxM&amp;tbnid=XYEKO0ZTjYWdbM:&amp;ved=&amp;url=http://kilari12345678.eklablog.com/nos-merveilleux-delire-a93575783&amp;ei=Ow0XU97_BsPxhQfwwYHYCg&amp;psig=AFQjCNF-BvrResxdyR9OMjUuMC1V23wqSQ&amp;ust=1394106043712761" TargetMode="Externa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png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58.xml"/><Relationship Id="rId16" Type="http://schemas.openxmlformats.org/officeDocument/2006/relationships/hyperlink" Target="http://www.google.co.uk/url?sa=i&amp;rct=j&amp;q=pink+gerbera&amp;source=images&amp;cd=&amp;cad=rja&amp;uact=8&amp;docid=0_jt1MtnWPSsvM&amp;tbnid=Hh021gXD4ELMSM:&amp;ved=0CAUQjRw&amp;url=http%3A%2F%2Ffineartamerica.com%2Ffeatured%2Fpink-gerbera-daisy-isolated-on-white-jill-fromer.html&amp;ei=RSI0U4TyEefQ7AblrYC4DQ&amp;psig=AFQjCNGh4QIGq7pczAWVNW0KeNrH0bw2Pg&amp;ust=1396011955963597" TargetMode="Externa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hyperlink" Target="http://www.google.co.uk/url?sa=i&amp;rct=j&amp;q=hindu%20bride&amp;source=images&amp;cd=&amp;cad=rja&amp;uact=8&amp;docid=wLA7pri7YMUiaM&amp;tbnid=SA-PqG-DYG3JSM:&amp;ved=0CAUQjRw&amp;url=http%3A%2F%2Fen.wikipedia.org%2Fwiki%2FSouth_Asian_wedding&amp;ei=CyE0U4WQLtD07Ab77YDIDA&amp;psig=AFQjCNGqeaOD7GdCMUY6b0O8Yb_AGRyE1w&amp;ust=1396011631434351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CF62-EC6F-493A-A3C1-973626F725D8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83AC-F3FD-4514-8B29-71B1EDAC0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634082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347048" cy="4525963"/>
          </a:xfrm>
          <a:prstGeom prst="rect">
            <a:avLst/>
          </a:prstGeom>
          <a:solidFill>
            <a:srgbClr val="6600FF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0641-B184-457A-BD3C-F881BB6BBD92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EF1C0-7F51-406B-9590-18CE95BF38B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020272" y="0"/>
            <a:ext cx="2123728" cy="6858000"/>
          </a:xfrm>
          <a:prstGeom prst="rect">
            <a:avLst/>
          </a:prstGeom>
          <a:gradFill flip="none" rotWithShape="1">
            <a:gsLst>
              <a:gs pos="0">
                <a:srgbClr val="9966FF"/>
              </a:gs>
              <a:gs pos="50000">
                <a:srgbClr val="C2A3FF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7236296" y="2852936"/>
            <a:ext cx="1728192" cy="37402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Lesson Objectives</a:t>
            </a:r>
            <a:endParaRPr kumimoji="0" lang="en-GB" sz="12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Discuss and explain why life might be a journey and what is a rite of passage.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Explore the important moments in life.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Explain the connection between significant events and religious belief.</a:t>
            </a:r>
          </a:p>
        </p:txBody>
      </p:sp>
      <p:pic>
        <p:nvPicPr>
          <p:cNvPr id="13314" name="Picture 2" descr="https://encrypted-tbn0.gstatic.com/images?q=tbn:ANd9GcRzcLci0tXDf5dfPRTrs5onXG30xFRfiaFLAf5fdz-1YPdwueAy1g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 l="30452" r="20561"/>
          <a:stretch>
            <a:fillRect/>
          </a:stretch>
        </p:blipFill>
        <p:spPr bwMode="auto">
          <a:xfrm>
            <a:off x="7236296" y="188640"/>
            <a:ext cx="1581910" cy="242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57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50000" t="50000" r="50000" b="50000"/>
            </a:path>
            <a:tileRect/>
          </a:gradFill>
          <a:ln w="57150"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203032" cy="45259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50000" t="50000" r="50000" b="50000"/>
            </a:path>
            <a:tileRect/>
          </a:gradFill>
          <a:ln w="57150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ADF60-5C22-41E4-88C8-5A0F1DE07C6A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991ED-DD3D-4204-945F-A79AEBCAAD4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948264" y="0"/>
            <a:ext cx="2195736" cy="68580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 userDrawn="1"/>
        </p:nvSpPr>
        <p:spPr>
          <a:xfrm>
            <a:off x="7092280" y="2204864"/>
            <a:ext cx="1835696" cy="4392488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400" b="1" u="sng" dirty="0" smtClean="0">
                <a:solidFill>
                  <a:schemeClr val="tx1"/>
                </a:solidFill>
              </a:rPr>
              <a:t>Lesson Objectives</a:t>
            </a:r>
          </a:p>
          <a:p>
            <a:pPr algn="l"/>
            <a:endParaRPr lang="en-GB" sz="1050" b="0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lvl="1" indent="-177800">
              <a:buFont typeface="+mj-lt"/>
              <a:buAutoNum type="arabicPeriod"/>
            </a:pPr>
            <a:r>
              <a:rPr lang="en-US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 will know why</a:t>
            </a:r>
            <a:r>
              <a:rPr lang="en-US" sz="1400" b="1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people celebrate birth.</a:t>
            </a:r>
          </a:p>
          <a:p>
            <a:pPr marL="177800" lvl="1" indent="-177800">
              <a:buFont typeface="+mj-lt"/>
              <a:buAutoNum type="arabicPeriod"/>
            </a:pPr>
            <a:endParaRPr lang="en-GB" sz="1400" b="1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1778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 will know how Muslims celebrate childbirth.</a:t>
            </a:r>
          </a:p>
          <a:p>
            <a:pPr marL="177800" lvl="1" indent="-177800">
              <a:buFont typeface="+mj-lt"/>
              <a:buAutoNum type="arabicPeriod"/>
            </a:pPr>
            <a:endParaRPr lang="en-GB" sz="1400" b="1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177800" lvl="1" indent="-177800">
              <a:buFont typeface="+mj-lt"/>
              <a:buAutoNum type="arabicPeriod"/>
            </a:pPr>
            <a:r>
              <a:rPr lang="en-US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 will understand how they show the importance of the event.</a:t>
            </a:r>
            <a:endParaRPr lang="en-GB" sz="1400" b="1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en-GB" sz="1400" u="sng" dirty="0">
              <a:solidFill>
                <a:schemeClr val="tx1"/>
              </a:solidFill>
            </a:endParaRPr>
          </a:p>
        </p:txBody>
      </p:sp>
      <p:pic>
        <p:nvPicPr>
          <p:cNvPr id="13314" name="Picture 2" descr="https://encrypted-tbn3.gstatic.com/images?q=tbn:ANd9GcQM4d94WvPtr0lKUJrL91RrkoVfrRx8DfcoVvJrHU7vfxeoRyYz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 t="3533" r="7159" b="8151"/>
          <a:stretch>
            <a:fillRect/>
          </a:stretch>
        </p:blipFill>
        <p:spPr bwMode="auto">
          <a:xfrm>
            <a:off x="7387513" y="188640"/>
            <a:ext cx="1360951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9175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44EE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44EE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44EE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44EE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44EE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44EE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6552728" cy="1143000"/>
          </a:xfrm>
          <a:prstGeom prst="rect">
            <a:avLst/>
          </a:prstGeom>
          <a:ln w="38100"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6563072" cy="4525963"/>
          </a:xfrm>
          <a:prstGeom prst="rect">
            <a:avLst/>
          </a:prstGeom>
          <a:ln w="38100">
            <a:solidFill>
              <a:srgbClr val="FF006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FA81-432F-42FE-A9A9-7C36B522863B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0A216-4F1D-4ADE-8FAD-6B879EC75B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092280" y="0"/>
            <a:ext cx="2051720" cy="6858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https://encrypted-tbn3.gstatic.com/images?q=tbn:ANd9GcSWGLL52WTT7wDTmhR1iuv0wVzz0obW__jS4w7xbq2fxfTo0gs3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 l="58678" t="12364" r="5842" b="4618"/>
          <a:stretch>
            <a:fillRect/>
          </a:stretch>
        </p:blipFill>
        <p:spPr bwMode="auto">
          <a:xfrm>
            <a:off x="7380312" y="404664"/>
            <a:ext cx="1434032" cy="2592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ounded Rectangle 8"/>
          <p:cNvSpPr/>
          <p:nvPr userDrawn="1"/>
        </p:nvSpPr>
        <p:spPr>
          <a:xfrm>
            <a:off x="7236296" y="3284984"/>
            <a:ext cx="1728192" cy="3384376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lvl="1" indent="-317500" algn="l">
              <a:buFont typeface="+mj-lt"/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will think about why coming of age is important.</a:t>
            </a:r>
          </a:p>
          <a:p>
            <a:pPr marL="317500" lvl="1" indent="-317500" algn="l">
              <a:buFont typeface="+mj-lt"/>
              <a:buAutoNum type="arabicPeriod"/>
            </a:pPr>
            <a:endParaRPr lang="en-GB" sz="1200" b="0" kern="12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pPr marL="317500" lvl="1" indent="-317500" algn="l">
              <a:buFont typeface="+mj-lt"/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will understand how Judaism celebrates adulthood.</a:t>
            </a:r>
          </a:p>
          <a:p>
            <a:pPr marL="317500" lvl="1" indent="-317500" algn="l">
              <a:buFont typeface="+mj-lt"/>
              <a:buAutoNum type="arabicPeriod"/>
            </a:pPr>
            <a:endParaRPr lang="en-GB" sz="1200" b="0" kern="12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pPr marL="317500" lvl="1" indent="-317500" algn="l">
              <a:buFont typeface="+mj-lt"/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will think about the symbolism in coming of age ceremonies</a:t>
            </a:r>
            <a:endParaRPr lang="en-GB" sz="1200" b="0" kern="120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pPr marL="228600" indent="-228600" algn="l">
              <a:buFont typeface="+mj-lt"/>
              <a:buAutoNum type="arabicPeriod"/>
            </a:pP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6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6350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70939-4489-4C71-B1F4-879ED7F09811}" type="datetimeFigureOut">
              <a:rPr lang="en-GB" smtClean="0"/>
              <a:pPr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008D-CADA-4056-859C-24849C1A81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164288" y="0"/>
            <a:ext cx="1979712" cy="6858000"/>
          </a:xfrm>
          <a:prstGeom prst="rect">
            <a:avLst/>
          </a:prstGeom>
          <a:blipFill dpi="0" rotWithShape="1">
            <a:blip r:embed="rId14" cstate="print"/>
            <a:srcRect/>
            <a:stretch>
              <a:fillRect l="-100000" t="-1000" r="-77000"/>
            </a:stretch>
          </a:blip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6" name="Picture 4" descr="http://t1.gstatic.com/images?q=tbn:ANd9GcTbN7VfJa66bn_bwx24gN8GfglnP6ZJ8JnhmJRBtocyr2LxQvDv">
            <a:hlinkClick r:id="rId15"/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 l="5670" r="1721" b="4241"/>
          <a:stretch>
            <a:fillRect/>
          </a:stretch>
        </p:blipFill>
        <p:spPr bwMode="auto">
          <a:xfrm>
            <a:off x="7236296" y="404664"/>
            <a:ext cx="1764196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0" name="Rounded Rectangle 9"/>
          <p:cNvSpPr/>
          <p:nvPr userDrawn="1"/>
        </p:nvSpPr>
        <p:spPr>
          <a:xfrm>
            <a:off x="7236296" y="1988840"/>
            <a:ext cx="1872208" cy="4680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lvl="1" indent="-228600" algn="ctr">
              <a:buFont typeface="+mj-lt"/>
              <a:buNone/>
            </a:pPr>
            <a:r>
              <a:rPr lang="en-US" sz="16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Lesson</a:t>
            </a:r>
          </a:p>
          <a:p>
            <a:pPr marL="228600" lvl="1" indent="-228600" algn="ctr">
              <a:buFont typeface="+mj-lt"/>
              <a:buNone/>
            </a:pPr>
            <a:r>
              <a:rPr lang="en-US" sz="16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Objectives</a:t>
            </a:r>
          </a:p>
          <a:p>
            <a:pPr marL="228600" lvl="1" indent="-228600" algn="l">
              <a:buFont typeface="+mj-lt"/>
              <a:buAutoNum type="arabicPeriod"/>
            </a:pPr>
            <a:endPara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1" indent="-228600" algn="l">
              <a:buFont typeface="+mj-lt"/>
              <a:buAutoNum type="arabicPeriod"/>
            </a:pPr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will know what is meant by marriage</a:t>
            </a:r>
          </a:p>
          <a:p>
            <a:pPr marL="228600" lvl="1" indent="-228600" algn="l">
              <a:buFont typeface="+mj-lt"/>
              <a:buAutoNum type="arabicPeriod"/>
            </a:pPr>
            <a:endParaRPr lang="en-US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1" indent="-228600" algn="l">
              <a:buFont typeface="+mj-lt"/>
              <a:buAutoNum type="arabicPeriod"/>
            </a:pPr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will think about why getting married is important.</a:t>
            </a:r>
          </a:p>
          <a:p>
            <a:pPr marL="228600" lvl="1" indent="-228600" algn="l">
              <a:buFont typeface="+mj-lt"/>
              <a:buAutoNum type="arabicPeriod"/>
            </a:pPr>
            <a:endParaRPr lang="en-GB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1" indent="-228600" algn="l">
              <a:buFont typeface="+mj-lt"/>
              <a:buAutoNum type="arabicPeriod"/>
            </a:pPr>
            <a:r>
              <a:rPr lang="en-GB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will think about the</a:t>
            </a:r>
            <a:r>
              <a:rPr lang="en-GB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commitments I have made</a:t>
            </a:r>
            <a:endParaRPr lang="en-GB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 algn="l">
              <a:buFont typeface="+mj-lt"/>
              <a:buAutoNum type="arabicPeriod"/>
            </a:pPr>
            <a:endParaRPr lang="en-GB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  <a:prstGeom prst="rect">
            <a:avLst/>
          </a:prstGeom>
          <a:solidFill>
            <a:srgbClr val="FFCCFF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131024" cy="4525963"/>
          </a:xfrm>
          <a:prstGeom prst="rect">
            <a:avLst/>
          </a:prstGeom>
          <a:solidFill>
            <a:srgbClr val="FFCCFF"/>
          </a:solidFill>
          <a:ln w="57150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14BA6-1059-407A-A0DC-52114E3F2C64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A5A01-81DA-4A42-B629-D7B6D6A9F7E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948264" y="0"/>
            <a:ext cx="2195736" cy="6858000"/>
          </a:xfrm>
          <a:prstGeom prst="rect">
            <a:avLst/>
          </a:prstGeom>
          <a:solidFill>
            <a:srgbClr val="F9ADDE"/>
          </a:solidFill>
          <a:ln w="28575">
            <a:solidFill>
              <a:srgbClr val="E72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http://t3.gstatic.com/images?q=tbn:ANd9GcQSJACUTcefCSzyLFnp4uSb5D3PVjPsLb2GEBkWWW8ZGuU-R5Oq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20272" y="144016"/>
            <a:ext cx="2074445" cy="155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 userDrawn="1"/>
        </p:nvSpPr>
        <p:spPr>
          <a:xfrm>
            <a:off x="7092280" y="1988840"/>
            <a:ext cx="1872208" cy="468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0838" lvl="1" indent="-342900">
              <a:buFont typeface="+mj-lt"/>
              <a:buAutoNum type="arabicPeriod"/>
            </a:pPr>
            <a:r>
              <a:rPr lang="en-US" sz="1600" b="0" kern="1200" dirty="0" smtClean="0">
                <a:solidFill>
                  <a:srgbClr val="E72541"/>
                </a:solidFill>
                <a:latin typeface="+mn-lt"/>
                <a:ea typeface="+mn-ea"/>
                <a:cs typeface="+mn-cs"/>
              </a:rPr>
              <a:t>I will know what</a:t>
            </a:r>
            <a:r>
              <a:rPr lang="en-US" sz="1600" b="0" kern="1200" baseline="0" dirty="0" smtClean="0">
                <a:solidFill>
                  <a:srgbClr val="E72541"/>
                </a:solidFill>
                <a:latin typeface="+mn-lt"/>
                <a:ea typeface="+mn-ea"/>
                <a:cs typeface="+mn-cs"/>
              </a:rPr>
              <a:t> happens at a Hindu wedding.</a:t>
            </a:r>
            <a:endParaRPr lang="en-US" sz="1600" b="0" kern="1200" dirty="0" smtClean="0">
              <a:solidFill>
                <a:srgbClr val="E72541"/>
              </a:solidFill>
              <a:latin typeface="+mn-lt"/>
              <a:ea typeface="+mn-ea"/>
              <a:cs typeface="+mn-cs"/>
            </a:endParaRPr>
          </a:p>
          <a:p>
            <a:pPr marL="350838" lvl="1" indent="-342900">
              <a:buFont typeface="+mj-lt"/>
              <a:buAutoNum type="arabicPeriod"/>
            </a:pPr>
            <a:endParaRPr lang="en-GB" sz="1600" b="0" kern="1200" dirty="0" smtClean="0">
              <a:solidFill>
                <a:srgbClr val="E72541"/>
              </a:solidFill>
              <a:latin typeface="+mn-lt"/>
              <a:ea typeface="+mn-ea"/>
              <a:cs typeface="+mn-cs"/>
            </a:endParaRPr>
          </a:p>
          <a:p>
            <a:pPr marL="350838" lvl="1" indent="-342900">
              <a:buFont typeface="+mj-lt"/>
              <a:buAutoNum type="arabicPeriod"/>
            </a:pPr>
            <a:r>
              <a:rPr lang="en-US" sz="1600" b="0" kern="1200" dirty="0" smtClean="0">
                <a:solidFill>
                  <a:srgbClr val="E72541"/>
                </a:solidFill>
                <a:latin typeface="+mn-lt"/>
                <a:ea typeface="+mn-ea"/>
                <a:cs typeface="+mn-cs"/>
              </a:rPr>
              <a:t>I will understand some new key terms linked</a:t>
            </a:r>
            <a:r>
              <a:rPr lang="en-US" sz="1600" b="0" kern="1200" baseline="0" dirty="0" smtClean="0">
                <a:solidFill>
                  <a:srgbClr val="E72541"/>
                </a:solidFill>
                <a:latin typeface="+mn-lt"/>
                <a:ea typeface="+mn-ea"/>
                <a:cs typeface="+mn-cs"/>
              </a:rPr>
              <a:t> to Hindu weddings.</a:t>
            </a:r>
            <a:endParaRPr lang="en-US" sz="1600" b="0" kern="1200" dirty="0" smtClean="0">
              <a:solidFill>
                <a:srgbClr val="E72541"/>
              </a:solidFill>
              <a:latin typeface="+mn-lt"/>
              <a:ea typeface="+mn-ea"/>
              <a:cs typeface="+mn-cs"/>
            </a:endParaRPr>
          </a:p>
          <a:p>
            <a:pPr marL="350838" lvl="1" indent="-342900">
              <a:buFont typeface="+mj-lt"/>
              <a:buAutoNum type="arabicPeriod"/>
            </a:pPr>
            <a:endParaRPr lang="en-GB" sz="1600" b="0" kern="1200" dirty="0" smtClean="0">
              <a:solidFill>
                <a:srgbClr val="E72541"/>
              </a:solidFill>
              <a:latin typeface="+mn-lt"/>
              <a:ea typeface="+mn-ea"/>
              <a:cs typeface="+mn-cs"/>
            </a:endParaRPr>
          </a:p>
          <a:p>
            <a:pPr marL="350838" lvl="1" indent="-342900">
              <a:buFont typeface="+mj-lt"/>
              <a:buAutoNum type="arabicPeriod"/>
            </a:pPr>
            <a:r>
              <a:rPr lang="en-US" sz="1600" b="0" kern="1200" dirty="0" smtClean="0">
                <a:solidFill>
                  <a:srgbClr val="E72541"/>
                </a:solidFill>
                <a:latin typeface="+mn-lt"/>
                <a:ea typeface="+mn-ea"/>
                <a:cs typeface="+mn-cs"/>
              </a:rPr>
              <a:t>I will compare a Hindu wedding ceremony to my understanding of weddings.</a:t>
            </a:r>
            <a:endParaRPr lang="en-GB" sz="1600" b="0" kern="1200" dirty="0" smtClean="0">
              <a:solidFill>
                <a:srgbClr val="E7254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GB" b="0" dirty="0">
              <a:solidFill>
                <a:srgbClr val="E72541"/>
              </a:solidFill>
            </a:endParaRPr>
          </a:p>
        </p:txBody>
      </p:sp>
      <p:pic>
        <p:nvPicPr>
          <p:cNvPr id="13317" name="Picture 5" descr="http://t2.gstatic.com/images?q=tbn:ANd9GcQCPnCcK4uHPH3CUDGOXCERCaDcw7aUhWGuFwUX4XN_VnU1qDQ-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770806" cy="770806"/>
          </a:xfrm>
          <a:prstGeom prst="rect">
            <a:avLst/>
          </a:prstGeom>
          <a:noFill/>
        </p:spPr>
      </p:pic>
      <p:pic>
        <p:nvPicPr>
          <p:cNvPr id="13" name="Picture 5" descr="http://t2.gstatic.com/images?q=tbn:ANd9GcQCPnCcK4uHPH3CUDGOXCERCaDcw7aUhWGuFwUX4XN_VnU1qDQ-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5927998"/>
            <a:ext cx="576064" cy="576064"/>
          </a:xfrm>
          <a:prstGeom prst="rect">
            <a:avLst/>
          </a:prstGeom>
          <a:noFill/>
        </p:spPr>
      </p:pic>
      <p:pic>
        <p:nvPicPr>
          <p:cNvPr id="14" name="Picture 5" descr="http://t2.gstatic.com/images?q=tbn:ANd9GcQCPnCcK4uHPH3CUDGOXCERCaDcw7aUhWGuFwUX4XN_VnU1qDQ-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99155" y="5677029"/>
            <a:ext cx="1202854" cy="1202854"/>
          </a:xfrm>
          <a:prstGeom prst="rect">
            <a:avLst/>
          </a:prstGeom>
          <a:noFill/>
        </p:spPr>
      </p:pic>
      <p:pic>
        <p:nvPicPr>
          <p:cNvPr id="15" name="Picture 5" descr="http://t2.gstatic.com/images?q=tbn:ANd9GcQCPnCcK4uHPH3CUDGOXCERCaDcw7aUhWGuFwUX4XN_VnU1qDQ-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89240"/>
            <a:ext cx="504056" cy="504056"/>
          </a:xfrm>
          <a:prstGeom prst="rect">
            <a:avLst/>
          </a:prstGeom>
          <a:noFill/>
        </p:spPr>
      </p:pic>
      <p:pic>
        <p:nvPicPr>
          <p:cNvPr id="16" name="Picture 5" descr="http://t2.gstatic.com/images?q=tbn:ANd9GcQCPnCcK4uHPH3CUDGOXCERCaDcw7aUhWGuFwUX4XN_VnU1qDQ-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836712"/>
            <a:ext cx="504056" cy="504056"/>
          </a:xfrm>
          <a:prstGeom prst="rect">
            <a:avLst/>
          </a:prstGeom>
          <a:noFill/>
        </p:spPr>
      </p:pic>
      <p:pic>
        <p:nvPicPr>
          <p:cNvPr id="17" name="Picture 5" descr="http://t2.gstatic.com/images?q=tbn:ANd9GcQCPnCcK4uHPH3CUDGOXCERCaDcw7aUhWGuFwUX4XN_VnU1qDQ-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2276872"/>
            <a:ext cx="576064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00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3B6CE-2D44-474C-8CE1-18EEDB880F3F}" type="datetimeFigureOut">
              <a:rPr lang="en-GB" smtClean="0"/>
              <a:t>11/02/21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F2AEF-6DAC-4E73-ACFB-CDBE9A210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80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UZ5QlXsQ8bmKoM&amp;tbnid=E4rQbdv-TilXMM:&amp;ved=0CAUQjRw&amp;url=http://joelmp98.wordpress.com/category/triviafact-quizzesmovie-reviewspolitics/page/4/&amp;ei=2VXuUuCVC4TT0QXW04GADA&amp;bvm=bv.60444564,d.ZGU&amp;psig=AFQjCNFWpQHXDBSEraS1EGdvJOMXqAhvvg&amp;ust=139143761049351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.uk/url?sa=i&amp;rct=j&amp;q=&amp;esrc=s&amp;frm=1&amp;source=images&amp;cd=&amp;cad=rja&amp;docid=s73fQXSZTvRXkM&amp;tbnid=VH-eFUuGVP_UEM:&amp;ved=0CAUQjRw&amp;url=http://www.hassidout.org/page_derniere74.htm&amp;ei=VCsGU8i2E6fE0QWeq4HADg&amp;bvm=bv.61725948,d.ZG4&amp;psig=AFQjCNFJC7bBLMjOa2lUbni_WTVLAJnJSQ&amp;ust=1392999581074231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jpeg"/><Relationship Id="rId4" Type="http://schemas.openxmlformats.org/officeDocument/2006/relationships/hyperlink" Target="http://www.google.co.uk/url?sa=i&amp;rct=j&amp;q=&amp;esrc=s&amp;frm=1&amp;source=images&amp;cd=&amp;cad=rja&amp;docid=46mt79ZgmSUAAM&amp;tbnid=gHRR56EhPUpM-M:&amp;ved=0CAUQjRw&amp;url=http://www.3wavesjapan.com/blog/&amp;ei=RSwGU7m0AeLP0AXM34D4Bw&amp;bvm=bv.61725948,d.ZG4&amp;psig=AFQjCNEHwvJOcxlcSX5LpQ_QHC57wIJ9bg&amp;ust=139299969501539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eatorama.com/2009/09/15/6-strangest-coming-of-age-rituals-in-the-world/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neatorama.com/2009/09/15/6-strangest-coming-of-age-rituals-in-the-world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UZ5QlXsQ8bmKoM&amp;tbnid=E4rQbdv-TilXMM:&amp;ved=0CAUQjRw&amp;url=http://joelmp98.wordpress.com/category/triviafact-quizzesmovie-reviewspolitics/page/4/&amp;ei=2VXuUuCVC4TT0QXW04GADA&amp;bvm=bv.60444564,d.ZGU&amp;psig=AFQjCNFWpQHXDBSEraS1EGdvJOMXqAhvvg&amp;ust=139143761049351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2bk_9T482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hyperlink" Target="http://www.youtube.com/watch?v=jYOsWWKHZVw" TargetMode="Externa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o.uk/url?sa=i&amp;rct=j&amp;q=bride+and+groom+wedding&amp;source=images&amp;cd=&amp;cad=rja&amp;uact=8&amp;docid=PS6xtm8CGkj40M&amp;tbnid=8SoUwa7JBFVOdM:&amp;ved=0CAUQjRw&amp;url=http://www.telegraph.co.uk/news/religion/3110964/Couples-get-more-choice-as-Church-relaxes-wedding-venue-rules.html&amp;ei=dpgYU5jAD4OThQfd5oCIAw&amp;psig=AFQjCNEdBAJYrcwJjUEgly5hpFExOL2jPg&amp;ust=1394207137466280" TargetMode="Externa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youtube.com/watch?v=5_v7QrIW0zY" TargetMode="Externa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www.youtube.com/watch?v=5_v7QrIW0zY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.uk/url?sa=i&amp;rct=j&amp;q=1940's+wedding+couple&amp;source=images&amp;cd=&amp;cad=rja&amp;uact=8&amp;docid=uCMz0ZVBBYoaOM&amp;tbnid=rSWhDZ1txuhWrM:&amp;ved=0CAUQjRw&amp;url=http://www.1940s-fashion.com/1940s-wedding-dresses/&amp;ei=vrAyU9CVH8TN7Ab7voCADw&amp;psig=AFQjCNH57JfmthHLn0Se5LqjOS8YwoCeZA&amp;ust=1395917288896180" TargetMode="Externa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rings&amp;source=images&amp;cd=&amp;cad=rja&amp;uact=8&amp;docid=5MMltKTi9OeQcM&amp;tbnid=hTGJIv4KjBl_AM:&amp;ved=0CAUQjRw&amp;url=http%3A%2F%2Fwww.theguardian.com%2Feducation%2F2012%2Fjun%2F11%2Fgold-wedding-rings-trail-marital-disintegration&amp;ei=bSs0U6mwFsaohAep3YDIDQ&amp;psig=AFQjCNF5sdPGnqjoNS-5yZzS1qzCc7iiow&amp;ust=1396014311081084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hyperlink" Target="http://www.google.co.uk/url?sa=i&amp;rct=j&amp;q=honey&amp;source=images&amp;cd=&amp;cad=rja&amp;uact=8&amp;docid=l0VMevX1QwJsyM&amp;tbnid=vIAclXoNY7u4oM:&amp;ved=0CAUQjRw&amp;url=http%3A%2F%2Fwww.honeyassociation.com%2F&amp;ei=4yM0U67OMoqFhQeps4H4Dg&amp;psig=AFQjCNGUDacu3WeVS9QUcRHZPRHNID1p8w&amp;ust=1396012315273323" TargetMode="Externa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://www.google.co.uk/url?sa=i&amp;rct=j&amp;q=rice&amp;source=images&amp;cd=&amp;cad=rja&amp;uact=8&amp;docid=1i7oJW6LnQfMhM&amp;tbnid=_uQeoTI5pih1VM:&amp;ved=&amp;url=http%3A%2F%2Ftheglobalfork.blogspot.com%2F2013%2F03%2Fcooking-at-altitude-basic-overview.html&amp;ei=vCo0U5qlOIKqhAeZ6IHADQ&amp;psig=AFQjCNEszbltHeDi7Jvcsyn4cbgAH3exMQ&amp;ust=1396014141196805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hyperlink" Target="http://www.google.co.uk/url?sa=i&amp;rct=j&amp;q=organ&amp;source=images&amp;cd=&amp;cad=rja&amp;uact=8&amp;docid=odeczMCfwuI-ZM&amp;tbnid=LbNXnB_YCyRv0M:&amp;ved=0CAUQjRw&amp;url=http%3A%2F%2Fwww.gothic-catalog.com%2FGreenville_NC_St_Paul_s_Episcopal_Church_Fisk_organ_s%2F786.htm&amp;ei=lCw0U5_RDNS5hAeloIG4Cw&amp;psig=AFQjCNEb3uZR5TBPmDcMbFbIVhutYZeI_g&amp;ust=1396014569599941" TargetMode="External"/><Relationship Id="rId4" Type="http://schemas.openxmlformats.org/officeDocument/2006/relationships/hyperlink" Target="http://www.google.co.uk/url?sa=i&amp;rct=j&amp;q=fire&amp;source=images&amp;cd=&amp;cad=rja&amp;uact=8&amp;docid=18mx36Dzu_Z8EM&amp;tbnid=NSXrnFGcJEKqZM:&amp;ved=0CAUQjRw&amp;url=http%3A%2F%2Fwww.safekidsclarkcounty.org%2Ffire-prevention-week-october-6-12-2013%2F&amp;ei=kyo0U57JJY6AhAfc_oCICQ&amp;psig=AFQjCNF1-EEif1CUi0rNp0i5aztXgXIw2w&amp;ust=1396014082433882" TargetMode="External"/><Relationship Id="rId9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hyperlink" Target="http://www.youtube.com/watch?v=jYOsWWKHZVw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.uk/url?sa=i&amp;rct=j&amp;q=&amp;esrc=s&amp;frm=1&amp;source=images&amp;cd=&amp;cad=rja&amp;docid=UZ5QlXsQ8bmKoM&amp;tbnid=E4rQbdv-TilXMM:&amp;ved=0CAUQjRw&amp;url=http://joelmp98.wordpress.com/category/triviafact-quizzesmovie-reviewspolitics/page/4/&amp;ei=2VXuUuCVC4TT0QXW04GADA&amp;bvm=bv.60444564,d.ZGU&amp;psig=AFQjCNFWpQHXDBSEraS1EGdvJOMXqAhvvg&amp;ust=1391437610493511" TargetMode="Externa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.uk/url?sa=i&amp;rct=j&amp;q=wedding+medhi&amp;source=images&amp;cd=&amp;cad=rja&amp;uact=8&amp;docid=CwOkeU_upmlH_M&amp;tbnid=G5LVC_m1NcoD5M:&amp;ved=&amp;url=http%3A%2F%2Fwww.yelp.com%2Fbiz_photos%2Fhenna-lounge-san-francisco-2%3Fselect%3D9LWWcq2lqB0zw0qzg7q3OA&amp;ei=WlE0U6PGMsmwhAeykoHICw&amp;psig=AFQjCNGvZEBVkOpq_aQW-W8lc6A43By2Vw&amp;ust=1396024027422900" TargetMode="External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hyperlink" Target="http://www.google.co.uk/url?sa=i&amp;rct=j&amp;q=cool+number+3+white+background&amp;source=images&amp;cd=&amp;cad=rja&amp;uact=8&amp;docid=Bcq-nvgxfsQ8oM&amp;tbnid=dBHqhgSqMlKpbM:&amp;ved=0CAUQjRw&amp;url=http%3A%2F%2Fwww.colourbox.com%2Fimage%2F3d-rendering-of-grass-number-3-on-white-isolated-background-image-3253508&amp;ei=51I0U-XCFpC3hAf_lIHADQ&amp;psig=AFQjCNHwTWzU30HT-rEL9_CZasLo6YQqOg&amp;ust=1396024398409365" TargetMode="Externa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://www.google.co.uk/url?sa=i&amp;rct=j&amp;q=one+on+a+dice+white+background&amp;source=images&amp;cd=&amp;cad=rja&amp;uact=8&amp;docid=_vfn7K-fWWvu7M&amp;tbnid=FSUEjTC0Xl1-QM:&amp;ved=0CAUQjRw&amp;url=http%3A%2F%2Fwww.colourbox.com%2Fimage%2Frolling-dice-image-7065017&amp;ei=fVM0U9bbI4nLhAek3oHgDg&amp;psig=AFQjCNGctk8a9eAvxhyxYOZMYYCVHo_6sQ&amp;ust=1396024542073038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://www.google.co.uk/url?sa=i&amp;rct=j&amp;q=cool+number+2+white+background&amp;source=images&amp;cd=&amp;cad=rja&amp;uact=8&amp;docid=rZ015FsAkepTkM&amp;tbnid=Z9COP3CpOd-hmM:&amp;ved=0CAUQjRw&amp;url=http%3A%2F%2Fwww.123rf.com%2Fphoto_15286238_number-3-made-from-flowers.html&amp;ei=EVM0U9TnB8ethQe4j4E4&amp;psig=AFQjCNGsD0JD_aPZqi2x7JmfnrU5MQ-yfA&amp;ust=1396024447862916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hyperlink" Target="http://www.youtube.com/watch?v=jYOsWWKHZVw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6192688" cy="648071"/>
          </a:xfrm>
        </p:spPr>
        <p:txBody>
          <a:bodyPr/>
          <a:lstStyle/>
          <a:p>
            <a:r>
              <a:rPr lang="en-GB" dirty="0" smtClean="0"/>
              <a:t>Life as a Journey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196752"/>
            <a:ext cx="5328593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932040" y="1052736"/>
            <a:ext cx="2218799" cy="2232248"/>
          </a:xfrm>
          <a:prstGeom prst="wedgeRoundRectCallout">
            <a:avLst>
              <a:gd name="adj1" fmla="val -61106"/>
              <a:gd name="adj2" fmla="val 112222"/>
              <a:gd name="adj3" fmla="val 16667"/>
            </a:avLst>
          </a:prstGeom>
          <a:solidFill>
            <a:srgbClr val="C2A3FF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What does this sentence say?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What does it mean?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How would you finish it? </a:t>
            </a:r>
          </a:p>
        </p:txBody>
      </p:sp>
    </p:spTree>
    <p:extLst>
      <p:ext uri="{BB962C8B-B14F-4D97-AF65-F5344CB8AC3E}">
        <p14:creationId xmlns:p14="http://schemas.microsoft.com/office/powerpoint/2010/main" val="17019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896" y="476672"/>
            <a:ext cx="6858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Group 2"/>
          <p:cNvGraphicFramePr>
            <a:graphicFrameLocks noGrp="1"/>
          </p:cNvGraphicFramePr>
          <p:nvPr/>
        </p:nvGraphicFramePr>
        <p:xfrm>
          <a:off x="1691680" y="2492896"/>
          <a:ext cx="5329287" cy="428466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72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3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0000" marR="90000" marT="46800" marB="46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3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0000" marR="90000" marT="46800" marB="46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686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30" name="AutoShape 46"/>
          <p:cNvSpPr>
            <a:spLocks noChangeArrowheads="1"/>
          </p:cNvSpPr>
          <p:nvPr/>
        </p:nvSpPr>
        <p:spPr bwMode="auto">
          <a:xfrm>
            <a:off x="3419872" y="0"/>
            <a:ext cx="3529013" cy="1655762"/>
          </a:xfrm>
          <a:prstGeom prst="wedgeRoundRectCallout">
            <a:avLst>
              <a:gd name="adj1" fmla="val -49589"/>
              <a:gd name="adj2" fmla="val 87971"/>
              <a:gd name="adj3" fmla="val 16667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Draw the following grid in your book. Write six things that happen in Islam to mark the birth of a baby. Draw a picture to show what happens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941168"/>
            <a:ext cx="1691680" cy="1728192"/>
          </a:xfrm>
          <a:prstGeom prst="roundRect">
            <a:avLst/>
          </a:prstGeom>
          <a:solidFill>
            <a:srgbClr val="F44EE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Use page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43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 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The Muslim Experience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textbook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3059832" cy="32129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BB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Push yourself!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srgbClr val="F44EE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 order to flex your RE muscles you need to </a:t>
            </a:r>
            <a:r>
              <a:rPr kumimoji="0" lang="en-GB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explain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the </a:t>
            </a:r>
            <a:r>
              <a:rPr kumimoji="0" lang="en-GB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symbolism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of the actions. How does it compare to other birth ceremonies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44EE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?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F44EE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5364" name="Picture 4" descr="http://joelmp98.files.wordpress.com/2010/03/popeye_flexin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1979712" y="44624"/>
            <a:ext cx="943918" cy="73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006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52728" cy="1008112"/>
          </a:xfrm>
        </p:spPr>
        <p:txBody>
          <a:bodyPr/>
          <a:lstStyle/>
          <a:p>
            <a:r>
              <a:rPr lang="en-GB" dirty="0" smtClean="0"/>
              <a:t>Coming of Age</a:t>
            </a:r>
            <a:endParaRPr lang="en-GB" dirty="0"/>
          </a:p>
        </p:txBody>
      </p:sp>
      <p:pic>
        <p:nvPicPr>
          <p:cNvPr id="12292" name="Picture 4" descr="http://www.hassidout.org/hassidout/News/images_articles/bar_mitsva_chimon_Elbaz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5040560" cy="3694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8" descr="http://www.3wavesjapan.com/blog/wp-content/uploads/2013/01/Coming_of_age_da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781299"/>
            <a:ext cx="6115050" cy="4076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Callout 11"/>
          <p:cNvSpPr/>
          <p:nvPr/>
        </p:nvSpPr>
        <p:spPr>
          <a:xfrm>
            <a:off x="5436096" y="260648"/>
            <a:ext cx="1944216" cy="1584176"/>
          </a:xfrm>
          <a:prstGeom prst="wedgeEllipseCallout">
            <a:avLst>
              <a:gd name="adj1" fmla="val 70837"/>
              <a:gd name="adj2" fmla="val 449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is the link here?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3573016"/>
            <a:ext cx="230425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Can you think of any important events that you celebrate?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Which is the most important age to celebrate and why?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0017 -0.2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43" t="32192" r="45491" b="27308"/>
          <a:stretch>
            <a:fillRect/>
          </a:stretch>
        </p:blipFill>
        <p:spPr bwMode="auto">
          <a:xfrm>
            <a:off x="240442" y="1916832"/>
            <a:ext cx="6430868" cy="3981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ular Callout 5"/>
          <p:cNvSpPr/>
          <p:nvPr/>
        </p:nvSpPr>
        <p:spPr>
          <a:xfrm>
            <a:off x="467544" y="260648"/>
            <a:ext cx="5976664" cy="1368152"/>
          </a:xfrm>
          <a:prstGeom prst="wedgeRectCallout">
            <a:avLst>
              <a:gd name="adj1" fmla="val 69689"/>
              <a:gd name="adj2" fmla="val 5136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do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tribe believe the ritual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shows?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Do you agree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with the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chief? (explain your answer)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61858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6 Strangest Coming of Age Rituals in the World - </a:t>
            </a:r>
            <a:r>
              <a:rPr lang="en-GB" dirty="0" err="1">
                <a:hlinkClick r:id="rId4"/>
              </a:rPr>
              <a:t>Neatorama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6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Find out as many facts as you can about the Jewish Coming Of Age Ceremony.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418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76" y="485292"/>
            <a:ext cx="6858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9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80" y="449288"/>
            <a:ext cx="6858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50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651" y="126901"/>
            <a:ext cx="6858000" cy="66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Do you have any questions about what happens at the ceremony?</a:t>
            </a:r>
          </a:p>
          <a:p>
            <a:endParaRPr lang="en-GB" dirty="0" smtClean="0"/>
          </a:p>
          <a:p>
            <a:r>
              <a:rPr lang="en-GB" dirty="0" smtClean="0"/>
              <a:t>What symbolism can you see in this ceremony?</a:t>
            </a:r>
          </a:p>
          <a:p>
            <a:endParaRPr lang="en-GB" dirty="0" smtClean="0"/>
          </a:p>
          <a:p>
            <a:r>
              <a:rPr lang="en-GB" dirty="0" smtClean="0"/>
              <a:t>Can you explain why this is so important to Jews?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7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6563072" cy="6264696"/>
          </a:xfrm>
        </p:spPr>
        <p:txBody>
          <a:bodyPr/>
          <a:lstStyle/>
          <a:p>
            <a:pPr>
              <a:buNone/>
            </a:pPr>
            <a:r>
              <a:rPr lang="en-GB" u="sng" dirty="0" smtClean="0"/>
              <a:t>How does the Jewish religion celebrate coming of age?</a:t>
            </a:r>
            <a:endParaRPr lang="en-GB" u="sng" dirty="0"/>
          </a:p>
        </p:txBody>
      </p:sp>
      <p:sp>
        <p:nvSpPr>
          <p:cNvPr id="5" name="Rectangle 4"/>
          <p:cNvSpPr/>
          <p:nvPr/>
        </p:nvSpPr>
        <p:spPr>
          <a:xfrm>
            <a:off x="611560" y="1556792"/>
            <a:ext cx="6264696" cy="4824536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Answer the question above in full sentences.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You must include: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 description of the ceremony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Your opinion on the ceremony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You could include:</a:t>
            </a:r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An explanation of why the ceremony is important to the Jewish religion.</a:t>
            </a:r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You could flex your RE muscles by exploring the symbolism in the ceremony. What does it say about the religion.</a:t>
            </a:r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6" name="Picture 4" descr="http://joelmp98.files.wordpress.com/2010/03/popeye_flexin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5580112" y="4797152"/>
            <a:ext cx="943918" cy="73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2132856"/>
            <a:chOff x="0" y="0"/>
            <a:chExt cx="9144000" cy="2132856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2132856"/>
            </a:xfrm>
            <a:prstGeom prst="rect">
              <a:avLst/>
            </a:prstGeom>
            <a:solidFill>
              <a:srgbClr val="E1E1FF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Sentence Starters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The Jewish coming of age ceremony is called...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I think...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2240" y="0"/>
              <a:ext cx="2411760" cy="21328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Key Terms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Bat Mitzvah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rPr>
                <a:t>Bar Mitzvah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5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7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i="1" dirty="0" smtClean="0"/>
              <a:t>How do people mark their journey through life?</a:t>
            </a:r>
            <a:endParaRPr lang="en-US" sz="2400" i="1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6347048" cy="4857403"/>
          </a:xfrm>
          <a:ln/>
        </p:spPr>
        <p:txBody>
          <a:bodyPr/>
          <a:lstStyle/>
          <a:p>
            <a:pPr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800" u="sng" dirty="0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116013" y="3716339"/>
            <a:ext cx="5616227" cy="694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67544" y="1268760"/>
            <a:ext cx="4824536" cy="1465263"/>
          </a:xfrm>
          <a:prstGeom prst="rect">
            <a:avLst/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Key words: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Secular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things that are not to do with the belief in God or a religion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Religious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to do with the belief in God or religion 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2555875" y="4724400"/>
            <a:ext cx="2808288" cy="1295400"/>
          </a:xfrm>
          <a:prstGeom prst="wedgeRoundRectCallout">
            <a:avLst>
              <a:gd name="adj1" fmla="val 57801"/>
              <a:gd name="adj2" fmla="val -63481"/>
              <a:gd name="adj3" fmla="val 16667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Draw a line across your page. At one end draw a baby- the other an old person</a:t>
            </a:r>
          </a:p>
        </p:txBody>
      </p:sp>
      <p:pic>
        <p:nvPicPr>
          <p:cNvPr id="6151" name="Picture 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47406" r="12563" b="7208"/>
          <a:stretch>
            <a:fillRect/>
          </a:stretch>
        </p:blipFill>
        <p:spPr bwMode="auto">
          <a:xfrm>
            <a:off x="5796136" y="2852936"/>
            <a:ext cx="1223963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s://encrypted-tbn2.gstatic.com/images?q=tbn:ANd9GcQvf46pHthgzHdQgOk7Ieh9Uki6g6d_eWs1VTQ8BN736bISfd83KkDBzoW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23957"/>
          <a:stretch>
            <a:fillRect/>
          </a:stretch>
        </p:blipFill>
        <p:spPr bwMode="auto">
          <a:xfrm>
            <a:off x="0" y="2852936"/>
            <a:ext cx="2057028" cy="168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5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telegraph.co.uk/multimedia/archive/01001/church-wedding_1001541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48072"/>
            <a:ext cx="9157281" cy="5733256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-38100" y="-171400"/>
            <a:ext cx="9218612" cy="7461448"/>
            <a:chOff x="-38100" y="-171400"/>
            <a:chExt cx="9218612" cy="7461448"/>
          </a:xfrm>
        </p:grpSpPr>
        <p:sp>
          <p:nvSpPr>
            <p:cNvPr id="4" name="Donut 3"/>
            <p:cNvSpPr/>
            <p:nvPr/>
          </p:nvSpPr>
          <p:spPr>
            <a:xfrm>
              <a:off x="35496" y="-171400"/>
              <a:ext cx="9144000" cy="7461448"/>
            </a:xfrm>
            <a:prstGeom prst="donut">
              <a:avLst>
                <a:gd name="adj" fmla="val 1247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38100" y="0"/>
              <a:ext cx="3601988" cy="2780928"/>
            </a:xfrm>
            <a:custGeom>
              <a:avLst/>
              <a:gdLst>
                <a:gd name="connsiteX0" fmla="*/ 0 w 4171950"/>
                <a:gd name="connsiteY0" fmla="*/ 38100 h 3124200"/>
                <a:gd name="connsiteX1" fmla="*/ 38100 w 4171950"/>
                <a:gd name="connsiteY1" fmla="*/ 3124200 h 3124200"/>
                <a:gd name="connsiteX2" fmla="*/ 4171950 w 4171950"/>
                <a:gd name="connsiteY2" fmla="*/ 0 h 3124200"/>
                <a:gd name="connsiteX3" fmla="*/ 0 w 4171950"/>
                <a:gd name="connsiteY3" fmla="*/ 38100 h 3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1950" h="3124200">
                  <a:moveTo>
                    <a:pt x="0" y="38100"/>
                  </a:moveTo>
                  <a:lnTo>
                    <a:pt x="38100" y="3124200"/>
                  </a:lnTo>
                  <a:lnTo>
                    <a:pt x="417195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 flipH="1">
              <a:off x="5508104" y="-99392"/>
              <a:ext cx="3635896" cy="2808312"/>
            </a:xfrm>
            <a:custGeom>
              <a:avLst/>
              <a:gdLst>
                <a:gd name="connsiteX0" fmla="*/ 0 w 4171950"/>
                <a:gd name="connsiteY0" fmla="*/ 38100 h 3124200"/>
                <a:gd name="connsiteX1" fmla="*/ 38100 w 4171950"/>
                <a:gd name="connsiteY1" fmla="*/ 3124200 h 3124200"/>
                <a:gd name="connsiteX2" fmla="*/ 4171950 w 4171950"/>
                <a:gd name="connsiteY2" fmla="*/ 0 h 3124200"/>
                <a:gd name="connsiteX3" fmla="*/ 0 w 4171950"/>
                <a:gd name="connsiteY3" fmla="*/ 38100 h 3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1950" h="3124200">
                  <a:moveTo>
                    <a:pt x="0" y="38100"/>
                  </a:moveTo>
                  <a:lnTo>
                    <a:pt x="38100" y="3124200"/>
                  </a:lnTo>
                  <a:lnTo>
                    <a:pt x="417195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flipH="1" flipV="1">
              <a:off x="5940152" y="4221088"/>
              <a:ext cx="3240360" cy="2636912"/>
            </a:xfrm>
            <a:custGeom>
              <a:avLst/>
              <a:gdLst>
                <a:gd name="connsiteX0" fmla="*/ 0 w 4171950"/>
                <a:gd name="connsiteY0" fmla="*/ 38100 h 3124200"/>
                <a:gd name="connsiteX1" fmla="*/ 38100 w 4171950"/>
                <a:gd name="connsiteY1" fmla="*/ 3124200 h 3124200"/>
                <a:gd name="connsiteX2" fmla="*/ 4171950 w 4171950"/>
                <a:gd name="connsiteY2" fmla="*/ 0 h 3124200"/>
                <a:gd name="connsiteX3" fmla="*/ 0 w 4171950"/>
                <a:gd name="connsiteY3" fmla="*/ 38100 h 3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1950" h="3124200">
                  <a:moveTo>
                    <a:pt x="0" y="38100"/>
                  </a:moveTo>
                  <a:lnTo>
                    <a:pt x="38100" y="3124200"/>
                  </a:lnTo>
                  <a:lnTo>
                    <a:pt x="417195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flipV="1">
              <a:off x="0" y="4221088"/>
              <a:ext cx="3635896" cy="2636912"/>
            </a:xfrm>
            <a:custGeom>
              <a:avLst/>
              <a:gdLst>
                <a:gd name="connsiteX0" fmla="*/ 0 w 4171950"/>
                <a:gd name="connsiteY0" fmla="*/ 38100 h 3124200"/>
                <a:gd name="connsiteX1" fmla="*/ 38100 w 4171950"/>
                <a:gd name="connsiteY1" fmla="*/ 3124200 h 3124200"/>
                <a:gd name="connsiteX2" fmla="*/ 4171950 w 4171950"/>
                <a:gd name="connsiteY2" fmla="*/ 0 h 3124200"/>
                <a:gd name="connsiteX3" fmla="*/ 0 w 4171950"/>
                <a:gd name="connsiteY3" fmla="*/ 38100 h 3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1950" h="3124200">
                  <a:moveTo>
                    <a:pt x="0" y="38100"/>
                  </a:moveTo>
                  <a:lnTo>
                    <a:pt x="38100" y="3124200"/>
                  </a:lnTo>
                  <a:lnTo>
                    <a:pt x="417195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</p:grpSp>
      <p:sp>
        <p:nvSpPr>
          <p:cNvPr id="10" name="Donut 9"/>
          <p:cNvSpPr/>
          <p:nvPr/>
        </p:nvSpPr>
        <p:spPr>
          <a:xfrm>
            <a:off x="971600" y="764704"/>
            <a:ext cx="7272808" cy="5616624"/>
          </a:xfrm>
          <a:prstGeom prst="don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2267744" y="2060848"/>
            <a:ext cx="4608512" cy="2952328"/>
          </a:xfrm>
          <a:prstGeom prst="don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87824" y="2708920"/>
            <a:ext cx="3168352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016" y="188640"/>
            <a:ext cx="2843808" cy="1569660"/>
          </a:xfrm>
          <a:prstGeom prst="rect">
            <a:avLst/>
          </a:prstGeom>
          <a:solidFill>
            <a:srgbClr val="F98BEC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is happening in this picture?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Marriage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Watch the clip.</a:t>
            </a:r>
          </a:p>
          <a:p>
            <a:endParaRPr lang="en-GB" smtClean="0"/>
          </a:p>
          <a:p>
            <a:r>
              <a:rPr lang="en-GB" smtClean="0"/>
              <a:t>What promises are being made?</a:t>
            </a:r>
          </a:p>
          <a:p>
            <a:endParaRPr lang="en-GB" smtClean="0"/>
          </a:p>
          <a:p>
            <a:pPr lvl="5"/>
            <a:r>
              <a:rPr lang="en-GB" sz="3200" smtClean="0"/>
              <a:t>What commitments have you made in your life?</a:t>
            </a:r>
            <a:endParaRPr lang="en-GB" sz="3200" dirty="0"/>
          </a:p>
        </p:txBody>
      </p:sp>
      <p:pic>
        <p:nvPicPr>
          <p:cNvPr id="1026" name="Picture 2" descr="http://t3.gstatic.com/images?q=tbn:ANd9GcQIy5oKW22JvpxrUMsQMtqUpvuR5d6jOH1AKMKqsx7-Wk8-2mjD5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1805557" cy="2715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64843" y="6058439"/>
            <a:ext cx="4504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Isaac's Live Lip-Dub Proposal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3491880" cy="6858000"/>
          </a:xfrm>
          <a:prstGeom prst="roundRect">
            <a:avLst/>
          </a:prstGeom>
          <a:solidFill>
            <a:srgbClr val="F98BEC"/>
          </a:solidFill>
          <a:ln w="38100">
            <a:solidFill>
              <a:srgbClr val="D60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Vows: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The couple then make their vows to one another.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To have and to hold</a:t>
            </a:r>
            <a:b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from this day forward;</a:t>
            </a:r>
            <a:b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for better,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for worse,</a:t>
            </a:r>
            <a:b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for richer,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for poorer,</a:t>
            </a:r>
            <a:b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 sickness and in health,</a:t>
            </a:r>
            <a:b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to love and to cherish,</a:t>
            </a:r>
            <a:b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till death do us part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Traditional Church of England wedding vows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35896" y="0"/>
            <a:ext cx="3384376" cy="6858000"/>
          </a:xfrm>
          <a:prstGeom prst="roundRect">
            <a:avLst/>
          </a:prstGeom>
          <a:solidFill>
            <a:srgbClr val="E4AEFC"/>
          </a:solidFill>
          <a:ln w="38100">
            <a:solidFill>
              <a:srgbClr val="D60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Rings: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The couple exchange rings and say: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With my body I honour you,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all that I am I give to you,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and all that I have I share with you,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within the love of God,</a:t>
            </a:r>
            <a:b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Father, Son and Holy Spirit.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Traditional words for the exchange of rings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1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1940s-fashion.com/wp-content/uploads/2013/03/wedding-coupl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990850"/>
            <a:ext cx="2647950" cy="3867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251520" y="4437112"/>
            <a:ext cx="1944216" cy="1728192"/>
          </a:xfrm>
          <a:prstGeom prst="roundRect">
            <a:avLst/>
          </a:prstGeom>
          <a:solidFill>
            <a:schemeClr val="bg1"/>
          </a:solidFill>
          <a:ln>
            <a:solidFill>
              <a:srgbClr val="D60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422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are they wearing and why?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D60422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520" y="1700808"/>
            <a:ext cx="1944216" cy="2520280"/>
          </a:xfrm>
          <a:prstGeom prst="roundRect">
            <a:avLst/>
          </a:prstGeom>
          <a:solidFill>
            <a:schemeClr val="bg1"/>
          </a:solidFill>
          <a:ln>
            <a:solidFill>
              <a:srgbClr val="D10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1098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do you think their hopes for the future were?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D1098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11760" y="260648"/>
            <a:ext cx="2376264" cy="2448272"/>
          </a:xfrm>
          <a:prstGeom prst="roundRect">
            <a:avLst/>
          </a:prstGeom>
          <a:solidFill>
            <a:schemeClr val="bg1"/>
          </a:solidFill>
          <a:ln>
            <a:solidFill>
              <a:srgbClr val="F98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5FE5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events would have happened just before this picture was taken?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75FE5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20072" y="1556792"/>
            <a:ext cx="2376264" cy="2448272"/>
          </a:xfrm>
          <a:prstGeom prst="roundRect">
            <a:avLst/>
          </a:prstGeom>
          <a:solidFill>
            <a:schemeClr val="bg1"/>
          </a:solidFill>
          <a:ln>
            <a:solidFill>
              <a:srgbClr val="AB3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B3DE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Do you think the marriage will have made them stronger?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AB3DE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92080" y="4221088"/>
            <a:ext cx="2376264" cy="2448272"/>
          </a:xfrm>
          <a:prstGeom prst="roundRect">
            <a:avLst/>
          </a:prstGeom>
          <a:solidFill>
            <a:schemeClr val="bg1"/>
          </a:solidFill>
          <a:ln>
            <a:solidFill>
              <a:srgbClr val="420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8D2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Do you think marriage has the same meaning today?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208D2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This is the story of Joyce and Samuel.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They met as 6 year olds on a Church outing to Western-Super-Mare. At first they disliked each other intently. Samuel had a bad habit of pulling Joyce’s hair.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It was at 16 years of age when things started to change. Samuel asked Joyce if she would like to attend a dance with him. Joyce had noticed that he had grown up a lot in the last few years and was now quite attractive!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That year they had a wonderful, carefree summer of courting.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The war on Germany was announced and Samuels signed up to fight for his country.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Before he left Samuel proposed to Joyce and said that on his next leave they would be wed.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They were married on the 9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 May 1941.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9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8172" r="39403" b="6445"/>
          <a:stretch>
            <a:fillRect/>
          </a:stretch>
        </p:blipFill>
        <p:spPr bwMode="auto">
          <a:xfrm>
            <a:off x="0" y="0"/>
            <a:ext cx="7164288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805264"/>
            <a:ext cx="7092280" cy="1052736"/>
          </a:xfrm>
          <a:prstGeom prst="rect">
            <a:avLst/>
          </a:prstGeom>
          <a:solidFill>
            <a:srgbClr val="F98BEC"/>
          </a:solidFill>
          <a:ln>
            <a:solidFill>
              <a:srgbClr val="420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8D2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“Marriage is a waste of time and money”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208D2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76" y="163589"/>
            <a:ext cx="6858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80" y="260648"/>
            <a:ext cx="68580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40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2.gstatic.com/images?q=tbn:ANd9GcQlBnG_-KvOb5FhNGo2oav4AYxqhq2VF0TzkANnmwUNPZnWpyb-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892480" cy="678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11760" y="5085184"/>
            <a:ext cx="3168352" cy="1440160"/>
          </a:xfrm>
          <a:prstGeom prst="roundRect">
            <a:avLst/>
          </a:prstGeom>
          <a:solidFill>
            <a:srgbClr val="FFCC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Which is the odd one out?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4340" name="Picture 4" descr="http://www.honeyassociation.com/webimages/honeyja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4581128"/>
            <a:ext cx="1951763" cy="1784623"/>
          </a:xfrm>
          <a:prstGeom prst="rect">
            <a:avLst/>
          </a:prstGeom>
          <a:noFill/>
        </p:spPr>
      </p:pic>
      <p:pic>
        <p:nvPicPr>
          <p:cNvPr id="14342" name="Picture 6" descr="http://www.safekidsclarkcounty.org/wp-content/uploads/2013/10/fir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0"/>
            <a:ext cx="3562028" cy="356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 descr="http://t2.gstatic.com/images?q=tbn:ANd9GcQ9fXOr6xuQeX8F_k5Fx-_5jQ_1Jh47JXGwIS89z3YE2Sk_kq0O4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0"/>
            <a:ext cx="3006055" cy="22984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46" name="Picture 10" descr="http://t1.gstatic.com/images?q=tbn:ANd9GcSbtpZStPwJHAUxEVeXutnBLhbpqRCyLd64gW6mmrqUOqoM5foVhQ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2708920"/>
            <a:ext cx="2365276" cy="141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50" name="Picture 14" descr="http://cdn3.volusion.com/3pvgr.scms9/v/vspfiles/photos/categories/786.jpg?132898452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3573016"/>
            <a:ext cx="1622827" cy="2210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8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136" y="248721"/>
            <a:ext cx="68580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0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188640"/>
            <a:ext cx="6624736" cy="6408712"/>
          </a:xfrm>
          <a:prstGeom prst="rect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1116013" y="3716339"/>
            <a:ext cx="5688235" cy="694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8880" t="3508" r="13702" b="7253"/>
          <a:stretch>
            <a:fillRect/>
          </a:stretch>
        </p:blipFill>
        <p:spPr bwMode="auto">
          <a:xfrm>
            <a:off x="6300192" y="2702446"/>
            <a:ext cx="703332" cy="1086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179389" y="2348880"/>
            <a:ext cx="1728316" cy="5038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0 years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5436096" y="2276872"/>
            <a:ext cx="1836043" cy="3596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80 years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3419872" y="188640"/>
            <a:ext cx="3601021" cy="1944216"/>
          </a:xfrm>
          <a:prstGeom prst="wedgeRoundRectCallout">
            <a:avLst>
              <a:gd name="adj1" fmla="val -73169"/>
              <a:gd name="adj2" fmla="val 56509"/>
              <a:gd name="adj3" fmla="val 16667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Mark the life-line of your person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important occasions that will happen throughout their life.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Two have been done for you. </a:t>
            </a:r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1476375" y="4076700"/>
            <a:ext cx="2016125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first day of school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2336800" y="3716338"/>
            <a:ext cx="150813" cy="360362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2339975" y="29241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</a:t>
            </a:r>
          </a:p>
        </p:txBody>
      </p:sp>
      <p:sp>
        <p:nvSpPr>
          <p:cNvPr id="7178" name="WordArt 10"/>
          <p:cNvSpPr>
            <a:spLocks noChangeArrowheads="1" noChangeShapeType="1" noTextEdit="1"/>
          </p:cNvSpPr>
          <p:nvPr/>
        </p:nvSpPr>
        <p:spPr bwMode="auto">
          <a:xfrm>
            <a:off x="4643438" y="2852738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17</a:t>
            </a:r>
          </a:p>
        </p:txBody>
      </p:sp>
      <p:sp>
        <p:nvSpPr>
          <p:cNvPr id="7179" name="WordArt 11"/>
          <p:cNvSpPr>
            <a:spLocks noChangeArrowheads="1" noChangeShapeType="1" noTextEdit="1"/>
          </p:cNvSpPr>
          <p:nvPr/>
        </p:nvSpPr>
        <p:spPr bwMode="auto">
          <a:xfrm>
            <a:off x="4211638" y="3933825"/>
            <a:ext cx="1919287" cy="468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driving test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4859338" y="3716338"/>
            <a:ext cx="1587" cy="2174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5" name="Picture 4" descr="https://encrypted-tbn2.gstatic.com/images?q=tbn:ANd9GcQvf46pHthgzHdQgOk7Ieh9Uki6g6d_eWs1VTQ8BN736bISfd83KkDBzoW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3957"/>
          <a:stretch>
            <a:fillRect/>
          </a:stretch>
        </p:blipFill>
        <p:spPr bwMode="auto">
          <a:xfrm>
            <a:off x="0" y="2924944"/>
            <a:ext cx="131787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2730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32" y="225455"/>
            <a:ext cx="6858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67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Individual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4205064"/>
          </a:xfrm>
        </p:spPr>
        <p:txBody>
          <a:bodyPr/>
          <a:lstStyle/>
          <a:p>
            <a:pPr>
              <a:buNone/>
            </a:pPr>
            <a:r>
              <a:rPr lang="en-GB" dirty="0"/>
              <a:t>Explain the Hindu </a:t>
            </a:r>
            <a:r>
              <a:rPr lang="en-GB" dirty="0" smtClean="0"/>
              <a:t>wedding ceremony in either:</a:t>
            </a:r>
            <a:endParaRPr lang="en-GB" dirty="0"/>
          </a:p>
          <a:p>
            <a:pPr>
              <a:buNone/>
            </a:pPr>
            <a:endParaRPr lang="en-GB" dirty="0"/>
          </a:p>
          <a:p>
            <a:r>
              <a:rPr lang="en-GB" dirty="0"/>
              <a:t>10 bullet points.</a:t>
            </a:r>
          </a:p>
          <a:p>
            <a:pPr>
              <a:buNone/>
            </a:pPr>
            <a:r>
              <a:rPr lang="en-GB" dirty="0" smtClean="0"/>
              <a:t> or</a:t>
            </a:r>
            <a:endParaRPr lang="en-GB" dirty="0"/>
          </a:p>
          <a:p>
            <a:r>
              <a:rPr lang="en-GB" dirty="0"/>
              <a:t>A paragraph explaining the symbolism.</a:t>
            </a:r>
          </a:p>
          <a:p>
            <a:endParaRPr lang="en-GB" dirty="0"/>
          </a:p>
        </p:txBody>
      </p:sp>
      <p:pic>
        <p:nvPicPr>
          <p:cNvPr id="4" name="Picture 4" descr="http://joelmp98.files.wordpress.com/2010/03/popeye_flexin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5292080" y="4941168"/>
            <a:ext cx="943918" cy="73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14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1.gstatic.com/images?q=tbn:ANd9GcTPex8sZOUfHHFeKnhYHMoCNt68OOZcpGehunSJpvjyv7FpEG_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544" y="1340768"/>
            <a:ext cx="6364696" cy="4232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11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332656"/>
            <a:ext cx="6588224" cy="6264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8434" name="Picture 2" descr="http://www.colourbox.com/preview/3253508-156148-3d-rendering-of-grass-number-3-on-white-isolated-backgrou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05533" cy="2669660"/>
          </a:xfrm>
          <a:prstGeom prst="rect">
            <a:avLst/>
          </a:prstGeom>
          <a:noFill/>
        </p:spPr>
      </p:pic>
      <p:pic>
        <p:nvPicPr>
          <p:cNvPr id="18436" name="Picture 4" descr="http://us.cdn3.123rf.com/168nwm/belikova/belikova1209/belikova120900053/15286185-number-2-made-from-flower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276872"/>
            <a:ext cx="1647056" cy="2305878"/>
          </a:xfrm>
          <a:prstGeom prst="rect">
            <a:avLst/>
          </a:prstGeom>
          <a:noFill/>
        </p:spPr>
      </p:pic>
      <p:pic>
        <p:nvPicPr>
          <p:cNvPr id="18438" name="Picture 6" descr="http://t0.gstatic.com/images?q=tbn:ANd9GcQqIi0DfI3BlkCMM4PoHNHfO5rjK5jCSZU8p064XGmQ7llaEM2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4941168"/>
            <a:ext cx="1679848" cy="1679849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835696" y="548680"/>
            <a:ext cx="3600400" cy="1728192"/>
          </a:xfrm>
          <a:prstGeom prst="ellipse">
            <a:avLst/>
          </a:prstGeom>
          <a:solidFill>
            <a:schemeClr val="bg1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New key terms!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39752" y="2348880"/>
            <a:ext cx="3744416" cy="2096616"/>
          </a:xfrm>
          <a:prstGeom prst="ellipse">
            <a:avLst/>
          </a:prstGeom>
          <a:solidFill>
            <a:schemeClr val="bg1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Events at a Hindu wedding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87824" y="4509120"/>
            <a:ext cx="3744416" cy="2096616"/>
          </a:xfrm>
          <a:prstGeom prst="ellipse">
            <a:avLst/>
          </a:prstGeom>
          <a:solidFill>
            <a:schemeClr val="bg1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Example of symbolism at a Hindu wedding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67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4235" y="1067554"/>
            <a:ext cx="33966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libri" panose="020F0502020204030204"/>
              </a:rPr>
              <a:t>MINI-PROJECT!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34552" y="2019495"/>
          <a:ext cx="6096000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879616601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GB" sz="3000" dirty="0" smtClean="0"/>
                        <a:t>RESEARCH</a:t>
                      </a:r>
                      <a:endParaRPr lang="en-GB" sz="3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8115678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Find</a:t>
                      </a:r>
                      <a:r>
                        <a:rPr lang="en-GB" sz="1800" baseline="0" dirty="0" smtClean="0"/>
                        <a:t> out as much as you can about birth, coming-of-age and marriage ceremonies in religions that we have not covered in this module.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802354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34552" y="4001282"/>
          <a:ext cx="6096000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879616601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GB" sz="3000" dirty="0" smtClean="0"/>
                        <a:t>PRESENTATION</a:t>
                      </a:r>
                      <a:endParaRPr lang="en-GB" sz="3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8115678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Create a presentation to show the results of your research. It can be a power-point presentation, a booklet, a series of posters or a speech.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8023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56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51520" y="188640"/>
            <a:ext cx="6624736" cy="6408712"/>
          </a:xfrm>
          <a:prstGeom prst="rect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193" name="Line 1"/>
          <p:cNvSpPr>
            <a:spLocks noChangeShapeType="1"/>
          </p:cNvSpPr>
          <p:nvPr/>
        </p:nvSpPr>
        <p:spPr bwMode="auto">
          <a:xfrm>
            <a:off x="1116013" y="3716339"/>
            <a:ext cx="5832251" cy="694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8880" t="3508" r="13702" b="7253"/>
          <a:stretch>
            <a:fillRect/>
          </a:stretch>
        </p:blipFill>
        <p:spPr bwMode="auto">
          <a:xfrm>
            <a:off x="6804248" y="3068960"/>
            <a:ext cx="605507" cy="935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467544" y="2708920"/>
            <a:ext cx="576709" cy="503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0 years</a:t>
            </a: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6372200" y="2492896"/>
            <a:ext cx="828725" cy="5754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80 years</a:t>
            </a:r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1331913" y="4221163"/>
            <a:ext cx="865187" cy="6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first 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of school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1835150" y="3789363"/>
            <a:ext cx="1588" cy="360362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00" name="WordArt 8"/>
          <p:cNvSpPr>
            <a:spLocks noChangeArrowheads="1" noChangeShapeType="1" noTextEdit="1"/>
          </p:cNvSpPr>
          <p:nvPr/>
        </p:nvSpPr>
        <p:spPr bwMode="auto">
          <a:xfrm>
            <a:off x="1692275" y="3357563"/>
            <a:ext cx="144463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</a:t>
            </a:r>
          </a:p>
        </p:txBody>
      </p:sp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2627784" y="3357563"/>
            <a:ext cx="2159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17</a:t>
            </a:r>
          </a:p>
        </p:txBody>
      </p:sp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2555776" y="4293096"/>
            <a:ext cx="792162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driving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 test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2699792" y="3717032"/>
            <a:ext cx="1588" cy="360362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683568" y="1022028"/>
            <a:ext cx="6048747" cy="925511"/>
          </a:xfrm>
          <a:prstGeom prst="rect">
            <a:avLst/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 one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 underline the events that are SECULAR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 a different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underline the events that are RELIGIOUS</a:t>
            </a:r>
          </a:p>
        </p:txBody>
      </p:sp>
      <p:sp>
        <p:nvSpPr>
          <p:cNvPr id="8205" name="WordArt 13"/>
          <p:cNvSpPr>
            <a:spLocks noChangeArrowheads="1" noChangeShapeType="1" noTextEdit="1"/>
          </p:cNvSpPr>
          <p:nvPr/>
        </p:nvSpPr>
        <p:spPr bwMode="auto">
          <a:xfrm>
            <a:off x="1331913" y="3357563"/>
            <a:ext cx="80962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0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>
            <a:off x="1039813" y="3860800"/>
            <a:ext cx="295275" cy="1008063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07" name="WordArt 15"/>
          <p:cNvSpPr>
            <a:spLocks noChangeArrowheads="1" noChangeShapeType="1" noTextEdit="1"/>
          </p:cNvSpPr>
          <p:nvPr/>
        </p:nvSpPr>
        <p:spPr bwMode="auto">
          <a:xfrm>
            <a:off x="179388" y="5084763"/>
            <a:ext cx="1357312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Christening</a:t>
            </a:r>
          </a:p>
        </p:txBody>
      </p:sp>
      <p:sp>
        <p:nvSpPr>
          <p:cNvPr id="8211" name="WordArt 19"/>
          <p:cNvSpPr>
            <a:spLocks noChangeArrowheads="1" noChangeShapeType="1" noTextEdit="1"/>
          </p:cNvSpPr>
          <p:nvPr/>
        </p:nvSpPr>
        <p:spPr bwMode="auto">
          <a:xfrm>
            <a:off x="3331096" y="3284538"/>
            <a:ext cx="304800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25</a:t>
            </a:r>
          </a:p>
        </p:txBody>
      </p:sp>
      <p:sp>
        <p:nvSpPr>
          <p:cNvPr id="8212" name="WordArt 20"/>
          <p:cNvSpPr>
            <a:spLocks noChangeArrowheads="1" noChangeShapeType="1" noTextEdit="1"/>
          </p:cNvSpPr>
          <p:nvPr/>
        </p:nvSpPr>
        <p:spPr bwMode="auto">
          <a:xfrm>
            <a:off x="4067944" y="3357563"/>
            <a:ext cx="233363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30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3634309" y="3789363"/>
            <a:ext cx="1587" cy="360362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14" name="WordArt 22"/>
          <p:cNvSpPr>
            <a:spLocks noChangeArrowheads="1" noChangeShapeType="1" noTextEdit="1"/>
          </p:cNvSpPr>
          <p:nvPr/>
        </p:nvSpPr>
        <p:spPr bwMode="auto">
          <a:xfrm>
            <a:off x="3563813" y="4221163"/>
            <a:ext cx="79216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marriage</a:t>
            </a:r>
          </a:p>
        </p:txBody>
      </p:sp>
      <p:sp>
        <p:nvSpPr>
          <p:cNvPr id="8215" name="WordArt 23"/>
          <p:cNvSpPr>
            <a:spLocks noChangeArrowheads="1" noChangeShapeType="1" noTextEdit="1"/>
          </p:cNvSpPr>
          <p:nvPr/>
        </p:nvSpPr>
        <p:spPr bwMode="auto">
          <a:xfrm>
            <a:off x="4500563" y="4797425"/>
            <a:ext cx="750887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become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a parent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4283968" y="3717032"/>
            <a:ext cx="576957" cy="1080393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17" name="WordArt 25"/>
          <p:cNvSpPr>
            <a:spLocks noChangeArrowheads="1" noChangeShapeType="1" noTextEdit="1"/>
          </p:cNvSpPr>
          <p:nvPr/>
        </p:nvSpPr>
        <p:spPr bwMode="auto">
          <a:xfrm>
            <a:off x="4788024" y="3429000"/>
            <a:ext cx="288925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50</a:t>
            </a: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4932040" y="3717032"/>
            <a:ext cx="649660" cy="1441375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19" name="WordArt 27"/>
          <p:cNvSpPr>
            <a:spLocks noChangeArrowheads="1" noChangeShapeType="1" noTextEdit="1"/>
          </p:cNvSpPr>
          <p:nvPr/>
        </p:nvSpPr>
        <p:spPr bwMode="auto">
          <a:xfrm>
            <a:off x="5292080" y="5013176"/>
            <a:ext cx="7985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become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grandparent</a:t>
            </a: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5652120" y="3356992"/>
            <a:ext cx="21590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65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5724128" y="3789040"/>
            <a:ext cx="1587" cy="792162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22" name="WordArt 30"/>
          <p:cNvSpPr>
            <a:spLocks noChangeArrowheads="1" noChangeShapeType="1" noTextEdit="1"/>
          </p:cNvSpPr>
          <p:nvPr/>
        </p:nvSpPr>
        <p:spPr bwMode="auto">
          <a:xfrm>
            <a:off x="5508104" y="4437112"/>
            <a:ext cx="7921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retirement</a:t>
            </a: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6660232" y="3717032"/>
            <a:ext cx="0" cy="2304256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6516216" y="3356992"/>
            <a:ext cx="304800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80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5580112" y="6237312"/>
            <a:ext cx="129540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718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funeral</a:t>
            </a: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179388" y="5516563"/>
            <a:ext cx="1439862" cy="1587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3563813" y="4939581"/>
            <a:ext cx="792163" cy="1587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5508104" y="6669360"/>
            <a:ext cx="1439862" cy="1588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>
            <a:off x="1187450" y="5013325"/>
            <a:ext cx="1008063" cy="1588"/>
          </a:xfrm>
          <a:prstGeom prst="line">
            <a:avLst/>
          </a:prstGeom>
          <a:noFill/>
          <a:ln w="7632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31" name="Line 39"/>
          <p:cNvSpPr>
            <a:spLocks noChangeShapeType="1"/>
          </p:cNvSpPr>
          <p:nvPr/>
        </p:nvSpPr>
        <p:spPr bwMode="auto">
          <a:xfrm>
            <a:off x="2699792" y="5157192"/>
            <a:ext cx="576263" cy="1587"/>
          </a:xfrm>
          <a:prstGeom prst="line">
            <a:avLst/>
          </a:prstGeom>
          <a:noFill/>
          <a:ln w="7632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32" name="Line 40"/>
          <p:cNvSpPr>
            <a:spLocks noChangeShapeType="1"/>
          </p:cNvSpPr>
          <p:nvPr/>
        </p:nvSpPr>
        <p:spPr bwMode="auto">
          <a:xfrm>
            <a:off x="4427538" y="5300663"/>
            <a:ext cx="720725" cy="1587"/>
          </a:xfrm>
          <a:prstGeom prst="line">
            <a:avLst/>
          </a:prstGeom>
          <a:noFill/>
          <a:ln w="7632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33" name="Line 41"/>
          <p:cNvSpPr>
            <a:spLocks noChangeShapeType="1"/>
          </p:cNvSpPr>
          <p:nvPr/>
        </p:nvSpPr>
        <p:spPr bwMode="auto">
          <a:xfrm>
            <a:off x="5292080" y="6021288"/>
            <a:ext cx="792163" cy="1587"/>
          </a:xfrm>
          <a:prstGeom prst="line">
            <a:avLst/>
          </a:prstGeom>
          <a:noFill/>
          <a:ln w="7632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34" name="Line 42"/>
          <p:cNvSpPr>
            <a:spLocks noChangeShapeType="1"/>
          </p:cNvSpPr>
          <p:nvPr/>
        </p:nvSpPr>
        <p:spPr bwMode="auto">
          <a:xfrm>
            <a:off x="5508104" y="5013176"/>
            <a:ext cx="792162" cy="1587"/>
          </a:xfrm>
          <a:prstGeom prst="line">
            <a:avLst/>
          </a:prstGeom>
          <a:noFill/>
          <a:ln w="7632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35" name="Line 43"/>
          <p:cNvSpPr>
            <a:spLocks noChangeShapeType="1"/>
          </p:cNvSpPr>
          <p:nvPr/>
        </p:nvSpPr>
        <p:spPr bwMode="auto">
          <a:xfrm>
            <a:off x="2987824" y="1916832"/>
            <a:ext cx="1439863" cy="1587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236" name="Line 44"/>
          <p:cNvSpPr>
            <a:spLocks noChangeShapeType="1"/>
          </p:cNvSpPr>
          <p:nvPr/>
        </p:nvSpPr>
        <p:spPr bwMode="auto">
          <a:xfrm>
            <a:off x="5508104" y="1340768"/>
            <a:ext cx="1008063" cy="1587"/>
          </a:xfrm>
          <a:prstGeom prst="line">
            <a:avLst/>
          </a:prstGeom>
          <a:noFill/>
          <a:ln w="7632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47" name="Picture 4" descr="https://encrypted-tbn2.gstatic.com/images?q=tbn:ANd9GcQvf46pHthgzHdQgOk7Ieh9Uki6g6d_eWs1VTQ8BN736bISfd83KkDBzoW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3957"/>
          <a:stretch>
            <a:fillRect/>
          </a:stretch>
        </p:blipFill>
        <p:spPr bwMode="auto">
          <a:xfrm>
            <a:off x="179512" y="3284984"/>
            <a:ext cx="790724" cy="648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0200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7" dur="20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42" dur="2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6" grpId="0" animBg="1"/>
      <p:bldP spid="8227" grpId="0" animBg="1"/>
      <p:bldP spid="8228" grpId="0" animBg="1"/>
      <p:bldP spid="8229" grpId="0" animBg="1"/>
      <p:bldP spid="8231" grpId="0" animBg="1"/>
      <p:bldP spid="8232" grpId="0" animBg="1"/>
      <p:bldP spid="8233" grpId="0" animBg="1"/>
      <p:bldP spid="82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Life 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Create a line showing the important events in your life up to the present day.</a:t>
            </a:r>
          </a:p>
          <a:p>
            <a:r>
              <a:rPr lang="en-GB" dirty="0" smtClean="0"/>
              <a:t>For each event on your line explain why it was important to you.</a:t>
            </a:r>
          </a:p>
          <a:p>
            <a:r>
              <a:rPr lang="en-GB" dirty="0" smtClean="0"/>
              <a:t>Are there any spiritual or religious events?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68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Important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Write a paragraph about an important time in your life.</a:t>
            </a:r>
          </a:p>
          <a:p>
            <a:pPr>
              <a:buNone/>
            </a:pPr>
            <a:r>
              <a:rPr lang="en-GB" dirty="0" smtClean="0"/>
              <a:t> It should be a time that you felt had an impact on who you are as a person.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You should include why it was important and </a:t>
            </a:r>
            <a:r>
              <a:rPr lang="en-GB" smtClean="0"/>
              <a:t>what happened.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Callout 15"/>
          <p:cNvSpPr/>
          <p:nvPr/>
        </p:nvSpPr>
        <p:spPr>
          <a:xfrm>
            <a:off x="365760" y="1772530"/>
            <a:ext cx="3010486" cy="2664560"/>
          </a:xfrm>
          <a:prstGeom prst="wedgeEllipseCallout">
            <a:avLst>
              <a:gd name="adj1" fmla="val 50703"/>
              <a:gd name="adj2" fmla="val 475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414" y="2203942"/>
            <a:ext cx="236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"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Life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like a box of chocolates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. You never know what you're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going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get."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Forrest Gump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027" name="Picture 3" descr="\\SR-NAS-006\Users$\Staff\hgowan\Desktop\Forrest-Gum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0" b="97239" l="0" r="98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8" y="3916341"/>
            <a:ext cx="5524500" cy="3105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337538" y="1983544"/>
            <a:ext cx="2754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Now it’s your turn!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‘Life is like … ‘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Be creative with your language!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Birth</a:t>
            </a:r>
            <a:endParaRPr lang="en-GB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5069160"/>
          </a:xfrm>
        </p:spPr>
        <p:txBody>
          <a:bodyPr/>
          <a:lstStyle/>
          <a:p>
            <a:r>
              <a:rPr lang="en-US" sz="2400" dirty="0" smtClean="0"/>
              <a:t>How do people celebrate the birth of a baby?</a:t>
            </a:r>
          </a:p>
          <a:p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02012"/>
            <a:ext cx="5184775" cy="345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851920" y="2132856"/>
            <a:ext cx="2160588" cy="1511300"/>
          </a:xfrm>
          <a:prstGeom prst="wedgeRoundRectCallout">
            <a:avLst>
              <a:gd name="adj1" fmla="val -47693"/>
              <a:gd name="adj2" fmla="val 73375"/>
              <a:gd name="adj3" fmla="val 16667"/>
            </a:avLst>
          </a:prstGeom>
          <a:solidFill>
            <a:srgbClr val="F44EE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When you see this picture- write down the first 3 words that come into your head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76056" y="4437112"/>
            <a:ext cx="1728192" cy="2420888"/>
          </a:xfrm>
          <a:prstGeom prst="wedgeRoundRectCallout">
            <a:avLst>
              <a:gd name="adj1" fmla="val -82477"/>
              <a:gd name="adj2" fmla="val 12708"/>
              <a:gd name="adj3" fmla="val 16667"/>
            </a:avLst>
          </a:prstGeom>
          <a:solidFill>
            <a:srgbClr val="F44EE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Compare your answer with the person sat next to you- are they the same or different?</a:t>
            </a:r>
          </a:p>
        </p:txBody>
      </p:sp>
    </p:spTree>
    <p:extLst>
      <p:ext uri="{BB962C8B-B14F-4D97-AF65-F5344CB8AC3E}">
        <p14:creationId xmlns:p14="http://schemas.microsoft.com/office/powerpoint/2010/main" val="51212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86038"/>
            <a:ext cx="2843213" cy="427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6553200" cy="864096"/>
          </a:xfrm>
          <a:ln/>
        </p:spPr>
        <p:txBody>
          <a:bodyPr anchorCtr="1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What are her worries? </a:t>
            </a:r>
          </a:p>
        </p:txBody>
      </p:sp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3275856" y="1628800"/>
            <a:ext cx="1835150" cy="1800225"/>
          </a:xfrm>
          <a:prstGeom prst="cloudCallout">
            <a:avLst>
              <a:gd name="adj1" fmla="val -121084"/>
              <a:gd name="adj2" fmla="val 50851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 I be able to look after the baby? </a:t>
            </a: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0" y="836712"/>
            <a:ext cx="1800225" cy="1727200"/>
          </a:xfrm>
          <a:prstGeom prst="cloudCallout">
            <a:avLst>
              <a:gd name="adj1" fmla="val 32741"/>
              <a:gd name="adj2" fmla="val 81085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will the baby be like?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2195736" y="5130800"/>
            <a:ext cx="1800225" cy="1727200"/>
          </a:xfrm>
          <a:prstGeom prst="cloudCallout">
            <a:avLst>
              <a:gd name="adj1" fmla="val -73937"/>
              <a:gd name="adj2" fmla="val -51182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if the baby always cries?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4067944" y="5130800"/>
            <a:ext cx="1800225" cy="1727200"/>
          </a:xfrm>
          <a:prstGeom prst="cloudCallout">
            <a:avLst>
              <a:gd name="adj1" fmla="val -84332"/>
              <a:gd name="adj2" fmla="val -69304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 it be a boy or a girl?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1835696" y="1052736"/>
            <a:ext cx="1800225" cy="1727200"/>
          </a:xfrm>
          <a:prstGeom prst="cloudCallout">
            <a:avLst>
              <a:gd name="adj1" fmla="val -55363"/>
              <a:gd name="adj2" fmla="val 88852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 I survive the birth? 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4211960" y="3501008"/>
            <a:ext cx="1800225" cy="1727200"/>
          </a:xfrm>
          <a:prstGeom prst="cloudCallout">
            <a:avLst>
              <a:gd name="adj1" fmla="val -108527"/>
              <a:gd name="adj2" fmla="val -3771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 my husband still love me? </a:t>
            </a: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580112" y="4005064"/>
            <a:ext cx="1800225" cy="1727200"/>
          </a:xfrm>
          <a:prstGeom prst="cloudCallout">
            <a:avLst>
              <a:gd name="adj1" fmla="val -89262"/>
              <a:gd name="adj2" fmla="val 15785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will she look like? </a:t>
            </a: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2411760" y="3212976"/>
            <a:ext cx="1800225" cy="1727200"/>
          </a:xfrm>
          <a:prstGeom prst="cloudCallout">
            <a:avLst>
              <a:gd name="adj1" fmla="val -103130"/>
              <a:gd name="adj2" fmla="val 11233"/>
            </a:avLst>
          </a:prstGeom>
          <a:solidFill>
            <a:srgbClr val="33CC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the world safe enough? 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5004048" y="908720"/>
            <a:ext cx="2087562" cy="2305050"/>
          </a:xfrm>
          <a:prstGeom prst="wedgeRoundRectCallout">
            <a:avLst>
              <a:gd name="adj1" fmla="val -68250"/>
              <a:gd name="adj2" fmla="val 23139"/>
              <a:gd name="adj3" fmla="val 16667"/>
            </a:avLst>
          </a:prstGeom>
          <a:solidFill>
            <a:srgbClr val="F44EE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Draw a pregnant woman in the middle of your page. Write worries she may have about the baby. </a:t>
            </a:r>
          </a:p>
        </p:txBody>
      </p:sp>
    </p:spTree>
    <p:extLst>
      <p:ext uri="{BB962C8B-B14F-4D97-AF65-F5344CB8AC3E}">
        <p14:creationId xmlns:p14="http://schemas.microsoft.com/office/powerpoint/2010/main" val="3647521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1204</Words>
  <Application>Microsoft Office PowerPoint</Application>
  <PresentationFormat>On-screen Show (4:3)</PresentationFormat>
  <Paragraphs>186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Aharoni</vt:lpstr>
      <vt:lpstr>Arial</vt:lpstr>
      <vt:lpstr>Arial Black</vt:lpstr>
      <vt:lpstr>Calibri</vt:lpstr>
      <vt:lpstr>Calibri Light</vt:lpstr>
      <vt:lpstr>Comic Sans MS</vt:lpstr>
      <vt:lpstr>Lucida Handwriting</vt:lpstr>
      <vt:lpstr>Lucida Sans Unicode</vt:lpstr>
      <vt:lpstr>Tahoma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Life as a Journey</vt:lpstr>
      <vt:lpstr>How do people mark their journey through life?</vt:lpstr>
      <vt:lpstr>PowerPoint Presentation</vt:lpstr>
      <vt:lpstr>PowerPoint Presentation</vt:lpstr>
      <vt:lpstr>Your Life Line</vt:lpstr>
      <vt:lpstr>Important Moments</vt:lpstr>
      <vt:lpstr>PowerPoint Presentation</vt:lpstr>
      <vt:lpstr>Birth</vt:lpstr>
      <vt:lpstr>What are her worries? </vt:lpstr>
      <vt:lpstr>PowerPoint Presentation</vt:lpstr>
      <vt:lpstr>PowerPoint Presentation</vt:lpstr>
      <vt:lpstr>Coming of Age</vt:lpstr>
      <vt:lpstr>PowerPoint Presentation</vt:lpstr>
      <vt:lpstr>Research Work</vt:lpstr>
      <vt:lpstr>PowerPoint Presentation</vt:lpstr>
      <vt:lpstr>PowerPoint Presentation</vt:lpstr>
      <vt:lpstr>PowerPoint Presentation</vt:lpstr>
      <vt:lpstr> Discussion</vt:lpstr>
      <vt:lpstr>PowerPoint Presentation</vt:lpstr>
      <vt:lpstr>PowerPoint Presentation</vt:lpstr>
      <vt:lpstr>Marriage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 Work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lb</dc:creator>
  <cp:lastModifiedBy>Matthew Macaulay</cp:lastModifiedBy>
  <cp:revision>22</cp:revision>
  <dcterms:created xsi:type="dcterms:W3CDTF">2012-03-27T09:06:24Z</dcterms:created>
  <dcterms:modified xsi:type="dcterms:W3CDTF">2021-02-11T14:06:30Z</dcterms:modified>
</cp:coreProperties>
</file>