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80" r:id="rId2"/>
    <p:sldId id="281" r:id="rId3"/>
    <p:sldId id="282" r:id="rId4"/>
    <p:sldId id="283" r:id="rId5"/>
    <p:sldId id="284" r:id="rId6"/>
    <p:sldId id="285" r:id="rId7"/>
    <p:sldId id="286" r:id="rId8"/>
    <p:sldId id="287"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20" r:id="rId40"/>
    <p:sldId id="321" r:id="rId41"/>
    <p:sldId id="322" r:id="rId42"/>
    <p:sldId id="323" r:id="rId43"/>
    <p:sldId id="330" r:id="rId44"/>
    <p:sldId id="331" r:id="rId45"/>
    <p:sldId id="324" r:id="rId46"/>
    <p:sldId id="325" r:id="rId47"/>
    <p:sldId id="326" r:id="rId48"/>
    <p:sldId id="327" r:id="rId49"/>
    <p:sldId id="328" r:id="rId50"/>
    <p:sldId id="329" r:id="rId51"/>
    <p:sldId id="28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Jenny Fox" initials="JF" lastIdx="37" clrIdx="0">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22" autoAdjust="0"/>
  </p:normalViewPr>
  <p:slideViewPr>
    <p:cSldViewPr>
      <p:cViewPr varScale="1">
        <p:scale>
          <a:sx n="59" d="100"/>
          <a:sy n="59" d="100"/>
        </p:scale>
        <p:origin x="10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7-03T16:40:59.866" idx="37">
    <p:pos x="6956" y="130"/>
    <p:text>Sorry Sam - this slide is so busy i had to move the stretch and challenge up here - do you think that's ok?</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7B07B-EBDC-43A9-B3FE-AEC1B06BE459}" type="datetimeFigureOut">
              <a:rPr lang="en-GB" smtClean="0"/>
              <a:t>11/06/21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60560-E43D-4A6C-9A7A-F8DF9F849CFD}" type="slidenum">
              <a:rPr lang="en-GB" smtClean="0"/>
              <a:t>‹#›</a:t>
            </a:fld>
            <a:endParaRPr lang="en-GB"/>
          </a:p>
        </p:txBody>
      </p:sp>
    </p:spTree>
    <p:extLst>
      <p:ext uri="{BB962C8B-B14F-4D97-AF65-F5344CB8AC3E}">
        <p14:creationId xmlns:p14="http://schemas.microsoft.com/office/powerpoint/2010/main" val="258411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JA7G7AV-LT8&amp;index=2&amp;list=PL1HN98dJOCA_E_lSZaa2Jlp6ctZ6SehE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rsph.org.uk/our-work/campaigns/status-of-mind.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bbc.co.uk/newsround/3884146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ixabay.com/illustrations/mental-health-brain-thinking-231343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ixabay.com/photos/desk-smartphone-iphone-notebook-3076954/"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pixabay.com/illustrations/feedback-survey-questionnaire-3239454/"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team-motivation-teamwork-together-38667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illustrations/feedback-satisfaction-customer-323975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32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explain that </a:t>
            </a:r>
            <a:r>
              <a:rPr lang="en-GB" sz="1200" kern="1200" dirty="0" smtClean="0">
                <a:solidFill>
                  <a:schemeClr val="tx1"/>
                </a:solidFill>
                <a:effectLst/>
                <a:latin typeface="+mn-lt"/>
                <a:ea typeface="+mn-ea"/>
                <a:cs typeface="+mn-cs"/>
              </a:rPr>
              <a:t>today’s lesson focuses on managing thoughts, feelings and emotions during day-to-day events. </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263445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Baseline assessment</a:t>
            </a:r>
          </a:p>
          <a:p>
            <a:r>
              <a:rPr lang="en-GB" sz="1200" kern="1200" dirty="0" smtClean="0">
                <a:solidFill>
                  <a:schemeClr val="tx1"/>
                </a:solidFill>
                <a:effectLst/>
                <a:latin typeface="+mn-lt"/>
                <a:ea typeface="+mn-ea"/>
                <a:cs typeface="+mn-cs"/>
              </a:rPr>
              <a:t>Working in teams, students write the alphabet down a margin in their books. They then work against the clock to create an A-Z list of factors that can affect mental health and emotional wellbeing.  Teams should try to have a suggestion for as many letters as they can. Put 5 minutes on the timer, or adapt for your lesson length.</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Circulate around the class as they are working (without making any comments), looking for ideas that arise frequently and for any gaps. You may wish to award a prize for the team with an idea for the most letters. Use this activity to adapt the lesson content appropriately and to lead a suitable introductory discussion into factors affecting mental health and emotional wellbeing (MHEW).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02650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Hand students </a:t>
            </a:r>
            <a:r>
              <a:rPr lang="en-GB" sz="1200" i="1" kern="1200" dirty="0" smtClean="0">
                <a:solidFill>
                  <a:schemeClr val="tx1"/>
                </a:solidFill>
                <a:effectLst/>
                <a:latin typeface="+mn-lt"/>
                <a:ea typeface="+mn-ea"/>
                <a:cs typeface="+mn-cs"/>
              </a:rPr>
              <a:t>Resource 1: Daily wellbeing</a:t>
            </a:r>
            <a:r>
              <a:rPr lang="en-GB" sz="1200" kern="1200" dirty="0" smtClean="0">
                <a:solidFill>
                  <a:schemeClr val="tx1"/>
                </a:solidFill>
                <a:effectLst/>
                <a:latin typeface="+mn-lt"/>
                <a:ea typeface="+mn-ea"/>
                <a:cs typeface="+mn-cs"/>
              </a:rPr>
              <a:t>, and ask them to reflect on </a:t>
            </a:r>
            <a:r>
              <a:rPr lang="en-GB" sz="1200" kern="1200" dirty="0" err="1" smtClean="0">
                <a:solidFill>
                  <a:schemeClr val="tx1"/>
                </a:solidFill>
                <a:effectLst/>
                <a:latin typeface="+mn-lt"/>
                <a:ea typeface="+mn-ea"/>
                <a:cs typeface="+mn-cs"/>
              </a:rPr>
              <a:t>Kaz’s</a:t>
            </a:r>
            <a:r>
              <a:rPr lang="en-GB" sz="1200" kern="1200" dirty="0" smtClean="0">
                <a:solidFill>
                  <a:schemeClr val="tx1"/>
                </a:solidFill>
                <a:effectLst/>
                <a:latin typeface="+mn-lt"/>
                <a:ea typeface="+mn-ea"/>
                <a:cs typeface="+mn-cs"/>
              </a:rPr>
              <a:t> day, and to suggest ideas about what experiences or strategies might be having an effect on </a:t>
            </a:r>
            <a:r>
              <a:rPr lang="en-GB" sz="1200" kern="1200" dirty="0" err="1" smtClean="0">
                <a:solidFill>
                  <a:schemeClr val="tx1"/>
                </a:solidFill>
                <a:effectLst/>
                <a:latin typeface="+mn-lt"/>
                <a:ea typeface="+mn-ea"/>
                <a:cs typeface="+mn-cs"/>
              </a:rPr>
              <a:t>Kaz’s</a:t>
            </a:r>
            <a:r>
              <a:rPr lang="en-GB" sz="1200" kern="1200" dirty="0" smtClean="0">
                <a:solidFill>
                  <a:schemeClr val="tx1"/>
                </a:solidFill>
                <a:effectLst/>
                <a:latin typeface="+mn-lt"/>
                <a:ea typeface="+mn-ea"/>
                <a:cs typeface="+mn-cs"/>
              </a:rPr>
              <a:t> wellbeing.</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Take some brief feedback, ensuring that students understand that it is typical and expected for emotional wellbeing to fluctuate throughout the day or over several days. A key element of having positive emotional wellbeing is knowing how to bounce back from setbacks, or lift mood again when things are difficult. Concerns arise for emotional wellbeing when someone’s mood continues to drop over a long period of time, or several challenging events occur close together, making it harder for someone to overcome them.</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Resource 1a provides ideas for students to place across the chart. </a:t>
            </a:r>
          </a:p>
          <a:p>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Ask students to reflect on how typical they think </a:t>
            </a:r>
            <a:r>
              <a:rPr lang="en-GB" sz="1200" kern="1200" dirty="0" err="1" smtClean="0">
                <a:solidFill>
                  <a:schemeClr val="tx1"/>
                </a:solidFill>
                <a:effectLst/>
                <a:latin typeface="+mn-lt"/>
                <a:ea typeface="+mn-ea"/>
                <a:cs typeface="+mn-cs"/>
              </a:rPr>
              <a:t>Kaz’s</a:t>
            </a:r>
            <a:r>
              <a:rPr lang="en-GB" sz="1200" kern="1200" dirty="0" smtClean="0">
                <a:solidFill>
                  <a:schemeClr val="tx1"/>
                </a:solidFill>
                <a:effectLst/>
                <a:latin typeface="+mn-lt"/>
                <a:ea typeface="+mn-ea"/>
                <a:cs typeface="+mn-cs"/>
              </a:rPr>
              <a:t> day is, compared to most young people. What sort of events might cause more dramatic peaks and troughs in </a:t>
            </a:r>
            <a:r>
              <a:rPr lang="en-GB" sz="1200" kern="1200" dirty="0" err="1" smtClean="0">
                <a:solidFill>
                  <a:schemeClr val="tx1"/>
                </a:solidFill>
                <a:effectLst/>
                <a:latin typeface="+mn-lt"/>
                <a:ea typeface="+mn-ea"/>
                <a:cs typeface="+mn-cs"/>
              </a:rPr>
              <a:t>Kaz’s</a:t>
            </a:r>
            <a:r>
              <a:rPr lang="en-GB" sz="1200" kern="1200" dirty="0" smtClean="0">
                <a:solidFill>
                  <a:schemeClr val="tx1"/>
                </a:solidFill>
                <a:effectLst/>
                <a:latin typeface="+mn-lt"/>
                <a:ea typeface="+mn-ea"/>
                <a:cs typeface="+mn-cs"/>
              </a:rPr>
              <a:t> wellbeing?</a:t>
            </a:r>
            <a:endParaRPr lang="en-US" b="1" i="1"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96716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(5 MIN) </a:t>
            </a:r>
            <a:r>
              <a:rPr lang="en-GB" b="1" i="1" baseline="0" dirty="0" smtClean="0"/>
              <a:t>Developing resilience </a:t>
            </a:r>
          </a:p>
          <a:p>
            <a:r>
              <a:rPr lang="en-GB" sz="1200" kern="1200" dirty="0" smtClean="0">
                <a:solidFill>
                  <a:schemeClr val="tx1"/>
                </a:solidFill>
                <a:effectLst/>
                <a:latin typeface="+mn-lt"/>
                <a:ea typeface="+mn-ea"/>
                <a:cs typeface="+mn-cs"/>
              </a:rPr>
              <a:t>Show the 30-second video: </a:t>
            </a:r>
            <a:r>
              <a:rPr lang="en-GB" sz="1200" u="sng" kern="1200" dirty="0" smtClean="0">
                <a:solidFill>
                  <a:schemeClr val="tx1"/>
                </a:solidFill>
                <a:effectLst/>
                <a:latin typeface="+mn-lt"/>
                <a:ea typeface="+mn-ea"/>
                <a:cs typeface="+mn-cs"/>
                <a:hlinkClick r:id="rId3"/>
              </a:rPr>
              <a:t>Michael Jordan on failure</a:t>
            </a:r>
            <a:r>
              <a:rPr lang="en-GB" sz="1200" kern="1200" dirty="0" smtClean="0">
                <a:solidFill>
                  <a:schemeClr val="tx1"/>
                </a:solidFill>
                <a:effectLst/>
                <a:latin typeface="+mn-lt"/>
                <a:ea typeface="+mn-ea"/>
                <a:cs typeface="+mn-cs"/>
              </a:rPr>
              <a:t>. Explain that Michael Jordan is a famous USA basketball player who many consider to have been the greatest basketball player of all time. Ask students why he says ‘I’ve failed over and over again in my life – this is why I succeed’ - what does he mean by this? Explore the meaning of the word ‘failure’ and check that students understand the concept of reframing failure, i.e. looking at failure in a different way in order to use the failure to help us succeed in the future or in different ways. </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253877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(5 MIN) </a:t>
            </a:r>
            <a:r>
              <a:rPr lang="en-GB" b="1" i="1" baseline="0" dirty="0" smtClean="0"/>
              <a:t>Developing resilience </a:t>
            </a:r>
          </a:p>
          <a:p>
            <a:r>
              <a:rPr lang="en-GB" sz="1200" kern="1200" dirty="0" smtClean="0">
                <a:solidFill>
                  <a:schemeClr val="tx1"/>
                </a:solidFill>
                <a:effectLst/>
                <a:latin typeface="+mn-lt"/>
                <a:ea typeface="+mn-ea"/>
                <a:cs typeface="+mn-cs"/>
              </a:rPr>
              <a:t>Ask students to work in pairs to define what they think is meant by ‘resilience’. Take feedback and agree on and write up a definition for the class that everyone is happy with. </a:t>
            </a: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259712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a:t>
            </a:r>
            <a:r>
              <a:rPr lang="en-US" b="1" dirty="0" smtClean="0"/>
              <a:t>(5 MIN) </a:t>
            </a:r>
            <a:r>
              <a:rPr lang="en-GB" b="1" i="1" baseline="0" dirty="0" smtClean="0"/>
              <a:t>Developing resilience </a:t>
            </a:r>
          </a:p>
          <a:p>
            <a:r>
              <a:rPr lang="en-GB" sz="1200" kern="1200" dirty="0" smtClean="0">
                <a:solidFill>
                  <a:schemeClr val="tx1"/>
                </a:solidFill>
                <a:effectLst/>
                <a:latin typeface="+mn-lt"/>
                <a:ea typeface="+mn-ea"/>
                <a:cs typeface="+mn-cs"/>
              </a:rPr>
              <a:t>Ask the class to create a mind-map of the ways people can promote their own resilience in their daily lives. Share ideas as a class to include: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Make meaningful connections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Develop a sense of purpose by supporting your community and/or moving towards goals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Embrace change as a normal part of living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Avoid seeing disappointments and setbacks as failures or problems which cannot be overcome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Develop a positive sense of self by focusing on their strengths and accomplishments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Gain self-confidence by embracing new challenges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Keep things in perspective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Maintain a positive outlook</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Take care of themselves emotionally and physically - additional techniques like journaling or meditation can support emotions while healthy sleep, exercise and diet help both physical and emotional wellbeing</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Give students some categories to add ideas to their mind-map, e.g. things about character, things to do at school, things to do in the community, etc.</a:t>
            </a:r>
          </a:p>
          <a:p>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Ask students to circle those techniques which they think are easiest for a person to use if they wanted to become more resilient.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dirty="0"/>
          </a:p>
        </p:txBody>
      </p:sp>
    </p:spTree>
    <p:extLst>
      <p:ext uri="{BB962C8B-B14F-4D97-AF65-F5344CB8AC3E}">
        <p14:creationId xmlns:p14="http://schemas.microsoft.com/office/powerpoint/2010/main" val="108817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Managing disappointments</a:t>
            </a:r>
            <a:r>
              <a:rPr lang="en-US" b="1" i="1" baseline="0" dirty="0" smtClean="0"/>
              <a:t> and setbacks</a:t>
            </a:r>
            <a:endParaRPr lang="en-US" b="1" i="1" dirty="0" smtClean="0"/>
          </a:p>
          <a:p>
            <a:r>
              <a:rPr lang="en-GB" sz="1200" kern="1200" dirty="0" smtClean="0">
                <a:solidFill>
                  <a:schemeClr val="tx1"/>
                </a:solidFill>
                <a:effectLst/>
                <a:latin typeface="+mn-lt"/>
                <a:ea typeface="+mn-ea"/>
                <a:cs typeface="+mn-cs"/>
              </a:rPr>
              <a:t>Using think, pair, share, ask students to suggest situations which might cause someone disappointment, or be a setback, in their day to day life (e.g. not getting the grade they wanted on a test, being let down by a friend, seeing a negative comment on social media, struggling to master a new skill such as learning an instrument or sporting technique, not being allowed to go to a party at the weekend, getting a detention for something they didn’t think was their fault, etc.)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students to work in pairs to separate the strategy cards (</a:t>
            </a:r>
            <a:r>
              <a:rPr lang="en-GB" sz="1200" i="1" kern="1200" dirty="0" smtClean="0">
                <a:solidFill>
                  <a:schemeClr val="tx1"/>
                </a:solidFill>
                <a:effectLst/>
                <a:latin typeface="+mn-lt"/>
                <a:ea typeface="+mn-ea"/>
                <a:cs typeface="+mn-cs"/>
              </a:rPr>
              <a:t>Resource 2: Managing disappointments and setbacks card sort</a:t>
            </a:r>
            <a:r>
              <a:rPr lang="en-GB" sz="1200" kern="1200" dirty="0" smtClean="0">
                <a:solidFill>
                  <a:schemeClr val="tx1"/>
                </a:solidFill>
                <a:effectLst/>
                <a:latin typeface="+mn-lt"/>
                <a:ea typeface="+mn-ea"/>
                <a:cs typeface="+mn-cs"/>
              </a:rPr>
              <a:t>) into the displayed categories.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Ask students to separate cards into 2 piles - helpful and unhelpful strategies.</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Separate cards into unhelpful strategies, strategies to prevent disappointments, strategies which help to manage thoughts on disappointments and strategies which resolve a situation. Ask students to reflect on why using a range of strategies is so important.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673011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Managing disappointments</a:t>
            </a:r>
            <a:r>
              <a:rPr lang="en-US" b="1" i="1" baseline="0" dirty="0" smtClean="0"/>
              <a:t> and setbacks</a:t>
            </a:r>
            <a:endParaRPr lang="en-US" b="1" i="1" dirty="0" smtClean="0"/>
          </a:p>
          <a:p>
            <a:r>
              <a:rPr lang="en-GB" sz="1200" kern="1200" dirty="0" smtClean="0">
                <a:solidFill>
                  <a:schemeClr val="tx1"/>
                </a:solidFill>
                <a:effectLst/>
                <a:latin typeface="+mn-lt"/>
                <a:ea typeface="+mn-ea"/>
                <a:cs typeface="+mn-cs"/>
              </a:rPr>
              <a:t>Feedback by asking students to share their responses in pairs. Reflect on the following elements:</a:t>
            </a:r>
          </a:p>
          <a:p>
            <a:pPr lvl="0"/>
            <a:r>
              <a:rPr lang="en-GB" sz="1200" b="1" kern="1200" dirty="0" smtClean="0">
                <a:solidFill>
                  <a:schemeClr val="tx1"/>
                </a:solidFill>
                <a:effectLst/>
                <a:latin typeface="+mn-lt"/>
                <a:ea typeface="+mn-ea"/>
                <a:cs typeface="+mn-cs"/>
              </a:rPr>
              <a:t>Which are unhelpful coping strategies and why?</a:t>
            </a:r>
          </a:p>
          <a:p>
            <a:r>
              <a:rPr lang="en-GB" sz="1200" i="1" kern="1200" dirty="0" smtClean="0">
                <a:solidFill>
                  <a:schemeClr val="tx1"/>
                </a:solidFill>
                <a:effectLst/>
                <a:latin typeface="+mn-lt"/>
                <a:ea typeface="+mn-ea"/>
                <a:cs typeface="+mn-cs"/>
              </a:rPr>
              <a:t>Ensure students are clear that using drugs including alcohol to manage feelings is an unhealthy coping strategy. Shouting at, ganging up on and manipulating others are aggressive strategies which are likely to have unintended serious consequences. Ignoring issues is a passive response which can lead to difficult situations continuing unnecessarily.</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What can people put in place to reduce the impact of setbacks and disappointments in everyday life?</a:t>
            </a:r>
          </a:p>
          <a:p>
            <a:r>
              <a:rPr lang="en-GB" sz="1200" i="1" kern="1200" dirty="0" smtClean="0">
                <a:solidFill>
                  <a:schemeClr val="tx1"/>
                </a:solidFill>
                <a:effectLst/>
                <a:latin typeface="+mn-lt"/>
                <a:ea typeface="+mn-ea"/>
                <a:cs typeface="+mn-cs"/>
              </a:rPr>
              <a:t>Techniques such as journaling, listing positive qualities/experiences, and/or practicing gratitude can be regular habits which support a positive </a:t>
            </a:r>
            <a:r>
              <a:rPr lang="en-GB" sz="1200" i="1" kern="1200" dirty="0" err="1" smtClean="0">
                <a:solidFill>
                  <a:schemeClr val="tx1"/>
                </a:solidFill>
                <a:effectLst/>
                <a:latin typeface="+mn-lt"/>
                <a:ea typeface="+mn-ea"/>
                <a:cs typeface="+mn-cs"/>
              </a:rPr>
              <a:t>mindset</a:t>
            </a:r>
            <a:r>
              <a:rPr lang="en-GB" sz="1200" i="1" kern="1200" dirty="0" smtClean="0">
                <a:solidFill>
                  <a:schemeClr val="tx1"/>
                </a:solidFill>
                <a:effectLst/>
                <a:latin typeface="+mn-lt"/>
                <a:ea typeface="+mn-ea"/>
                <a:cs typeface="+mn-cs"/>
              </a:rPr>
              <a:t>. Asking questions such as ‘how will this event be affecting my life in a week/month/year’s time?’ can help keep things in perspective.</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How can a person manage difficult situations effectively?</a:t>
            </a:r>
          </a:p>
          <a:p>
            <a:r>
              <a:rPr lang="en-GB" sz="1200" i="1" kern="1200" dirty="0" smtClean="0">
                <a:solidFill>
                  <a:schemeClr val="tx1"/>
                </a:solidFill>
                <a:effectLst/>
                <a:latin typeface="+mn-lt"/>
                <a:ea typeface="+mn-ea"/>
                <a:cs typeface="+mn-cs"/>
              </a:rPr>
              <a:t>The key elements to discuss include reframing disappointments and setbacks to create a more positive take on an event, and being proactive in resolving issues which are upsetting them.</a:t>
            </a:r>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dirty="0"/>
          </a:p>
        </p:txBody>
      </p:sp>
    </p:spTree>
    <p:extLst>
      <p:ext uri="{BB962C8B-B14F-4D97-AF65-F5344CB8AC3E}">
        <p14:creationId xmlns:p14="http://schemas.microsoft.com/office/powerpoint/2010/main" val="372269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Assessing progress and reflection</a:t>
            </a:r>
          </a:p>
          <a:p>
            <a:r>
              <a:rPr lang="en-GB" sz="1200" kern="1200" dirty="0" smtClean="0">
                <a:solidFill>
                  <a:schemeClr val="tx1"/>
                </a:solidFill>
                <a:effectLst/>
                <a:latin typeface="+mn-lt"/>
                <a:ea typeface="+mn-ea"/>
                <a:cs typeface="+mn-cs"/>
              </a:rPr>
              <a:t>Revisit the baseline A-Z activity. Ask students to ‘tick’ any which are things which can have a positive impact on mental health then for any gaps or things which might have a negative impact, ask teams to add a new idea which would have a potentially positive impact, especially ways to promote resilience.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should make any additions with a different coloured pen. This can be kept as assessment evidence and used to inform future teaching.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1569495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a:t>
            </a:r>
            <a:r>
              <a:rPr lang="en-US" i="0" baseline="0" smtClean="0"/>
              <a:t>learning.</a:t>
            </a:r>
            <a:endParaRPr lang="en-US"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19</a:t>
            </a:fld>
            <a:endParaRPr lang="en-GB" dirty="0"/>
          </a:p>
        </p:txBody>
      </p:sp>
    </p:spTree>
    <p:extLst>
      <p:ext uri="{BB962C8B-B14F-4D97-AF65-F5344CB8AC3E}">
        <p14:creationId xmlns:p14="http://schemas.microsoft.com/office/powerpoint/2010/main" val="377871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GB"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kumimoji="0" lang="en-GB" sz="1200" b="0" i="0" u="none" strike="noStrike" kern="1200" cap="none" spc="0" normalizeH="0" baseline="0" noProof="0" dirty="0" smtClean="0">
                <a:ln>
                  <a:noFill/>
                </a:ln>
                <a:solidFill>
                  <a:schemeClr val="tx1"/>
                </a:solidFill>
                <a:effectLst/>
                <a:uLnTx/>
                <a:uFillTx/>
                <a:latin typeface="+mn-lt"/>
                <a:ea typeface="+mn-ea"/>
                <a:cs typeface="+mn-cs"/>
              </a:rPr>
              <a:t>explain that today’s lesson is about mental health and how to recognise and challenge myths and misconceptions.</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516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20</a:t>
            </a:fld>
            <a:endParaRPr lang="en-GB" dirty="0"/>
          </a:p>
        </p:txBody>
      </p:sp>
    </p:spTree>
    <p:extLst>
      <p:ext uri="{BB962C8B-B14F-4D97-AF65-F5344CB8AC3E}">
        <p14:creationId xmlns:p14="http://schemas.microsoft.com/office/powerpoint/2010/main" val="233401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Introduce the learning objectives and outcomes,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explain that today’s lesson is about healthy sleep habits and</a:t>
            </a:r>
            <a:r>
              <a:rPr lang="en-US" dirty="0" smtClean="0"/>
              <a:t> will explore both the importance of, and habits to help achieve, healthy sleep, particularly during teenage years.</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21</a:t>
            </a:fld>
            <a:endParaRPr lang="en-GB" dirty="0"/>
          </a:p>
        </p:txBody>
      </p:sp>
    </p:spTree>
    <p:extLst>
      <p:ext uri="{BB962C8B-B14F-4D97-AF65-F5344CB8AC3E}">
        <p14:creationId xmlns:p14="http://schemas.microsoft.com/office/powerpoint/2010/main" val="103946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Baseline</a:t>
            </a:r>
            <a:r>
              <a:rPr lang="en-US" b="1" i="1" baseline="0" dirty="0" smtClean="0"/>
              <a:t> activity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(15 mins) </a:t>
            </a:r>
            <a:endParaRPr lang="en-US" b="1" i="1" dirty="0" smtClean="0"/>
          </a:p>
          <a:p>
            <a:r>
              <a:rPr lang="en-US" b="0" i="0" baseline="0" dirty="0" smtClean="0"/>
              <a:t>This activity should be completed individually to help you gauge students’ current understanding. Take feedback, which might include:</a:t>
            </a:r>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Benefits: </a:t>
            </a:r>
            <a:r>
              <a:rPr lang="en-GB" sz="1200" i="1" kern="1200" dirty="0" smtClean="0">
                <a:solidFill>
                  <a:schemeClr val="tx1"/>
                </a:solidFill>
                <a:effectLst/>
                <a:latin typeface="+mn-lt"/>
                <a:ea typeface="+mn-ea"/>
                <a:cs typeface="+mn-cs"/>
              </a:rPr>
              <a:t>meeting people around the world, sharing interests, it’s fun, it’s an easy / quick / cheap way to communicate, can express yourself creatively, give you confidence to be who you want to be, access to support groups, time to think about what to type/say, availability of wellbeing support (e.g. meditation apps).  </a:t>
            </a:r>
            <a:endParaRPr lang="en-GB" sz="1200" kern="1200" dirty="0" smtClean="0">
              <a:solidFill>
                <a:schemeClr val="tx1"/>
              </a:solidFill>
              <a:effectLst/>
              <a:latin typeface="+mn-lt"/>
              <a:ea typeface="+mn-ea"/>
              <a:cs typeface="+mn-cs"/>
            </a:endParaRPr>
          </a:p>
          <a:p>
            <a:r>
              <a:rPr lang="en-GB" i="1" dirty="0" smtClean="0"/>
              <a:t>Challenges: </a:t>
            </a:r>
            <a:r>
              <a:rPr lang="en-GB" sz="1200" i="1" kern="1200" dirty="0" smtClean="0">
                <a:solidFill>
                  <a:schemeClr val="tx1"/>
                </a:solidFill>
                <a:effectLst/>
                <a:latin typeface="+mn-lt"/>
                <a:ea typeface="+mn-ea"/>
                <a:cs typeface="+mn-cs"/>
              </a:rPr>
              <a:t>peer pressure, cyber-bullying, expected to always be available, might feel excluded from certain groups (e.g. don’t have the app), people behave differently online than they would face-to-face, can see upsetting content accidentally, fear of missing out (FOMO), jealousy caused by looking at others’ social media accounts, pressure to look a certain way, sleep deprivation</a:t>
            </a:r>
          </a:p>
          <a:p>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Support: </a:t>
            </a:r>
            <a:r>
              <a:rPr lang="en-GB" sz="1200" b="0" kern="1200" dirty="0" smtClean="0">
                <a:solidFill>
                  <a:schemeClr val="tx1"/>
                </a:solidFill>
                <a:effectLst/>
                <a:latin typeface="+mn-lt"/>
                <a:ea typeface="+mn-ea"/>
                <a:cs typeface="+mn-cs"/>
              </a:rPr>
              <a:t>Create cards from the suggested answers above</a:t>
            </a:r>
            <a:r>
              <a:rPr lang="en-GB" sz="1200" b="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ask students to sort them into positive and negative categories.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Optional development activity</a:t>
            </a:r>
            <a:r>
              <a:rPr lang="en-GB" sz="1200" kern="1200" dirty="0" smtClean="0">
                <a:solidFill>
                  <a:schemeClr val="tx1"/>
                </a:solidFill>
                <a:effectLst/>
                <a:latin typeface="+mn-lt"/>
                <a:ea typeface="+mn-ea"/>
                <a:cs typeface="+mn-cs"/>
              </a:rPr>
              <a:t>:  If time allows, ask students to also consider: Are there any particular apps or sites which are better or worse for emotional wellbeing? Why? To support this discussion, you may wish to show the following video from the Royal Society for Public Health: </a:t>
            </a:r>
            <a:r>
              <a:rPr lang="en-GB" sz="1200" u="sng" kern="1200" dirty="0" smtClean="0">
                <a:solidFill>
                  <a:schemeClr val="tx1"/>
                </a:solidFill>
                <a:effectLst/>
                <a:latin typeface="+mn-lt"/>
                <a:ea typeface="+mn-ea"/>
                <a:cs typeface="+mn-cs"/>
                <a:hlinkClick r:id="rId3"/>
              </a:rPr>
              <a:t>www.rsph.org.uk/our-work/campaigns/status-of-mind.html</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22</a:t>
            </a:fld>
            <a:endParaRPr lang="en-GB" dirty="0"/>
          </a:p>
        </p:txBody>
      </p:sp>
    </p:spTree>
    <p:extLst>
      <p:ext uri="{BB962C8B-B14F-4D97-AF65-F5344CB8AC3E}">
        <p14:creationId xmlns:p14="http://schemas.microsoft.com/office/powerpoint/2010/main" val="408237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US" b="1" i="1" baseline="0" dirty="0" smtClean="0"/>
              <a:t>Diamond 9</a:t>
            </a:r>
          </a:p>
          <a:p>
            <a:r>
              <a:rPr lang="en-GB" sz="1200" kern="1200" dirty="0" smtClean="0">
                <a:solidFill>
                  <a:schemeClr val="tx1"/>
                </a:solidFill>
                <a:effectLst/>
                <a:latin typeface="+mn-lt"/>
                <a:ea typeface="+mn-ea"/>
                <a:cs typeface="+mn-cs"/>
              </a:rPr>
              <a:t>Hand out </a:t>
            </a:r>
            <a:r>
              <a:rPr lang="en-GB" sz="1200" i="1" kern="1200" dirty="0" smtClean="0">
                <a:solidFill>
                  <a:schemeClr val="tx1"/>
                </a:solidFill>
                <a:effectLst/>
                <a:latin typeface="+mn-lt"/>
                <a:ea typeface="+mn-ea"/>
                <a:cs typeface="+mn-cs"/>
              </a:rPr>
              <a:t>Resource 1:</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Diamond 9 card sort</a:t>
            </a:r>
            <a:r>
              <a:rPr lang="en-GB" sz="1200" kern="1200" dirty="0" smtClean="0">
                <a:solidFill>
                  <a:schemeClr val="tx1"/>
                </a:solidFill>
                <a:effectLst/>
                <a:latin typeface="+mn-lt"/>
                <a:ea typeface="+mn-ea"/>
                <a:cs typeface="+mn-cs"/>
              </a:rPr>
              <a:t> to small groups of 2 or 3, and ask students to prioritise the cards focusing on which reasons they think are the most common to the least common. Remind students that there is no right or wrong order for the cards, but that they should try to reach a consensus as a group during their discussion.  </a:t>
            </a:r>
            <a:endParaRPr lang="en-GB" dirty="0" smtClean="0">
              <a:effectLst/>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It may be useful to play the following clip of primary school children talking about why they post selfies before participating in the task: </a:t>
            </a:r>
            <a:r>
              <a:rPr lang="en-GB" sz="1200" u="sng" kern="1200" dirty="0" smtClean="0">
                <a:solidFill>
                  <a:schemeClr val="tx1"/>
                </a:solidFill>
                <a:effectLst/>
                <a:latin typeface="+mn-lt"/>
                <a:ea typeface="+mn-ea"/>
                <a:cs typeface="+mn-cs"/>
                <a:hlinkClick r:id="rId3"/>
              </a:rPr>
              <a:t>www.bbc.co.uk/newsround/38841467</a:t>
            </a:r>
            <a:r>
              <a:rPr lang="en-GB" sz="1200" kern="1200" dirty="0" smtClean="0">
                <a:solidFill>
                  <a:schemeClr val="tx1"/>
                </a:solidFill>
                <a:effectLst/>
                <a:latin typeface="+mn-lt"/>
                <a:ea typeface="+mn-ea"/>
                <a:cs typeface="+mn-cs"/>
              </a:rPr>
              <a:t>. Alternatively, students could organise a Diamond with just 5 cards to sort.</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Use a set of blank cards and ask students to create and prioritise their own reasons. During feedback, compare the ideas they have suggested with the existing cards; how similar or different are they?</a:t>
            </a:r>
            <a:endParaRPr lang="en-US" b="1" i="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23</a:t>
            </a:fld>
            <a:endParaRPr lang="en-GB" dirty="0"/>
          </a:p>
        </p:txBody>
      </p:sp>
    </p:spTree>
    <p:extLst>
      <p:ext uri="{BB962C8B-B14F-4D97-AF65-F5344CB8AC3E}">
        <p14:creationId xmlns:p14="http://schemas.microsoft.com/office/powerpoint/2010/main" val="2242173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(15</a:t>
            </a:r>
            <a:r>
              <a:rPr lang="en-US" b="1" i="0" baseline="0" dirty="0" smtClean="0"/>
              <a:t> MIN) </a:t>
            </a:r>
            <a:r>
              <a:rPr lang="en-US" b="1" i="1" baseline="0" dirty="0" smtClean="0"/>
              <a:t>A day in the life of Taylor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a class, read </a:t>
            </a:r>
            <a:r>
              <a:rPr lang="en-GB" sz="1200" i="1" kern="1200" dirty="0" smtClean="0">
                <a:solidFill>
                  <a:schemeClr val="tx1"/>
                </a:solidFill>
                <a:effectLst/>
                <a:latin typeface="+mn-lt"/>
                <a:ea typeface="+mn-ea"/>
                <a:cs typeface="+mn-cs"/>
              </a:rPr>
              <a:t>Resource 2: A digital day in the life of Taylor</a:t>
            </a:r>
            <a:r>
              <a:rPr lang="en-GB" sz="1200" kern="1200" dirty="0" smtClean="0">
                <a:solidFill>
                  <a:schemeClr val="tx1"/>
                </a:solidFill>
                <a:effectLst/>
                <a:latin typeface="+mn-lt"/>
                <a:ea typeface="+mn-ea"/>
                <a:cs typeface="+mn-cs"/>
              </a:rPr>
              <a:t>. Students should identify how Taylor’s emotional wellbeing changes throughout the day based on their experience of social media; when were they having good experiences? When did they have challenging or negative experiences?</a:t>
            </a:r>
          </a:p>
          <a:p>
            <a:r>
              <a:rPr lang="en-GB" sz="1200" kern="1200" dirty="0" smtClean="0">
                <a:solidFill>
                  <a:schemeClr val="tx1"/>
                </a:solidFill>
                <a:effectLst/>
                <a:latin typeface="+mn-lt"/>
                <a:ea typeface="+mn-ea"/>
                <a:cs typeface="+mn-cs"/>
              </a:rPr>
              <a:t>Use the questions on</a:t>
            </a:r>
            <a:r>
              <a:rPr lang="en-GB" sz="1200" kern="1200" baseline="0" dirty="0" smtClean="0">
                <a:solidFill>
                  <a:schemeClr val="tx1"/>
                </a:solidFill>
                <a:effectLst/>
                <a:latin typeface="+mn-lt"/>
                <a:ea typeface="+mn-ea"/>
                <a:cs typeface="+mn-cs"/>
              </a:rPr>
              <a:t> the slide to </a:t>
            </a:r>
            <a:r>
              <a:rPr lang="en-GB" sz="1200" kern="1200" dirty="0" smtClean="0">
                <a:solidFill>
                  <a:schemeClr val="tx1"/>
                </a:solidFill>
                <a:effectLst/>
                <a:latin typeface="+mn-lt"/>
                <a:ea typeface="+mn-ea"/>
                <a:cs typeface="+mn-cs"/>
              </a:rPr>
              <a:t>further develop the learning from this story, by asking students to discuss (or write) their responses.</a:t>
            </a:r>
            <a:endParaRPr lang="en-US" b="1"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Students could highlight the positive and negative experiences for Taylor using two different colours. Resource 2 could be adapted into a comic strip to help students access the story.</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reflect on what other challenging experiences young people have online, that weren’t included in Taylor’s story. How could these be managed?</a:t>
            </a:r>
            <a:endParaRPr lang="en-US" b="1" i="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24</a:t>
            </a:fld>
            <a:endParaRPr lang="en-GB" dirty="0"/>
          </a:p>
        </p:txBody>
      </p:sp>
    </p:spTree>
    <p:extLst>
      <p:ext uri="{BB962C8B-B14F-4D97-AF65-F5344CB8AC3E}">
        <p14:creationId xmlns:p14="http://schemas.microsoft.com/office/powerpoint/2010/main" val="2918407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(10</a:t>
            </a:r>
            <a:r>
              <a:rPr lang="en-US" b="1" i="0" baseline="0" dirty="0" smtClean="0"/>
              <a:t> MIN) </a:t>
            </a:r>
            <a:r>
              <a:rPr lang="en-US" b="1" i="1" baseline="0" dirty="0" smtClean="0"/>
              <a:t>Improving Taylor’s day</a:t>
            </a:r>
          </a:p>
          <a:p>
            <a:r>
              <a:rPr lang="en-GB" sz="1200" kern="1200" dirty="0" smtClean="0">
                <a:solidFill>
                  <a:schemeClr val="tx1"/>
                </a:solidFill>
                <a:effectLst/>
                <a:latin typeface="+mn-lt"/>
                <a:ea typeface="+mn-ea"/>
                <a:cs typeface="+mn-cs"/>
              </a:rPr>
              <a:t>Ask students to work in pairs to rewrite any ‘low’ parts of Taylor’s day demonstrating how the day might have been improved. They could consider:</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Is it social media that might need to change, or Taylor’s attitude towards it?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How has Taylor been influenced by others throughout the day? Was this mostly positive or negative?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What could everyone do to make the experience of social media more positive for everyone?</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Chose just one part of Taylor’s day to rewrite.</a:t>
            </a:r>
          </a:p>
          <a:p>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Ask students to imagine that they were Taylor’s friend and they were starting to get worried about Taylor’s use of social media, particularly Taylor’s feelings about their body. What would they recommend that Taylor should do? Whom could Taylor go to for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25</a:t>
            </a:fld>
            <a:endParaRPr lang="en-GB" dirty="0"/>
          </a:p>
        </p:txBody>
      </p:sp>
    </p:spTree>
    <p:extLst>
      <p:ext uri="{BB962C8B-B14F-4D97-AF65-F5344CB8AC3E}">
        <p14:creationId xmlns:p14="http://schemas.microsoft.com/office/powerpoint/2010/main" val="3177962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Endpoint assessment</a:t>
            </a:r>
          </a:p>
          <a:p>
            <a:r>
              <a:rPr lang="en-GB" sz="1200" kern="1200" dirty="0" smtClean="0">
                <a:solidFill>
                  <a:schemeClr val="tx1"/>
                </a:solidFill>
                <a:effectLst/>
                <a:latin typeface="+mn-lt"/>
                <a:ea typeface="+mn-ea"/>
                <a:cs typeface="+mn-cs"/>
              </a:rPr>
              <a:t>To encourage a range of responses, ask half of the class to focus on “Things a young person can/should do” and the other half of the class to focus on “Things a young person should avoid” in order to promote emotional wellbeing.</a:t>
            </a:r>
          </a:p>
          <a:p>
            <a:r>
              <a:rPr lang="en-GB" sz="1200" kern="1200" dirty="0" smtClean="0">
                <a:solidFill>
                  <a:schemeClr val="tx1"/>
                </a:solidFill>
                <a:effectLst/>
                <a:latin typeface="+mn-lt"/>
                <a:ea typeface="+mn-ea"/>
                <a:cs typeface="+mn-cs"/>
              </a:rPr>
              <a:t>When students have added ideas to the front of the class, summarise key themes and common ideas.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26</a:t>
            </a:fld>
            <a:endParaRPr lang="en-GB" dirty="0"/>
          </a:p>
        </p:txBody>
      </p:sp>
    </p:spTree>
    <p:extLst>
      <p:ext uri="{BB962C8B-B14F-4D97-AF65-F5344CB8AC3E}">
        <p14:creationId xmlns:p14="http://schemas.microsoft.com/office/powerpoint/2010/main" val="224577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These activities can be used to extend the learning</a:t>
            </a:r>
            <a:r>
              <a:rPr lang="en-US" i="0" baseline="0" dirty="0" smtClean="0"/>
              <a:t>, either in lessons or as home learning.</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27</a:t>
            </a:fld>
            <a:endParaRPr lang="en-GB" dirty="0"/>
          </a:p>
        </p:txBody>
      </p:sp>
    </p:spTree>
    <p:extLst>
      <p:ext uri="{BB962C8B-B14F-4D97-AF65-F5344CB8AC3E}">
        <p14:creationId xmlns:p14="http://schemas.microsoft.com/office/powerpoint/2010/main" val="2712831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28</a:t>
            </a:fld>
            <a:endParaRPr lang="en-GB" dirty="0"/>
          </a:p>
        </p:txBody>
      </p:sp>
    </p:spTree>
    <p:extLst>
      <p:ext uri="{BB962C8B-B14F-4D97-AF65-F5344CB8AC3E}">
        <p14:creationId xmlns:p14="http://schemas.microsoft.com/office/powerpoint/2010/main" val="2675759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lang="en-GB" sz="1200" kern="1200" dirty="0" smtClean="0">
                <a:solidFill>
                  <a:schemeClr val="tx1"/>
                </a:solidFill>
                <a:effectLst/>
                <a:latin typeface="+mn-lt"/>
                <a:ea typeface="+mn-ea"/>
                <a:cs typeface="+mn-cs"/>
              </a:rPr>
              <a:t>Share the learning objectives and intended outcomes for the lesson. Explain that self-harm and eating disorders are topics which are not widely talked about but they will be our focus today. It is OK to ask questions and explore the subject in a frank and honest way in the lesson but the discussion should stay in the room. If a question is not appropriate to answer with the whole class, then you will explain why or address it individually after the lesson. Highlight whom students can speak to outside of the lesson if they are worried about themselves or a friend, and outline the limits on confidentiality.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Make it clear at this point that you won’t be talking about specific methods of self-harm or disordered eating and ask them not to either, as this can be unhelpful or counterproductive for people more vulnerable to unhealthy behaviours.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29</a:t>
            </a:fld>
            <a:endParaRPr lang="en-GB" dirty="0"/>
          </a:p>
        </p:txBody>
      </p:sp>
    </p:spTree>
    <p:extLst>
      <p:ext uri="{BB962C8B-B14F-4D97-AF65-F5344CB8AC3E}">
        <p14:creationId xmlns:p14="http://schemas.microsoft.com/office/powerpoint/2010/main" val="251384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(10</a:t>
            </a:r>
            <a:r>
              <a:rPr lang="en-US" b="1" i="0" baseline="0" dirty="0" smtClean="0"/>
              <a:t> MIN) </a:t>
            </a:r>
            <a:r>
              <a:rPr lang="en-US" b="1" i="1" baseline="0" dirty="0" smtClean="0"/>
              <a:t>Explain to an alien</a:t>
            </a:r>
          </a:p>
          <a:p>
            <a:r>
              <a:rPr lang="en-GB" sz="1200" kern="1200" dirty="0" smtClean="0">
                <a:solidFill>
                  <a:schemeClr val="tx1"/>
                </a:solidFill>
                <a:effectLst/>
                <a:latin typeface="+mn-lt"/>
                <a:ea typeface="+mn-ea"/>
                <a:cs typeface="+mn-cs"/>
              </a:rPr>
              <a:t>Ask students to imagine an alien has come to earth and wants to know about mental health. Using </a:t>
            </a:r>
            <a:r>
              <a:rPr lang="en-GB" sz="1200" i="1" kern="1200" dirty="0" smtClean="0">
                <a:solidFill>
                  <a:schemeClr val="tx1"/>
                </a:solidFill>
                <a:effectLst/>
                <a:latin typeface="+mn-lt"/>
                <a:ea typeface="+mn-ea"/>
                <a:cs typeface="+mn-cs"/>
              </a:rPr>
              <a:t>Resource 1: Explain to an alien, </a:t>
            </a:r>
            <a:r>
              <a:rPr lang="en-GB" sz="1200" kern="1200" dirty="0" smtClean="0">
                <a:solidFill>
                  <a:schemeClr val="tx1"/>
                </a:solidFill>
                <a:effectLst/>
                <a:latin typeface="+mn-lt"/>
                <a:ea typeface="+mn-ea"/>
                <a:cs typeface="+mn-cs"/>
              </a:rPr>
              <a:t>students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should try to answer each of the alien’s questions, with as much detail as they can. As this is a baseline assessment for the scheme of work, they should work individually and without prompting from the teacher, in order to get an accurate representation of their current understanding. Ask students to put the sheets aside as they will be revisited at the end of the lesson.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24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Give each student a slip of paper and invite them to write down any questions or comments they have about self-harm or eating disorders and put these in the anonymous question box or envelope. To make sure students do not feel self-conscious about asking a question, encourage everyone to write something: either a question or ‘no question’.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that as many as possible of these questions will be addressed during the lesson but we may need to return to some later. Address them at appropriate points throughout the lesson and return to any that remain outstanding at a later point.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30</a:t>
            </a:fld>
            <a:endParaRPr lang="en-GB" dirty="0"/>
          </a:p>
        </p:txBody>
      </p:sp>
    </p:spTree>
    <p:extLst>
      <p:ext uri="{BB962C8B-B14F-4D97-AF65-F5344CB8AC3E}">
        <p14:creationId xmlns:p14="http://schemas.microsoft.com/office/powerpoint/2010/main" val="3502552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31</a:t>
            </a:fld>
            <a:endParaRPr lang="en-GB" dirty="0"/>
          </a:p>
        </p:txBody>
      </p:sp>
    </p:spTree>
    <p:extLst>
      <p:ext uri="{BB962C8B-B14F-4D97-AF65-F5344CB8AC3E}">
        <p14:creationId xmlns:p14="http://schemas.microsoft.com/office/powerpoint/2010/main" val="358002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a:t>
            </a:r>
            <a:r>
              <a:rPr lang="en-US" b="1" dirty="0" smtClean="0"/>
              <a:t>(10 MIN) </a:t>
            </a:r>
            <a:r>
              <a:rPr lang="en-GB" b="1" i="1" baseline="0" dirty="0" smtClean="0"/>
              <a:t>Five opinions</a:t>
            </a:r>
          </a:p>
          <a:p>
            <a:r>
              <a:rPr lang="en-GB" sz="1200" kern="1200" dirty="0" smtClean="0">
                <a:solidFill>
                  <a:schemeClr val="tx1"/>
                </a:solidFill>
                <a:effectLst/>
                <a:latin typeface="+mn-lt"/>
                <a:ea typeface="+mn-ea"/>
                <a:cs typeface="+mn-cs"/>
              </a:rPr>
              <a:t>Place around the classroom A3 copies of </a:t>
            </a:r>
            <a:r>
              <a:rPr lang="en-GB" sz="1200" i="1" kern="1200" dirty="0" smtClean="0">
                <a:solidFill>
                  <a:schemeClr val="tx1"/>
                </a:solidFill>
                <a:effectLst/>
                <a:latin typeface="+mn-lt"/>
                <a:ea typeface="+mn-ea"/>
                <a:cs typeface="+mn-cs"/>
              </a:rPr>
              <a:t>Resource 1: Five opinions.</a:t>
            </a:r>
            <a:r>
              <a:rPr lang="en-GB" sz="1200" kern="1200" dirty="0" smtClean="0">
                <a:solidFill>
                  <a:schemeClr val="tx1"/>
                </a:solidFill>
                <a:effectLst/>
                <a:latin typeface="+mn-lt"/>
                <a:ea typeface="+mn-ea"/>
                <a:cs typeface="+mn-cs"/>
              </a:rPr>
              <a:t> Ask students to move around the room rating their response to each opinion from 1 (strongly agree) to 5 (strongly disagree). Encourage students to add words or phrases that explain the reason for their view or that respond directly to the statement.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Circulate during the baseline assessment activity to get an idea of student responses. When everyone has had a chance to add ideas to all five sheets, bring the class back together and highlight any insightful responses.</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At this point, emphasise that these opinions are all misconceptions about self-harm and eating disorders and that in today’s lesson you will be exploring the realities.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Hand out </a:t>
            </a:r>
            <a:r>
              <a:rPr lang="en-GB" sz="1200" kern="1200" dirty="0" smtClean="0">
                <a:solidFill>
                  <a:schemeClr val="tx1"/>
                </a:solidFill>
                <a:effectLst/>
                <a:latin typeface="+mn-lt"/>
                <a:ea typeface="+mn-ea"/>
                <a:cs typeface="+mn-cs"/>
              </a:rPr>
              <a:t>Resource 2:</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Understanding self-harm and eating disorders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leaflet</a:t>
            </a:r>
            <a:r>
              <a:rPr lang="en-GB" sz="1200" i="1" kern="1200" dirty="0" smtClean="0">
                <a:solidFill>
                  <a:schemeClr val="tx1"/>
                </a:solidFill>
                <a:effectLst/>
                <a:latin typeface="+mn-lt"/>
                <a:ea typeface="+mn-ea"/>
                <a:cs typeface="+mn-cs"/>
              </a:rPr>
              <a:t> at this stage and read through the ‘myth-busting’ sections as a class. Allow students to keep the leaflets on their desks to reference throughout the lesson. It is advised they are also made available for students to take away after the lesson.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32</a:t>
            </a:fld>
            <a:endParaRPr lang="en-GB" dirty="0"/>
          </a:p>
        </p:txBody>
      </p:sp>
    </p:spTree>
    <p:extLst>
      <p:ext uri="{BB962C8B-B14F-4D97-AF65-F5344CB8AC3E}">
        <p14:creationId xmlns:p14="http://schemas.microsoft.com/office/powerpoint/2010/main" val="422469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https://pixabay.com/illustrations/mental-health-brain-thinking-2313430/</a:t>
            </a:r>
            <a:endParaRPr lang="en-GB" dirty="0" smtClean="0"/>
          </a:p>
          <a:p>
            <a:r>
              <a:rPr lang="en-US" b="1" dirty="0" smtClean="0"/>
              <a:t>Teacher Notes (10 MIN) </a:t>
            </a:r>
            <a:r>
              <a:rPr lang="en-US" b="1" i="1" dirty="0" smtClean="0"/>
              <a:t>Case study part 1</a:t>
            </a:r>
          </a:p>
          <a:p>
            <a:r>
              <a:rPr lang="en-GB" sz="1200" kern="1200" dirty="0" smtClean="0">
                <a:solidFill>
                  <a:schemeClr val="tx1"/>
                </a:solidFill>
                <a:effectLst/>
                <a:latin typeface="+mn-lt"/>
                <a:ea typeface="+mn-ea"/>
                <a:cs typeface="+mn-cs"/>
              </a:rPr>
              <a:t>As a class, read </a:t>
            </a:r>
            <a:r>
              <a:rPr lang="en-GB" sz="1200" i="1" kern="1200" dirty="0" smtClean="0">
                <a:solidFill>
                  <a:schemeClr val="tx1"/>
                </a:solidFill>
                <a:effectLst/>
                <a:latin typeface="+mn-lt"/>
                <a:ea typeface="+mn-ea"/>
                <a:cs typeface="+mn-cs"/>
              </a:rPr>
              <a:t>Resource 3: Case study</a:t>
            </a:r>
            <a:r>
              <a:rPr lang="en-GB" sz="1200" kern="1200" dirty="0" smtClean="0">
                <a:solidFill>
                  <a:schemeClr val="tx1"/>
                </a:solidFill>
                <a:effectLst/>
                <a:latin typeface="+mn-lt"/>
                <a:ea typeface="+mn-ea"/>
                <a:cs typeface="+mn-cs"/>
              </a:rPr>
              <a:t> (part 1). Ask students to discuss in pairs and feedback responses to the following questions:</a:t>
            </a:r>
          </a:p>
          <a:p>
            <a:pPr lvl="0"/>
            <a:r>
              <a:rPr lang="en-GB" sz="1200" kern="1200" dirty="0" smtClean="0">
                <a:solidFill>
                  <a:schemeClr val="tx1"/>
                </a:solidFill>
                <a:effectLst/>
                <a:latin typeface="+mn-lt"/>
                <a:ea typeface="+mn-ea"/>
                <a:cs typeface="+mn-cs"/>
              </a:rPr>
              <a:t>What is Pete experiencing right now?</a:t>
            </a:r>
          </a:p>
          <a:p>
            <a:pPr lvl="0"/>
            <a:r>
              <a:rPr lang="en-GB" sz="1200" kern="1200" dirty="0" smtClean="0">
                <a:solidFill>
                  <a:schemeClr val="tx1"/>
                </a:solidFill>
                <a:effectLst/>
                <a:latin typeface="+mn-lt"/>
                <a:ea typeface="+mn-ea"/>
                <a:cs typeface="+mn-cs"/>
              </a:rPr>
              <a:t>What warning signs might make someone concerned about their friend? </a:t>
            </a:r>
          </a:p>
          <a:p>
            <a:pPr lvl="0"/>
            <a:r>
              <a:rPr lang="en-GB" sz="1200" kern="1200" dirty="0" smtClean="0">
                <a:solidFill>
                  <a:schemeClr val="tx1"/>
                </a:solidFill>
                <a:effectLst/>
                <a:latin typeface="+mn-lt"/>
                <a:ea typeface="+mn-ea"/>
                <a:cs typeface="+mn-cs"/>
              </a:rPr>
              <a:t>What could Yasmin do next?</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Ensure that responses include: </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It is not clear what is happening for Pete at the moment, although it is possible he is suffering from depression or anxiety. There are signs that he has developed unhealthy coping strategies, possibly self-harm or an eating disorder. Even though we don’t know for sure what Pete is going through, it is clear his behaviour has changed and he needs some support. </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Pete has become disconnected from his friends, is avoiding socialising, has changed the clothes he is wearing, he is tired and easily distracted, he becomes defensive and loses his temper quickly, his mood is getting worse. Additional warning signs might include lack of decision making, tearfulness, worrying posts on social media, signs of physical harm such as harm or injury, significant changes in body weight or appetite, changes in habits and acting out of character, including drug-taking. It is important to point out that while each of the warning signs in Pete’s scenario, considered on their own as a one off, may not be worrying, but noticing several changes, or continued issues over time might increase concern.</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Yasmin could try to talk to Pete again, or could talk to another trusted adult (e.g. a parent or teacher).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Remind students to refer to Resource 2 to support their answers, and could use highlighters to identify warning signs in part 1.</a:t>
            </a:r>
            <a:r>
              <a:rPr lang="en-GB" sz="1200" i="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33</a:t>
            </a:fld>
            <a:endParaRPr lang="en-GB" dirty="0"/>
          </a:p>
        </p:txBody>
      </p:sp>
    </p:spTree>
    <p:extLst>
      <p:ext uri="{BB962C8B-B14F-4D97-AF65-F5344CB8AC3E}">
        <p14:creationId xmlns:p14="http://schemas.microsoft.com/office/powerpoint/2010/main" val="3210266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Case study part 2</a:t>
            </a:r>
          </a:p>
          <a:p>
            <a:r>
              <a:rPr lang="en-GB" sz="1200" kern="1200" dirty="0" smtClean="0">
                <a:solidFill>
                  <a:schemeClr val="tx1"/>
                </a:solidFill>
                <a:effectLst/>
                <a:latin typeface="+mn-lt"/>
                <a:ea typeface="+mn-ea"/>
                <a:cs typeface="+mn-cs"/>
              </a:rPr>
              <a:t>Ask pairs or small groups to continue reading </a:t>
            </a:r>
            <a:r>
              <a:rPr lang="en-GB" sz="1200" i="1" kern="1200" dirty="0" smtClean="0">
                <a:solidFill>
                  <a:schemeClr val="tx1"/>
                </a:solidFill>
                <a:effectLst/>
                <a:latin typeface="+mn-lt"/>
                <a:ea typeface="+mn-ea"/>
                <a:cs typeface="+mn-cs"/>
              </a:rPr>
              <a:t>Resource 3: Case study</a:t>
            </a:r>
            <a:r>
              <a:rPr lang="en-GB" sz="1200" kern="1200" dirty="0" smtClean="0">
                <a:solidFill>
                  <a:schemeClr val="tx1"/>
                </a:solidFill>
                <a:effectLst/>
                <a:latin typeface="+mn-lt"/>
                <a:ea typeface="+mn-ea"/>
                <a:cs typeface="+mn-cs"/>
              </a:rPr>
              <a:t> (part 2). In this section, Yasmin goes to speak to a mutual friend to discuss her concerns about Pete.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Ask students to work in groups to complete </a:t>
            </a:r>
            <a:r>
              <a:rPr lang="en-GB" sz="1200" i="1" kern="1200" dirty="0" smtClean="0">
                <a:solidFill>
                  <a:schemeClr val="tx1"/>
                </a:solidFill>
                <a:effectLst/>
                <a:latin typeface="+mn-lt"/>
                <a:ea typeface="+mn-ea"/>
                <a:cs typeface="+mn-cs"/>
              </a:rPr>
              <a:t>Resource 4: Decision tree</a:t>
            </a:r>
            <a:r>
              <a:rPr lang="en-GB" sz="1200" kern="1200" dirty="0" smtClean="0">
                <a:solidFill>
                  <a:schemeClr val="tx1"/>
                </a:solidFill>
                <a:effectLst/>
                <a:latin typeface="+mn-lt"/>
                <a:ea typeface="+mn-ea"/>
                <a:cs typeface="+mn-cs"/>
              </a:rPr>
              <a:t> using the card sort provided (</a:t>
            </a:r>
            <a:r>
              <a:rPr lang="en-GB" sz="1200" i="1" kern="1200" dirty="0" smtClean="0">
                <a:solidFill>
                  <a:schemeClr val="tx1"/>
                </a:solidFill>
                <a:effectLst/>
                <a:latin typeface="+mn-lt"/>
                <a:ea typeface="+mn-ea"/>
                <a:cs typeface="+mn-cs"/>
              </a:rPr>
              <a:t>Resource 5</a:t>
            </a:r>
            <a:r>
              <a:rPr lang="en-GB" sz="1200" kern="1200" dirty="0" smtClean="0">
                <a:solidFill>
                  <a:schemeClr val="tx1"/>
                </a:solidFill>
                <a:effectLst/>
                <a:latin typeface="+mn-lt"/>
                <a:ea typeface="+mn-ea"/>
                <a:cs typeface="+mn-cs"/>
              </a:rPr>
              <a:t>). Students should begin by organising the cards into two piles; consequences that are likely for Yasmin’s course of action (seeking help) and Dimitri’s course of action (ignoring it). They can then place the cards onto the decision tree in a sequence showing a timeline of potential consequences. </a:t>
            </a:r>
            <a:r>
              <a:rPr lang="en-GB" sz="1200" b="1" kern="1200" dirty="0" smtClean="0">
                <a:solidFill>
                  <a:schemeClr val="tx1"/>
                </a:solidFill>
                <a:effectLst/>
                <a:latin typeface="+mn-lt"/>
                <a:ea typeface="+mn-ea"/>
                <a:cs typeface="+mn-cs"/>
              </a:rPr>
              <a:t>Optional development: </a:t>
            </a:r>
            <a:r>
              <a:rPr lang="en-GB" sz="1200" kern="1200" dirty="0" smtClean="0">
                <a:solidFill>
                  <a:schemeClr val="tx1"/>
                </a:solidFill>
                <a:effectLst/>
                <a:latin typeface="+mn-lt"/>
                <a:ea typeface="+mn-ea"/>
                <a:cs typeface="+mn-cs"/>
              </a:rPr>
              <a:t>To further develop this activity</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ask students to add their own additional branches showing the likely consequences of each card. For example, reflecting on how Pete or his friends might feel, the impact on Pete’s mental health, school work, relationships with others, etc.  Remind students to keep this activity safe by being sensitive with their suggestions. </a:t>
            </a: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Take feedback from this activity, using a copy of Resource 5. The cards are currently organised with consequences for Yasmin’s choice on the left column (chronologically from top to bottom) and on the right hand side for Dimitri’s choice. During this discussion, it is essential to emphasise that if anyone has concerns about their friend, they are doing the right thing by seeking help for them.</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Students could just organise the cards into two piles; consequences of Yasmin’s choice and consequences of Dimitri’s choice.</a:t>
            </a:r>
          </a:p>
          <a:p>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Following the decision tree activity, students could continue the scripted conversation, showing how Yasmin successfully convinces Dimitri that they should get further support for Pete.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34</a:t>
            </a:fld>
            <a:endParaRPr lang="en-GB" dirty="0"/>
          </a:p>
        </p:txBody>
      </p:sp>
    </p:spTree>
    <p:extLst>
      <p:ext uri="{BB962C8B-B14F-4D97-AF65-F5344CB8AC3E}">
        <p14:creationId xmlns:p14="http://schemas.microsoft.com/office/powerpoint/2010/main" val="2201873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Case study part 3</a:t>
            </a:r>
          </a:p>
          <a:p>
            <a:r>
              <a:rPr lang="en-GB" sz="1200" kern="1200" dirty="0" smtClean="0">
                <a:solidFill>
                  <a:schemeClr val="tx1"/>
                </a:solidFill>
                <a:effectLst/>
                <a:latin typeface="+mn-lt"/>
                <a:ea typeface="+mn-ea"/>
                <a:cs typeface="+mn-cs"/>
              </a:rPr>
              <a:t>As a class, read </a:t>
            </a:r>
            <a:r>
              <a:rPr lang="en-GB" sz="1200" i="1" kern="1200" dirty="0" smtClean="0">
                <a:solidFill>
                  <a:schemeClr val="tx1"/>
                </a:solidFill>
                <a:effectLst/>
                <a:latin typeface="+mn-lt"/>
                <a:ea typeface="+mn-ea"/>
                <a:cs typeface="+mn-cs"/>
              </a:rPr>
              <a:t>Resource 3: Case study</a:t>
            </a:r>
            <a:r>
              <a:rPr lang="en-GB" sz="1200" kern="1200" dirty="0" smtClean="0">
                <a:solidFill>
                  <a:schemeClr val="tx1"/>
                </a:solidFill>
                <a:effectLst/>
                <a:latin typeface="+mn-lt"/>
                <a:ea typeface="+mn-ea"/>
                <a:cs typeface="+mn-cs"/>
              </a:rPr>
              <a:t> (part 3). In this section, Yasmin seeks further advice and uses this support to speak to Pete about her concerns. Organise students in to five small groups and ask them to discuss and prepare feedback for </a:t>
            </a:r>
            <a:r>
              <a:rPr lang="en-GB" sz="1200" b="1" kern="1200" dirty="0" smtClean="0">
                <a:solidFill>
                  <a:schemeClr val="tx1"/>
                </a:solidFill>
                <a:effectLst/>
                <a:latin typeface="+mn-lt"/>
                <a:ea typeface="+mn-ea"/>
                <a:cs typeface="+mn-cs"/>
              </a:rPr>
              <a:t>one</a:t>
            </a:r>
            <a:r>
              <a:rPr lang="en-GB" sz="1200" kern="1200" dirty="0" smtClean="0">
                <a:solidFill>
                  <a:schemeClr val="tx1"/>
                </a:solidFill>
                <a:effectLst/>
                <a:latin typeface="+mn-lt"/>
                <a:ea typeface="+mn-ea"/>
                <a:cs typeface="+mn-cs"/>
              </a:rPr>
              <a:t> of the questions shown.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Take</a:t>
            </a:r>
            <a:r>
              <a:rPr lang="en-GB" sz="1200" kern="1200" baseline="0" dirty="0" smtClean="0">
                <a:solidFill>
                  <a:schemeClr val="tx1"/>
                </a:solidFill>
                <a:effectLst/>
                <a:latin typeface="+mn-lt"/>
                <a:ea typeface="+mn-ea"/>
                <a:cs typeface="+mn-cs"/>
              </a:rPr>
              <a:t> feedback as a class to ensure all students gain learning on each point. </a:t>
            </a:r>
            <a:r>
              <a:rPr lang="en-GB" sz="1200" kern="1200" dirty="0" smtClean="0">
                <a:solidFill>
                  <a:schemeClr val="tx1"/>
                </a:solidFill>
                <a:effectLst/>
                <a:latin typeface="+mn-lt"/>
                <a:ea typeface="+mn-ea"/>
                <a:cs typeface="+mn-cs"/>
              </a:rPr>
              <a:t>Ensure responses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Lato" panose="020B0604020202020204" charset="0"/>
                <a:ea typeface="Lato" panose="020B0604020202020204" charset="0"/>
                <a:cs typeface="Lato" panose="020B0604020202020204" charset="0"/>
              </a:rPr>
              <a:t>Was Yasmin right to talk to her dad about Pete’s problems?</a:t>
            </a:r>
          </a:p>
          <a:p>
            <a:pPr lvl="0"/>
            <a:r>
              <a:rPr lang="en-GB" sz="1200" i="1" kern="1200" dirty="0" smtClean="0">
                <a:solidFill>
                  <a:schemeClr val="tx1"/>
                </a:solidFill>
                <a:effectLst/>
                <a:latin typeface="+mn-lt"/>
                <a:ea typeface="+mn-ea"/>
                <a:cs typeface="+mn-cs"/>
              </a:rPr>
              <a:t>Students may have varying opinions. It is important that if Yasmin is worried, she has someone she can trust to talk to. However, there might be concerns that Yasmin’s dad might not give appropriate advice, might not understand, or might want to call Pete’s parents and talk to them about it. Emphasise that Yasmin probably chose her dad to speak to because she felt she could trust him to appropriately respond. Helplines and school staff can all be useful ways to get support in this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Lato" panose="020B0604020202020204" charset="0"/>
                <a:ea typeface="Lato" panose="020B0604020202020204" charset="0"/>
                <a:cs typeface="Lato" panose="020B0604020202020204" charset="0"/>
              </a:rPr>
              <a:t>How might Yasmin have started the conversation with her dad?</a:t>
            </a:r>
          </a:p>
          <a:p>
            <a:pPr lvl="0"/>
            <a:r>
              <a:rPr lang="en-GB" sz="1200" i="1" kern="1200" dirty="0" smtClean="0">
                <a:solidFill>
                  <a:schemeClr val="tx1"/>
                </a:solidFill>
                <a:effectLst/>
                <a:latin typeface="+mn-lt"/>
                <a:ea typeface="+mn-ea"/>
                <a:cs typeface="+mn-cs"/>
              </a:rPr>
              <a:t>It is helpful to point out that when starting a difficult conversation, it is important to choose the right time and place when the conversation can be had privately and not rushed. Yasmin could use phrases such as “Dad, I have something really important/serious to talk to you about…” “Can I ask your advice about my friend? I’m worried about him…”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Lato" panose="020B0604020202020204" charset="0"/>
                <a:ea typeface="Lato" panose="020B0604020202020204" charset="0"/>
                <a:cs typeface="Lato" panose="020B0604020202020204" charset="0"/>
              </a:rPr>
              <a:t>What advice might Yasmin’s dad have given her?</a:t>
            </a:r>
          </a:p>
          <a:p>
            <a:pPr lvl="0"/>
            <a:r>
              <a:rPr lang="en-GB" sz="1200" i="1" kern="1200" dirty="0" smtClean="0">
                <a:solidFill>
                  <a:schemeClr val="tx1"/>
                </a:solidFill>
                <a:effectLst/>
                <a:latin typeface="+mn-lt"/>
                <a:ea typeface="+mn-ea"/>
                <a:cs typeface="+mn-cs"/>
              </a:rPr>
              <a:t>Yasmin’s dad is likely to have advised her to try to talk to Pete again, finding an appropriate time and place. He might have helped her do some research about how to support a friend in need, e.g. showing her sections of the </a:t>
            </a:r>
            <a:r>
              <a:rPr lang="en-GB" sz="1200" i="1" kern="1200" dirty="0" err="1" smtClean="0">
                <a:solidFill>
                  <a:schemeClr val="tx1"/>
                </a:solidFill>
                <a:effectLst/>
                <a:latin typeface="+mn-lt"/>
                <a:ea typeface="+mn-ea"/>
                <a:cs typeface="+mn-cs"/>
              </a:rPr>
              <a:t>Childline</a:t>
            </a:r>
            <a:r>
              <a:rPr lang="en-GB" sz="1200" i="1" kern="1200" dirty="0" smtClean="0">
                <a:solidFill>
                  <a:schemeClr val="tx1"/>
                </a:solidFill>
                <a:effectLst/>
                <a:latin typeface="+mn-lt"/>
                <a:ea typeface="+mn-ea"/>
                <a:cs typeface="+mn-cs"/>
              </a:rPr>
              <a:t> or Young minds websites. They might have thought together about how Yasmin could start the conversation with Pete, and what to do if Pete still didn’t want to talk about his problems, including options such as any anonymous reporting methods the school might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Lato" panose="020B0604020202020204" charset="0"/>
                <a:ea typeface="Lato" panose="020B0604020202020204" charset="0"/>
                <a:cs typeface="Lato" panose="020B0604020202020204" charset="0"/>
              </a:rPr>
              <a:t>How might Yasmin have started the conversation with Pete?</a:t>
            </a:r>
          </a:p>
          <a:p>
            <a:pPr lvl="0"/>
            <a:r>
              <a:rPr lang="en-GB" sz="1200" i="1" kern="1200" dirty="0" smtClean="0">
                <a:solidFill>
                  <a:schemeClr val="tx1"/>
                </a:solidFill>
                <a:effectLst/>
                <a:latin typeface="+mn-lt"/>
                <a:ea typeface="+mn-ea"/>
                <a:cs typeface="+mn-cs"/>
              </a:rPr>
              <a:t>Yasmin could try some of the following phrases “Pete, please can we talk, I’m worried about you” “I’ve noticed you seem different recently, I want to help” “When you’re ready, I’m here to talk with you about anything that’s worrying you” “You remember when I tried to talk to you before? Can we try again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Lato" panose="020B0604020202020204" charset="0"/>
                <a:ea typeface="Lato" panose="020B0604020202020204" charset="0"/>
                <a:cs typeface="Lato" panose="020B0604020202020204" charset="0"/>
              </a:rPr>
              <a:t>Pete asks Yasmin not to tell anyone else. What should Yasmin do next? </a:t>
            </a:r>
          </a:p>
          <a:p>
            <a:r>
              <a:rPr lang="en-GB" sz="1200" i="1" kern="1200" dirty="0" smtClean="0">
                <a:solidFill>
                  <a:schemeClr val="tx1"/>
                </a:solidFill>
                <a:effectLst/>
                <a:latin typeface="+mn-lt"/>
                <a:ea typeface="+mn-ea"/>
                <a:cs typeface="+mn-cs"/>
              </a:rPr>
              <a:t>Yasmin’s in a difficult situation – Pete’s asked her not to tell anyone but he does need further help and is unlikely to get this without someone else being told (e.g. a parent, a doctor, a teacher). The risks to Pete if Yasmin says nothing are potentially quite serious, so Yasmin would be a better friend in this situation to say something, even if it might (at least at the beginning) affect their friendship.</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35</a:t>
            </a:fld>
            <a:endParaRPr lang="en-GB" dirty="0"/>
          </a:p>
        </p:txBody>
      </p:sp>
    </p:spTree>
    <p:extLst>
      <p:ext uri="{BB962C8B-B14F-4D97-AF65-F5344CB8AC3E}">
        <p14:creationId xmlns:p14="http://schemas.microsoft.com/office/powerpoint/2010/main" val="134024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Ensure you allow time to respond to students’ anonymous questions. Many questions may have been answered through the lesson content, but those that have not should be responded to.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questions were submitted at the start of this lesson – rather than the previous one – you may prefer to wait until the start of next lesson to answer them. This will allow time to research and ensure the accuracy and appropriate level of detail in the answers.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36</a:t>
            </a:fld>
            <a:endParaRPr lang="en-GB" dirty="0"/>
          </a:p>
        </p:txBody>
      </p:sp>
    </p:spTree>
    <p:extLst>
      <p:ext uri="{BB962C8B-B14F-4D97-AF65-F5344CB8AC3E}">
        <p14:creationId xmlns:p14="http://schemas.microsoft.com/office/powerpoint/2010/main" val="3340516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Refer back to </a:t>
            </a:r>
            <a:r>
              <a:rPr lang="en-GB" sz="1200" i="1" kern="1200" dirty="0" smtClean="0">
                <a:solidFill>
                  <a:schemeClr val="tx1"/>
                </a:solidFill>
                <a:effectLst/>
                <a:latin typeface="+mn-lt"/>
                <a:ea typeface="+mn-ea"/>
                <a:cs typeface="+mn-cs"/>
              </a:rPr>
              <a:t>Resource 2: Understanding self-harm and eating disorders</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leaflet</a:t>
            </a:r>
            <a:r>
              <a:rPr lang="en-GB" sz="1200" kern="1200" dirty="0" smtClean="0">
                <a:solidFill>
                  <a:schemeClr val="tx1"/>
                </a:solidFill>
                <a:effectLst/>
                <a:latin typeface="+mn-lt"/>
                <a:ea typeface="+mn-ea"/>
                <a:cs typeface="+mn-cs"/>
              </a:rPr>
              <a:t>, and allow students time to read through on their own. To encourage students to engage with the leaflet, you could use some prompt questions to direct them to particular sections.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could be encouraged to take copies of the leaflet away with them. You may also choose to make the leaflet available in other locations in the school, if appropriate, for example in pastoral offices, the library or school nurse / counsellor’s office.</a:t>
            </a:r>
          </a:p>
        </p:txBody>
      </p:sp>
      <p:sp>
        <p:nvSpPr>
          <p:cNvPr id="4" name="Slide Number Placeholder 3"/>
          <p:cNvSpPr>
            <a:spLocks noGrp="1"/>
          </p:cNvSpPr>
          <p:nvPr>
            <p:ph type="sldNum" sz="quarter" idx="10"/>
          </p:nvPr>
        </p:nvSpPr>
        <p:spPr/>
        <p:txBody>
          <a:bodyPr/>
          <a:lstStyle/>
          <a:p>
            <a:fld id="{567DB251-18AC-41D5-959F-F289AB917537}" type="slidenum">
              <a:rPr lang="en-GB" smtClean="0"/>
              <a:t>37</a:t>
            </a:fld>
            <a:endParaRPr lang="en-GB" dirty="0"/>
          </a:p>
        </p:txBody>
      </p:sp>
    </p:spTree>
    <p:extLst>
      <p:ext uri="{BB962C8B-B14F-4D97-AF65-F5344CB8AC3E}">
        <p14:creationId xmlns:p14="http://schemas.microsoft.com/office/powerpoint/2010/main" val="1937153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a:t>
            </a:r>
            <a:r>
              <a:rPr lang="en-US" b="1" dirty="0" smtClean="0"/>
              <a:t>(5 MIN) </a:t>
            </a:r>
            <a:r>
              <a:rPr lang="en-GB" b="1" i="1" baseline="0" dirty="0" smtClean="0"/>
              <a:t>Endpoint assessment</a:t>
            </a:r>
          </a:p>
          <a:p>
            <a:r>
              <a:rPr lang="en-GB" sz="1200" kern="1200" dirty="0" smtClean="0">
                <a:solidFill>
                  <a:schemeClr val="tx1"/>
                </a:solidFill>
                <a:effectLst/>
                <a:latin typeface="+mn-lt"/>
                <a:ea typeface="+mn-ea"/>
                <a:cs typeface="+mn-cs"/>
              </a:rPr>
              <a:t>Revisit the baseline myths and misconceptions, by asking students to reflect on whether their responses have changed, or whether they could add more detail to their responses based on today’s learning.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could be written in student books, or on a postcard to be handed in at the end of the lesson. This can be kept as assessment evidence and used to inform future teaching</a:t>
            </a:r>
            <a:r>
              <a:rPr lang="en-GB" sz="1200" i="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38</a:t>
            </a:fld>
            <a:endParaRPr lang="en-GB" dirty="0"/>
          </a:p>
        </p:txBody>
      </p:sp>
    </p:spTree>
    <p:extLst>
      <p:ext uri="{BB962C8B-B14F-4D97-AF65-F5344CB8AC3E}">
        <p14:creationId xmlns:p14="http://schemas.microsoft.com/office/powerpoint/2010/main" val="2646332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39</a:t>
            </a:fld>
            <a:endParaRPr lang="en-GB" dirty="0"/>
          </a:p>
        </p:txBody>
      </p:sp>
    </p:spTree>
    <p:extLst>
      <p:ext uri="{BB962C8B-B14F-4D97-AF65-F5344CB8AC3E}">
        <p14:creationId xmlns:p14="http://schemas.microsoft.com/office/powerpoint/2010/main" val="112402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Emphasise at this point that mental and physical health are closely linked, for example by promoting their physical health (through exercise, healthy food choice and quality sleep) a person is also promoting their mental health. </a:t>
            </a:r>
            <a:endParaRPr lang="en-US" b="1" i="1"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60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 </a:t>
            </a:r>
            <a:r>
              <a:rPr lang="en-US" b="1" i="1" dirty="0" smtClean="0"/>
              <a:t>Learning objectives and outcomes</a:t>
            </a:r>
            <a:endParaRPr lang="en-US" b="1" dirty="0" smtClean="0"/>
          </a:p>
          <a:p>
            <a:r>
              <a:rPr lang="en-GB" sz="1200" kern="1200" dirty="0" smtClean="0">
                <a:solidFill>
                  <a:schemeClr val="tx1"/>
                </a:solidFill>
                <a:effectLst/>
                <a:latin typeface="+mn-lt"/>
                <a:ea typeface="+mn-ea"/>
                <a:cs typeface="+mn-cs"/>
              </a:rPr>
              <a:t>Share the learning objectives and intended outcomes for the lesson. Explain that today’s lesson is about developing healthy coping strategies for managing intense feelings. Remind students of the learning from the lesson on unhealthy coping strategies, explaining that these strategies can be used as healthier alternatives, recognising</a:t>
            </a:r>
            <a:r>
              <a:rPr lang="en-GB" sz="1200" kern="1200" baseline="0" dirty="0" smtClean="0">
                <a:solidFill>
                  <a:schemeClr val="tx1"/>
                </a:solidFill>
                <a:effectLst/>
                <a:latin typeface="+mn-lt"/>
                <a:ea typeface="+mn-ea"/>
                <a:cs typeface="+mn-cs"/>
              </a:rPr>
              <a:t> this selection is not always a rational decision-making process.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40</a:t>
            </a:fld>
            <a:endParaRPr lang="en-GB" dirty="0"/>
          </a:p>
        </p:txBody>
      </p:sp>
    </p:spTree>
    <p:extLst>
      <p:ext uri="{BB962C8B-B14F-4D97-AF65-F5344CB8AC3E}">
        <p14:creationId xmlns:p14="http://schemas.microsoft.com/office/powerpoint/2010/main" val="3188576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Baseline</a:t>
            </a:r>
            <a:r>
              <a:rPr lang="en-GB" sz="1200" b="1" kern="1200" baseline="0" dirty="0" smtClean="0">
                <a:solidFill>
                  <a:schemeClr val="tx1"/>
                </a:solidFill>
                <a:effectLst/>
                <a:latin typeface="+mn-lt"/>
                <a:ea typeface="+mn-ea"/>
                <a:cs typeface="+mn-cs"/>
              </a:rPr>
              <a:t> assessment (10 MIN)</a:t>
            </a:r>
          </a:p>
          <a:p>
            <a:r>
              <a:rPr lang="en-GB" sz="1200" kern="1200" dirty="0" smtClean="0">
                <a:solidFill>
                  <a:schemeClr val="tx1"/>
                </a:solidFill>
                <a:effectLst/>
                <a:latin typeface="+mn-lt"/>
                <a:ea typeface="+mn-ea"/>
                <a:cs typeface="+mn-cs"/>
              </a:rPr>
              <a:t>In pairs, hand each pair two (or one if time is short) of the four cards from </a:t>
            </a:r>
            <a:r>
              <a:rPr lang="en-GB" sz="1200" i="1" kern="1200" dirty="0" smtClean="0">
                <a:solidFill>
                  <a:schemeClr val="tx1"/>
                </a:solidFill>
                <a:effectLst/>
                <a:latin typeface="+mn-lt"/>
                <a:ea typeface="+mn-ea"/>
                <a:cs typeface="+mn-cs"/>
              </a:rPr>
              <a:t>Resource 1: Intense feelings. </a:t>
            </a:r>
            <a:r>
              <a:rPr lang="en-GB" sz="1200" kern="1200" dirty="0" smtClean="0">
                <a:solidFill>
                  <a:schemeClr val="tx1"/>
                </a:solidFill>
                <a:effectLst/>
                <a:latin typeface="+mn-lt"/>
                <a:ea typeface="+mn-ea"/>
                <a:cs typeface="+mn-cs"/>
              </a:rPr>
              <a:t>Ask students to add different words to express the degree of these feelings along the scale, from least to most intense. e.g. for ‘anger’ students might add irritated, annoyed, incensed, furious, livid as they progress up the scale. They should also suggest any strategies they think might help manage the more intense feelings effectively.</a:t>
            </a:r>
          </a:p>
          <a:p>
            <a:r>
              <a:rPr lang="en-GB" sz="1200" kern="1200" dirty="0" smtClean="0">
                <a:solidFill>
                  <a:schemeClr val="tx1"/>
                </a:solidFill>
                <a:effectLst/>
                <a:latin typeface="+mn-lt"/>
                <a:ea typeface="+mn-ea"/>
                <a:cs typeface="+mn-cs"/>
              </a:rPr>
              <a:t>Take some brief feedback and ask the pairs to put these aside to return to at the end of the lesson. </a:t>
            </a:r>
          </a:p>
          <a:p>
            <a:r>
              <a:rPr lang="en-GB" sz="1200" i="1" kern="1200" dirty="0" smtClean="0">
                <a:solidFill>
                  <a:schemeClr val="tx1"/>
                </a:solidFill>
                <a:effectLst/>
                <a:latin typeface="+mn-lt"/>
                <a:ea typeface="+mn-ea"/>
                <a:cs typeface="+mn-cs"/>
              </a:rPr>
              <a:t>To develop discussion further, ask if feeling intense emotions every now and again is a problem. Explore when it does become a problem. Draw out that feeling furious, for example, every now and again for a good reason, is not necessarily a problem. If they have written words such as ‘suicidal’ discuss that some extreme feelings are more problematic. If someone is experiencing an overwhelming number of negative feelings, does not have healthy ways of coping, is at risk of using unhealthy coping strategies, or is experiencing these feelings for no apparent reason, then this indicates they need further support.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41</a:t>
            </a:fld>
            <a:endParaRPr lang="en-GB" dirty="0"/>
          </a:p>
        </p:txBody>
      </p:sp>
    </p:spTree>
    <p:extLst>
      <p:ext uri="{BB962C8B-B14F-4D97-AF65-F5344CB8AC3E}">
        <p14:creationId xmlns:p14="http://schemas.microsoft.com/office/powerpoint/2010/main" val="2285139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a:t>
            </a:r>
            <a:r>
              <a:rPr lang="en-US" b="1" dirty="0" smtClean="0"/>
              <a:t>(10 MIN) </a:t>
            </a:r>
            <a:r>
              <a:rPr lang="en-GB" b="1" i="1" baseline="0" dirty="0" smtClean="0"/>
              <a:t>A day in the life</a:t>
            </a:r>
          </a:p>
          <a:p>
            <a:r>
              <a:rPr lang="en-GB" sz="1200" kern="1200" dirty="0" smtClean="0">
                <a:solidFill>
                  <a:schemeClr val="tx1"/>
                </a:solidFill>
                <a:effectLst/>
                <a:latin typeface="+mn-lt"/>
                <a:ea typeface="+mn-ea"/>
                <a:cs typeface="+mn-cs"/>
              </a:rPr>
              <a:t>In small groups, students read </a:t>
            </a:r>
            <a:r>
              <a:rPr lang="en-GB" sz="1200" i="1" kern="1200" dirty="0" smtClean="0">
                <a:solidFill>
                  <a:schemeClr val="tx1"/>
                </a:solidFill>
                <a:effectLst/>
                <a:latin typeface="+mn-lt"/>
                <a:ea typeface="+mn-ea"/>
                <a:cs typeface="+mn-cs"/>
              </a:rPr>
              <a:t>Resource 2a</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A day in the life of Logan</a:t>
            </a:r>
            <a:r>
              <a:rPr lang="en-GB" sz="1200" kern="1200" dirty="0" smtClean="0">
                <a:solidFill>
                  <a:schemeClr val="tx1"/>
                </a:solidFill>
                <a:effectLst/>
                <a:latin typeface="+mn-lt"/>
                <a:ea typeface="+mn-ea"/>
                <a:cs typeface="+mn-cs"/>
              </a:rPr>
              <a:t> and highlight everything that could have either a positive or negative effect on his emotional wellbeing. Consider the following when taking feedback:</a:t>
            </a:r>
          </a:p>
          <a:p>
            <a:pPr lvl="1"/>
            <a:r>
              <a:rPr lang="en-GB" sz="1200" kern="1200" dirty="0" smtClean="0">
                <a:solidFill>
                  <a:schemeClr val="tx1"/>
                </a:solidFill>
                <a:effectLst/>
                <a:latin typeface="+mn-lt"/>
                <a:ea typeface="+mn-ea"/>
                <a:cs typeface="+mn-cs"/>
              </a:rPr>
              <a:t>Logan’s phone use</a:t>
            </a:r>
          </a:p>
          <a:p>
            <a:pPr lvl="1"/>
            <a:r>
              <a:rPr lang="en-GB" sz="1200" kern="1200" dirty="0" smtClean="0">
                <a:solidFill>
                  <a:schemeClr val="tx1"/>
                </a:solidFill>
                <a:effectLst/>
                <a:latin typeface="+mn-lt"/>
                <a:ea typeface="+mn-ea"/>
                <a:cs typeface="+mn-cs"/>
              </a:rPr>
              <a:t>His diet and eating habits</a:t>
            </a:r>
          </a:p>
          <a:p>
            <a:pPr lvl="1"/>
            <a:r>
              <a:rPr lang="en-GB" sz="1200" kern="1200" dirty="0" smtClean="0">
                <a:solidFill>
                  <a:schemeClr val="tx1"/>
                </a:solidFill>
                <a:effectLst/>
                <a:latin typeface="+mn-lt"/>
                <a:ea typeface="+mn-ea"/>
                <a:cs typeface="+mn-cs"/>
              </a:rPr>
              <a:t>His sleep pattern</a:t>
            </a:r>
          </a:p>
          <a:p>
            <a:pPr lvl="1"/>
            <a:r>
              <a:rPr lang="en-GB" sz="1200" kern="1200" dirty="0" smtClean="0">
                <a:solidFill>
                  <a:schemeClr val="tx1"/>
                </a:solidFill>
                <a:effectLst/>
                <a:latin typeface="+mn-lt"/>
                <a:ea typeface="+mn-ea"/>
                <a:cs typeface="+mn-cs"/>
              </a:rPr>
              <a:t>Logan’s interest in football</a:t>
            </a:r>
          </a:p>
          <a:p>
            <a:pPr lvl="1"/>
            <a:r>
              <a:rPr lang="en-GB" sz="1200" kern="1200" dirty="0" smtClean="0">
                <a:solidFill>
                  <a:schemeClr val="tx1"/>
                </a:solidFill>
                <a:effectLst/>
                <a:latin typeface="+mn-lt"/>
                <a:ea typeface="+mn-ea"/>
                <a:cs typeface="+mn-cs"/>
              </a:rPr>
              <a:t>His friendship with Matt</a:t>
            </a:r>
          </a:p>
          <a:p>
            <a:pPr lvl="1"/>
            <a:r>
              <a:rPr lang="en-GB" sz="1200" kern="1200" dirty="0" smtClean="0">
                <a:solidFill>
                  <a:schemeClr val="tx1"/>
                </a:solidFill>
                <a:effectLst/>
                <a:latin typeface="+mn-lt"/>
                <a:ea typeface="+mn-ea"/>
                <a:cs typeface="+mn-cs"/>
              </a:rPr>
              <a:t>Logan’s homework habits</a:t>
            </a:r>
          </a:p>
          <a:p>
            <a:pPr lvl="1"/>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Give each student a set of traffic light cards and read out another ‘day in the life …’ diary entry about Celia, who goes to the same school as Logan and is in the same year group. If something occurs that promotes her emotional wellbeing, students should hold up their green card; if something happens or Celia does something that is not so good for her emotional wellbeing, they should hold up an amber card; if they feel very worried about something happening to Celia, they should hold up a red card.</a:t>
            </a:r>
          </a:p>
          <a:p>
            <a:pPr lvl="1"/>
            <a:endParaRPr lang="en-GB" sz="1200" kern="1200" dirty="0" smtClean="0">
              <a:solidFill>
                <a:schemeClr val="tx1"/>
              </a:solidFill>
              <a:effectLst/>
              <a:latin typeface="+mn-lt"/>
              <a:ea typeface="+mn-ea"/>
              <a:cs typeface="+mn-cs"/>
            </a:endParaRPr>
          </a:p>
          <a:p>
            <a:pPr lvl="1"/>
            <a:endParaRPr lang="en-GB" sz="1200" kern="1200" dirty="0" smtClean="0">
              <a:solidFill>
                <a:schemeClr val="tx1"/>
              </a:solidFill>
              <a:effectLst/>
              <a:latin typeface="+mn-lt"/>
              <a:ea typeface="+mn-ea"/>
              <a:cs typeface="+mn-cs"/>
            </a:endParaRPr>
          </a:p>
          <a:p>
            <a:pPr lvl="1"/>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42</a:t>
            </a:fld>
            <a:endParaRPr lang="en-GB" dirty="0"/>
          </a:p>
        </p:txBody>
      </p:sp>
    </p:spTree>
    <p:extLst>
      <p:ext uri="{BB962C8B-B14F-4D97-AF65-F5344CB8AC3E}">
        <p14:creationId xmlns:p14="http://schemas.microsoft.com/office/powerpoint/2010/main" val="3653284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these questions to lead discussion.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Discuss what the triggers were in the diary that caused students to display different cards, or to be concerned for Celia</a:t>
            </a:r>
            <a:r>
              <a:rPr lang="en-GB" sz="1200" i="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45</a:t>
            </a:fld>
            <a:endParaRPr lang="en-GB" dirty="0"/>
          </a:p>
        </p:txBody>
      </p:sp>
    </p:spTree>
    <p:extLst>
      <p:ext uri="{BB962C8B-B14F-4D97-AF65-F5344CB8AC3E}">
        <p14:creationId xmlns:p14="http://schemas.microsoft.com/office/powerpoint/2010/main" val="4120467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GB" b="1" i="1" dirty="0" smtClean="0"/>
              <a:t>Help conversation starters </a:t>
            </a:r>
          </a:p>
          <a:p>
            <a:r>
              <a:rPr lang="en-GB" sz="1200" kern="1200" dirty="0" smtClean="0">
                <a:solidFill>
                  <a:schemeClr val="tx1"/>
                </a:solidFill>
                <a:effectLst/>
                <a:latin typeface="+mn-lt"/>
                <a:ea typeface="+mn-ea"/>
                <a:cs typeface="+mn-cs"/>
              </a:rPr>
              <a:t>Explain that Celia’s friends are worried about her: she seems down, she’s wrapped up in her schoolwork and doesn’t really talk to them much or go out with them outside school any more. Ask the class what Celia’s friends should do and where they could go for help. Feedback’s likely to include:</a:t>
            </a:r>
          </a:p>
          <a:p>
            <a:pPr lvl="0"/>
            <a:r>
              <a:rPr lang="en-GB" sz="1200" kern="1200" dirty="0" smtClean="0">
                <a:solidFill>
                  <a:schemeClr val="tx1"/>
                </a:solidFill>
                <a:effectLst/>
                <a:latin typeface="+mn-lt"/>
                <a:ea typeface="+mn-ea"/>
                <a:cs typeface="+mn-cs"/>
              </a:rPr>
              <a:t>-do nothing</a:t>
            </a:r>
          </a:p>
          <a:p>
            <a:pPr lvl="0"/>
            <a:r>
              <a:rPr lang="en-GB" sz="1200" kern="1200" dirty="0" smtClean="0">
                <a:solidFill>
                  <a:schemeClr val="tx1"/>
                </a:solidFill>
                <a:effectLst/>
                <a:latin typeface="+mn-lt"/>
                <a:ea typeface="+mn-ea"/>
                <a:cs typeface="+mn-cs"/>
              </a:rPr>
              <a:t>-talk to a teacher</a:t>
            </a:r>
          </a:p>
          <a:p>
            <a:pPr lvl="0"/>
            <a:r>
              <a:rPr lang="en-GB" sz="1200" kern="1200" dirty="0" smtClean="0">
                <a:solidFill>
                  <a:schemeClr val="tx1"/>
                </a:solidFill>
                <a:effectLst/>
                <a:latin typeface="+mn-lt"/>
                <a:ea typeface="+mn-ea"/>
                <a:cs typeface="+mn-cs"/>
              </a:rPr>
              <a:t>-talk to Celia’s parents</a:t>
            </a:r>
          </a:p>
          <a:p>
            <a:pPr lvl="0"/>
            <a:r>
              <a:rPr lang="en-GB" sz="1200" kern="1200" dirty="0" smtClean="0">
                <a:solidFill>
                  <a:schemeClr val="tx1"/>
                </a:solidFill>
                <a:effectLst/>
                <a:latin typeface="+mn-lt"/>
                <a:ea typeface="+mn-ea"/>
                <a:cs typeface="+mn-cs"/>
              </a:rPr>
              <a:t>-talk to Celia</a:t>
            </a:r>
          </a:p>
          <a:p>
            <a:pPr lvl="0"/>
            <a:r>
              <a:rPr lang="en-GB" sz="1200" kern="1200" dirty="0" smtClean="0">
                <a:solidFill>
                  <a:schemeClr val="tx1"/>
                </a:solidFill>
                <a:effectLst/>
                <a:latin typeface="+mn-lt"/>
                <a:ea typeface="+mn-ea"/>
                <a:cs typeface="+mn-cs"/>
              </a:rPr>
              <a:t>-do something else? – if so, what?</a:t>
            </a:r>
          </a:p>
          <a:p>
            <a:r>
              <a:rPr lang="en-GB" sz="1200" kern="1200" dirty="0" smtClean="0">
                <a:solidFill>
                  <a:schemeClr val="tx1"/>
                </a:solidFill>
                <a:effectLst/>
                <a:latin typeface="+mn-lt"/>
                <a:ea typeface="+mn-ea"/>
                <a:cs typeface="+mn-cs"/>
              </a:rPr>
              <a:t>Explore the possible consequences of each option using a think, pair, share discussion.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Give each group a large sheet of paper and a different coloured pen. Allocate each group one of the following people and ask them to write their person’s name at the top – Celia, Celia’s Mum, a teacher, someone else they have identified. Ask the groups to brainstorm all the ways that Celia’s friends could open up a conversation, about their concerns for Celia, with the person on the flipchart (e.g with Celia herself, with Celia’s mum, with a teacher).</a:t>
            </a:r>
          </a:p>
          <a:p>
            <a:r>
              <a:rPr lang="en-GB" sz="1200" kern="1200" dirty="0" smtClean="0">
                <a:solidFill>
                  <a:schemeClr val="tx1"/>
                </a:solidFill>
                <a:effectLst/>
                <a:latin typeface="+mn-lt"/>
                <a:ea typeface="+mn-ea"/>
                <a:cs typeface="+mn-cs"/>
              </a:rPr>
              <a:t>Once finished, ask each group to stick their sheet on the wall in different areas of the room. Students should go as a group to look at the other groups’ work and add their own ideas in their colour pen.</a:t>
            </a:r>
          </a:p>
        </p:txBody>
      </p:sp>
      <p:sp>
        <p:nvSpPr>
          <p:cNvPr id="4" name="Slide Number Placeholder 3"/>
          <p:cNvSpPr>
            <a:spLocks noGrp="1"/>
          </p:cNvSpPr>
          <p:nvPr>
            <p:ph type="sldNum" sz="quarter" idx="10"/>
          </p:nvPr>
        </p:nvSpPr>
        <p:spPr/>
        <p:txBody>
          <a:bodyPr/>
          <a:lstStyle/>
          <a:p>
            <a:fld id="{567DB251-18AC-41D5-959F-F289AB917537}" type="slidenum">
              <a:rPr lang="en-GB" smtClean="0"/>
              <a:t>46</a:t>
            </a:fld>
            <a:endParaRPr lang="en-GB" dirty="0"/>
          </a:p>
        </p:txBody>
      </p:sp>
    </p:spTree>
    <p:extLst>
      <p:ext uri="{BB962C8B-B14F-4D97-AF65-F5344CB8AC3E}">
        <p14:creationId xmlns:p14="http://schemas.microsoft.com/office/powerpoint/2010/main" val="2627785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(10 MIN) </a:t>
            </a:r>
            <a:r>
              <a:rPr lang="en-US" b="1" i="1" dirty="0" smtClean="0"/>
              <a:t>Healthy coping strategies </a:t>
            </a:r>
          </a:p>
          <a:p>
            <a:r>
              <a:rPr lang="en-GB" sz="1200" kern="1200" dirty="0" smtClean="0">
                <a:solidFill>
                  <a:schemeClr val="tx1"/>
                </a:solidFill>
                <a:effectLst/>
                <a:latin typeface="+mn-lt"/>
                <a:ea typeface="+mn-ea"/>
                <a:cs typeface="+mn-cs"/>
              </a:rPr>
              <a:t>As a class, read </a:t>
            </a:r>
            <a:r>
              <a:rPr lang="en-GB" sz="1200" i="1" kern="1200" dirty="0" smtClean="0">
                <a:solidFill>
                  <a:schemeClr val="tx1"/>
                </a:solidFill>
                <a:effectLst/>
                <a:latin typeface="+mn-lt"/>
                <a:ea typeface="+mn-ea"/>
                <a:cs typeface="+mn-cs"/>
              </a:rPr>
              <a:t>Resource 3: Talking heads</a:t>
            </a:r>
            <a:r>
              <a:rPr lang="en-GB" sz="1200" kern="1200" dirty="0" smtClean="0">
                <a:solidFill>
                  <a:schemeClr val="tx1"/>
                </a:solidFill>
                <a:effectLst/>
                <a:latin typeface="+mn-lt"/>
                <a:ea typeface="+mn-ea"/>
                <a:cs typeface="+mn-cs"/>
              </a:rPr>
              <a:t> which suggests a range of healthy coping strategies. Ask students to discuss these ideas and decide which strategies might be most appropriate for Logan to use to manage his wellbeing, and which might be most helpful for Celia. Students could be asked to select and rank their top 3 strategies for each character.</a:t>
            </a:r>
          </a:p>
          <a:p>
            <a:r>
              <a:rPr lang="en-GB" sz="1200" i="1" kern="1200" dirty="0" smtClean="0">
                <a:solidFill>
                  <a:schemeClr val="tx1"/>
                </a:solidFill>
                <a:effectLst/>
                <a:latin typeface="+mn-lt"/>
                <a:ea typeface="+mn-ea"/>
                <a:cs typeface="+mn-cs"/>
              </a:rPr>
              <a:t>Take feedback, ensuring that a range of techniques are discussed. If not brought up in discussion, it should be emphasised that different techniques will appeal to different people, so trying a range of strategies can help people find the strategies that work best for them.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47</a:t>
            </a:fld>
            <a:endParaRPr lang="en-GB" dirty="0"/>
          </a:p>
        </p:txBody>
      </p:sp>
    </p:spTree>
    <p:extLst>
      <p:ext uri="{BB962C8B-B14F-4D97-AF65-F5344CB8AC3E}">
        <p14:creationId xmlns:p14="http://schemas.microsoft.com/office/powerpoint/2010/main" val="1779379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Endpoint</a:t>
            </a:r>
            <a:r>
              <a:rPr lang="en-GB" sz="1200" b="1" kern="1200" baseline="0" dirty="0" smtClean="0">
                <a:solidFill>
                  <a:schemeClr val="tx1"/>
                </a:solidFill>
                <a:effectLst/>
                <a:latin typeface="+mn-lt"/>
                <a:ea typeface="+mn-ea"/>
                <a:cs typeface="+mn-cs"/>
              </a:rPr>
              <a:t> assessment (5 MIN)</a:t>
            </a:r>
          </a:p>
          <a:p>
            <a:r>
              <a:rPr lang="en-GB" sz="1200" kern="1200" dirty="0" smtClean="0">
                <a:solidFill>
                  <a:schemeClr val="tx1"/>
                </a:solidFill>
                <a:effectLst/>
                <a:latin typeface="+mn-lt"/>
                <a:ea typeface="+mn-ea"/>
                <a:cs typeface="+mn-cs"/>
              </a:rPr>
              <a:t>Ask students to revisit their baseline assessment using </a:t>
            </a:r>
            <a:r>
              <a:rPr lang="en-GB" sz="1200" i="1" kern="1200" dirty="0" smtClean="0">
                <a:solidFill>
                  <a:schemeClr val="tx1"/>
                </a:solidFill>
                <a:effectLst/>
                <a:latin typeface="+mn-lt"/>
                <a:ea typeface="+mn-ea"/>
                <a:cs typeface="+mn-cs"/>
              </a:rPr>
              <a:t>Resource 1: Intense feelings. </a:t>
            </a:r>
            <a:r>
              <a:rPr lang="en-GB" sz="1200" kern="1200" dirty="0" smtClean="0">
                <a:solidFill>
                  <a:schemeClr val="tx1"/>
                </a:solidFill>
                <a:effectLst/>
                <a:latin typeface="+mn-lt"/>
                <a:ea typeface="+mn-ea"/>
                <a:cs typeface="+mn-cs"/>
              </a:rPr>
              <a:t>They should add anything that they would change as a result of the learning, or add any new strategies they have learnt about to manage intense feelings.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48</a:t>
            </a:fld>
            <a:endParaRPr lang="en-GB" dirty="0"/>
          </a:p>
        </p:txBody>
      </p:sp>
    </p:spTree>
    <p:extLst>
      <p:ext uri="{BB962C8B-B14F-4D97-AF65-F5344CB8AC3E}">
        <p14:creationId xmlns:p14="http://schemas.microsoft.com/office/powerpoint/2010/main" val="3017191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Teacher Notes</a:t>
            </a:r>
          </a:p>
          <a:p>
            <a:r>
              <a:rPr lang="en-US" i="0" dirty="0" smtClean="0"/>
              <a:t>This activity can be used to extend the learning.</a:t>
            </a:r>
          </a:p>
          <a:p>
            <a:r>
              <a:rPr lang="en-GB" dirty="0" smtClean="0">
                <a:hlinkClick r:id="rId3"/>
              </a:rPr>
              <a:t>https://pixabay.com/photos/desk-smartphone-iphone-notebook-3076954/</a:t>
            </a:r>
            <a:endParaRPr lang="en-US"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49</a:t>
            </a:fld>
            <a:endParaRPr lang="en-GB" dirty="0"/>
          </a:p>
        </p:txBody>
      </p:sp>
    </p:spTree>
    <p:extLst>
      <p:ext uri="{BB962C8B-B14F-4D97-AF65-F5344CB8AC3E}">
        <p14:creationId xmlns:p14="http://schemas.microsoft.com/office/powerpoint/2010/main" val="2770440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may be necessary to lift the mood after this learning - ensure the lesson ends on a positive note, using a strategy of your choice.</a:t>
            </a:r>
          </a:p>
          <a:p>
            <a:r>
              <a:rPr lang="en-GB" smtClean="0">
                <a:hlinkClick r:id="rId3"/>
              </a:rPr>
              <a:t>https://pixabay.com/illustrations/feedback-survey-questionnaire-3239454/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567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59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Teacher</a:t>
            </a:r>
            <a:r>
              <a:rPr lang="en-US" b="1" baseline="0" dirty="0" smtClean="0"/>
              <a:t> Notes (10 MIN) </a:t>
            </a:r>
            <a:r>
              <a:rPr lang="en-GB" b="1" i="1" baseline="0" dirty="0" smtClean="0"/>
              <a:t>True or false quiz</a:t>
            </a:r>
          </a:p>
          <a:p>
            <a:r>
              <a:rPr lang="en-GB" sz="1200" kern="1200" dirty="0" smtClean="0">
                <a:solidFill>
                  <a:schemeClr val="tx1"/>
                </a:solidFill>
                <a:effectLst/>
                <a:latin typeface="+mn-lt"/>
                <a:ea typeface="+mn-ea"/>
                <a:cs typeface="+mn-cs"/>
              </a:rPr>
              <a:t>In pairs, ask students to complete </a:t>
            </a:r>
            <a:r>
              <a:rPr lang="en-GB" sz="1200" i="1" kern="1200" dirty="0" smtClean="0">
                <a:solidFill>
                  <a:schemeClr val="tx1"/>
                </a:solidFill>
                <a:effectLst/>
                <a:latin typeface="+mn-lt"/>
                <a:ea typeface="+mn-ea"/>
                <a:cs typeface="+mn-cs"/>
              </a:rPr>
              <a:t>Resource 2a: True or false quiz</a:t>
            </a:r>
            <a:r>
              <a:rPr lang="en-GB" sz="1200" kern="1200" dirty="0" smtClean="0">
                <a:solidFill>
                  <a:schemeClr val="tx1"/>
                </a:solidFill>
                <a:effectLst/>
                <a:latin typeface="+mn-lt"/>
                <a:ea typeface="+mn-ea"/>
                <a:cs typeface="+mn-cs"/>
              </a:rPr>
              <a:t>.  For a more active version of this activity, students could move to different sides of the room to represent ‘true’ or ‘false’ as each statement is read out.</a:t>
            </a:r>
          </a:p>
          <a:p>
            <a:r>
              <a:rPr lang="en-GB" sz="1200" i="1" kern="1200" dirty="0" smtClean="0">
                <a:solidFill>
                  <a:schemeClr val="tx1"/>
                </a:solidFill>
                <a:effectLst/>
                <a:latin typeface="+mn-lt"/>
                <a:ea typeface="+mn-ea"/>
                <a:cs typeface="+mn-cs"/>
              </a:rPr>
              <a:t>Take feedback, ensuring that myths and misconceptions are challenged. Resource 2c includes additional teacher information to develop discussion. Students should annotate the ‘true’ information next to any statements marked ‘false’.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dirty="0" smtClean="0">
              <a:effectLst/>
            </a:endParaRPr>
          </a:p>
          <a:p>
            <a:r>
              <a:rPr lang="en-GB" sz="1200" b="1" kern="1200" dirty="0" smtClean="0">
                <a:solidFill>
                  <a:schemeClr val="tx1"/>
                </a:solidFill>
                <a:effectLst/>
                <a:latin typeface="+mn-lt"/>
                <a:ea typeface="+mn-ea"/>
                <a:cs typeface="+mn-cs"/>
              </a:rPr>
              <a:t>Support:</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Resource 2b</a:t>
            </a:r>
            <a:r>
              <a:rPr lang="en-GB" sz="1200" kern="1200" dirty="0" smtClean="0">
                <a:solidFill>
                  <a:schemeClr val="tx1"/>
                </a:solidFill>
                <a:effectLst/>
                <a:latin typeface="+mn-lt"/>
                <a:ea typeface="+mn-ea"/>
                <a:cs typeface="+mn-cs"/>
              </a:rPr>
              <a:t> is provided which is a simplified version of </a:t>
            </a:r>
            <a:r>
              <a:rPr lang="en-GB" sz="1200" i="1" kern="1200" dirty="0" smtClean="0">
                <a:solidFill>
                  <a:schemeClr val="tx1"/>
                </a:solidFill>
                <a:effectLst/>
                <a:latin typeface="+mn-lt"/>
                <a:ea typeface="+mn-ea"/>
                <a:cs typeface="+mn-cs"/>
              </a:rPr>
              <a:t>Resource 2</a:t>
            </a:r>
            <a:r>
              <a:rPr lang="en-GB" sz="1200" kern="1200" dirty="0" smtClean="0">
                <a:solidFill>
                  <a:schemeClr val="tx1"/>
                </a:solidFill>
                <a:effectLst/>
                <a:latin typeface="+mn-lt"/>
                <a:ea typeface="+mn-ea"/>
                <a:cs typeface="+mn-cs"/>
              </a:rPr>
              <a:t>. Questions posed are simplified versions of questions 2, 3, 5, 7, 8 &amp; 9 from </a:t>
            </a:r>
            <a:r>
              <a:rPr lang="en-GB" sz="1200" i="1" kern="1200" dirty="0" smtClean="0">
                <a:solidFill>
                  <a:schemeClr val="tx1"/>
                </a:solidFill>
                <a:effectLst/>
                <a:latin typeface="+mn-lt"/>
                <a:ea typeface="+mn-ea"/>
                <a:cs typeface="+mn-cs"/>
              </a:rPr>
              <a:t>Resource 2.</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Encourage students to consider why they think these misconceptions might have occurred in the past.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What could be done to prevent future misconceptions about mental health?</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46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Teacher Notes (15 MIN) </a:t>
            </a:r>
            <a:r>
              <a:rPr lang="en-US" b="1" i="1" dirty="0" smtClean="0"/>
              <a:t>Exploring language</a:t>
            </a:r>
          </a:p>
          <a:p>
            <a:r>
              <a:rPr lang="en-GB" sz="1200" kern="1200" dirty="0" smtClean="0">
                <a:solidFill>
                  <a:schemeClr val="tx1"/>
                </a:solidFill>
                <a:effectLst/>
                <a:latin typeface="+mn-lt"/>
                <a:ea typeface="+mn-ea"/>
                <a:cs typeface="+mn-cs"/>
              </a:rPr>
              <a:t>Explain to students that sometimes people find it difficult to talk about mental health, or might have little understanding of it and can therefore say things that might be unhelpful or offensive to others, often without meaning to.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Organise students into four groups and give each group a different sheet from </a:t>
            </a:r>
            <a:r>
              <a:rPr lang="en-GB" sz="1200" i="1" kern="1200" dirty="0" smtClean="0">
                <a:solidFill>
                  <a:schemeClr val="tx1"/>
                </a:solidFill>
                <a:effectLst/>
                <a:latin typeface="+mn-lt"/>
                <a:ea typeface="+mn-ea"/>
                <a:cs typeface="+mn-cs"/>
              </a:rPr>
              <a:t>Resource 3: Exploring language. </a:t>
            </a:r>
            <a:r>
              <a:rPr lang="en-GB" sz="1200" kern="1200" dirty="0" smtClean="0">
                <a:solidFill>
                  <a:schemeClr val="tx1"/>
                </a:solidFill>
                <a:effectLst/>
                <a:latin typeface="+mn-lt"/>
                <a:ea typeface="+mn-ea"/>
                <a:cs typeface="+mn-cs"/>
              </a:rPr>
              <a:t>Each group should spend </a:t>
            </a:r>
            <a:r>
              <a:rPr lang="en-GB" sz="1200" b="1" kern="1200" dirty="0" smtClean="0">
                <a:solidFill>
                  <a:schemeClr val="tx1"/>
                </a:solidFill>
                <a:effectLst/>
                <a:latin typeface="+mn-lt"/>
                <a:ea typeface="+mn-ea"/>
                <a:cs typeface="+mn-cs"/>
              </a:rPr>
              <a:t>5 minutes</a:t>
            </a:r>
            <a:r>
              <a:rPr lang="en-GB" sz="1200" kern="1200" dirty="0" smtClean="0">
                <a:solidFill>
                  <a:schemeClr val="tx1"/>
                </a:solidFill>
                <a:effectLst/>
                <a:latin typeface="+mn-lt"/>
                <a:ea typeface="+mn-ea"/>
                <a:cs typeface="+mn-cs"/>
              </a:rPr>
              <a:t> adding ideas to the top and bottom half of the sheet, responding to the questions: </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How might these statements make someone feel?</a:t>
            </a:r>
          </a:p>
          <a:p>
            <a:pPr marL="628650" lvl="1" indent="-171450">
              <a:buFont typeface="Arial" panose="020B0604020202020204" pitchFamily="34" charset="0"/>
              <a:buChar char="•"/>
            </a:pPr>
            <a:r>
              <a:rPr lang="en-GB" sz="1200" kern="1200" dirty="0" smtClean="0">
                <a:solidFill>
                  <a:schemeClr val="tx1"/>
                </a:solidFill>
                <a:effectLst/>
                <a:latin typeface="+mn-lt"/>
                <a:ea typeface="+mn-ea"/>
                <a:cs typeface="+mn-cs"/>
              </a:rPr>
              <a:t>What could some more positive alternatives be?</a:t>
            </a:r>
          </a:p>
          <a:p>
            <a:pPr marL="628650" lvl="1"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5 minutes, have all students stick their sheet to the wall / desk, and ask the groups to move around the room look at each different group’s examples and ideas. They should add any additional ideas as they visit each sheet. </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Take feedback, identifying key themes from each sheet:</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Black</a:t>
            </a:r>
            <a:r>
              <a:rPr lang="en-GB" sz="1200" i="1" kern="1200" dirty="0" smtClean="0">
                <a:solidFill>
                  <a:schemeClr val="tx1"/>
                </a:solidFill>
                <a:effectLst/>
                <a:latin typeface="+mn-lt"/>
                <a:ea typeface="+mn-ea"/>
                <a:cs typeface="+mn-cs"/>
              </a:rPr>
              <a:t> = these statements demonstrate the flippant way people can use mental health language in everyday discussion. This is a subtle way in which mental health stigma is reinforced.</a:t>
            </a:r>
            <a:endParaRPr lang="en-GB" sz="1200" kern="1200" dirty="0" smtClean="0">
              <a:solidFill>
                <a:schemeClr val="tx1"/>
              </a:solidFill>
              <a:effectLst/>
              <a:latin typeface="+mn-lt"/>
              <a:ea typeface="+mn-ea"/>
              <a:cs typeface="+mn-cs"/>
            </a:endParaRPr>
          </a:p>
          <a:p>
            <a:pPr lvl="0"/>
            <a:r>
              <a:rPr lang="en-GB" sz="1200" b="1" i="1" kern="1200" dirty="0" smtClean="0">
                <a:solidFill>
                  <a:srgbClr val="00B0F0"/>
                </a:solidFill>
                <a:effectLst/>
                <a:latin typeface="+mn-lt"/>
                <a:ea typeface="+mn-ea"/>
                <a:cs typeface="+mn-cs"/>
              </a:rPr>
              <a:t>Blue</a:t>
            </a:r>
            <a:r>
              <a:rPr lang="en-GB" sz="1200" i="1" kern="1200" dirty="0" smtClean="0">
                <a:solidFill>
                  <a:schemeClr val="tx1"/>
                </a:solidFill>
                <a:effectLst/>
                <a:latin typeface="+mn-lt"/>
                <a:ea typeface="+mn-ea"/>
                <a:cs typeface="+mn-cs"/>
              </a:rPr>
              <a:t> = these statements are common of the types of responses people with a mental health issue sometimes get from friends or family. The statements diminish the issue and try to minimise the impact of experiencing a mental health issue.</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Orange</a:t>
            </a:r>
            <a:r>
              <a:rPr lang="en-GB" sz="1200" i="1" kern="1200" dirty="0" smtClean="0">
                <a:solidFill>
                  <a:schemeClr val="tx1"/>
                </a:solidFill>
                <a:effectLst/>
                <a:latin typeface="+mn-lt"/>
                <a:ea typeface="+mn-ea"/>
                <a:cs typeface="+mn-cs"/>
              </a:rPr>
              <a:t> = these statements focus around unhelpful behaviours in relation to mental health, primarily excluding or deliberately trying to upset someone known to have mental health issues. </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Green</a:t>
            </a:r>
            <a:r>
              <a:rPr lang="en-GB" sz="1200" i="1" kern="1200" dirty="0" smtClean="0">
                <a:solidFill>
                  <a:schemeClr val="tx1"/>
                </a:solidFill>
                <a:effectLst/>
                <a:latin typeface="+mn-lt"/>
                <a:ea typeface="+mn-ea"/>
                <a:cs typeface="+mn-cs"/>
              </a:rPr>
              <a:t> = these statements include unhelpful advice that people sometimes receive when discussing a mental health concern.</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You can refer to Resource 4: Helpful language to provide examples of more positive alternatives.</a:t>
            </a:r>
          </a:p>
          <a:p>
            <a:endParaRPr lang="en-GB" sz="1200" i="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Support: </a:t>
            </a:r>
            <a:r>
              <a:rPr lang="en-GB" sz="1200" kern="1200" dirty="0" smtClean="0">
                <a:solidFill>
                  <a:schemeClr val="tx1"/>
                </a:solidFill>
                <a:effectLst/>
                <a:latin typeface="+mn-lt"/>
                <a:ea typeface="+mn-ea"/>
                <a:cs typeface="+mn-cs"/>
              </a:rPr>
              <a:t>Students could be provided with </a:t>
            </a:r>
            <a:r>
              <a:rPr lang="en-GB" sz="1200" i="1" kern="1200" dirty="0" smtClean="0">
                <a:solidFill>
                  <a:schemeClr val="tx1"/>
                </a:solidFill>
                <a:effectLst/>
                <a:latin typeface="+mn-lt"/>
                <a:ea typeface="+mn-ea"/>
                <a:cs typeface="+mn-cs"/>
              </a:rPr>
              <a:t>Resource 4: Helpful language</a:t>
            </a:r>
            <a:r>
              <a:rPr lang="en-GB" sz="1200" kern="1200" dirty="0" smtClean="0">
                <a:solidFill>
                  <a:schemeClr val="tx1"/>
                </a:solidFill>
                <a:effectLst/>
                <a:latin typeface="+mn-lt"/>
                <a:ea typeface="+mn-ea"/>
                <a:cs typeface="+mn-cs"/>
              </a:rPr>
              <a:t> prompts or some appropriate responses could be modelled before starting the activity.</a:t>
            </a:r>
          </a:p>
          <a:p>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Ask students to suggest reasons why this sort of language is used.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6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https://pixabay.com/photos/team-motivation-teamwork-together-386673/</a:t>
            </a:r>
            <a:endParaRPr lang="en-GB" dirty="0" smtClean="0"/>
          </a:p>
          <a:p>
            <a:r>
              <a:rPr lang="en-US" b="1" dirty="0" smtClean="0"/>
              <a:t>Teacher Notes (10 MIN) </a:t>
            </a:r>
            <a:r>
              <a:rPr lang="en-US" b="1" i="1" dirty="0" smtClean="0"/>
              <a:t>Challenging discrimination</a:t>
            </a:r>
          </a:p>
          <a:p>
            <a:r>
              <a:rPr lang="en-GB" sz="1200" kern="1200" dirty="0" smtClean="0">
                <a:solidFill>
                  <a:schemeClr val="tx1"/>
                </a:solidFill>
                <a:effectLst/>
                <a:latin typeface="+mn-lt"/>
                <a:ea typeface="+mn-ea"/>
                <a:cs typeface="+mn-cs"/>
              </a:rPr>
              <a:t>Ask students to work in pairs to suggest ideas about how mental health stigma and discrimination could be challenged</a:t>
            </a:r>
            <a:r>
              <a:rPr lang="en-GB" sz="1200" kern="1200" baseline="0" dirty="0" smtClean="0">
                <a:solidFill>
                  <a:schemeClr val="tx1"/>
                </a:solidFill>
                <a:effectLst/>
                <a:latin typeface="+mn-lt"/>
                <a:ea typeface="+mn-ea"/>
                <a:cs typeface="+mn-cs"/>
              </a:rPr>
              <a:t> using the questions on the slide. </a:t>
            </a:r>
            <a:r>
              <a:rPr lang="en-GB" sz="1200" kern="1200" dirty="0" smtClean="0">
                <a:solidFill>
                  <a:schemeClr val="tx1"/>
                </a:solidFill>
                <a:effectLst/>
                <a:latin typeface="+mn-lt"/>
                <a:ea typeface="+mn-ea"/>
                <a:cs typeface="+mn-cs"/>
              </a:rPr>
              <a:t>If time allows, share ideas as a class, either using post-it notes stuck at the front of the room, a class mind map, or students with the longest list read out their ideas.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Students might suggest ideas such as:</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Individuals: </a:t>
            </a:r>
            <a:r>
              <a:rPr lang="en-GB" sz="1200" i="1" kern="1200" dirty="0" smtClean="0">
                <a:solidFill>
                  <a:schemeClr val="tx1"/>
                </a:solidFill>
                <a:effectLst/>
                <a:latin typeface="+mn-lt"/>
                <a:ea typeface="+mn-ea"/>
                <a:cs typeface="+mn-cs"/>
              </a:rPr>
              <a:t>avoid using language that might be offensive or upsetting, challenge this language when it is used, encourage people to be understanding and supportive around mental health, avoid trivialising or making fun of mental health issues;</a:t>
            </a:r>
            <a:endParaRPr lang="en-GB" sz="1200" kern="1200" dirty="0" smtClean="0">
              <a:solidFill>
                <a:schemeClr val="tx1"/>
              </a:solidFill>
              <a:effectLst/>
              <a:latin typeface="+mn-lt"/>
              <a:ea typeface="+mn-ea"/>
              <a:cs typeface="+mn-cs"/>
            </a:endParaRPr>
          </a:p>
          <a:p>
            <a:pPr lvl="0"/>
            <a:r>
              <a:rPr lang="en-GB" sz="1200" b="1" i="1" kern="1200" dirty="0" smtClean="0">
                <a:solidFill>
                  <a:schemeClr val="tx1"/>
                </a:solidFill>
                <a:effectLst/>
                <a:latin typeface="+mn-lt"/>
                <a:ea typeface="+mn-ea"/>
                <a:cs typeface="+mn-cs"/>
              </a:rPr>
              <a:t>Schools: </a:t>
            </a:r>
            <a:r>
              <a:rPr lang="en-GB" sz="1200" i="1" kern="1200" dirty="0" smtClean="0">
                <a:solidFill>
                  <a:schemeClr val="tx1"/>
                </a:solidFill>
                <a:effectLst/>
                <a:latin typeface="+mn-lt"/>
                <a:ea typeface="+mn-ea"/>
                <a:cs typeface="+mn-cs"/>
              </a:rPr>
              <a:t>teach more about mental health, promote school counsellors and other sources of support to normalise help-seeking behaviours, have ‘positive mental health’ events, make all people feel included, use displays to promote mental health;</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Society: </a:t>
            </a:r>
            <a:r>
              <a:rPr lang="en-GB" sz="1200" i="1" kern="1200" dirty="0" smtClean="0">
                <a:solidFill>
                  <a:schemeClr val="tx1"/>
                </a:solidFill>
                <a:effectLst/>
                <a:latin typeface="+mn-lt"/>
                <a:ea typeface="+mn-ea"/>
                <a:cs typeface="+mn-cs"/>
              </a:rPr>
              <a:t>Mental health campaigns, more funding for mental health charities or services, stronger laws about discrimination of people with mental health, mental health support services in workplaces to both support and destigmatise those with mental health concerns, encourage open-ness around mental health issues, etc.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77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Teacher Notes (5</a:t>
            </a:r>
            <a:r>
              <a:rPr lang="en-US" b="1" i="0" baseline="0" dirty="0" smtClean="0"/>
              <a:t> MIN) </a:t>
            </a:r>
            <a:r>
              <a:rPr lang="en-US" b="1" i="1" baseline="0" dirty="0" smtClean="0"/>
              <a:t>Endpoint assessment</a:t>
            </a:r>
          </a:p>
          <a:p>
            <a:r>
              <a:rPr lang="en-GB" sz="1200" kern="1200" dirty="0" smtClean="0">
                <a:solidFill>
                  <a:schemeClr val="tx1"/>
                </a:solidFill>
                <a:effectLst/>
                <a:latin typeface="+mn-lt"/>
                <a:ea typeface="+mn-ea"/>
                <a:cs typeface="+mn-cs"/>
              </a:rPr>
              <a:t>Revisit the baseline activity, using </a:t>
            </a:r>
            <a:r>
              <a:rPr lang="en-GB" sz="1200" i="1" kern="1200" dirty="0" smtClean="0">
                <a:solidFill>
                  <a:schemeClr val="tx1"/>
                </a:solidFill>
                <a:effectLst/>
                <a:latin typeface="+mn-lt"/>
                <a:ea typeface="+mn-ea"/>
                <a:cs typeface="+mn-cs"/>
              </a:rPr>
              <a:t>Resource 1:</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explain to an alien</a:t>
            </a:r>
            <a:r>
              <a:rPr lang="en-GB" sz="1200" kern="1200" dirty="0" smtClean="0">
                <a:solidFill>
                  <a:schemeClr val="tx1"/>
                </a:solidFill>
                <a:effectLst/>
                <a:latin typeface="+mn-lt"/>
                <a:ea typeface="+mn-ea"/>
                <a:cs typeface="+mn-cs"/>
              </a:rPr>
              <a:t>. Ask students to make any additions or edits to their original responses with a different coloured pen to demonstrate what they have learnt. This can be kept as assessment evidence and used to inform future teaching.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47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https://pixabay.com/illustrations/feedback-satisfaction-customer-3239758/</a:t>
            </a:r>
            <a:endParaRPr lang="en-GB" dirty="0" smtClean="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425386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B1BC51A-74D5-4913-84BC-78080CE7AED9}" type="datetime1">
              <a:rPr lang="en-GB" smtClean="0"/>
              <a:t>11/06/21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368043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C21C6A-7D6D-4577-B7DF-6FC2D04838EF}" type="datetime1">
              <a:rPr lang="en-GB" smtClean="0"/>
              <a:t>11/06/21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07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EFBDEA-DDC4-4E4A-8DFA-3C9726BA22B7}" type="datetime1">
              <a:rPr lang="en-GB" smtClean="0"/>
              <a:t>11/06/21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4488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27077" y="6567016"/>
            <a:ext cx="316923" cy="365125"/>
          </a:xfrm>
          <a:prstGeom prst="rect">
            <a:avLst/>
          </a:prstGeom>
        </p:spPr>
        <p:txBody>
          <a:bodyPr/>
          <a:lstStyle>
            <a:lvl1pPr>
              <a:defRPr sz="10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489459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4625DA5-65DF-4104-9FD3-85E6D9945DEC}" type="datetime1">
              <a:rPr lang="en-GB" smtClean="0"/>
              <a:t>11/06/21</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197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AD7084E-4ACB-4C63-8E1C-6FA6D3C12CE0}" type="datetime1">
              <a:rPr lang="en-GB" smtClean="0"/>
              <a:t>11/06/21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58853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8EDEF39-D212-4F11-9B46-E280ACD6D935}" type="datetime1">
              <a:rPr lang="en-GB" smtClean="0"/>
              <a:t>11/06/21</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8759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227D3B1-02F1-4D38-8061-5C9363E92D44}" type="datetime1">
              <a:rPr lang="en-GB" smtClean="0"/>
              <a:t>11/06/21</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84630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05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8827077" y="6567016"/>
            <a:ext cx="316923" cy="365125"/>
          </a:xfrm>
          <a:prstGeom prst="rect">
            <a:avLst/>
          </a:prstGeom>
        </p:spPr>
        <p:txBody>
          <a:bodyPr/>
          <a:lstStyle>
            <a:lvl1pPr>
              <a:defRPr lang="en-GB" sz="105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4064052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A60BCF9-B630-4346-BE16-1BAC4BBDEC78}" type="datetime1">
              <a:rPr lang="en-GB" smtClean="0"/>
              <a:t>11/06/21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7183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AA1526A-B2B8-44E4-BE2F-FB0C3D36D1E5}" type="datetime1">
              <a:rPr lang="en-GB" smtClean="0"/>
              <a:t>11/06/21</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58860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7"/>
            <a:ext cx="9144000" cy="365125"/>
          </a:xfrm>
          <a:prstGeom prst="rect">
            <a:avLst/>
          </a:prstGeom>
          <a:noFill/>
        </p:spPr>
        <p:txBody>
          <a:bodyPr vert="horz" lIns="91440" tIns="45720" rIns="91440" bIns="45720" rtlCol="0" anchor="ctr"/>
          <a:lstStyle>
            <a:lvl1pPr algn="ctr">
              <a:defRPr sz="10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21553363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JA7G7AV-LT8"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hildline.org.uk/" TargetMode="External"/><Relationship Id="rId7"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beateatingdisorders.org.uk/" TargetMode="External"/><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3118" y="3458931"/>
            <a:ext cx="8205107" cy="1800493"/>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1:</a:t>
            </a:r>
          </a:p>
          <a:p>
            <a:pPr algn="ctr" defTabSz="685800">
              <a:defRPr/>
            </a:pPr>
            <a:r>
              <a:rPr lang="en-GB" sz="4500" b="1" dirty="0">
                <a:solidFill>
                  <a:prstClr val="black"/>
                </a:solidFill>
                <a:latin typeface="League Spartan" panose="00000800000000000000" pitchFamily="50" charset="0"/>
              </a:rPr>
              <a:t>Attitudes to mental health</a:t>
            </a:r>
            <a:endParaRPr lang="en-GB" sz="3600" b="1" dirty="0">
              <a:solidFill>
                <a:prstClr val="black"/>
              </a:solidFill>
              <a:latin typeface="League Spartan" panose="00000800000000000000" pitchFamily="50" charset="0"/>
            </a:endParaRPr>
          </a:p>
          <a:p>
            <a:pPr algn="ctr" defTabSz="685800">
              <a:defRPr/>
            </a:pPr>
            <a:endParaRPr lang="en-GB" sz="2100" b="1" dirty="0">
              <a:solidFill>
                <a:prstClr val="black"/>
              </a:solidFill>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1</a:t>
            </a:fld>
            <a:endParaRPr lang="en-GB" dirty="0">
              <a:solidFill>
                <a:prstClr val="black"/>
              </a:solidFill>
            </a:endParaRPr>
          </a:p>
        </p:txBody>
      </p:sp>
      <p:sp>
        <p:nvSpPr>
          <p:cNvPr id="10" name="Footer Placeholder 3"/>
          <p:cNvSpPr>
            <a:spLocks noGrp="1"/>
          </p:cNvSpPr>
          <p:nvPr>
            <p:ph type="ftr" sz="quarter" idx="11"/>
          </p:nvPr>
        </p:nvSpPr>
        <p:spPr>
          <a:xfrm>
            <a:off x="0" y="5793387"/>
            <a:ext cx="9144000" cy="273844"/>
          </a:xfrm>
        </p:spPr>
        <p:txBody>
          <a:bodyPr/>
          <a:lstStyle/>
          <a:p>
            <a:pPr defTabSz="685800"/>
            <a:r>
              <a:rPr lang="en-GB" sz="788" dirty="0">
                <a:solidFill>
                  <a:prstClr val="black"/>
                </a:solidFill>
              </a:rPr>
              <a:t>© PSHE Association 2018 </a:t>
            </a:r>
            <a:r>
              <a:rPr lang="en-GB" dirty="0">
                <a:solidFill>
                  <a:prstClr val="black"/>
                </a:solidFill>
              </a:rPr>
              <a:t>	 </a:t>
            </a:r>
          </a:p>
        </p:txBody>
      </p:sp>
      <p:pic>
        <p:nvPicPr>
          <p:cNvPr id="4098" name="Picture 2" descr="Umbrella, Yellow, Black, White, Selection, Especial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364" y="1176012"/>
            <a:ext cx="3269264" cy="217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2439" y="3246212"/>
            <a:ext cx="8224426" cy="1908215"/>
          </a:xfrm>
          <a:prstGeom prst="rect">
            <a:avLst/>
          </a:prstGeom>
          <a:solidFill>
            <a:schemeClr val="bg1"/>
          </a:solidFill>
        </p:spPr>
        <p:txBody>
          <a:bodyPr wrap="square" rtlCol="0">
            <a:spAutoFit/>
          </a:bodyPr>
          <a:lstStyle/>
          <a:p>
            <a:pPr lvl="1"/>
            <a:r>
              <a:rPr lang="en-GB" sz="2400" b="1" dirty="0">
                <a:latin typeface="League Spartan" panose="00000800000000000000" pitchFamily="50" charset="0"/>
              </a:rPr>
              <a:t>We will be able to: </a:t>
            </a:r>
          </a:p>
          <a:p>
            <a:pPr lvl="3"/>
            <a:endParaRPr lang="en-GB" sz="2400" b="1" dirty="0">
              <a:latin typeface="League Spartan" panose="00000800000000000000" pitchFamily="50" charset="0"/>
            </a:endParaRPr>
          </a:p>
          <a:p>
            <a:pPr lvl="3"/>
            <a:endParaRPr lang="en-GB" sz="100" b="1" dirty="0">
              <a:latin typeface="Gill Sans MT" panose="020B0502020104020203" pitchFamily="34" charset="0"/>
            </a:endParaRP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explain the factors that affect emotional wellbeing</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identify ways to promote emotional wellbeing and build resilience</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reframe and learn from disappointments and setbacks</a:t>
            </a:r>
          </a:p>
        </p:txBody>
      </p:sp>
      <p:sp>
        <p:nvSpPr>
          <p:cNvPr id="3" name="Footer Placeholder 2"/>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10</a:t>
            </a:fld>
            <a:endParaRPr lang="en-GB" dirty="0"/>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lvl="3"/>
            <a:endParaRPr lang="en-GB" sz="1200" b="1" dirty="0">
              <a:latin typeface="Gill Sans MT" panose="020B0502020104020203" pitchFamily="34" charset="0"/>
            </a:endParaRPr>
          </a:p>
          <a:p>
            <a:pPr lvl="3"/>
            <a:endParaRPr lang="en-GB" sz="825" b="1" dirty="0">
              <a:latin typeface="Gill Sans MT" panose="020B0502020104020203" pitchFamily="34" charset="0"/>
            </a:endParaRPr>
          </a:p>
          <a:p>
            <a:pPr lvl="3"/>
            <a:endParaRPr lang="en-GB" sz="600" b="1" dirty="0">
              <a:latin typeface="Gill Sans MT" panose="020B0502020104020203" pitchFamily="34" charset="0"/>
            </a:endParaRPr>
          </a:p>
          <a:p>
            <a:pPr lvl="3"/>
            <a:endParaRPr lang="en-GB" sz="15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5" name="Rectangle 4"/>
          <p:cNvSpPr/>
          <p:nvPr/>
        </p:nvSpPr>
        <p:spPr>
          <a:xfrm>
            <a:off x="652382" y="1346315"/>
            <a:ext cx="8366536" cy="1292662"/>
          </a:xfrm>
          <a:prstGeom prst="rect">
            <a:avLst/>
          </a:prstGeom>
        </p:spPr>
        <p:txBody>
          <a:bodyPr wrap="square">
            <a:spAutoFit/>
          </a:bodyPr>
          <a:lstStyle/>
          <a:p>
            <a:pPr lvl="1">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ways to promote emotional wellbeing</a:t>
            </a:r>
          </a:p>
          <a:p>
            <a:pPr marL="685800" lvl="1" indent="-342900">
              <a:lnSpc>
                <a:spcPct val="150000"/>
              </a:lnSpc>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to build resilience and how to reframe disappointments and setbacks</a:t>
            </a:r>
          </a:p>
        </p:txBody>
      </p:sp>
    </p:spTree>
    <p:extLst>
      <p:ext uri="{BB962C8B-B14F-4D97-AF65-F5344CB8AC3E}">
        <p14:creationId xmlns:p14="http://schemas.microsoft.com/office/powerpoint/2010/main" val="24465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677124" cy="1107996"/>
          </a:xfrm>
          <a:prstGeom prst="rect">
            <a:avLst/>
          </a:prstGeom>
          <a:noFill/>
        </p:spPr>
        <p:txBody>
          <a:bodyPr wrap="square" rtlCol="0">
            <a:spAutoFit/>
          </a:bodyPr>
          <a:lstStyle/>
          <a:p>
            <a:pPr algn="ctr"/>
            <a:r>
              <a:rPr lang="en-GB" sz="3300" b="1" dirty="0">
                <a:solidFill>
                  <a:srgbClr val="95519E"/>
                </a:solidFill>
                <a:latin typeface="League Spartan" panose="00000800000000000000" pitchFamily="50" charset="0"/>
              </a:rPr>
              <a:t>A-Z of factors that can affect mental health and emotional wellbeing</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11</a:t>
            </a:fld>
            <a:endParaRPr lang="en-GB" dirty="0"/>
          </a:p>
        </p:txBody>
      </p:sp>
      <p:pic>
        <p:nvPicPr>
          <p:cNvPr id="10244" name="Picture 4" descr="Letters, A, Abc, Alphabet, Literacy, Illite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305" y="2168273"/>
            <a:ext cx="4701177" cy="3217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268805" y="1146542"/>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Daily wellbeing</a:t>
            </a:r>
            <a:endParaRPr lang="en-GB" sz="3300" b="1" dirty="0">
              <a:latin typeface="League Spartan" panose="00000800000000000000" pitchFamily="50" charset="0"/>
            </a:endParaRPr>
          </a:p>
        </p:txBody>
      </p:sp>
      <p:graphicFrame>
        <p:nvGraphicFramePr>
          <p:cNvPr id="7" name="Table 6"/>
          <p:cNvGraphicFramePr>
            <a:graphicFrameLocks noGrp="1"/>
          </p:cNvGraphicFramePr>
          <p:nvPr>
            <p:extLst/>
          </p:nvPr>
        </p:nvGraphicFramePr>
        <p:xfrm>
          <a:off x="1157290" y="2050258"/>
          <a:ext cx="7147159" cy="3107530"/>
        </p:xfrm>
        <a:graphic>
          <a:graphicData uri="http://schemas.openxmlformats.org/drawingml/2006/table">
            <a:tbl>
              <a:tblPr firstRow="1" firstCol="1" bandRow="1">
                <a:tableStyleId>{5C22544A-7EE6-4342-B048-85BDC9FD1C3A}</a:tableStyleId>
              </a:tblPr>
              <a:tblGrid>
                <a:gridCol w="501617">
                  <a:extLst>
                    <a:ext uri="{9D8B030D-6E8A-4147-A177-3AD203B41FA5}">
                      <a16:colId xmlns:a16="http://schemas.microsoft.com/office/drawing/2014/main" val="1158469284"/>
                    </a:ext>
                  </a:extLst>
                </a:gridCol>
                <a:gridCol w="501617">
                  <a:extLst>
                    <a:ext uri="{9D8B030D-6E8A-4147-A177-3AD203B41FA5}">
                      <a16:colId xmlns:a16="http://schemas.microsoft.com/office/drawing/2014/main" val="2073772918"/>
                    </a:ext>
                  </a:extLst>
                </a:gridCol>
                <a:gridCol w="530975">
                  <a:extLst>
                    <a:ext uri="{9D8B030D-6E8A-4147-A177-3AD203B41FA5}">
                      <a16:colId xmlns:a16="http://schemas.microsoft.com/office/drawing/2014/main" val="3080141209"/>
                    </a:ext>
                  </a:extLst>
                </a:gridCol>
                <a:gridCol w="530975">
                  <a:extLst>
                    <a:ext uri="{9D8B030D-6E8A-4147-A177-3AD203B41FA5}">
                      <a16:colId xmlns:a16="http://schemas.microsoft.com/office/drawing/2014/main" val="728543901"/>
                    </a:ext>
                  </a:extLst>
                </a:gridCol>
                <a:gridCol w="533505">
                  <a:extLst>
                    <a:ext uri="{9D8B030D-6E8A-4147-A177-3AD203B41FA5}">
                      <a16:colId xmlns:a16="http://schemas.microsoft.com/office/drawing/2014/main" val="2381333385"/>
                    </a:ext>
                  </a:extLst>
                </a:gridCol>
                <a:gridCol w="503642">
                  <a:extLst>
                    <a:ext uri="{9D8B030D-6E8A-4147-A177-3AD203B41FA5}">
                      <a16:colId xmlns:a16="http://schemas.microsoft.com/office/drawing/2014/main" val="2526048539"/>
                    </a:ext>
                  </a:extLst>
                </a:gridCol>
                <a:gridCol w="503642">
                  <a:extLst>
                    <a:ext uri="{9D8B030D-6E8A-4147-A177-3AD203B41FA5}">
                      <a16:colId xmlns:a16="http://schemas.microsoft.com/office/drawing/2014/main" val="3008727435"/>
                    </a:ext>
                  </a:extLst>
                </a:gridCol>
                <a:gridCol w="503642">
                  <a:extLst>
                    <a:ext uri="{9D8B030D-6E8A-4147-A177-3AD203B41FA5}">
                      <a16:colId xmlns:a16="http://schemas.microsoft.com/office/drawing/2014/main" val="2783417041"/>
                    </a:ext>
                  </a:extLst>
                </a:gridCol>
                <a:gridCol w="503642">
                  <a:extLst>
                    <a:ext uri="{9D8B030D-6E8A-4147-A177-3AD203B41FA5}">
                      <a16:colId xmlns:a16="http://schemas.microsoft.com/office/drawing/2014/main" val="570595892"/>
                    </a:ext>
                  </a:extLst>
                </a:gridCol>
                <a:gridCol w="427210">
                  <a:extLst>
                    <a:ext uri="{9D8B030D-6E8A-4147-A177-3AD203B41FA5}">
                      <a16:colId xmlns:a16="http://schemas.microsoft.com/office/drawing/2014/main" val="1122399921"/>
                    </a:ext>
                  </a:extLst>
                </a:gridCol>
                <a:gridCol w="427210">
                  <a:extLst>
                    <a:ext uri="{9D8B030D-6E8A-4147-A177-3AD203B41FA5}">
                      <a16:colId xmlns:a16="http://schemas.microsoft.com/office/drawing/2014/main" val="2103081832"/>
                    </a:ext>
                  </a:extLst>
                </a:gridCol>
                <a:gridCol w="427210">
                  <a:extLst>
                    <a:ext uri="{9D8B030D-6E8A-4147-A177-3AD203B41FA5}">
                      <a16:colId xmlns:a16="http://schemas.microsoft.com/office/drawing/2014/main" val="3461498826"/>
                    </a:ext>
                  </a:extLst>
                </a:gridCol>
                <a:gridCol w="427210">
                  <a:extLst>
                    <a:ext uri="{9D8B030D-6E8A-4147-A177-3AD203B41FA5}">
                      <a16:colId xmlns:a16="http://schemas.microsoft.com/office/drawing/2014/main" val="3578446661"/>
                    </a:ext>
                  </a:extLst>
                </a:gridCol>
                <a:gridCol w="427210">
                  <a:extLst>
                    <a:ext uri="{9D8B030D-6E8A-4147-A177-3AD203B41FA5}">
                      <a16:colId xmlns:a16="http://schemas.microsoft.com/office/drawing/2014/main" val="2840257760"/>
                    </a:ext>
                  </a:extLst>
                </a:gridCol>
                <a:gridCol w="397852">
                  <a:extLst>
                    <a:ext uri="{9D8B030D-6E8A-4147-A177-3AD203B41FA5}">
                      <a16:colId xmlns:a16="http://schemas.microsoft.com/office/drawing/2014/main" val="3337013051"/>
                    </a:ext>
                  </a:extLst>
                </a:gridCol>
              </a:tblGrid>
              <a:tr h="177560">
                <a:tc>
                  <a:txBody>
                    <a:bodyPr/>
                    <a:lstStyle/>
                    <a:p>
                      <a:pPr algn="ctr">
                        <a:lnSpc>
                          <a:spcPct val="107000"/>
                        </a:lnSpc>
                        <a:spcAft>
                          <a:spcPts val="0"/>
                        </a:spcAft>
                      </a:pPr>
                      <a:r>
                        <a:rPr lang="en-GB" sz="800">
                          <a:effectLst/>
                        </a:rPr>
                        <a:t>8am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9am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10am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11am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12pm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1pm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2pm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3pm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4pm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5pm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6pm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7pm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8pm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9pm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a:txBody>
                    <a:bodyPr/>
                    <a:lstStyle/>
                    <a:p>
                      <a:pPr algn="ctr">
                        <a:lnSpc>
                          <a:spcPct val="107000"/>
                        </a:lnSpc>
                        <a:spcAft>
                          <a:spcPts val="0"/>
                        </a:spcAft>
                      </a:pPr>
                      <a:r>
                        <a:rPr lang="en-GB" sz="800">
                          <a:effectLst/>
                        </a:rPr>
                        <a:t>10pm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extLst>
                  <a:ext uri="{0D108BD9-81ED-4DB2-BD59-A6C34878D82A}">
                    <a16:rowId xmlns:a16="http://schemas.microsoft.com/office/drawing/2014/main" val="239144563"/>
                  </a:ext>
                </a:extLst>
              </a:tr>
              <a:tr h="2929970">
                <a:tc gridSpan="15">
                  <a:txBody>
                    <a:bodyPr/>
                    <a:lstStyle/>
                    <a:p>
                      <a:pPr>
                        <a:lnSpc>
                          <a:spcPct val="107000"/>
                        </a:lnSpc>
                        <a:spcAft>
                          <a:spcPts val="0"/>
                        </a:spcAft>
                      </a:pPr>
                      <a:r>
                        <a:rPr lang="en-GB" sz="800" dirty="0">
                          <a:effectLst/>
                        </a:rPr>
                        <a:t> </a:t>
                      </a:r>
                    </a:p>
                    <a:p>
                      <a:pPr>
                        <a:lnSpc>
                          <a:spcPct val="107000"/>
                        </a:lnSpc>
                        <a:spcAft>
                          <a:spcPts val="0"/>
                        </a:spcAft>
                      </a:pPr>
                      <a:r>
                        <a:rPr lang="en-GB" sz="800" dirty="0">
                          <a:effectLst/>
                        </a:rPr>
                        <a:t>High wellbeing</a:t>
                      </a:r>
                    </a:p>
                    <a:p>
                      <a:pPr>
                        <a:lnSpc>
                          <a:spcPct val="107000"/>
                        </a:lnSpc>
                        <a:spcAft>
                          <a:spcPts val="0"/>
                        </a:spcAft>
                      </a:pPr>
                      <a:r>
                        <a:rPr lang="en-GB" sz="800" dirty="0">
                          <a:effectLst/>
                        </a:rPr>
                        <a:t>  </a:t>
                      </a:r>
                    </a:p>
                    <a:p>
                      <a:pPr>
                        <a:lnSpc>
                          <a:spcPct val="107000"/>
                        </a:lnSpc>
                        <a:spcAft>
                          <a:spcPts val="0"/>
                        </a:spcAft>
                      </a:pPr>
                      <a:r>
                        <a:rPr lang="en-GB" sz="800" dirty="0">
                          <a:effectLst/>
                        </a:rPr>
                        <a:t> </a:t>
                      </a: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endParaRPr lang="en-GB" sz="800" dirty="0" smtClean="0">
                        <a:effectLst/>
                      </a:endParaRPr>
                    </a:p>
                    <a:p>
                      <a:pPr>
                        <a:lnSpc>
                          <a:spcPct val="107000"/>
                        </a:lnSpc>
                        <a:spcAft>
                          <a:spcPts val="0"/>
                        </a:spcAft>
                      </a:pPr>
                      <a:r>
                        <a:rPr lang="en-GB" sz="800" dirty="0">
                          <a:effectLst/>
                        </a:rPr>
                        <a:t> </a:t>
                      </a:r>
                    </a:p>
                    <a:p>
                      <a:pPr>
                        <a:lnSpc>
                          <a:spcPct val="107000"/>
                        </a:lnSpc>
                        <a:spcAft>
                          <a:spcPts val="0"/>
                        </a:spcAft>
                      </a:pPr>
                      <a:r>
                        <a:rPr lang="en-GB" sz="800" dirty="0">
                          <a:effectLst/>
                        </a:rPr>
                        <a:t> </a:t>
                      </a:r>
                    </a:p>
                    <a:p>
                      <a:pPr>
                        <a:lnSpc>
                          <a:spcPct val="107000"/>
                        </a:lnSpc>
                        <a:spcAft>
                          <a:spcPts val="0"/>
                        </a:spcAft>
                      </a:pPr>
                      <a:r>
                        <a:rPr lang="en-GB" sz="800" dirty="0">
                          <a:effectLst/>
                        </a:rPr>
                        <a:t> </a:t>
                      </a:r>
                    </a:p>
                    <a:p>
                      <a:pPr>
                        <a:lnSpc>
                          <a:spcPct val="107000"/>
                        </a:lnSpc>
                        <a:spcAft>
                          <a:spcPts val="0"/>
                        </a:spcAft>
                      </a:pPr>
                      <a:r>
                        <a:rPr lang="en-GB" sz="800" dirty="0">
                          <a:effectLst/>
                        </a:rPr>
                        <a:t> </a:t>
                      </a:r>
                    </a:p>
                    <a:p>
                      <a:pPr>
                        <a:lnSpc>
                          <a:spcPct val="107000"/>
                        </a:lnSpc>
                        <a:spcAft>
                          <a:spcPts val="0"/>
                        </a:spcAft>
                      </a:pPr>
                      <a:r>
                        <a:rPr lang="en-GB" sz="800" dirty="0">
                          <a:effectLst/>
                        </a:rPr>
                        <a:t>  </a:t>
                      </a:r>
                    </a:p>
                    <a:p>
                      <a:pPr>
                        <a:lnSpc>
                          <a:spcPct val="107000"/>
                        </a:lnSpc>
                        <a:spcAft>
                          <a:spcPts val="0"/>
                        </a:spcAft>
                      </a:pPr>
                      <a:r>
                        <a:rPr lang="en-GB" sz="800" dirty="0">
                          <a:effectLst/>
                        </a:rPr>
                        <a:t>Low wellbeing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61" marR="49361"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5556732"/>
                  </a:ext>
                </a:extLst>
              </a:tr>
            </a:tbl>
          </a:graphicData>
        </a:graphic>
      </p:graphicFrame>
      <p:sp>
        <p:nvSpPr>
          <p:cNvPr id="11" name="Text Box 2"/>
          <p:cNvSpPr txBox="1">
            <a:spLocks noChangeArrowheads="1"/>
          </p:cNvSpPr>
          <p:nvPr/>
        </p:nvSpPr>
        <p:spPr bwMode="auto">
          <a:xfrm>
            <a:off x="1300165" y="2723047"/>
            <a:ext cx="1900235" cy="398860"/>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What might have improved </a:t>
            </a:r>
            <a:r>
              <a:rPr lang="en-GB" sz="1200" dirty="0" err="1">
                <a:latin typeface="Calibri" panose="020F0502020204030204" pitchFamily="34" charset="0"/>
                <a:ea typeface="Calibri" panose="020F0502020204030204" pitchFamily="34" charset="0"/>
                <a:cs typeface="Times New Roman" panose="02020603050405020304" pitchFamily="18" charset="0"/>
              </a:rPr>
              <a:t>Kaz’s</a:t>
            </a:r>
            <a:r>
              <a:rPr lang="en-GB" sz="1200" dirty="0">
                <a:latin typeface="Calibri" panose="020F0502020204030204" pitchFamily="34" charset="0"/>
                <a:ea typeface="Calibri" panose="020F0502020204030204" pitchFamily="34" charset="0"/>
                <a:cs typeface="Times New Roman" panose="02020603050405020304" pitchFamily="18" charset="0"/>
              </a:rPr>
              <a:t> wellbeing?</a:t>
            </a:r>
          </a:p>
        </p:txBody>
      </p:sp>
      <p:sp>
        <p:nvSpPr>
          <p:cNvPr id="12" name="Freeform 11"/>
          <p:cNvSpPr/>
          <p:nvPr/>
        </p:nvSpPr>
        <p:spPr>
          <a:xfrm>
            <a:off x="1157291" y="3121906"/>
            <a:ext cx="7029447" cy="1120205"/>
          </a:xfrm>
          <a:custGeom>
            <a:avLst/>
            <a:gdLst>
              <a:gd name="connsiteX0" fmla="*/ 0 w 8587330"/>
              <a:gd name="connsiteY0" fmla="*/ 1052623 h 1447451"/>
              <a:gd name="connsiteX1" fmla="*/ 1424763 w 8587330"/>
              <a:gd name="connsiteY1" fmla="*/ 170121 h 1447451"/>
              <a:gd name="connsiteX2" fmla="*/ 3030279 w 8587330"/>
              <a:gd name="connsiteY2" fmla="*/ 1371600 h 1447451"/>
              <a:gd name="connsiteX3" fmla="*/ 4082902 w 8587330"/>
              <a:gd name="connsiteY3" fmla="*/ 723014 h 1447451"/>
              <a:gd name="connsiteX4" fmla="*/ 5039832 w 8587330"/>
              <a:gd name="connsiteY4" fmla="*/ 1435395 h 1447451"/>
              <a:gd name="connsiteX5" fmla="*/ 6379535 w 8587330"/>
              <a:gd name="connsiteY5" fmla="*/ 0 h 1447451"/>
              <a:gd name="connsiteX6" fmla="*/ 8346558 w 8587330"/>
              <a:gd name="connsiteY6" fmla="*/ 531628 h 1447451"/>
              <a:gd name="connsiteX7" fmla="*/ 8484781 w 8587330"/>
              <a:gd name="connsiteY7" fmla="*/ 595423 h 144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7330" h="1447451">
                <a:moveTo>
                  <a:pt x="0" y="1052623"/>
                </a:moveTo>
                <a:cubicBezTo>
                  <a:pt x="459858" y="584790"/>
                  <a:pt x="919716" y="116958"/>
                  <a:pt x="1424763" y="170121"/>
                </a:cubicBezTo>
                <a:cubicBezTo>
                  <a:pt x="1929810" y="223284"/>
                  <a:pt x="2587256" y="1279451"/>
                  <a:pt x="3030279" y="1371600"/>
                </a:cubicBezTo>
                <a:cubicBezTo>
                  <a:pt x="3473302" y="1463749"/>
                  <a:pt x="3747977" y="712381"/>
                  <a:pt x="4082902" y="723014"/>
                </a:cubicBezTo>
                <a:cubicBezTo>
                  <a:pt x="4417828" y="733646"/>
                  <a:pt x="4657060" y="1555897"/>
                  <a:pt x="5039832" y="1435395"/>
                </a:cubicBezTo>
                <a:cubicBezTo>
                  <a:pt x="5422604" y="1314893"/>
                  <a:pt x="5828414" y="150628"/>
                  <a:pt x="6379535" y="0"/>
                </a:cubicBezTo>
                <a:lnTo>
                  <a:pt x="8346558" y="531628"/>
                </a:lnTo>
                <a:cubicBezTo>
                  <a:pt x="8697432" y="630865"/>
                  <a:pt x="8591106" y="613144"/>
                  <a:pt x="8484781" y="59542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3" name="Text Box 2"/>
          <p:cNvSpPr txBox="1">
            <a:spLocks noChangeArrowheads="1"/>
          </p:cNvSpPr>
          <p:nvPr/>
        </p:nvSpPr>
        <p:spPr bwMode="auto">
          <a:xfrm>
            <a:off x="2171700" y="4242111"/>
            <a:ext cx="1818202" cy="494109"/>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What might have caused </a:t>
            </a:r>
            <a:r>
              <a:rPr lang="en-GB" sz="1200" dirty="0" err="1">
                <a:latin typeface="Calibri" panose="020F0502020204030204" pitchFamily="34" charset="0"/>
                <a:ea typeface="Calibri" panose="020F0502020204030204" pitchFamily="34" charset="0"/>
                <a:cs typeface="Times New Roman" panose="02020603050405020304" pitchFamily="18" charset="0"/>
              </a:rPr>
              <a:t>Kaz’s</a:t>
            </a:r>
            <a:r>
              <a:rPr lang="en-GB" sz="1200" dirty="0">
                <a:latin typeface="Calibri" panose="020F0502020204030204" pitchFamily="34" charset="0"/>
                <a:ea typeface="Calibri" panose="020F0502020204030204" pitchFamily="34" charset="0"/>
                <a:cs typeface="Times New Roman" panose="02020603050405020304" pitchFamily="18" charset="0"/>
              </a:rPr>
              <a:t> wellbeing to change?</a:t>
            </a:r>
          </a:p>
        </p:txBody>
      </p:sp>
      <p:sp>
        <p:nvSpPr>
          <p:cNvPr id="14" name="Text Box 2"/>
          <p:cNvSpPr txBox="1">
            <a:spLocks noChangeArrowheads="1"/>
          </p:cNvSpPr>
          <p:nvPr/>
        </p:nvSpPr>
        <p:spPr bwMode="auto">
          <a:xfrm>
            <a:off x="4408173" y="4355307"/>
            <a:ext cx="1864040" cy="398860"/>
          </a:xfrm>
          <a:prstGeom prst="rect">
            <a:avLst/>
          </a:prstGeom>
          <a:no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GB" sz="1200" dirty="0">
                <a:latin typeface="Calibri" panose="020F0502020204030204" pitchFamily="34" charset="0"/>
                <a:ea typeface="Calibri" panose="020F0502020204030204" pitchFamily="34" charset="0"/>
                <a:cs typeface="Times New Roman" panose="02020603050405020304" pitchFamily="18" charset="0"/>
              </a:rPr>
              <a:t>What strategies might </a:t>
            </a:r>
            <a:r>
              <a:rPr lang="en-GB" sz="1200" dirty="0" err="1">
                <a:latin typeface="Calibri" panose="020F0502020204030204" pitchFamily="34" charset="0"/>
                <a:ea typeface="Calibri" panose="020F0502020204030204" pitchFamily="34" charset="0"/>
                <a:cs typeface="Times New Roman" panose="02020603050405020304" pitchFamily="18" charset="0"/>
              </a:rPr>
              <a:t>Kaz</a:t>
            </a:r>
            <a:r>
              <a:rPr lang="en-GB" sz="1200" dirty="0">
                <a:latin typeface="Calibri" panose="020F0502020204030204" pitchFamily="34" charset="0"/>
                <a:ea typeface="Calibri" panose="020F0502020204030204" pitchFamily="34" charset="0"/>
                <a:cs typeface="Times New Roman" panose="02020603050405020304" pitchFamily="18" charset="0"/>
              </a:rPr>
              <a:t> have used to feel better?</a:t>
            </a:r>
          </a:p>
        </p:txBody>
      </p:sp>
      <p:sp>
        <p:nvSpPr>
          <p:cNvPr id="15" name="Text Box 2"/>
          <p:cNvSpPr txBox="1">
            <a:spLocks noChangeArrowheads="1"/>
          </p:cNvSpPr>
          <p:nvPr/>
        </p:nvSpPr>
        <p:spPr bwMode="auto">
          <a:xfrm>
            <a:off x="6342098" y="3621482"/>
            <a:ext cx="2021203" cy="398860"/>
          </a:xfrm>
          <a:prstGeom prst="rect">
            <a:avLst/>
          </a:prstGeom>
          <a:noFill/>
          <a:ln w="9525">
            <a:noFill/>
            <a:miter lim="800000"/>
            <a:headEnd/>
            <a:tailEnd/>
          </a:ln>
        </p:spPr>
        <p:txBody>
          <a:bodyPr rot="0" vert="horz" wrap="square" lIns="68580" tIns="34290" rIns="68580" bIns="34290" anchor="t" anchorCtr="0">
            <a:noAutofit/>
          </a:bodyPr>
          <a:lstStyle>
            <a:defPPr>
              <a:defRPr lang="en-US"/>
            </a:defPPr>
            <a:lvl1pPr>
              <a:lnSpc>
                <a:spcPct val="107000"/>
              </a:lnSpc>
              <a:spcAft>
                <a:spcPts val="800"/>
              </a:spcAft>
              <a:defRPr sz="1600">
                <a:latin typeface="Calibri" panose="020F0502020204030204" pitchFamily="34" charset="0"/>
                <a:ea typeface="Calibri" panose="020F0502020204030204" pitchFamily="34" charset="0"/>
                <a:cs typeface="Times New Roman" panose="02020603050405020304" pitchFamily="18" charset="0"/>
              </a:defRPr>
            </a:lvl1pPr>
          </a:lstStyle>
          <a:p>
            <a:r>
              <a:rPr lang="en-GB" sz="1200" dirty="0"/>
              <a:t>What might cause this gradual decline in </a:t>
            </a:r>
            <a:r>
              <a:rPr lang="en-GB" sz="1200" dirty="0" err="1"/>
              <a:t>Kaz’s</a:t>
            </a:r>
            <a:r>
              <a:rPr lang="en-GB" sz="1200" dirty="0"/>
              <a:t> wellbeing?</a:t>
            </a:r>
          </a:p>
        </p:txBody>
      </p:sp>
      <p:sp>
        <p:nvSpPr>
          <p:cNvPr id="16" name="Text Box 2"/>
          <p:cNvSpPr txBox="1">
            <a:spLocks noChangeArrowheads="1"/>
          </p:cNvSpPr>
          <p:nvPr/>
        </p:nvSpPr>
        <p:spPr bwMode="auto">
          <a:xfrm>
            <a:off x="5665229" y="2636851"/>
            <a:ext cx="1427559" cy="509588"/>
          </a:xfrm>
          <a:prstGeom prst="rect">
            <a:avLst/>
          </a:prstGeom>
          <a:noFill/>
          <a:ln w="9525">
            <a:noFill/>
            <a:miter lim="800000"/>
            <a:headEnd/>
            <a:tailEnd/>
          </a:ln>
        </p:spPr>
        <p:txBody>
          <a:bodyPr rot="0" vert="horz" wrap="square" lIns="68580" tIns="34290" rIns="68580" bIns="34290" anchor="t" anchorCtr="0">
            <a:noAutofit/>
          </a:bodyPr>
          <a:lstStyle>
            <a:defPPr>
              <a:defRPr lang="en-US"/>
            </a:defPPr>
            <a:lvl1pPr>
              <a:lnSpc>
                <a:spcPct val="107000"/>
              </a:lnSpc>
              <a:spcAft>
                <a:spcPts val="800"/>
              </a:spcAft>
              <a:defRPr sz="1600">
                <a:latin typeface="Calibri" panose="020F0502020204030204" pitchFamily="34" charset="0"/>
                <a:ea typeface="Calibri" panose="020F0502020204030204" pitchFamily="34" charset="0"/>
                <a:cs typeface="Times New Roman" panose="02020603050405020304" pitchFamily="18" charset="0"/>
              </a:defRPr>
            </a:lvl1pPr>
          </a:lstStyle>
          <a:p>
            <a:r>
              <a:rPr lang="en-GB" sz="1200" dirty="0"/>
              <a:t>What might </a:t>
            </a:r>
            <a:r>
              <a:rPr lang="en-GB" sz="1200" dirty="0" err="1"/>
              <a:t>Kaz</a:t>
            </a:r>
            <a:r>
              <a:rPr lang="en-GB" sz="1200" dirty="0"/>
              <a:t> be doing or thinking now?</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Tree>
    <p:extLst>
      <p:ext uri="{BB962C8B-B14F-4D97-AF65-F5344CB8AC3E}">
        <p14:creationId xmlns:p14="http://schemas.microsoft.com/office/powerpoint/2010/main" val="116171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13</a:t>
            </a:fld>
            <a:endParaRPr lang="en-GB" dirty="0"/>
          </a:p>
        </p:txBody>
      </p:sp>
      <p:sp>
        <p:nvSpPr>
          <p:cNvPr id="13" name="TextBox 12"/>
          <p:cNvSpPr txBox="1"/>
          <p:nvPr/>
        </p:nvSpPr>
        <p:spPr>
          <a:xfrm>
            <a:off x="191326" y="1243935"/>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Michael Jordan on failure</a:t>
            </a:r>
            <a:endParaRPr lang="en-GB" sz="3300" b="1" dirty="0">
              <a:latin typeface="League Spartan" panose="00000800000000000000" pitchFamily="50" charset="0"/>
            </a:endParaRPr>
          </a:p>
        </p:txBody>
      </p:sp>
      <p:pic>
        <p:nvPicPr>
          <p:cNvPr id="5" name="JA7G7AV-LT8"/>
          <p:cNvPicPr>
            <a:picLocks noRot="1" noChangeAspect="1"/>
          </p:cNvPicPr>
          <p:nvPr>
            <a:videoFile r:link="rId1"/>
          </p:nvPr>
        </p:nvPicPr>
        <p:blipFill>
          <a:blip r:embed="rId4"/>
          <a:stretch>
            <a:fillRect/>
          </a:stretch>
        </p:blipFill>
        <p:spPr>
          <a:xfrm>
            <a:off x="1800225" y="2064544"/>
            <a:ext cx="5295900" cy="2978944"/>
          </a:xfrm>
          <a:prstGeom prst="rect">
            <a:avLst/>
          </a:prstGeom>
        </p:spPr>
      </p:pic>
    </p:spTree>
    <p:extLst>
      <p:ext uri="{BB962C8B-B14F-4D97-AF65-F5344CB8AC3E}">
        <p14:creationId xmlns:p14="http://schemas.microsoft.com/office/powerpoint/2010/main" val="337829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191326" y="1243935"/>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Meaning of resilience</a:t>
            </a:r>
            <a:endParaRPr lang="en-GB" sz="3300" b="1" dirty="0">
              <a:latin typeface="League Spartan" panose="00000800000000000000" pitchFamily="50" charset="0"/>
            </a:endParaRPr>
          </a:p>
        </p:txBody>
      </p:sp>
      <p:sp>
        <p:nvSpPr>
          <p:cNvPr id="9" name="TextBox 8"/>
          <p:cNvSpPr txBox="1"/>
          <p:nvPr/>
        </p:nvSpPr>
        <p:spPr>
          <a:xfrm>
            <a:off x="738801" y="4188943"/>
            <a:ext cx="7666399" cy="1061829"/>
          </a:xfrm>
          <a:prstGeom prst="rect">
            <a:avLst/>
          </a:prstGeom>
          <a:solidFill>
            <a:srgbClr val="DCB9FF"/>
          </a:solidFill>
        </p:spPr>
        <p:txBody>
          <a:bodyPr wrap="square" rtlCol="0">
            <a:spAutoFit/>
          </a:bodyPr>
          <a:lstStyle/>
          <a:p>
            <a:r>
              <a:rPr lang="en-GB" sz="2100" b="1" i="1" dirty="0"/>
              <a:t>Resilience is a skill that helps people to recover quickly from difficulties, change</a:t>
            </a:r>
            <a:r>
              <a:rPr lang="en-GB" sz="2100" b="1" dirty="0"/>
              <a:t> </a:t>
            </a:r>
            <a:r>
              <a:rPr lang="en-GB" sz="2100" b="1" i="1" dirty="0"/>
              <a:t>or</a:t>
            </a:r>
            <a:r>
              <a:rPr lang="en-GB" sz="2100" b="1" dirty="0"/>
              <a:t> </a:t>
            </a:r>
            <a:r>
              <a:rPr lang="en-GB" sz="2100" b="1" i="1" dirty="0"/>
              <a:t>misfortune; to adapt to and overcome risk and adversity; to persevere and ‘bounce back’.</a:t>
            </a:r>
            <a:endParaRPr lang="en-GB" sz="2100" dirty="0"/>
          </a:p>
        </p:txBody>
      </p:sp>
      <p:sp>
        <p:nvSpPr>
          <p:cNvPr id="5" name="Cloud Callout 4"/>
          <p:cNvSpPr/>
          <p:nvPr/>
        </p:nvSpPr>
        <p:spPr>
          <a:xfrm>
            <a:off x="2171700" y="2055332"/>
            <a:ext cx="5400675" cy="1567913"/>
          </a:xfrm>
          <a:prstGeom prst="cloudCallout">
            <a:avLst>
              <a:gd name="adj1" fmla="val -27182"/>
              <a:gd name="adj2" fmla="val 661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chemeClr val="tx1"/>
                </a:solidFill>
              </a:rPr>
              <a:t>What is the meaning of ‘resilience’?</a:t>
            </a:r>
          </a:p>
        </p:txBody>
      </p:sp>
    </p:spTree>
    <p:extLst>
      <p:ext uri="{BB962C8B-B14F-4D97-AF65-F5344CB8AC3E}">
        <p14:creationId xmlns:p14="http://schemas.microsoft.com/office/powerpoint/2010/main" val="9791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15</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
        <p:nvSpPr>
          <p:cNvPr id="13" name="TextBox 12"/>
          <p:cNvSpPr txBox="1"/>
          <p:nvPr/>
        </p:nvSpPr>
        <p:spPr>
          <a:xfrm>
            <a:off x="191326" y="1243935"/>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Developing resilience</a:t>
            </a:r>
            <a:endParaRPr lang="en-GB" sz="3300" b="1" dirty="0">
              <a:latin typeface="League Spartan" panose="00000800000000000000" pitchFamily="50" charset="0"/>
            </a:endParaRPr>
          </a:p>
        </p:txBody>
      </p:sp>
      <p:pic>
        <p:nvPicPr>
          <p:cNvPr id="11266" name="Picture 2" descr="Pixel Cells, Pixel, Mindmap, Organization 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666" y="1821016"/>
            <a:ext cx="3999138" cy="40784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3549" y="2564249"/>
            <a:ext cx="2688389" cy="1708160"/>
          </a:xfrm>
          <a:prstGeom prst="rect">
            <a:avLst/>
          </a:prstGeom>
          <a:solidFill>
            <a:srgbClr val="DCB9FF"/>
          </a:solidFill>
        </p:spPr>
        <p:txBody>
          <a:bodyPr wrap="square" rtlCol="0">
            <a:spAutoFit/>
          </a:bodyPr>
          <a:lstStyle/>
          <a:p>
            <a:pPr algn="ctr"/>
            <a:endParaRPr lang="en-US" sz="2100" b="1" dirty="0">
              <a:latin typeface="Lato" panose="020B0604020202020204" charset="0"/>
              <a:ea typeface="Lato" panose="020B0604020202020204" charset="0"/>
              <a:cs typeface="Lato" panose="020B0604020202020204" charset="0"/>
            </a:endParaRPr>
          </a:p>
          <a:p>
            <a:pPr algn="ctr"/>
            <a:r>
              <a:rPr lang="en-US" sz="2100" b="1" dirty="0">
                <a:latin typeface="Lato" panose="020B0604020202020204" charset="0"/>
                <a:ea typeface="Lato" panose="020B0604020202020204" charset="0"/>
                <a:cs typeface="Lato" panose="020B0604020202020204" charset="0"/>
              </a:rPr>
              <a:t>How can we promote resilience in our daily lives?</a:t>
            </a:r>
          </a:p>
          <a:p>
            <a:pPr algn="ctr"/>
            <a:endParaRPr lang="en-US" sz="21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1075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16</a:t>
            </a:fld>
            <a:endParaRPr lang="en-GB" dirty="0"/>
          </a:p>
        </p:txBody>
      </p:sp>
      <p:sp>
        <p:nvSpPr>
          <p:cNvPr id="5" name="TextBox 4"/>
          <p:cNvSpPr txBox="1"/>
          <p:nvPr/>
        </p:nvSpPr>
        <p:spPr>
          <a:xfrm>
            <a:off x="187975" y="1099630"/>
            <a:ext cx="8035637" cy="1107996"/>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Managing disappointments and setbacks</a:t>
            </a:r>
            <a:endParaRPr lang="en-GB" sz="33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
        <p:nvSpPr>
          <p:cNvPr id="22" name="Cloud Callout 21"/>
          <p:cNvSpPr/>
          <p:nvPr/>
        </p:nvSpPr>
        <p:spPr>
          <a:xfrm>
            <a:off x="341298" y="2200276"/>
            <a:ext cx="3373822" cy="2543751"/>
          </a:xfrm>
          <a:prstGeom prst="cloudCallout">
            <a:avLst>
              <a:gd name="adj1" fmla="val -27182"/>
              <a:gd name="adj2" fmla="val 6614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i="1" dirty="0">
                <a:solidFill>
                  <a:schemeClr val="tx1"/>
                </a:solidFill>
              </a:rPr>
              <a:t>What day-to-day situations might cause disappointment or be seen as a setback?</a:t>
            </a:r>
          </a:p>
        </p:txBody>
      </p:sp>
      <p:sp>
        <p:nvSpPr>
          <p:cNvPr id="23" name="TextBox 22"/>
          <p:cNvSpPr txBox="1"/>
          <p:nvPr/>
        </p:nvSpPr>
        <p:spPr>
          <a:xfrm>
            <a:off x="3973924" y="1923825"/>
            <a:ext cx="4712876" cy="3647152"/>
          </a:xfrm>
          <a:prstGeom prst="rect">
            <a:avLst/>
          </a:prstGeom>
          <a:solidFill>
            <a:srgbClr val="DCB9FF"/>
          </a:solidFill>
          <a:ln>
            <a:solidFill>
              <a:srgbClr val="CC00FF"/>
            </a:solidFill>
          </a:ln>
        </p:spPr>
        <p:txBody>
          <a:bodyPr wrap="square" rtlCol="0">
            <a:spAutoFit/>
          </a:bodyPr>
          <a:lstStyle/>
          <a:p>
            <a:pPr algn="ctr"/>
            <a:endParaRPr lang="en-US" sz="2100" b="1" dirty="0">
              <a:latin typeface="Lato" panose="020B0604020202020204" charset="0"/>
              <a:ea typeface="Lato" panose="020B0604020202020204" charset="0"/>
              <a:cs typeface="Lato" panose="020B0604020202020204" charset="0"/>
            </a:endParaRPr>
          </a:p>
          <a:p>
            <a:pPr algn="ctr"/>
            <a:r>
              <a:rPr lang="en-US" sz="2100" b="1" dirty="0">
                <a:latin typeface="Lato" panose="020B0604020202020204" charset="0"/>
                <a:ea typeface="Lato" panose="020B0604020202020204" charset="0"/>
                <a:cs typeface="Lato" panose="020B0604020202020204" charset="0"/>
              </a:rPr>
              <a:t>Sort the cards into:</a:t>
            </a:r>
          </a:p>
          <a:p>
            <a:pPr algn="ct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Unhelpful strategies</a:t>
            </a:r>
          </a:p>
          <a:p>
            <a:pPr marL="342900"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Strategies to prevent disappointments and setbacks</a:t>
            </a:r>
          </a:p>
          <a:p>
            <a:pPr marL="342900"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Strategies to manage disappointments and setbacks</a:t>
            </a:r>
          </a:p>
          <a:p>
            <a:pPr marL="342900" indent="-342900" algn="ctr">
              <a:buFont typeface="Arial" panose="020B0604020202020204" pitchFamily="34" charset="0"/>
              <a:buChar char="•"/>
            </a:pPr>
            <a:endParaRPr lang="en-US" sz="2100" dirty="0">
              <a:latin typeface="Lato" panose="020B0604020202020204" charset="0"/>
              <a:ea typeface="Lato" panose="020B0604020202020204" charset="0"/>
              <a:cs typeface="Lato" panose="020B0604020202020204" charset="0"/>
            </a:endParaRPr>
          </a:p>
        </p:txBody>
      </p:sp>
      <p:sp>
        <p:nvSpPr>
          <p:cNvPr id="10" name="Rounded Rectangle 9"/>
          <p:cNvSpPr/>
          <p:nvPr/>
        </p:nvSpPr>
        <p:spPr>
          <a:xfrm>
            <a:off x="3871913" y="1814513"/>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ounded Rectangle 24"/>
          <p:cNvSpPr/>
          <p:nvPr/>
        </p:nvSpPr>
        <p:spPr>
          <a:xfrm rot="1041303">
            <a:off x="3973924" y="2188155"/>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ounded Rectangle 25"/>
          <p:cNvSpPr/>
          <p:nvPr/>
        </p:nvSpPr>
        <p:spPr>
          <a:xfrm rot="20652637">
            <a:off x="3819935" y="2586355"/>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838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17</a:t>
            </a:fld>
            <a:endParaRPr lang="en-GB" dirty="0"/>
          </a:p>
        </p:txBody>
      </p:sp>
      <p:sp>
        <p:nvSpPr>
          <p:cNvPr id="5" name="TextBox 4"/>
          <p:cNvSpPr txBox="1"/>
          <p:nvPr/>
        </p:nvSpPr>
        <p:spPr>
          <a:xfrm>
            <a:off x="187975" y="1110709"/>
            <a:ext cx="8035637" cy="1107996"/>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Managing disappointments and setbacks</a:t>
            </a:r>
            <a:endParaRPr lang="en-GB" sz="3300" b="1" dirty="0">
              <a:latin typeface="League Spartan" panose="00000800000000000000" pitchFamily="50" charset="0"/>
            </a:endParaRPr>
          </a:p>
        </p:txBody>
      </p:sp>
      <p:sp>
        <p:nvSpPr>
          <p:cNvPr id="23" name="TextBox 22"/>
          <p:cNvSpPr txBox="1"/>
          <p:nvPr/>
        </p:nvSpPr>
        <p:spPr>
          <a:xfrm>
            <a:off x="885825" y="2299551"/>
            <a:ext cx="7800975" cy="3000821"/>
          </a:xfrm>
          <a:prstGeom prst="rect">
            <a:avLst/>
          </a:prstGeom>
          <a:solidFill>
            <a:srgbClr val="DCB9FF"/>
          </a:solidFill>
          <a:ln>
            <a:solidFill>
              <a:srgbClr val="CC00FF"/>
            </a:solidFill>
          </a:ln>
        </p:spPr>
        <p:txBody>
          <a:bodyPr wrap="square" rtlCol="0">
            <a:spAutoFit/>
          </a:bodyPr>
          <a:lstStyle/>
          <a:p>
            <a:pPr algn="ctr"/>
            <a:endParaRPr lang="en-US" sz="2100" b="1" dirty="0">
              <a:latin typeface="Lato" panose="020B0604020202020204" charset="0"/>
              <a:ea typeface="Lato" panose="020B0604020202020204" charset="0"/>
              <a:cs typeface="Lato" panose="020B0604020202020204" charset="0"/>
            </a:endParaRPr>
          </a:p>
          <a:p>
            <a:pPr marL="1028700" lvl="2" indent="-342900">
              <a:buFont typeface="Arial" panose="020B0604020202020204" pitchFamily="34" charset="0"/>
              <a:buChar char="•"/>
            </a:pPr>
            <a:r>
              <a:rPr lang="en-GB" sz="2100" b="1" dirty="0">
                <a:latin typeface="Lato" panose="020B0604020202020204" charset="0"/>
                <a:ea typeface="Lato" panose="020B0604020202020204" charset="0"/>
                <a:cs typeface="Lato" panose="020B0604020202020204" charset="0"/>
              </a:rPr>
              <a:t>Which are unhelpful coping strategies and why?</a:t>
            </a:r>
          </a:p>
          <a:p>
            <a:pPr marL="1028700" lvl="2"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1028700" lvl="2" indent="-342900">
              <a:buFont typeface="Arial" panose="020B0604020202020204" pitchFamily="34" charset="0"/>
              <a:buChar char="•"/>
            </a:pPr>
            <a:r>
              <a:rPr lang="en-GB" sz="2100" b="1" dirty="0">
                <a:latin typeface="Lato" panose="020B0604020202020204" charset="0"/>
                <a:ea typeface="Lato" panose="020B0604020202020204" charset="0"/>
                <a:cs typeface="Lato" panose="020B0604020202020204" charset="0"/>
              </a:rPr>
              <a:t>What can people put in place to reduce the impact of setbacks and disappointments in everyday life?</a:t>
            </a:r>
          </a:p>
          <a:p>
            <a:pPr marL="1028700" lvl="2"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1028700" lvl="2" indent="-342900">
              <a:buFont typeface="Arial" panose="020B0604020202020204" pitchFamily="34" charset="0"/>
              <a:buChar char="•"/>
            </a:pPr>
            <a:r>
              <a:rPr lang="en-GB" sz="2100" b="1" dirty="0">
                <a:latin typeface="Lato" panose="020B0604020202020204" charset="0"/>
                <a:ea typeface="Lato" panose="020B0604020202020204" charset="0"/>
                <a:cs typeface="Lato" panose="020B0604020202020204" charset="0"/>
              </a:rPr>
              <a:t>How can a person manage difficult situations effectively?</a:t>
            </a:r>
          </a:p>
          <a:p>
            <a:pPr marL="1028700" lvl="2"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p:txBody>
      </p:sp>
      <p:sp>
        <p:nvSpPr>
          <p:cNvPr id="10" name="Rounded Rectangle 9"/>
          <p:cNvSpPr/>
          <p:nvPr/>
        </p:nvSpPr>
        <p:spPr>
          <a:xfrm>
            <a:off x="444911" y="2354048"/>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ounded Rectangle 24"/>
          <p:cNvSpPr/>
          <p:nvPr/>
        </p:nvSpPr>
        <p:spPr>
          <a:xfrm rot="1041303">
            <a:off x="546923" y="2727691"/>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ounded Rectangle 25"/>
          <p:cNvSpPr/>
          <p:nvPr/>
        </p:nvSpPr>
        <p:spPr>
          <a:xfrm rot="20652637">
            <a:off x="392933" y="3125891"/>
            <a:ext cx="1057275" cy="5286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35648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677124" cy="1107996"/>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A-Z of factors that can affect mental health and emotional wellbeing</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18</a:t>
            </a:fld>
            <a:endParaRPr lang="en-GB" dirty="0"/>
          </a:p>
        </p:txBody>
      </p:sp>
      <p:pic>
        <p:nvPicPr>
          <p:cNvPr id="10244" name="Picture 4" descr="Letters, A, Abc, Alphabet, Literacy, Illite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80" y="2168273"/>
            <a:ext cx="4701177" cy="3217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62099" y="2240584"/>
            <a:ext cx="2688389" cy="3508653"/>
          </a:xfrm>
          <a:prstGeom prst="rect">
            <a:avLst/>
          </a:prstGeom>
          <a:solidFill>
            <a:srgbClr val="DCB9FF"/>
          </a:solidFill>
        </p:spPr>
        <p:txBody>
          <a:bodyPr wrap="square" rtlCol="0">
            <a:spAutoFit/>
          </a:bodyPr>
          <a:lstStyle/>
          <a:p>
            <a:pPr algn="ctr"/>
            <a:r>
              <a:rPr lang="en-US" sz="3750" b="1" dirty="0">
                <a:latin typeface="Lato" panose="020B0604020202020204" charset="0"/>
                <a:ea typeface="Lato" panose="020B0604020202020204" charset="0"/>
                <a:cs typeface="Lato" panose="020B0604020202020204" charset="0"/>
                <a:sym typeface="Wingdings" panose="05000000000000000000" pitchFamily="2" charset="2"/>
              </a:rPr>
              <a:t></a:t>
            </a:r>
            <a:r>
              <a:rPr lang="en-US" sz="2100" b="1" dirty="0">
                <a:latin typeface="Lato" panose="020B0604020202020204" charset="0"/>
                <a:ea typeface="Lato" panose="020B0604020202020204" charset="0"/>
                <a:cs typeface="Lato" panose="020B0604020202020204" charset="0"/>
              </a:rPr>
              <a:t>Things which can have a positive impact on mental health</a:t>
            </a:r>
          </a:p>
          <a:p>
            <a:pPr algn="ctr"/>
            <a:endParaRPr lang="en-US" sz="2100" b="1" dirty="0">
              <a:latin typeface="Lato" panose="020B0604020202020204" charset="0"/>
              <a:ea typeface="Lato" panose="020B0604020202020204" charset="0"/>
              <a:cs typeface="Lato" panose="020B0604020202020204" charset="0"/>
            </a:endParaRPr>
          </a:p>
          <a:p>
            <a:pPr algn="ctr"/>
            <a:r>
              <a:rPr lang="en-US" sz="3750" b="1" dirty="0">
                <a:latin typeface="Lato" panose="020B0604020202020204" charset="0"/>
                <a:ea typeface="Lato" panose="020B0604020202020204" charset="0"/>
                <a:cs typeface="Lato" panose="020B0604020202020204" charset="0"/>
                <a:sym typeface="Wingdings" panose="05000000000000000000" pitchFamily="2" charset="2"/>
              </a:rPr>
              <a:t></a:t>
            </a:r>
            <a:r>
              <a:rPr lang="en-US" sz="2100" b="1" dirty="0">
                <a:latin typeface="Lato" panose="020B0604020202020204" charset="0"/>
                <a:ea typeface="Lato" panose="020B0604020202020204" charset="0"/>
                <a:cs typeface="Lato" panose="020B0604020202020204" charset="0"/>
              </a:rPr>
              <a:t>Fill in gaps and reframe negatives where possible</a:t>
            </a:r>
          </a:p>
          <a:p>
            <a:pPr algn="ctr"/>
            <a:endParaRPr lang="en-US" sz="21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1694736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27" y="1063501"/>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More activities</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0" y="5693514"/>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19</a:t>
            </a:fld>
            <a:endParaRPr lang="en-GB" dirty="0"/>
          </a:p>
        </p:txBody>
      </p:sp>
      <p:sp>
        <p:nvSpPr>
          <p:cNvPr id="10" name="Rectangle 9"/>
          <p:cNvSpPr/>
          <p:nvPr/>
        </p:nvSpPr>
        <p:spPr>
          <a:xfrm>
            <a:off x="5128992" y="1141263"/>
            <a:ext cx="3450587" cy="415498"/>
          </a:xfrm>
          <a:prstGeom prst="rect">
            <a:avLst/>
          </a:prstGeom>
        </p:spPr>
        <p:txBody>
          <a:bodyPr wrap="square">
            <a:spAutoFit/>
          </a:bodyPr>
          <a:lstStyle/>
          <a:p>
            <a:pPr algn="ctr"/>
            <a:r>
              <a:rPr lang="en-GB" sz="2100" b="1" dirty="0">
                <a:latin typeface="League Spartan" panose="00000800000000000000" pitchFamily="50" charset="0"/>
              </a:rPr>
              <a:t>Storylines</a:t>
            </a:r>
          </a:p>
        </p:txBody>
      </p:sp>
      <p:sp>
        <p:nvSpPr>
          <p:cNvPr id="11" name="Rectangle 10"/>
          <p:cNvSpPr/>
          <p:nvPr/>
        </p:nvSpPr>
        <p:spPr>
          <a:xfrm>
            <a:off x="5194375" y="1594068"/>
            <a:ext cx="3747319" cy="3970318"/>
          </a:xfrm>
          <a:prstGeom prst="rect">
            <a:avLst/>
          </a:prstGeom>
          <a:ln>
            <a:solidFill>
              <a:srgbClr val="CC66FF"/>
            </a:solidFill>
          </a:ln>
        </p:spPr>
        <p:txBody>
          <a:bodyPr wrap="square">
            <a:spAutoFit/>
          </a:bodyPr>
          <a:lstStyle/>
          <a:p>
            <a:r>
              <a:rPr lang="en-GB" dirty="0">
                <a:latin typeface="Lato" panose="020B0604020202020204" charset="0"/>
                <a:ea typeface="Lato" panose="020B0604020202020204" charset="0"/>
                <a:cs typeface="Lato" panose="020B0604020202020204" charset="0"/>
              </a:rPr>
              <a:t>List characters or storylines from well-known programmes, films or recent news items that illustrate the following concepts:</a:t>
            </a:r>
          </a:p>
          <a:p>
            <a:endParaRPr lang="en-GB" dirty="0">
              <a:solidFill>
                <a:srgbClr val="95519E"/>
              </a:solidFill>
              <a:latin typeface="Lato" panose="020B0604020202020204" charset="0"/>
              <a:ea typeface="Lato" panose="020B0604020202020204" charset="0"/>
              <a:cs typeface="Lato" panose="020B0604020202020204" charset="0"/>
            </a:endParaRPr>
          </a:p>
          <a:p>
            <a:pPr marL="257175" indent="-257175">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keeping going when things are tough</a:t>
            </a:r>
          </a:p>
          <a:p>
            <a:pPr marL="257175" indent="-257175">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having the confidence to do what they think is right</a:t>
            </a:r>
          </a:p>
          <a:p>
            <a:pPr marL="257175" indent="-257175">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bouncing back from setbacks</a:t>
            </a:r>
          </a:p>
          <a:p>
            <a:pPr marL="257175" indent="-257175">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seeing mistakes as opportunities to learn</a:t>
            </a:r>
          </a:p>
          <a:p>
            <a:pPr marL="257175" indent="-257175">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adapting if a person does not succeed first time</a:t>
            </a:r>
          </a:p>
        </p:txBody>
      </p:sp>
      <p:sp>
        <p:nvSpPr>
          <p:cNvPr id="8" name="Rectangle 7"/>
          <p:cNvSpPr/>
          <p:nvPr/>
        </p:nvSpPr>
        <p:spPr>
          <a:xfrm>
            <a:off x="181828" y="1965621"/>
            <a:ext cx="3450587" cy="415498"/>
          </a:xfrm>
          <a:prstGeom prst="rect">
            <a:avLst/>
          </a:prstGeom>
        </p:spPr>
        <p:txBody>
          <a:bodyPr wrap="square">
            <a:spAutoFit/>
          </a:bodyPr>
          <a:lstStyle/>
          <a:p>
            <a:pPr algn="ctr"/>
            <a:r>
              <a:rPr lang="en-GB" sz="2100" b="1" dirty="0">
                <a:latin typeface="League Spartan" panose="00000800000000000000" pitchFamily="50" charset="0"/>
              </a:rPr>
              <a:t>Decision tree</a:t>
            </a:r>
          </a:p>
        </p:txBody>
      </p:sp>
      <p:sp>
        <p:nvSpPr>
          <p:cNvPr id="6" name="Rectangle 5"/>
          <p:cNvSpPr/>
          <p:nvPr/>
        </p:nvSpPr>
        <p:spPr>
          <a:xfrm>
            <a:off x="236357" y="2358037"/>
            <a:ext cx="4478468" cy="646331"/>
          </a:xfrm>
          <a:prstGeom prst="rect">
            <a:avLst/>
          </a:prstGeom>
        </p:spPr>
        <p:txBody>
          <a:bodyPr wrap="square">
            <a:spAutoFit/>
          </a:bodyPr>
          <a:lstStyle/>
          <a:p>
            <a:r>
              <a:rPr lang="en-GB" dirty="0"/>
              <a:t>Create a decision tree to illustrate consequences of acting in different ways. </a:t>
            </a:r>
          </a:p>
        </p:txBody>
      </p:sp>
      <p:sp>
        <p:nvSpPr>
          <p:cNvPr id="9" name="Rectangle 8"/>
          <p:cNvSpPr/>
          <p:nvPr/>
        </p:nvSpPr>
        <p:spPr>
          <a:xfrm>
            <a:off x="1142232" y="3023492"/>
            <a:ext cx="2312644" cy="5143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t>Tara is upset she was not invited to go skating</a:t>
            </a:r>
          </a:p>
        </p:txBody>
      </p:sp>
      <p:sp>
        <p:nvSpPr>
          <p:cNvPr id="14" name="Rectangle 13"/>
          <p:cNvSpPr/>
          <p:nvPr/>
        </p:nvSpPr>
        <p:spPr>
          <a:xfrm>
            <a:off x="162947" y="3908879"/>
            <a:ext cx="2312644" cy="79246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t>Tara shouts at her friends for leaving her out and ignores them for a week</a:t>
            </a:r>
          </a:p>
        </p:txBody>
      </p:sp>
      <p:sp>
        <p:nvSpPr>
          <p:cNvPr id="15" name="Rectangle 14"/>
          <p:cNvSpPr/>
          <p:nvPr/>
        </p:nvSpPr>
        <p:spPr>
          <a:xfrm>
            <a:off x="162947" y="5132861"/>
            <a:ext cx="2312644" cy="5143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t>Tara’s friends are upset and don’t invite her to the cinema</a:t>
            </a:r>
          </a:p>
        </p:txBody>
      </p:sp>
      <p:sp>
        <p:nvSpPr>
          <p:cNvPr id="16" name="Rectangle 15"/>
          <p:cNvSpPr/>
          <p:nvPr/>
        </p:nvSpPr>
        <p:spPr>
          <a:xfrm>
            <a:off x="2513396" y="3988342"/>
            <a:ext cx="2201429" cy="62733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t>Tara asks her friends to message her if they go skating again</a:t>
            </a:r>
          </a:p>
        </p:txBody>
      </p:sp>
      <p:sp>
        <p:nvSpPr>
          <p:cNvPr id="17" name="Rectangle 16"/>
          <p:cNvSpPr/>
          <p:nvPr/>
        </p:nvSpPr>
        <p:spPr>
          <a:xfrm>
            <a:off x="2545361" y="5118916"/>
            <a:ext cx="2169465" cy="5143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t>Tara has a great weekend skating and at the cinema</a:t>
            </a:r>
          </a:p>
        </p:txBody>
      </p:sp>
      <p:cxnSp>
        <p:nvCxnSpPr>
          <p:cNvPr id="18" name="Straight Arrow Connector 17"/>
          <p:cNvCxnSpPr/>
          <p:nvPr/>
        </p:nvCxnSpPr>
        <p:spPr>
          <a:xfrm flipH="1">
            <a:off x="1084138" y="3618387"/>
            <a:ext cx="235130" cy="202634"/>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1201703" y="4747647"/>
            <a:ext cx="1" cy="27433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3276426" y="3630399"/>
            <a:ext cx="243466" cy="190622"/>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3669717" y="4701344"/>
            <a:ext cx="1" cy="27433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026" name="Picture 2" descr="Nature, Plant, 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600" y="1626140"/>
            <a:ext cx="969006" cy="102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3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2439" y="3246211"/>
            <a:ext cx="8224426" cy="2185214"/>
          </a:xfrm>
          <a:prstGeom prst="rect">
            <a:avLst/>
          </a:prstGeom>
          <a:solidFill>
            <a:schemeClr val="bg1"/>
          </a:solidFill>
        </p:spPr>
        <p:txBody>
          <a:bodyPr wrap="square" rtlCol="0">
            <a:spAutoFit/>
          </a:bodyPr>
          <a:lstStyle/>
          <a:p>
            <a:pPr marL="342900" lvl="1" defTabSz="685800"/>
            <a:r>
              <a:rPr lang="en-GB" sz="2400" b="1" dirty="0">
                <a:solidFill>
                  <a:prstClr val="black"/>
                </a:solidFill>
                <a:latin typeface="League Spartan" panose="00000800000000000000" pitchFamily="50" charset="0"/>
              </a:rPr>
              <a:t>We will be able to: </a:t>
            </a:r>
          </a:p>
          <a:p>
            <a:pPr marL="1028700" lvl="3" defTabSz="685800"/>
            <a:endParaRPr lang="en-GB" sz="2400" b="1" dirty="0">
              <a:solidFill>
                <a:prstClr val="black"/>
              </a:solidFill>
              <a:latin typeface="League Spartan" panose="00000800000000000000" pitchFamily="50" charset="0"/>
            </a:endParaRPr>
          </a:p>
          <a:p>
            <a:pPr marL="1028700" lvl="3" defTabSz="685800"/>
            <a:endParaRPr lang="en-GB" sz="100" b="1" dirty="0">
              <a:solidFill>
                <a:prstClr val="black"/>
              </a:solidFill>
              <a:latin typeface="Gill Sans MT" panose="020B0502020104020203" pitchFamily="34" charset="0"/>
            </a:endParaRP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evaluate the links between mental health and physical health </a:t>
            </a: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identify common misconceptions about mental health</a:t>
            </a:r>
          </a:p>
          <a:p>
            <a:pPr marL="685800" lvl="1" indent="-342900" defTabSz="685800">
              <a:spcAft>
                <a:spcPts val="900"/>
              </a:spcAft>
              <a:buSzPct val="202000"/>
              <a:buBlip>
                <a:blip r:embed="rId3"/>
              </a:buBlip>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recognise </a:t>
            </a:r>
            <a:r>
              <a:rPr lang="en-US" dirty="0">
                <a:solidFill>
                  <a:prstClr val="black"/>
                </a:solidFill>
                <a:latin typeface="Lato" panose="020F0502020204030203" pitchFamily="34" charset="0"/>
                <a:ea typeface="Lato" panose="020F0502020204030203" pitchFamily="34" charset="0"/>
                <a:cs typeface="Lato" panose="020F0502020204030203" pitchFamily="34" charset="0"/>
              </a:rPr>
              <a:t>and challenge prejudice and discriminatory language and </a:t>
            </a:r>
            <a:r>
              <a:rPr lang="en-GB" dirty="0">
                <a:solidFill>
                  <a:prstClr val="black"/>
                </a:solidFill>
                <a:latin typeface="Lato" panose="020F0502020204030203" pitchFamily="34" charset="0"/>
                <a:ea typeface="Lato" panose="020F0502020204030203" pitchFamily="34" charset="0"/>
                <a:cs typeface="Lato" panose="020F0502020204030203" pitchFamily="34" charset="0"/>
              </a:rPr>
              <a:t>behaviour, in relation to mental health</a:t>
            </a:r>
          </a:p>
        </p:txBody>
      </p:sp>
      <p:sp>
        <p:nvSpPr>
          <p:cNvPr id="3" name="Footer Placeholder 2"/>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2</a:t>
            </a:fld>
            <a:endParaRPr lang="en-GB" dirty="0">
              <a:solidFill>
                <a:prstClr val="black"/>
              </a:solidFill>
            </a:endParaRPr>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marL="1028700" lvl="3" defTabSz="685800"/>
            <a:endParaRPr lang="en-GB" sz="1200" b="1" dirty="0">
              <a:solidFill>
                <a:prstClr val="black"/>
              </a:solidFill>
              <a:latin typeface="Gill Sans MT" panose="020B0502020104020203" pitchFamily="34" charset="0"/>
            </a:endParaRPr>
          </a:p>
          <a:p>
            <a:pPr marL="1028700" lvl="3" defTabSz="685800"/>
            <a:endParaRPr lang="en-GB" sz="825" b="1" dirty="0">
              <a:solidFill>
                <a:prstClr val="black"/>
              </a:solidFill>
              <a:latin typeface="Gill Sans MT" panose="020B0502020104020203" pitchFamily="34" charset="0"/>
            </a:endParaRPr>
          </a:p>
          <a:p>
            <a:pPr marL="1028700" lvl="3" defTabSz="685800"/>
            <a:endParaRPr lang="en-GB" sz="600" b="1" dirty="0">
              <a:solidFill>
                <a:prstClr val="black"/>
              </a:solidFill>
              <a:latin typeface="Gill Sans MT" panose="020B0502020104020203" pitchFamily="34" charset="0"/>
            </a:endParaRPr>
          </a:p>
          <a:p>
            <a:pPr marL="1028700" lvl="3" defTabSz="685800"/>
            <a:endParaRPr lang="en-GB" sz="1500" b="1" dirty="0">
              <a:solidFill>
                <a:prstClr val="black"/>
              </a:solidFill>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5" name="Rectangle 4"/>
          <p:cNvSpPr/>
          <p:nvPr/>
        </p:nvSpPr>
        <p:spPr>
          <a:xfrm>
            <a:off x="652382" y="1346315"/>
            <a:ext cx="8366536" cy="1292662"/>
          </a:xfrm>
          <a:prstGeom prst="rect">
            <a:avLst/>
          </a:prstGeom>
        </p:spPr>
        <p:txBody>
          <a:bodyPr wrap="square">
            <a:spAutoFit/>
          </a:bodyPr>
          <a:lstStyle/>
          <a:p>
            <a:pPr marL="342900" lvl="1" defTabSz="685800">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defTabSz="685800">
              <a:lnSpc>
                <a:spcPct val="200000"/>
              </a:lnSpc>
              <a:buSzPct val="202000"/>
              <a:buBlip>
                <a:blip r:embed="rId3"/>
              </a:buBlip>
              <a:defRPr/>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about attitudes to mental health and challenging misconceptions</a:t>
            </a:r>
          </a:p>
          <a:p>
            <a:pPr marL="685800" lvl="1" indent="-342900" defTabSz="685800">
              <a:buSzPct val="202000"/>
              <a:buBlip>
                <a:blip r:embed="rId3"/>
              </a:buBlip>
            </a:pPr>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8382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85810" y="3535129"/>
            <a:ext cx="7572374" cy="1800493"/>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3:</a:t>
            </a:r>
          </a:p>
          <a:p>
            <a:pPr algn="ctr" defTabSz="685800">
              <a:defRPr/>
            </a:pPr>
            <a:r>
              <a:rPr lang="en-GB" sz="4500" b="1" dirty="0">
                <a:latin typeface="League Spartan" panose="00000800000000000000" pitchFamily="50" charset="0"/>
              </a:rPr>
              <a:t>Digital resilience</a:t>
            </a:r>
            <a:r>
              <a:rPr lang="en-GB" sz="3600" b="1" dirty="0">
                <a:latin typeface="League Spartan" panose="00000800000000000000" pitchFamily="50" charset="0"/>
              </a:rPr>
              <a:t> </a:t>
            </a:r>
          </a:p>
          <a:p>
            <a:pPr algn="ctr" defTabSz="685800">
              <a:defRPr/>
            </a:pPr>
            <a:endParaRPr lang="en-GB" sz="2100" b="1" dirty="0">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20</a:t>
            </a:fld>
            <a:endParaRPr lang="en-GB" dirty="0"/>
          </a:p>
        </p:txBody>
      </p:sp>
      <p:sp>
        <p:nvSpPr>
          <p:cNvPr id="10" name="Footer Placeholder 3"/>
          <p:cNvSpPr>
            <a:spLocks noGrp="1"/>
          </p:cNvSpPr>
          <p:nvPr>
            <p:ph type="ftr" sz="quarter" idx="11"/>
          </p:nvPr>
        </p:nvSpPr>
        <p:spPr>
          <a:xfrm>
            <a:off x="0" y="5793387"/>
            <a:ext cx="9144000" cy="273844"/>
          </a:xfrm>
        </p:spPr>
        <p:txBody>
          <a:bodyPr/>
          <a:lstStyle/>
          <a:p>
            <a:r>
              <a:rPr lang="en-GB" sz="788" dirty="0"/>
              <a:t>© PSHE Association 2018 </a:t>
            </a:r>
            <a:r>
              <a:rPr lang="en-GB" dirty="0" smtClean="0"/>
              <a:t>	 </a:t>
            </a:r>
            <a:endParaRPr lang="en-GB" dirty="0"/>
          </a:p>
        </p:txBody>
      </p:sp>
      <p:pic>
        <p:nvPicPr>
          <p:cNvPr id="1026" name="Picture 2" descr="Social, Social Ne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701" y="1125928"/>
            <a:ext cx="2998594" cy="23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3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386" y="3248267"/>
            <a:ext cx="8224426" cy="1400383"/>
          </a:xfrm>
          <a:prstGeom prst="rect">
            <a:avLst/>
          </a:prstGeom>
          <a:solidFill>
            <a:schemeClr val="bg1"/>
          </a:solidFill>
        </p:spPr>
        <p:txBody>
          <a:bodyPr wrap="square" rtlCol="0">
            <a:spAutoFit/>
          </a:bodyPr>
          <a:lstStyle/>
          <a:p>
            <a:pPr lvl="1"/>
            <a:r>
              <a:rPr lang="en-GB" sz="2400" b="1" dirty="0">
                <a:latin typeface="League Spartan" panose="00000800000000000000" pitchFamily="50" charset="0"/>
              </a:rPr>
              <a:t>We will be able to: </a:t>
            </a:r>
          </a:p>
          <a:p>
            <a:pPr lvl="3"/>
            <a:endParaRPr lang="en-GB" sz="2400" b="1" dirty="0">
              <a:latin typeface="League Spartan" panose="00000800000000000000" pitchFamily="50" charset="0"/>
            </a:endParaRPr>
          </a:p>
          <a:p>
            <a:pPr lvl="3"/>
            <a:endParaRPr lang="en-GB" sz="100" b="1" dirty="0">
              <a:latin typeface="Gill Sans MT" panose="020B0502020104020203" pitchFamily="34" charset="0"/>
            </a:endParaRPr>
          </a:p>
          <a:p>
            <a:pPr marL="685800" lvl="1" indent="-342900">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evaluate the positive and negative impact of social media on emotional wellbeing </a:t>
            </a:r>
          </a:p>
        </p:txBody>
      </p:sp>
      <p:sp>
        <p:nvSpPr>
          <p:cNvPr id="3" name="Footer Placeholder 2"/>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21</a:t>
            </a:fld>
            <a:endParaRPr lang="en-GB" dirty="0"/>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lvl="3"/>
            <a:endParaRPr lang="en-GB" sz="1200" b="1" dirty="0">
              <a:latin typeface="Gill Sans MT" panose="020B0502020104020203" pitchFamily="34" charset="0"/>
            </a:endParaRPr>
          </a:p>
          <a:p>
            <a:pPr lvl="3"/>
            <a:endParaRPr lang="en-GB" sz="825" b="1" dirty="0">
              <a:latin typeface="Gill Sans MT" panose="020B0502020104020203" pitchFamily="34" charset="0"/>
            </a:endParaRPr>
          </a:p>
          <a:p>
            <a:pPr lvl="3"/>
            <a:endParaRPr lang="en-GB" sz="600" b="1" dirty="0">
              <a:latin typeface="Gill Sans MT" panose="020B0502020104020203" pitchFamily="34" charset="0"/>
            </a:endParaRPr>
          </a:p>
          <a:p>
            <a:pPr lvl="3"/>
            <a:endParaRPr lang="en-GB" sz="15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9" name="TextBox 8"/>
          <p:cNvSpPr txBox="1"/>
          <p:nvPr/>
        </p:nvSpPr>
        <p:spPr>
          <a:xfrm>
            <a:off x="562387" y="4560731"/>
            <a:ext cx="8224426" cy="646331"/>
          </a:xfrm>
          <a:prstGeom prst="rect">
            <a:avLst/>
          </a:prstGeom>
          <a:solidFill>
            <a:schemeClr val="bg1"/>
          </a:solidFill>
        </p:spPr>
        <p:txBody>
          <a:bodyPr wrap="square" rtlCol="0">
            <a:spAutoFit/>
          </a:bodyPr>
          <a:lstStyle/>
          <a:p>
            <a:pPr marL="685800" lvl="1" indent="-342900">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analyse the reasons people post and look at online images and the impact this can have on self-esteem and body image </a:t>
            </a:r>
          </a:p>
        </p:txBody>
      </p:sp>
      <p:sp>
        <p:nvSpPr>
          <p:cNvPr id="13" name="TextBox 12"/>
          <p:cNvSpPr txBox="1"/>
          <p:nvPr/>
        </p:nvSpPr>
        <p:spPr>
          <a:xfrm>
            <a:off x="562386" y="5266043"/>
            <a:ext cx="8224426" cy="369332"/>
          </a:xfrm>
          <a:prstGeom prst="rect">
            <a:avLst/>
          </a:prstGeom>
          <a:solidFill>
            <a:schemeClr val="bg1"/>
          </a:solidFill>
        </p:spPr>
        <p:txBody>
          <a:bodyPr wrap="square" rtlCol="0">
            <a:spAutoFit/>
          </a:bodyPr>
          <a:lstStyle/>
          <a:p>
            <a:pPr marL="685800" lvl="1" indent="-342900">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describe strategies to develop digital resilience</a:t>
            </a:r>
          </a:p>
        </p:txBody>
      </p:sp>
      <p:sp>
        <p:nvSpPr>
          <p:cNvPr id="5" name="Rectangle 4"/>
          <p:cNvSpPr/>
          <p:nvPr/>
        </p:nvSpPr>
        <p:spPr>
          <a:xfrm>
            <a:off x="652382" y="1346316"/>
            <a:ext cx="8366536" cy="1670394"/>
          </a:xfrm>
          <a:prstGeom prst="rect">
            <a:avLst/>
          </a:prstGeom>
        </p:spPr>
        <p:txBody>
          <a:bodyPr wrap="square">
            <a:spAutoFit/>
          </a:bodyPr>
          <a:lstStyle/>
          <a:p>
            <a:pPr lvl="1">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a:spcBef>
                <a:spcPts val="450"/>
              </a:spcBef>
              <a:spcAft>
                <a:spcPts val="450"/>
              </a:spcAft>
              <a:buSzPct val="202000"/>
              <a:buBlip>
                <a:blip r:embed="rId3"/>
              </a:buBlip>
            </a:pPr>
            <a:r>
              <a:rPr lang="en-GB" dirty="0">
                <a:solidFill>
                  <a:prstClr val="black"/>
                </a:solidFill>
                <a:latin typeface="Lato" panose="020B0604020202020204" charset="0"/>
                <a:ea typeface="Lato" panose="020B0604020202020204" charset="0"/>
                <a:cs typeface="Lato" panose="020B0604020202020204" charset="0"/>
              </a:rPr>
              <a:t>about the impact of social media on mental health and emotional wellbeing</a:t>
            </a:r>
          </a:p>
          <a:p>
            <a:pPr marL="685800" lvl="1" indent="-342900">
              <a:spcBef>
                <a:spcPts val="450"/>
              </a:spcBef>
              <a:spcAft>
                <a:spcPts val="450"/>
              </a:spcAft>
              <a:buSzPct val="202000"/>
              <a:buBlip>
                <a:blip r:embed="rId3"/>
              </a:buBlip>
            </a:pPr>
            <a:r>
              <a:rPr lang="en-GB" dirty="0">
                <a:solidFill>
                  <a:prstClr val="black"/>
                </a:solidFill>
                <a:latin typeface="Lato" panose="020B0604020202020204" charset="0"/>
                <a:ea typeface="Lato" panose="020B0604020202020204" charset="0"/>
                <a:cs typeface="Lato" panose="020B0604020202020204" charset="0"/>
              </a:rPr>
              <a:t>strategies to develop digital resilience</a:t>
            </a:r>
          </a:p>
          <a:p>
            <a:pPr marL="685800" lvl="1" indent="-342900">
              <a:buSzPct val="202000"/>
              <a:buBlip>
                <a:blip r:embed="rId3"/>
              </a:buBlip>
            </a:pPr>
            <a:endParaRPr lang="en-GB" sz="788" b="1" dirty="0">
              <a:solidFill>
                <a:prstClr val="black"/>
              </a:solidFill>
              <a:latin typeface="League Spartan" panose="020B060402020202020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2603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607" y="1144652"/>
            <a:ext cx="8035637" cy="600164"/>
          </a:xfrm>
          <a:prstGeom prst="rect">
            <a:avLst/>
          </a:prstGeom>
          <a:noFill/>
        </p:spPr>
        <p:txBody>
          <a:bodyPr wrap="square" rtlCol="0">
            <a:spAutoFit/>
          </a:bodyPr>
          <a:lstStyle/>
          <a:p>
            <a:r>
              <a:rPr lang="en-GB" sz="3300" b="1" dirty="0">
                <a:solidFill>
                  <a:schemeClr val="bg1">
                    <a:lumMod val="50000"/>
                  </a:schemeClr>
                </a:solidFill>
              </a:rPr>
              <a:t>  </a:t>
            </a:r>
            <a:r>
              <a:rPr lang="en-GB" sz="3300" b="1" dirty="0">
                <a:solidFill>
                  <a:srgbClr val="95519E"/>
                </a:solidFill>
                <a:latin typeface="League Spartan" panose="00000800000000000000" pitchFamily="50" charset="0"/>
              </a:rPr>
              <a:t>Plus, minus, interesting</a:t>
            </a:r>
          </a:p>
        </p:txBody>
      </p:sp>
      <p:sp>
        <p:nvSpPr>
          <p:cNvPr id="19" name="Footer Placeholder 18"/>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13" name="Slide Number Placeholder 12"/>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22</a:t>
            </a:fld>
            <a:endParaRPr lang="en-GB" dirty="0"/>
          </a:p>
        </p:txBody>
      </p:sp>
      <p:sp>
        <p:nvSpPr>
          <p:cNvPr id="5" name="TextBox 4"/>
          <p:cNvSpPr txBox="1"/>
          <p:nvPr/>
        </p:nvSpPr>
        <p:spPr>
          <a:xfrm>
            <a:off x="1583328" y="1830897"/>
            <a:ext cx="7313537" cy="738664"/>
          </a:xfrm>
          <a:prstGeom prst="rect">
            <a:avLst/>
          </a:prstGeom>
          <a:noFill/>
        </p:spPr>
        <p:txBody>
          <a:bodyPr wrap="square" rtlCol="0">
            <a:spAutoFit/>
          </a:bodyPr>
          <a:lstStyle/>
          <a:p>
            <a:r>
              <a:rPr lang="en-US" sz="2100" b="1" dirty="0">
                <a:latin typeface="Lato" panose="020B0604020202020204" charset="0"/>
                <a:ea typeface="Lato" panose="020B0604020202020204" charset="0"/>
                <a:cs typeface="Lato" panose="020B0604020202020204" charset="0"/>
              </a:rPr>
              <a:t>3mins</a:t>
            </a:r>
            <a:r>
              <a:rPr lang="en-US" sz="2100" dirty="0">
                <a:latin typeface="Lato" panose="020B0604020202020204" charset="0"/>
                <a:ea typeface="Lato" panose="020B0604020202020204" charset="0"/>
                <a:cs typeface="Lato" panose="020B0604020202020204" charset="0"/>
              </a:rPr>
              <a:t>: List as many benefits t</a:t>
            </a:r>
            <a:r>
              <a:rPr lang="en-GB" sz="2100" dirty="0">
                <a:latin typeface="Lato" panose="020B0604020202020204" charset="0"/>
                <a:ea typeface="Lato" panose="020B0604020202020204" charset="0"/>
                <a:cs typeface="Lato" panose="020B0604020202020204" charset="0"/>
              </a:rPr>
              <a:t>o young people’s emotional wellbeing from being online and using social media</a:t>
            </a:r>
            <a:endParaRPr lang="en-GB" sz="3000" dirty="0">
              <a:latin typeface="Lato" panose="020B0604020202020204" charset="0"/>
              <a:ea typeface="Lato" panose="020B0604020202020204" charset="0"/>
              <a:cs typeface="Lato" panose="020B0604020202020204" charset="0"/>
            </a:endParaRPr>
          </a:p>
        </p:txBody>
      </p:sp>
      <p:pic>
        <p:nvPicPr>
          <p:cNvPr id="6148" name="Picture 4" descr="Emoji, Smilie, Whatsapp, Emotion, Laugh, Face, Happy"/>
          <p:cNvPicPr>
            <a:picLocks noChangeAspect="1" noChangeArrowheads="1"/>
          </p:cNvPicPr>
          <p:nvPr/>
        </p:nvPicPr>
        <p:blipFill rotWithShape="1">
          <a:blip r:embed="rId3">
            <a:extLst>
              <a:ext uri="{28A0092B-C50C-407E-A947-70E740481C1C}">
                <a14:useLocalDpi xmlns:a14="http://schemas.microsoft.com/office/drawing/2010/main" val="0"/>
              </a:ext>
            </a:extLst>
          </a:blip>
          <a:srcRect l="16978" r="66230" b="75383"/>
          <a:stretch/>
        </p:blipFill>
        <p:spPr bwMode="auto">
          <a:xfrm>
            <a:off x="431701" y="1756021"/>
            <a:ext cx="986658" cy="9763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moji, Smilie, Whatsapp, Emotion, Laugh, Face, Happy"/>
          <p:cNvPicPr>
            <a:picLocks noChangeAspect="1" noChangeArrowheads="1"/>
          </p:cNvPicPr>
          <p:nvPr/>
        </p:nvPicPr>
        <p:blipFill rotWithShape="1">
          <a:blip r:embed="rId3">
            <a:extLst>
              <a:ext uri="{28A0092B-C50C-407E-A947-70E740481C1C}">
                <a14:useLocalDpi xmlns:a14="http://schemas.microsoft.com/office/drawing/2010/main" val="0"/>
              </a:ext>
            </a:extLst>
          </a:blip>
          <a:srcRect l="67544" t="74446" r="16607"/>
          <a:stretch/>
        </p:blipFill>
        <p:spPr bwMode="auto">
          <a:xfrm>
            <a:off x="431701" y="2766614"/>
            <a:ext cx="954309" cy="103860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moji, Smilie, Whatsapp, Emotion, Laugh, Face, Happy"/>
          <p:cNvPicPr>
            <a:picLocks noChangeAspect="1" noChangeArrowheads="1"/>
          </p:cNvPicPr>
          <p:nvPr/>
        </p:nvPicPr>
        <p:blipFill rotWithShape="1">
          <a:blip r:embed="rId3">
            <a:extLst>
              <a:ext uri="{28A0092B-C50C-407E-A947-70E740481C1C}">
                <a14:useLocalDpi xmlns:a14="http://schemas.microsoft.com/office/drawing/2010/main" val="0"/>
              </a:ext>
            </a:extLst>
          </a:blip>
          <a:srcRect l="49836" t="48320" r="32805" b="25404"/>
          <a:stretch/>
        </p:blipFill>
        <p:spPr bwMode="auto">
          <a:xfrm>
            <a:off x="431701" y="3895375"/>
            <a:ext cx="986658" cy="10081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562236" y="2912021"/>
            <a:ext cx="7313537" cy="738664"/>
          </a:xfrm>
          <a:prstGeom prst="rect">
            <a:avLst/>
          </a:prstGeom>
          <a:noFill/>
        </p:spPr>
        <p:txBody>
          <a:bodyPr wrap="square" rtlCol="0">
            <a:spAutoFit/>
          </a:bodyPr>
          <a:lstStyle/>
          <a:p>
            <a:r>
              <a:rPr lang="en-US" sz="2100" b="1" dirty="0">
                <a:latin typeface="Lato" panose="020B0604020202020204" charset="0"/>
                <a:ea typeface="Lato" panose="020B0604020202020204" charset="0"/>
                <a:cs typeface="Lato" panose="020B0604020202020204" charset="0"/>
              </a:rPr>
              <a:t>3mins</a:t>
            </a:r>
            <a:r>
              <a:rPr lang="en-US" sz="2100" dirty="0">
                <a:latin typeface="Lato" panose="020B0604020202020204" charset="0"/>
                <a:ea typeface="Lato" panose="020B0604020202020204" charset="0"/>
                <a:cs typeface="Lato" panose="020B0604020202020204" charset="0"/>
              </a:rPr>
              <a:t>: List any challenges t</a:t>
            </a:r>
            <a:r>
              <a:rPr lang="en-GB" sz="2100" dirty="0">
                <a:latin typeface="Lato" panose="020B0604020202020204" charset="0"/>
                <a:ea typeface="Lato" panose="020B0604020202020204" charset="0"/>
                <a:cs typeface="Lato" panose="020B0604020202020204" charset="0"/>
              </a:rPr>
              <a:t>o young people’s emotional wellbeing from being online and using social media</a:t>
            </a:r>
            <a:endParaRPr lang="en-GB" sz="3000" dirty="0">
              <a:latin typeface="Lato" panose="020B0604020202020204" charset="0"/>
              <a:ea typeface="Lato" panose="020B0604020202020204" charset="0"/>
              <a:cs typeface="Lato" panose="020B0604020202020204" charset="0"/>
            </a:endParaRPr>
          </a:p>
        </p:txBody>
      </p:sp>
      <p:sp>
        <p:nvSpPr>
          <p:cNvPr id="18" name="TextBox 17"/>
          <p:cNvSpPr txBox="1"/>
          <p:nvPr/>
        </p:nvSpPr>
        <p:spPr>
          <a:xfrm>
            <a:off x="1583328" y="3887212"/>
            <a:ext cx="7313537" cy="1061829"/>
          </a:xfrm>
          <a:prstGeom prst="rect">
            <a:avLst/>
          </a:prstGeom>
          <a:noFill/>
        </p:spPr>
        <p:txBody>
          <a:bodyPr wrap="square" rtlCol="0">
            <a:spAutoFit/>
          </a:bodyPr>
          <a:lstStyle/>
          <a:p>
            <a:r>
              <a:rPr lang="en-GB" sz="2100" dirty="0">
                <a:latin typeface="Lato" panose="020B0604020202020204" charset="0"/>
                <a:ea typeface="Lato" panose="020B0604020202020204" charset="0"/>
                <a:cs typeface="Lato" panose="020B0604020202020204" charset="0"/>
              </a:rPr>
              <a:t>Do you know any interesting facts about using social media and its impact on emotional wellbeing?</a:t>
            </a:r>
          </a:p>
          <a:p>
            <a:r>
              <a:rPr lang="en-GB" sz="2100" dirty="0">
                <a:latin typeface="Lato" panose="020B0604020202020204" charset="0"/>
                <a:ea typeface="Lato" panose="020B0604020202020204" charset="0"/>
                <a:cs typeface="Lato" panose="020B0604020202020204" charset="0"/>
              </a:rPr>
              <a:t>Do you have any questions about today’s topic?</a:t>
            </a:r>
            <a:endParaRPr lang="en-GB" sz="3000" dirty="0">
              <a:latin typeface="Lato" panose="020B0604020202020204" charset="0"/>
              <a:ea typeface="Lato" panose="020B0604020202020204" charset="0"/>
              <a:cs typeface="Lato" panose="020B060402020202020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spTree>
    <p:extLst>
      <p:ext uri="{BB962C8B-B14F-4D97-AF65-F5344CB8AC3E}">
        <p14:creationId xmlns:p14="http://schemas.microsoft.com/office/powerpoint/2010/main" val="1721527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50"/>
                                        </p:tgtEl>
                                        <p:attrNameLst>
                                          <p:attrName>style.visibility</p:attrName>
                                        </p:attrNameLst>
                                      </p:cBhvr>
                                      <p:to>
                                        <p:strVal val="visible"/>
                                      </p:to>
                                    </p:set>
                                    <p:animEffect transition="in" filter="fade">
                                      <p:cBhvr>
                                        <p:cTn id="25" dur="500"/>
                                        <p:tgtEl>
                                          <p:spTgt spid="6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fade">
                                      <p:cBhvr>
                                        <p:cTn id="33" dur="500"/>
                                        <p:tgtEl>
                                          <p:spTgt spid="61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5481165" y="1079935"/>
            <a:ext cx="1509001" cy="1274399"/>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2608">
            <a:off x="5477098" y="4216219"/>
            <a:ext cx="1509001" cy="1274399"/>
          </a:xfrm>
          <a:prstGeom prst="rect">
            <a:avLst/>
          </a:prstGeom>
        </p:spPr>
      </p:pic>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23</a:t>
            </a:fld>
            <a:endParaRPr lang="en-GB"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
        <p:nvSpPr>
          <p:cNvPr id="13" name="TextBox 12"/>
          <p:cNvSpPr txBox="1"/>
          <p:nvPr/>
        </p:nvSpPr>
        <p:spPr>
          <a:xfrm>
            <a:off x="191326" y="1243935"/>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Diamond 9</a:t>
            </a:r>
            <a:endParaRPr lang="en-GB" sz="3300" b="1" dirty="0">
              <a:latin typeface="League Spartan" panose="00000800000000000000" pitchFamily="50" charset="0"/>
            </a:endParaRPr>
          </a:p>
        </p:txBody>
      </p:sp>
      <p:sp>
        <p:nvSpPr>
          <p:cNvPr id="14" name="TextBox 13"/>
          <p:cNvSpPr txBox="1"/>
          <p:nvPr/>
        </p:nvSpPr>
        <p:spPr>
          <a:xfrm>
            <a:off x="477447" y="2028114"/>
            <a:ext cx="4983231" cy="3185487"/>
          </a:xfrm>
          <a:prstGeom prst="rect">
            <a:avLst/>
          </a:prstGeom>
          <a:noFill/>
        </p:spPr>
        <p:txBody>
          <a:bodyPr wrap="square" rtlCol="0">
            <a:spAutoFit/>
          </a:bodyPr>
          <a:lstStyle/>
          <a:p>
            <a:r>
              <a:rPr lang="en-US" sz="2100" b="1" dirty="0">
                <a:latin typeface="Lato" panose="020B0604020202020204" charset="0"/>
                <a:ea typeface="Lato" panose="020B0604020202020204" charset="0"/>
                <a:cs typeface="Lato" panose="020B0604020202020204" charset="0"/>
              </a:rPr>
              <a:t>Why do people take and post selfies?</a:t>
            </a:r>
          </a:p>
          <a:p>
            <a:endParaRPr lang="en-US" b="1" dirty="0">
              <a:latin typeface="League Spartan" panose="00000800000000000000" pitchFamily="50" charset="0"/>
            </a:endParaRPr>
          </a:p>
          <a:p>
            <a:r>
              <a:rPr lang="en-US" sz="2100" dirty="0">
                <a:latin typeface="Lato" panose="020B0604020202020204" charset="0"/>
                <a:ea typeface="Lato" panose="020B0604020202020204" charset="0"/>
                <a:cs typeface="Lato" panose="020B0604020202020204" charset="0"/>
              </a:rPr>
              <a:t>Sort the cards into a diamond 9 showing the most common reasons why people post take selfies. </a:t>
            </a:r>
          </a:p>
          <a:p>
            <a:endParaRPr lang="en-US" sz="2100" dirty="0">
              <a:latin typeface="Lato" panose="020B0604020202020204" charset="0"/>
              <a:ea typeface="Lato" panose="020B0604020202020204" charset="0"/>
              <a:cs typeface="Lato" panose="020B0604020202020204" charset="0"/>
            </a:endParaRPr>
          </a:p>
          <a:p>
            <a:r>
              <a:rPr lang="en-US" sz="2100" dirty="0">
                <a:latin typeface="Lato" panose="020B0604020202020204" charset="0"/>
                <a:ea typeface="Lato" panose="020B0604020202020204" charset="0"/>
                <a:cs typeface="Lato" panose="020B0604020202020204" charset="0"/>
              </a:rPr>
              <a:t>Put the most common reason at the top, then the next two most common, down to the least common.</a:t>
            </a:r>
            <a:endParaRPr lang="en-US" dirty="0">
              <a:latin typeface="Lato" panose="020B0604020202020204" charset="0"/>
              <a:ea typeface="Lato" panose="020B0604020202020204" charset="0"/>
              <a:cs typeface="Lato" panose="020B0604020202020204" charset="0"/>
            </a:endParaRPr>
          </a:p>
          <a:p>
            <a:endParaRPr lang="en-US" sz="15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rot="2700000">
            <a:off x="6815617" y="1813553"/>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1" name="TextBox 20"/>
          <p:cNvSpPr txBox="1"/>
          <p:nvPr/>
        </p:nvSpPr>
        <p:spPr>
          <a:xfrm rot="21591346">
            <a:off x="5677875" y="1286187"/>
            <a:ext cx="1039939" cy="715581"/>
          </a:xfrm>
          <a:prstGeom prst="rect">
            <a:avLst/>
          </a:prstGeom>
          <a:noFill/>
        </p:spPr>
        <p:txBody>
          <a:bodyPr wrap="square" rtlCol="0">
            <a:spAutoFit/>
          </a:bodyPr>
          <a:lstStyle/>
          <a:p>
            <a:r>
              <a:rPr lang="en-GB" sz="1350" dirty="0">
                <a:latin typeface="League Spartan" panose="00000800000000000000" pitchFamily="50" charset="0"/>
              </a:rPr>
              <a:t>Most common reason</a:t>
            </a:r>
          </a:p>
        </p:txBody>
      </p:sp>
      <p:sp>
        <p:nvSpPr>
          <p:cNvPr id="23" name="TextBox 22"/>
          <p:cNvSpPr txBox="1"/>
          <p:nvPr/>
        </p:nvSpPr>
        <p:spPr>
          <a:xfrm rot="21591346">
            <a:off x="5717790" y="4464771"/>
            <a:ext cx="1039939" cy="715581"/>
          </a:xfrm>
          <a:prstGeom prst="rect">
            <a:avLst/>
          </a:prstGeom>
          <a:noFill/>
        </p:spPr>
        <p:txBody>
          <a:bodyPr wrap="square" rtlCol="0">
            <a:spAutoFit/>
          </a:bodyPr>
          <a:lstStyle/>
          <a:p>
            <a:r>
              <a:rPr lang="en-GB" sz="1350" dirty="0">
                <a:latin typeface="League Spartan" panose="00000800000000000000" pitchFamily="50" charset="0"/>
              </a:rPr>
              <a:t>Least common reason</a:t>
            </a:r>
          </a:p>
        </p:txBody>
      </p:sp>
      <p:sp>
        <p:nvSpPr>
          <p:cNvPr id="33" name="Rectangle 32"/>
          <p:cNvSpPr/>
          <p:nvPr/>
        </p:nvSpPr>
        <p:spPr>
          <a:xfrm rot="2700000">
            <a:off x="7419774" y="2416555"/>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Rectangle 33"/>
          <p:cNvSpPr/>
          <p:nvPr/>
        </p:nvSpPr>
        <p:spPr>
          <a:xfrm rot="2700000">
            <a:off x="6235340" y="2390634"/>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5" name="Rectangle 34"/>
          <p:cNvSpPr/>
          <p:nvPr/>
        </p:nvSpPr>
        <p:spPr>
          <a:xfrm rot="2700000">
            <a:off x="6835004" y="2949590"/>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6" name="Rectangle 35"/>
          <p:cNvSpPr/>
          <p:nvPr/>
        </p:nvSpPr>
        <p:spPr>
          <a:xfrm rot="2700000">
            <a:off x="8003086" y="2987620"/>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7" name="Rectangle 36"/>
          <p:cNvSpPr/>
          <p:nvPr/>
        </p:nvSpPr>
        <p:spPr>
          <a:xfrm rot="2700000">
            <a:off x="5670329" y="2969753"/>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8" name="Rectangle 37"/>
          <p:cNvSpPr/>
          <p:nvPr/>
        </p:nvSpPr>
        <p:spPr>
          <a:xfrm rot="2700000">
            <a:off x="6269994" y="3508546"/>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9" name="Rectangle 38"/>
          <p:cNvSpPr/>
          <p:nvPr/>
        </p:nvSpPr>
        <p:spPr>
          <a:xfrm rot="2700000">
            <a:off x="7419775" y="3520656"/>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0" name="Rectangle 39"/>
          <p:cNvSpPr/>
          <p:nvPr/>
        </p:nvSpPr>
        <p:spPr>
          <a:xfrm rot="2700000">
            <a:off x="6869659" y="4053691"/>
            <a:ext cx="694075" cy="67137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32330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fill="hold"/>
                                        <p:tgtEl>
                                          <p:spTgt spid="39"/>
                                        </p:tgtEl>
                                        <p:attrNameLst>
                                          <p:attrName>ppt_x</p:attrName>
                                        </p:attrNameLst>
                                      </p:cBhvr>
                                      <p:tavLst>
                                        <p:tav tm="0">
                                          <p:val>
                                            <p:strVal val="#ppt_x"/>
                                          </p:val>
                                        </p:tav>
                                        <p:tav tm="100000">
                                          <p:val>
                                            <p:strVal val="#ppt_x"/>
                                          </p:val>
                                        </p:tav>
                                      </p:tavLst>
                                    </p:anim>
                                    <p:anim calcmode="lin" valueType="num">
                                      <p:cBhvr additive="base">
                                        <p:cTn id="58" dur="500" fill="hold"/>
                                        <p:tgtEl>
                                          <p:spTgt spid="3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P spid="21" grpId="0"/>
      <p:bldP spid="23" grpId="0"/>
      <p:bldP spid="33" grpId="0" animBg="1"/>
      <p:bldP spid="34"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A day in the life of Taylor</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24</a:t>
            </a:fld>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8433567" y="988662"/>
            <a:ext cx="383238" cy="766475"/>
          </a:xfrm>
          <a:prstGeom prst="rect">
            <a:avLst/>
          </a:prstGeom>
        </p:spPr>
      </p:pic>
      <p:sp>
        <p:nvSpPr>
          <p:cNvPr id="8" name="TextBox 7"/>
          <p:cNvSpPr txBox="1"/>
          <p:nvPr/>
        </p:nvSpPr>
        <p:spPr>
          <a:xfrm>
            <a:off x="274770" y="2600191"/>
            <a:ext cx="8585395" cy="3182923"/>
          </a:xfrm>
          <a:prstGeom prst="rect">
            <a:avLst/>
          </a:prstGeom>
          <a:noFill/>
        </p:spPr>
        <p:txBody>
          <a:bodyPr wrap="square" rtlCol="0">
            <a:spAutoFit/>
          </a:bodyPr>
          <a:lstStyle/>
          <a:p>
            <a:pPr marL="342900" indent="-342900">
              <a:spcBef>
                <a:spcPts val="450"/>
              </a:spcBef>
              <a:buFont typeface="+mj-lt"/>
              <a:buAutoNum type="arabicPeriod"/>
            </a:pPr>
            <a:r>
              <a:rPr lang="en-GB" dirty="0">
                <a:latin typeface="Lato" panose="020B0604020202020204" charset="0"/>
                <a:ea typeface="Lato" panose="020B0604020202020204" charset="0"/>
                <a:cs typeface="Lato" panose="020B0604020202020204" charset="0"/>
              </a:rPr>
              <a:t>Thinking back to your ‘Diamond 9’, which reasons might Taylor have given for posting on social media?</a:t>
            </a:r>
          </a:p>
          <a:p>
            <a:pPr marL="342900" indent="-342900">
              <a:spcBef>
                <a:spcPts val="450"/>
              </a:spcBef>
              <a:buFont typeface="+mj-lt"/>
              <a:buAutoNum type="arabicPeriod"/>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Overall, is Taylor enjoying using social media or not? Why do you think this?</a:t>
            </a:r>
          </a:p>
          <a:p>
            <a:pPr marL="342900" indent="-342900">
              <a:spcBef>
                <a:spcPts val="450"/>
              </a:spcBef>
              <a:buFont typeface="+mj-lt"/>
              <a:buAutoNum type="arabicPeriod"/>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evidence is there that Taylor’s behaviour is being impacted upon by social media?</a:t>
            </a:r>
          </a:p>
          <a:p>
            <a:pPr marL="342900" indent="-342900">
              <a:spcBef>
                <a:spcPts val="450"/>
              </a:spcBef>
              <a:buFont typeface="+mj-lt"/>
              <a:buAutoNum type="arabicPeriod"/>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gender do you think Taylor is? What makes you think this?</a:t>
            </a:r>
          </a:p>
          <a:p>
            <a:pPr marL="342900" indent="-342900">
              <a:spcBef>
                <a:spcPts val="450"/>
              </a:spcBef>
              <a:buFont typeface="+mj-lt"/>
              <a:buAutoNum type="arabicPeriod"/>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To what extent do young people of different genders experience different pressures on social media? </a:t>
            </a:r>
          </a:p>
          <a:p>
            <a:pPr marL="342900" indent="-342900">
              <a:spcBef>
                <a:spcPts val="450"/>
              </a:spcBef>
              <a:buFont typeface="+mj-lt"/>
              <a:buAutoNum type="arabicPeriod"/>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could Taylor, or Taylor’s friends, have done differently to make the experience of using social media more positive?</a:t>
            </a:r>
          </a:p>
        </p:txBody>
      </p:sp>
      <p:sp>
        <p:nvSpPr>
          <p:cNvPr id="13" name="TextBox 12"/>
          <p:cNvSpPr txBox="1"/>
          <p:nvPr/>
        </p:nvSpPr>
        <p:spPr>
          <a:xfrm>
            <a:off x="274769" y="1723133"/>
            <a:ext cx="8069822" cy="738664"/>
          </a:xfrm>
          <a:prstGeom prst="rect">
            <a:avLst/>
          </a:prstGeom>
          <a:noFill/>
        </p:spPr>
        <p:txBody>
          <a:bodyPr wrap="square" rtlCol="0">
            <a:spAutoFit/>
          </a:bodyPr>
          <a:lstStyle/>
          <a:p>
            <a:r>
              <a:rPr lang="en-GB" sz="2100" b="1" dirty="0">
                <a:latin typeface="Lato" panose="020B0604020202020204" charset="0"/>
                <a:ea typeface="Lato" panose="020B0604020202020204" charset="0"/>
                <a:cs typeface="Lato" panose="020B0604020202020204" charset="0"/>
              </a:rPr>
              <a:t>As we read through Taylor’s day, note how Taylor’s experience of social media affects their emotional wellbeing.</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7789788" y="1012114"/>
            <a:ext cx="491846" cy="541607"/>
          </a:xfrm>
          <a:prstGeom prst="rect">
            <a:avLst/>
          </a:prstGeom>
        </p:spPr>
      </p:pic>
    </p:spTree>
    <p:extLst>
      <p:ext uri="{BB962C8B-B14F-4D97-AF65-F5344CB8AC3E}">
        <p14:creationId xmlns:p14="http://schemas.microsoft.com/office/powerpoint/2010/main" val="20291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Improving Taylor’s day</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25</a:t>
            </a:fld>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86411" y="5151791"/>
            <a:ext cx="383238" cy="766475"/>
          </a:xfrm>
          <a:prstGeom prst="rect">
            <a:avLst/>
          </a:prstGeom>
        </p:spPr>
      </p:pic>
      <p:sp>
        <p:nvSpPr>
          <p:cNvPr id="13" name="TextBox 12"/>
          <p:cNvSpPr txBox="1"/>
          <p:nvPr/>
        </p:nvSpPr>
        <p:spPr>
          <a:xfrm>
            <a:off x="278030" y="1732752"/>
            <a:ext cx="6685478" cy="3647152"/>
          </a:xfrm>
          <a:prstGeom prst="rect">
            <a:avLst/>
          </a:prstGeom>
          <a:noFill/>
        </p:spPr>
        <p:txBody>
          <a:bodyPr wrap="square" rtlCol="0">
            <a:spAutoFit/>
          </a:bodyPr>
          <a:lstStyle/>
          <a:p>
            <a:r>
              <a:rPr lang="en-GB" sz="2100" dirty="0">
                <a:latin typeface="Lato" panose="020B0604020202020204" charset="0"/>
                <a:ea typeface="Lato" panose="020B0604020202020204" charset="0"/>
                <a:cs typeface="Lato" panose="020B0604020202020204" charset="0"/>
              </a:rPr>
              <a:t>Try to rewrite any ‘low’ parts of Taylor’s day,  demonstrating how the day might have been improved.</a:t>
            </a:r>
          </a:p>
          <a:p>
            <a:r>
              <a:rPr lang="en-GB" sz="2100" dirty="0">
                <a:latin typeface="Lato" panose="020B0604020202020204" charset="0"/>
                <a:ea typeface="Lato" panose="020B0604020202020204" charset="0"/>
                <a:cs typeface="Lato" panose="020B0604020202020204" charset="0"/>
              </a:rPr>
              <a:t> </a:t>
            </a:r>
          </a:p>
          <a:p>
            <a:r>
              <a:rPr lang="en-GB" sz="2100" dirty="0">
                <a:latin typeface="Lato" panose="020B0604020202020204" charset="0"/>
                <a:ea typeface="Lato" panose="020B0604020202020204" charset="0"/>
                <a:cs typeface="Lato" panose="020B0604020202020204" charset="0"/>
              </a:rPr>
              <a:t>Try to consider:</a:t>
            </a:r>
          </a:p>
          <a:p>
            <a:pPr marL="342900" indent="-342900">
              <a:buFont typeface="Arial" panose="020B0604020202020204" pitchFamily="34" charset="0"/>
              <a:buChar char="•"/>
            </a:pPr>
            <a:r>
              <a:rPr lang="en-GB" sz="2100" dirty="0">
                <a:latin typeface="Lato" panose="020B0604020202020204" charset="0"/>
                <a:ea typeface="Lato" panose="020B0604020202020204" charset="0"/>
                <a:cs typeface="Lato" panose="020B0604020202020204" charset="0"/>
              </a:rPr>
              <a:t>Is it social media that might need to change, or Taylor’s attitude towards it?</a:t>
            </a:r>
          </a:p>
          <a:p>
            <a:pPr marL="342900" indent="-342900">
              <a:buFont typeface="Arial" panose="020B0604020202020204" pitchFamily="34" charset="0"/>
              <a:buChar char="•"/>
            </a:pPr>
            <a:r>
              <a:rPr lang="en-GB" sz="2100" dirty="0">
                <a:latin typeface="Lato" panose="020B0604020202020204" charset="0"/>
                <a:ea typeface="Lato" panose="020B0604020202020204" charset="0"/>
                <a:cs typeface="Lato" panose="020B0604020202020204" charset="0"/>
              </a:rPr>
              <a:t>How has Taylor been influenced by others throughout the day? Was this mostly positive or negative? </a:t>
            </a:r>
          </a:p>
          <a:p>
            <a:pPr marL="342900" indent="-342900">
              <a:buFont typeface="Arial" panose="020B0604020202020204" pitchFamily="34" charset="0"/>
              <a:buChar char="•"/>
            </a:pPr>
            <a:r>
              <a:rPr lang="en-GB" sz="2100" dirty="0">
                <a:latin typeface="Lato" panose="020B0604020202020204" charset="0"/>
                <a:ea typeface="Lato" panose="020B0604020202020204" charset="0"/>
                <a:cs typeface="Lato" panose="020B0604020202020204" charset="0"/>
              </a:rPr>
              <a:t>What could everyone do to make the experience of social media more positive for everyone?</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598165" y="5369702"/>
            <a:ext cx="491846" cy="541607"/>
          </a:xfrm>
          <a:prstGeom prst="rect">
            <a:avLst/>
          </a:prstGeom>
        </p:spPr>
      </p:pic>
      <p:grpSp>
        <p:nvGrpSpPr>
          <p:cNvPr id="4" name="Group 3"/>
          <p:cNvGrpSpPr/>
          <p:nvPr/>
        </p:nvGrpSpPr>
        <p:grpSpPr>
          <a:xfrm>
            <a:off x="7244103" y="2343393"/>
            <a:ext cx="1509101" cy="2463838"/>
            <a:chOff x="9502479" y="1835524"/>
            <a:chExt cx="2012134" cy="3285117"/>
          </a:xfrm>
        </p:grpSpPr>
        <p:pic>
          <p:nvPicPr>
            <p:cNvPr id="9" name="Picture 2" descr="Phone, Smartphone, Hold Phone, Business, Technolo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2479" y="1835524"/>
              <a:ext cx="2012134" cy="32851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oji, Smilie, Whatsapp, Emotion, Laugh, Face, Happy"/>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952" r="66894" b="75471"/>
            <a:stretch/>
          </p:blipFill>
          <p:spPr bwMode="auto">
            <a:xfrm rot="20768373">
              <a:off x="9947540" y="2337309"/>
              <a:ext cx="840658" cy="8616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64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26</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What advice would you give?</a:t>
            </a:r>
            <a:endParaRPr lang="en-GB" sz="3300" b="1" dirty="0">
              <a:latin typeface="League Spartan" panose="00000800000000000000" pitchFamily="50" charset="0"/>
            </a:endParaRPr>
          </a:p>
        </p:txBody>
      </p:sp>
      <p:sp>
        <p:nvSpPr>
          <p:cNvPr id="6" name="Rectangle 5"/>
          <p:cNvSpPr/>
          <p:nvPr/>
        </p:nvSpPr>
        <p:spPr>
          <a:xfrm>
            <a:off x="440813" y="2153553"/>
            <a:ext cx="8262375" cy="1513235"/>
          </a:xfrm>
          <a:prstGeom prst="rect">
            <a:avLst/>
          </a:prstGeom>
        </p:spPr>
        <p:txBody>
          <a:bodyPr wrap="square">
            <a:spAutoFit/>
          </a:bodyPr>
          <a:lstStyle/>
          <a:p>
            <a:pPr>
              <a:spcBef>
                <a:spcPts val="450"/>
              </a:spcBef>
            </a:pPr>
            <a:r>
              <a:rPr lang="en-GB" sz="2100" dirty="0">
                <a:latin typeface="Lato" panose="020B0604020202020204" charset="0"/>
                <a:ea typeface="Lato" panose="020B0604020202020204" charset="0"/>
                <a:cs typeface="Lato" panose="020B0604020202020204" charset="0"/>
              </a:rPr>
              <a:t>Think of </a:t>
            </a:r>
            <a:r>
              <a:rPr lang="en-GB" sz="2100" b="1" dirty="0">
                <a:latin typeface="Lato" panose="020B0604020202020204" charset="0"/>
                <a:ea typeface="Lato" panose="020B0604020202020204" charset="0"/>
                <a:cs typeface="Lato" panose="020B0604020202020204" charset="0"/>
              </a:rPr>
              <a:t>one great idea </a:t>
            </a:r>
            <a:r>
              <a:rPr lang="en-GB" sz="2100" dirty="0">
                <a:latin typeface="Lato" panose="020B0604020202020204" charset="0"/>
                <a:ea typeface="Lato" panose="020B0604020202020204" charset="0"/>
                <a:cs typeface="Lato" panose="020B0604020202020204" charset="0"/>
              </a:rPr>
              <a:t>for managing mental health, emotional wellbeing and self-esteem when online. </a:t>
            </a:r>
          </a:p>
          <a:p>
            <a:pPr>
              <a:spcBef>
                <a:spcPts val="450"/>
              </a:spcBef>
            </a:pPr>
            <a:endParaRPr lang="en-GB" sz="2100" dirty="0">
              <a:latin typeface="Lato" panose="020B0604020202020204" charset="0"/>
              <a:ea typeface="Lato" panose="020B0604020202020204" charset="0"/>
              <a:cs typeface="Lato" panose="020B0604020202020204" charset="0"/>
            </a:endParaRPr>
          </a:p>
          <a:p>
            <a:pPr>
              <a:spcBef>
                <a:spcPts val="450"/>
              </a:spcBef>
            </a:pPr>
            <a:endParaRPr lang="en-GB" sz="2100" dirty="0">
              <a:latin typeface="Lato" panose="020B0604020202020204" charset="0"/>
              <a:ea typeface="Lato" panose="020B0604020202020204" charset="0"/>
              <a:cs typeface="Lato" panose="020B0604020202020204" charset="0"/>
            </a:endParaRPr>
          </a:p>
        </p:txBody>
      </p:sp>
      <p:pic>
        <p:nvPicPr>
          <p:cNvPr id="2052" name="Picture 4" descr="Social Media, Digitization, Digital, Letters, Ema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8" r="7656"/>
          <a:stretch/>
        </p:blipFill>
        <p:spPr bwMode="auto">
          <a:xfrm>
            <a:off x="5341328" y="2949203"/>
            <a:ext cx="3152043" cy="26486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ote, Post-It, Reminder, Sticky Note, Yellow, Offi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58" y="3291820"/>
            <a:ext cx="2527049" cy="23060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6624" y="3630880"/>
            <a:ext cx="1925516" cy="1384995"/>
          </a:xfrm>
          <a:prstGeom prst="rect">
            <a:avLst/>
          </a:prstGeom>
          <a:noFill/>
        </p:spPr>
        <p:txBody>
          <a:bodyPr wrap="square" rtlCol="0">
            <a:spAutoFit/>
          </a:bodyPr>
          <a:lstStyle/>
          <a:p>
            <a:pPr algn="ctr"/>
            <a:r>
              <a:rPr lang="en-GB" sz="2100" dirty="0">
                <a:latin typeface="Lato" panose="020B0604020202020204" charset="0"/>
                <a:ea typeface="Lato" panose="020B0604020202020204" charset="0"/>
                <a:cs typeface="Lato" panose="020B0604020202020204" charset="0"/>
              </a:rPr>
              <a:t>Add your idea to your post-it note and bring to the front</a:t>
            </a:r>
          </a:p>
        </p:txBody>
      </p:sp>
    </p:spTree>
    <p:extLst>
      <p:ext uri="{BB962C8B-B14F-4D97-AF65-F5344CB8AC3E}">
        <p14:creationId xmlns:p14="http://schemas.microsoft.com/office/powerpoint/2010/main" val="2048792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27" y="1224397"/>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More activities</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0" y="5693514"/>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27</a:t>
            </a:fld>
            <a:endParaRPr lang="en-GB" dirty="0"/>
          </a:p>
        </p:txBody>
      </p:sp>
      <p:sp>
        <p:nvSpPr>
          <p:cNvPr id="10" name="Rectangle 9"/>
          <p:cNvSpPr/>
          <p:nvPr/>
        </p:nvSpPr>
        <p:spPr>
          <a:xfrm>
            <a:off x="459385" y="1992601"/>
            <a:ext cx="3450587" cy="415498"/>
          </a:xfrm>
          <a:prstGeom prst="rect">
            <a:avLst/>
          </a:prstGeom>
        </p:spPr>
        <p:txBody>
          <a:bodyPr wrap="square">
            <a:spAutoFit/>
          </a:bodyPr>
          <a:lstStyle/>
          <a:p>
            <a:pPr algn="ctr"/>
            <a:r>
              <a:rPr lang="en-GB" sz="2100" b="1" dirty="0">
                <a:latin typeface="League Spartan" panose="00000800000000000000" pitchFamily="50" charset="0"/>
              </a:rPr>
              <a:t>Advice for social media</a:t>
            </a:r>
          </a:p>
        </p:txBody>
      </p:sp>
      <p:sp>
        <p:nvSpPr>
          <p:cNvPr id="11" name="Rectangle 10"/>
          <p:cNvSpPr/>
          <p:nvPr/>
        </p:nvSpPr>
        <p:spPr>
          <a:xfrm>
            <a:off x="459385" y="2437199"/>
            <a:ext cx="5933159" cy="3323987"/>
          </a:xfrm>
          <a:prstGeom prst="rect">
            <a:avLst/>
          </a:prstGeom>
        </p:spPr>
        <p:txBody>
          <a:bodyPr wrap="square">
            <a:spAutoFit/>
          </a:bodyPr>
          <a:lstStyle/>
          <a:p>
            <a:r>
              <a:rPr lang="en-GB" sz="2100" dirty="0">
                <a:latin typeface="Lato" panose="020B0604020202020204" charset="0"/>
                <a:ea typeface="Lato" panose="020B0604020202020204" charset="0"/>
                <a:cs typeface="Lato" panose="020B0604020202020204" charset="0"/>
              </a:rPr>
              <a:t>Reflect on advice you would give to social media companies to help them promote young people’s emotional wellbeing. </a:t>
            </a:r>
          </a:p>
          <a:p>
            <a:endParaRPr lang="en-GB" sz="2100" dirty="0">
              <a:solidFill>
                <a:srgbClr val="95519E"/>
              </a:solidFill>
              <a:latin typeface="Lato" panose="020B0604020202020204" charset="0"/>
              <a:ea typeface="Lato" panose="020B0604020202020204" charset="0"/>
              <a:cs typeface="Lato" panose="020B0604020202020204" charset="0"/>
            </a:endParaRPr>
          </a:p>
          <a:p>
            <a:pPr marL="257175" indent="-257175">
              <a:buFont typeface="Arial" panose="020B0604020202020204" pitchFamily="34" charset="0"/>
              <a:buChar char="•"/>
            </a:pPr>
            <a:r>
              <a:rPr lang="en-GB" sz="2100" dirty="0">
                <a:latin typeface="Lato" panose="020B0604020202020204" charset="0"/>
                <a:ea typeface="Lato" panose="020B0604020202020204" charset="0"/>
                <a:cs typeface="Lato" panose="020B0604020202020204" charset="0"/>
              </a:rPr>
              <a:t>What could be done to improve young people’s experience of social media in general?</a:t>
            </a:r>
          </a:p>
          <a:p>
            <a:pPr marL="257175" indent="-257175">
              <a:buFont typeface="Arial" panose="020B0604020202020204" pitchFamily="34" charset="0"/>
              <a:buChar char="•"/>
            </a:pPr>
            <a:r>
              <a:rPr lang="en-GB" sz="2100" dirty="0">
                <a:latin typeface="Lato" panose="020B0604020202020204" charset="0"/>
                <a:ea typeface="Lato" panose="020B0604020202020204" charset="0"/>
                <a:cs typeface="Lato" panose="020B0604020202020204" charset="0"/>
              </a:rPr>
              <a:t>How can social media be used to celebrate people’s individuality and self-expression?</a:t>
            </a:r>
          </a:p>
          <a:p>
            <a:endParaRPr lang="en-GB" sz="2100" dirty="0">
              <a:solidFill>
                <a:srgbClr val="95519E"/>
              </a:solidFill>
              <a:latin typeface="Lato" panose="020B0604020202020204" charset="0"/>
              <a:ea typeface="Lato" panose="020B0604020202020204" charset="0"/>
              <a:cs typeface="Lato" panose="020B0604020202020204" charset="0"/>
            </a:endParaRPr>
          </a:p>
        </p:txBody>
      </p:sp>
      <p:pic>
        <p:nvPicPr>
          <p:cNvPr id="3075" name="Picture 3" descr="Smartphone, Screen, Social Media, Snapchat, Face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608" y="3107601"/>
            <a:ext cx="2157560" cy="127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1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3118" y="3458931"/>
            <a:ext cx="8205107" cy="1477328"/>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4:</a:t>
            </a:r>
          </a:p>
          <a:p>
            <a:pPr algn="ctr" defTabSz="685800">
              <a:defRPr/>
            </a:pPr>
            <a:r>
              <a:rPr lang="en-GB" sz="4500" b="1" dirty="0">
                <a:latin typeface="League Spartan" panose="00000800000000000000" pitchFamily="50" charset="0"/>
              </a:rPr>
              <a:t>Unhealthy coping strategies</a:t>
            </a:r>
            <a:endParaRPr lang="en-GB" sz="2100" b="1" dirty="0">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28</a:t>
            </a:fld>
            <a:endParaRPr lang="en-GB" dirty="0"/>
          </a:p>
        </p:txBody>
      </p:sp>
      <p:sp>
        <p:nvSpPr>
          <p:cNvPr id="10" name="Footer Placeholder 3"/>
          <p:cNvSpPr>
            <a:spLocks noGrp="1"/>
          </p:cNvSpPr>
          <p:nvPr>
            <p:ph type="ftr" sz="quarter" idx="11"/>
          </p:nvPr>
        </p:nvSpPr>
        <p:spPr>
          <a:xfrm>
            <a:off x="0" y="5793387"/>
            <a:ext cx="9144000" cy="273844"/>
          </a:xfrm>
        </p:spPr>
        <p:txBody>
          <a:bodyPr/>
          <a:lstStyle/>
          <a:p>
            <a:r>
              <a:rPr lang="en-GB" sz="788" dirty="0"/>
              <a:t>© PSHE Association 2018 </a:t>
            </a:r>
            <a:r>
              <a:rPr lang="en-GB" dirty="0" smtClean="0"/>
              <a:t>	 </a:t>
            </a:r>
            <a:endParaRPr lang="en-GB" dirty="0"/>
          </a:p>
        </p:txBody>
      </p:sp>
      <p:pic>
        <p:nvPicPr>
          <p:cNvPr id="4106" name="Picture 10" descr="Unhappy, Man, Mask, Sad, Face, Sitting, Depresse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8" t="12100" r="29559"/>
          <a:stretch/>
        </p:blipFill>
        <p:spPr bwMode="auto">
          <a:xfrm>
            <a:off x="3439205" y="1187527"/>
            <a:ext cx="2265590" cy="196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2439" y="3246211"/>
            <a:ext cx="8471561" cy="2416046"/>
          </a:xfrm>
          <a:prstGeom prst="rect">
            <a:avLst/>
          </a:prstGeom>
          <a:solidFill>
            <a:schemeClr val="bg1"/>
          </a:solidFill>
        </p:spPr>
        <p:txBody>
          <a:bodyPr wrap="square" rtlCol="0">
            <a:spAutoFit/>
          </a:bodyPr>
          <a:lstStyle/>
          <a:p>
            <a:pPr lvl="1"/>
            <a:r>
              <a:rPr lang="en-GB" sz="2400" b="1" dirty="0">
                <a:latin typeface="League Spartan" panose="00000800000000000000" pitchFamily="50" charset="0"/>
              </a:rPr>
              <a:t>We will be able to: </a:t>
            </a:r>
          </a:p>
          <a:p>
            <a:pPr lvl="1"/>
            <a:endParaRPr lang="en-GB" sz="1350" dirty="0">
              <a:latin typeface="Lato" panose="020F0502020204030203" pitchFamily="34" charset="0"/>
              <a:ea typeface="Lato" panose="020F0502020204030203" pitchFamily="34" charset="0"/>
              <a:cs typeface="Lato" panose="020F0502020204030203" pitchFamily="34" charset="0"/>
            </a:endParaRPr>
          </a:p>
          <a:p>
            <a:pPr lvl="3"/>
            <a:endParaRPr lang="en-GB" sz="100" b="1" dirty="0">
              <a:latin typeface="Gill Sans MT" panose="020B0502020104020203" pitchFamily="34" charset="0"/>
            </a:endParaRP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explain why self-harm and eating disorders are unhealthy coping strategies</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recognise misconceptions about unhealthy coping strategies</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recognise warning signs of emotional difficulties</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identify suitable sources of support and explain why, when and how to seek help for ourselves or others</a:t>
            </a:r>
          </a:p>
        </p:txBody>
      </p:sp>
      <p:sp>
        <p:nvSpPr>
          <p:cNvPr id="3" name="Footer Placeholder 2"/>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29</a:t>
            </a:fld>
            <a:endParaRPr lang="en-GB" dirty="0"/>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lvl="3"/>
            <a:endParaRPr lang="en-GB" sz="1200" b="1" dirty="0">
              <a:latin typeface="Gill Sans MT" panose="020B0502020104020203" pitchFamily="34" charset="0"/>
            </a:endParaRPr>
          </a:p>
          <a:p>
            <a:pPr lvl="3"/>
            <a:endParaRPr lang="en-GB" sz="825" b="1" dirty="0">
              <a:latin typeface="Gill Sans MT" panose="020B0502020104020203" pitchFamily="34" charset="0"/>
            </a:endParaRPr>
          </a:p>
          <a:p>
            <a:pPr lvl="3"/>
            <a:endParaRPr lang="en-GB" sz="600" b="1" dirty="0">
              <a:latin typeface="Gill Sans MT" panose="020B0502020104020203" pitchFamily="34" charset="0"/>
            </a:endParaRPr>
          </a:p>
          <a:p>
            <a:pPr lvl="3"/>
            <a:endParaRPr lang="en-GB" sz="15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5" name="Rectangle 4"/>
          <p:cNvSpPr/>
          <p:nvPr/>
        </p:nvSpPr>
        <p:spPr>
          <a:xfrm>
            <a:off x="652382" y="1346315"/>
            <a:ext cx="8366536" cy="2123658"/>
          </a:xfrm>
          <a:prstGeom prst="rect">
            <a:avLst/>
          </a:prstGeom>
        </p:spPr>
        <p:txBody>
          <a:bodyPr wrap="square">
            <a:spAutoFit/>
          </a:bodyPr>
          <a:lstStyle/>
          <a:p>
            <a:pPr lvl="1">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a:lnSpc>
                <a:spcPct val="200000"/>
              </a:lnSpc>
              <a:buSzPct val="202000"/>
              <a:buBlip>
                <a:blip r:embed="rId3"/>
              </a:buBlip>
              <a:defRPr/>
            </a:pPr>
            <a:r>
              <a:rPr lang="en-US" dirty="0">
                <a:latin typeface="Lato" panose="020F0502020204030203" pitchFamily="34" charset="0"/>
                <a:ea typeface="Lato" panose="020F0502020204030203" pitchFamily="34" charset="0"/>
                <a:cs typeface="Lato" panose="020F0502020204030203" pitchFamily="34" charset="0"/>
              </a:rPr>
              <a:t>about unhealthy coping strategies, including self-harm and eating disorders</a:t>
            </a:r>
          </a:p>
          <a:p>
            <a:pPr marL="685800" lvl="1" indent="-342900">
              <a:lnSpc>
                <a:spcPct val="200000"/>
              </a:lnSpc>
              <a:buSzPct val="202000"/>
              <a:buBlip>
                <a:blip r:embed="rId3"/>
              </a:buBlip>
              <a:defRPr/>
            </a:pPr>
            <a:r>
              <a:rPr lang="en-US" dirty="0">
                <a:latin typeface="Lato" panose="020F0502020204030203" pitchFamily="34" charset="0"/>
                <a:ea typeface="Lato" panose="020F0502020204030203" pitchFamily="34" charset="0"/>
                <a:cs typeface="Lato" panose="020F0502020204030203" pitchFamily="34" charset="0"/>
              </a:rPr>
              <a:t>why, when and how to access support for ourselves or others</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0596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Explain to an alien</a:t>
            </a:r>
          </a:p>
        </p:txBody>
      </p:sp>
      <p:sp>
        <p:nvSpPr>
          <p:cNvPr id="5" name="Footer Placeholder 4"/>
          <p:cNvSpPr>
            <a:spLocks noGrp="1"/>
          </p:cNvSpPr>
          <p:nvPr>
            <p:ph type="ftr" sz="quarter" idx="11"/>
          </p:nvPr>
        </p:nvSpPr>
        <p:spPr>
          <a:xfrm>
            <a:off x="-42107" y="5799217"/>
            <a:ext cx="9144000" cy="273844"/>
          </a:xfrm>
        </p:spPr>
        <p:txBody>
          <a:bodyPr/>
          <a:lstStyle/>
          <a:p>
            <a:pPr defTabSz="685800"/>
            <a:r>
              <a:rPr lang="en-GB" sz="788" dirty="0">
                <a:solidFill>
                  <a:prstClr val="black"/>
                </a:solidFill>
              </a:rPr>
              <a:t>© PSHE Association 2018 </a:t>
            </a:r>
            <a:r>
              <a:rPr lang="en-GB" dirty="0">
                <a:solidFill>
                  <a:prstClr val="black"/>
                </a:solidFill>
              </a:rPr>
              <a:t>	 </a:t>
            </a:r>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pPr defTabSz="685800"/>
            <a:fld id="{2D651D86-383D-45DB-A701-76B5BFCFE28F}" type="slidenum">
              <a:rPr lang="en-GB">
                <a:solidFill>
                  <a:prstClr val="black"/>
                </a:solidFill>
              </a:rPr>
              <a:pPr defTabSz="685800"/>
              <a:t>3</a:t>
            </a:fld>
            <a:endParaRPr lang="en-GB" dirty="0">
              <a:solidFill>
                <a:prstClr val="black"/>
              </a:solidFill>
            </a:endParaRPr>
          </a:p>
        </p:txBody>
      </p:sp>
      <p:sp>
        <p:nvSpPr>
          <p:cNvPr id="10" name="Rectangular Callout 9"/>
          <p:cNvSpPr/>
          <p:nvPr/>
        </p:nvSpPr>
        <p:spPr>
          <a:xfrm>
            <a:off x="1599638" y="4392838"/>
            <a:ext cx="2197184" cy="1446592"/>
          </a:xfrm>
          <a:prstGeom prst="wedgeRectCallout">
            <a:avLst>
              <a:gd name="adj1" fmla="val 43840"/>
              <a:gd name="adj2" fmla="val -7708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1951084" y="1943563"/>
            <a:ext cx="1845738" cy="849105"/>
          </a:xfrm>
          <a:prstGeom prst="wedgeRectCallout">
            <a:avLst>
              <a:gd name="adj1" fmla="val 53643"/>
              <a:gd name="adj2" fmla="val 96034"/>
            </a:avLst>
          </a:prstGeom>
          <a:solidFill>
            <a:sysClr val="window" lastClr="FFFFFF"/>
          </a:solidFill>
          <a:ln w="12700" cap="flat" cmpd="sng" algn="ctr">
            <a:solidFill>
              <a:srgbClr val="95519E"/>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5459285" y="4295646"/>
            <a:ext cx="2381930" cy="1446592"/>
          </a:xfrm>
          <a:prstGeom prst="wedgeRectCallout">
            <a:avLst>
              <a:gd name="adj1" fmla="val -50315"/>
              <a:gd name="adj2" fmla="val -7809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5459284" y="1488538"/>
            <a:ext cx="2584721" cy="1446592"/>
          </a:xfrm>
          <a:prstGeom prst="wedgeRectCallout">
            <a:avLst>
              <a:gd name="adj1" fmla="val -46047"/>
              <a:gd name="adj2" fmla="val 76855"/>
            </a:avLst>
          </a:prstGeom>
          <a:solidFill>
            <a:sysClr val="window" lastClr="FFFFFF"/>
          </a:solidFill>
          <a:ln w="12700" cap="flat" cmpd="sng" algn="ctr">
            <a:solidFill>
              <a:srgbClr val="95519E"/>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573" y="2660449"/>
            <a:ext cx="1785947" cy="1864610"/>
          </a:xfrm>
          <a:prstGeom prst="rect">
            <a:avLst/>
          </a:prstGeom>
        </p:spPr>
      </p:pic>
    </p:spTree>
    <p:extLst>
      <p:ext uri="{BB962C8B-B14F-4D97-AF65-F5344CB8AC3E}">
        <p14:creationId xmlns:p14="http://schemas.microsoft.com/office/powerpoint/2010/main" val="87814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677124" cy="600164"/>
          </a:xfrm>
          <a:prstGeom prst="rect">
            <a:avLst/>
          </a:prstGeom>
          <a:noFill/>
        </p:spPr>
        <p:txBody>
          <a:bodyPr wrap="square" rtlCol="0">
            <a:spAutoFit/>
          </a:bodyPr>
          <a:lstStyle/>
          <a:p>
            <a:pPr algn="ctr"/>
            <a:r>
              <a:rPr lang="en-GB" sz="3300" b="1" dirty="0">
                <a:solidFill>
                  <a:srgbClr val="95519E"/>
                </a:solidFill>
                <a:latin typeface="League Spartan" panose="00000800000000000000" pitchFamily="50" charset="0"/>
              </a:rPr>
              <a:t>Questions please!</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30</a:t>
            </a:fld>
            <a:endParaRPr lang="en-GB" dirty="0"/>
          </a:p>
        </p:txBody>
      </p:sp>
      <p:pic>
        <p:nvPicPr>
          <p:cNvPr id="10246" name="Picture 6" descr="Box, Question Mark, Question, Mark, Sign, Symbo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32" y="1634043"/>
            <a:ext cx="4332937" cy="41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75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31</a:t>
            </a:fld>
            <a:endParaRPr lang="en-GB" dirty="0"/>
          </a:p>
        </p:txBody>
      </p:sp>
      <p:sp>
        <p:nvSpPr>
          <p:cNvPr id="13" name="TextBox 12"/>
          <p:cNvSpPr txBox="1"/>
          <p:nvPr/>
        </p:nvSpPr>
        <p:spPr>
          <a:xfrm>
            <a:off x="191325" y="1243935"/>
            <a:ext cx="8834293"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Meaning of unhealthy coping strategies</a:t>
            </a:r>
            <a:endParaRPr lang="en-GB" sz="3300" b="1" dirty="0">
              <a:latin typeface="League Spartan" panose="00000800000000000000" pitchFamily="50" charset="0"/>
            </a:endParaRPr>
          </a:p>
        </p:txBody>
      </p:sp>
      <p:sp>
        <p:nvSpPr>
          <p:cNvPr id="9" name="TextBox 8"/>
          <p:cNvSpPr txBox="1"/>
          <p:nvPr/>
        </p:nvSpPr>
        <p:spPr>
          <a:xfrm>
            <a:off x="775272" y="3331693"/>
            <a:ext cx="7666399" cy="2031325"/>
          </a:xfrm>
          <a:prstGeom prst="rect">
            <a:avLst/>
          </a:prstGeom>
          <a:solidFill>
            <a:srgbClr val="DCB9FF"/>
          </a:solidFill>
        </p:spPr>
        <p:txBody>
          <a:bodyPr wrap="square" rtlCol="0">
            <a:spAutoFit/>
          </a:bodyPr>
          <a:lstStyle/>
          <a:p>
            <a:r>
              <a:rPr lang="en-GB" i="1" dirty="0"/>
              <a:t>Self-harm describes a wide range of ways in which a person might hurt themselves, put themselves at risk or neglect to take care of themselves in order to manage difficult thoughts, feelings or experiences.</a:t>
            </a:r>
          </a:p>
          <a:p>
            <a:endParaRPr lang="en-GB" i="1" dirty="0"/>
          </a:p>
          <a:p>
            <a:r>
              <a:rPr lang="en-GB" i="1" dirty="0"/>
              <a:t>An eating disorder is a serious mental health condition involving extreme,  unhealthy eating behaviours and can take various forms, such as anorexia, bulimia and binge eating disorder.</a:t>
            </a:r>
          </a:p>
        </p:txBody>
      </p:sp>
      <p:sp>
        <p:nvSpPr>
          <p:cNvPr id="8" name="Rectangle 7"/>
          <p:cNvSpPr/>
          <p:nvPr/>
        </p:nvSpPr>
        <p:spPr>
          <a:xfrm>
            <a:off x="775272" y="1821016"/>
            <a:ext cx="7666399" cy="1314070"/>
          </a:xfrm>
          <a:prstGeom prst="rect">
            <a:avLst/>
          </a:prstGeom>
          <a:solidFill>
            <a:srgbClr val="F3E7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solidFill>
                  <a:schemeClr val="tx1"/>
                </a:solidFill>
              </a:rPr>
              <a:t>Unhealthy coping strategies are behaviours people use to deal with difficult emotions which have long-term negative consequences</a:t>
            </a:r>
          </a:p>
        </p:txBody>
      </p:sp>
    </p:spTree>
    <p:extLst>
      <p:ext uri="{BB962C8B-B14F-4D97-AF65-F5344CB8AC3E}">
        <p14:creationId xmlns:p14="http://schemas.microsoft.com/office/powerpoint/2010/main" val="64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32</a:t>
            </a:fld>
            <a:endParaRPr lang="en-GB" dirty="0"/>
          </a:p>
        </p:txBody>
      </p:sp>
      <p:sp>
        <p:nvSpPr>
          <p:cNvPr id="13" name="TextBox 12"/>
          <p:cNvSpPr txBox="1"/>
          <p:nvPr/>
        </p:nvSpPr>
        <p:spPr>
          <a:xfrm>
            <a:off x="164949" y="1089141"/>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Responding to opinions</a:t>
            </a:r>
            <a:endParaRPr lang="en-GB" sz="3300" b="1" dirty="0">
              <a:latin typeface="League Spartan" panose="00000800000000000000" pitchFamily="50" charset="0"/>
            </a:endParaRPr>
          </a:p>
        </p:txBody>
      </p:sp>
      <p:sp>
        <p:nvSpPr>
          <p:cNvPr id="9" name="TextBox 8"/>
          <p:cNvSpPr txBox="1"/>
          <p:nvPr/>
        </p:nvSpPr>
        <p:spPr>
          <a:xfrm>
            <a:off x="657423" y="1868266"/>
            <a:ext cx="3800277" cy="646331"/>
          </a:xfrm>
          <a:prstGeom prst="rect">
            <a:avLst/>
          </a:prstGeom>
          <a:solidFill>
            <a:srgbClr val="F3E7FF"/>
          </a:solidFill>
        </p:spPr>
        <p:txBody>
          <a:bodyPr wrap="square" rtlCol="0">
            <a:spAutoFit/>
          </a:bodyPr>
          <a:lstStyle/>
          <a:p>
            <a:pPr algn="ctr"/>
            <a:r>
              <a:rPr lang="en-GB" b="1" dirty="0"/>
              <a:t>“I heard that only teenage girls suffer from eating disorders.”</a:t>
            </a:r>
            <a:endParaRPr lang="en-GB" dirty="0"/>
          </a:p>
        </p:txBody>
      </p:sp>
      <p:sp>
        <p:nvSpPr>
          <p:cNvPr id="3" name="Rectangle 2"/>
          <p:cNvSpPr/>
          <p:nvPr/>
        </p:nvSpPr>
        <p:spPr>
          <a:xfrm>
            <a:off x="1173774" y="2640877"/>
            <a:ext cx="4576396" cy="685059"/>
          </a:xfrm>
          <a:prstGeom prst="rect">
            <a:avLst/>
          </a:prstGeom>
          <a:solidFill>
            <a:srgbClr val="F3E7FF"/>
          </a:solidFill>
        </p:spPr>
        <p:txBody>
          <a:bodyPr wrap="square">
            <a:spAutoFit/>
          </a:bodyPr>
          <a:lstStyle/>
          <a:p>
            <a:pPr marL="472916" marR="382905" algn="ctr">
              <a:lnSpc>
                <a:spcPct val="107000"/>
              </a:lnSpc>
              <a:spcAft>
                <a:spcPts val="600"/>
              </a:spcAft>
              <a:tabLst>
                <a:tab pos="405289" algn="l"/>
              </a:tabLst>
            </a:pPr>
            <a:r>
              <a:rPr lang="en-GB"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“I’ve always thought people who self-harm are just attention seeking.”</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7475" y="3451948"/>
            <a:ext cx="4572000" cy="685059"/>
          </a:xfrm>
          <a:prstGeom prst="rect">
            <a:avLst/>
          </a:prstGeom>
          <a:solidFill>
            <a:srgbClr val="F3E7FF"/>
          </a:solidFill>
        </p:spPr>
        <p:txBody>
          <a:bodyPr>
            <a:spAutoFit/>
          </a:bodyPr>
          <a:lstStyle/>
          <a:p>
            <a:pPr marR="315278" algn="ctr">
              <a:lnSpc>
                <a:spcPct val="107000"/>
              </a:lnSpc>
              <a:spcAft>
                <a:spcPts val="600"/>
              </a:spcAft>
            </a:pPr>
            <a:r>
              <a:rPr lang="en-GB"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“Eating disorders are a result of vanity and are caused by the media.”</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553459" y="4302871"/>
            <a:ext cx="3467872" cy="388696"/>
          </a:xfrm>
          <a:prstGeom prst="rect">
            <a:avLst/>
          </a:prstGeom>
          <a:solidFill>
            <a:srgbClr val="F3E7FF"/>
          </a:solidFill>
        </p:spPr>
        <p:txBody>
          <a:bodyPr wrap="none">
            <a:spAutoFit/>
          </a:bodyPr>
          <a:lstStyle/>
          <a:p>
            <a:pPr algn="ctr">
              <a:lnSpc>
                <a:spcPct val="107000"/>
              </a:lnSpc>
              <a:spcAft>
                <a:spcPts val="600"/>
              </a:spcAft>
            </a:pPr>
            <a:r>
              <a:rPr lang="en-GB"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“People who self-harm are suicidal.”</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71562" y="4781090"/>
            <a:ext cx="4572000" cy="685059"/>
          </a:xfrm>
          <a:prstGeom prst="rect">
            <a:avLst/>
          </a:prstGeom>
          <a:solidFill>
            <a:srgbClr val="F3E7FF"/>
          </a:solidFill>
        </p:spPr>
        <p:txBody>
          <a:bodyPr>
            <a:spAutoFit/>
          </a:bodyPr>
          <a:lstStyle/>
          <a:p>
            <a:pPr marL="202883" marR="382905" algn="ctr">
              <a:lnSpc>
                <a:spcPct val="107000"/>
              </a:lnSpc>
              <a:spcAft>
                <a:spcPts val="600"/>
              </a:spcAft>
            </a:pPr>
            <a:r>
              <a:rPr lang="en-GB" b="1"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“People don’t ever recover from an eating disorder or self-harm.”</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rot="869969">
            <a:off x="5908181" y="1486255"/>
            <a:ext cx="2464594" cy="4157663"/>
          </a:xfrm>
          <a:prstGeom prst="rect">
            <a:avLst/>
          </a:prstGeom>
          <a:ln>
            <a:solidFill>
              <a:schemeClr val="tx1"/>
            </a:solidFill>
          </a:ln>
        </p:spPr>
      </p:pic>
    </p:spTree>
    <p:extLst>
      <p:ext uri="{BB962C8B-B14F-4D97-AF65-F5344CB8AC3E}">
        <p14:creationId xmlns:p14="http://schemas.microsoft.com/office/powerpoint/2010/main" val="351684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33</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Helping Pete</a:t>
            </a:r>
            <a:endParaRPr lang="en-GB" sz="3300" b="1" dirty="0">
              <a:latin typeface="League Spartan" panose="00000800000000000000" pitchFamily="50"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sp>
        <p:nvSpPr>
          <p:cNvPr id="23" name="TextBox 22"/>
          <p:cNvSpPr txBox="1"/>
          <p:nvPr/>
        </p:nvSpPr>
        <p:spPr>
          <a:xfrm>
            <a:off x="3973924" y="1923825"/>
            <a:ext cx="4712876" cy="3323987"/>
          </a:xfrm>
          <a:prstGeom prst="rect">
            <a:avLst/>
          </a:prstGeom>
          <a:solidFill>
            <a:srgbClr val="95519E">
              <a:alpha val="39000"/>
            </a:srgbClr>
          </a:solidFill>
          <a:ln>
            <a:noFill/>
          </a:ln>
        </p:spPr>
        <p:txBody>
          <a:bodyPr wrap="square" rtlCol="0">
            <a:spAutoFit/>
          </a:bodyPr>
          <a:lstStyle/>
          <a:p>
            <a:pPr algn="ct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What is Pete experiencing right now?</a:t>
            </a:r>
          </a:p>
          <a:p>
            <a:pPr marL="342900"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What warning signs might make someone concerned about their friends?</a:t>
            </a:r>
          </a:p>
          <a:p>
            <a:pPr marL="342900"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a:p>
            <a:pPr marL="342900" indent="-342900" algn="ctr">
              <a:buFont typeface="Arial" panose="020B0604020202020204" pitchFamily="34" charset="0"/>
              <a:buChar char="•"/>
            </a:pPr>
            <a:r>
              <a:rPr lang="en-US" sz="2100" b="1" dirty="0">
                <a:latin typeface="Lato" panose="020B0604020202020204" charset="0"/>
                <a:ea typeface="Lato" panose="020B0604020202020204" charset="0"/>
                <a:cs typeface="Lato" panose="020B0604020202020204" charset="0"/>
              </a:rPr>
              <a:t>What could Yasmin do next?</a:t>
            </a:r>
          </a:p>
          <a:p>
            <a:pPr marL="342900" indent="-342900" algn="ctr">
              <a:buFont typeface="Arial" panose="020B0604020202020204" pitchFamily="34" charset="0"/>
              <a:buChar char="•"/>
            </a:pPr>
            <a:endParaRPr lang="en-US" sz="2100" dirty="0">
              <a:latin typeface="Lato" panose="020B0604020202020204" charset="0"/>
              <a:ea typeface="Lato" panose="020B0604020202020204" charset="0"/>
              <a:cs typeface="Lato" panose="020B0604020202020204" charset="0"/>
            </a:endParaRPr>
          </a:p>
        </p:txBody>
      </p:sp>
      <p:pic>
        <p:nvPicPr>
          <p:cNvPr id="8194" name="Picture 2" descr="Mental Health, Brain, Thinking, Tree Branches, Disor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829" y="2310663"/>
            <a:ext cx="2932249" cy="25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34</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Helping Pete</a:t>
            </a:r>
            <a:endParaRPr lang="en-GB" sz="3300" b="1" dirty="0">
              <a:latin typeface="League Spartan" panose="00000800000000000000" pitchFamily="50" charset="0"/>
            </a:endParaRPr>
          </a:p>
        </p:txBody>
      </p:sp>
      <p:sp>
        <p:nvSpPr>
          <p:cNvPr id="23" name="TextBox 22"/>
          <p:cNvSpPr txBox="1"/>
          <p:nvPr/>
        </p:nvSpPr>
        <p:spPr>
          <a:xfrm>
            <a:off x="341298" y="3366690"/>
            <a:ext cx="3221871" cy="1938992"/>
          </a:xfrm>
          <a:prstGeom prst="rect">
            <a:avLst/>
          </a:prstGeom>
          <a:solidFill>
            <a:srgbClr val="95519E">
              <a:alpha val="10000"/>
            </a:srgbClr>
          </a:solidFill>
          <a:ln>
            <a:noFill/>
          </a:ln>
        </p:spPr>
        <p:txBody>
          <a:bodyPr wrap="square" rtlCol="0">
            <a:spAutoFit/>
          </a:bodyPr>
          <a:lstStyle/>
          <a:p>
            <a:pPr algn="ctr"/>
            <a:r>
              <a:rPr lang="en-GB" sz="1500" b="1" dirty="0">
                <a:latin typeface="Lato" panose="020B0604020202020204" charset="0"/>
                <a:ea typeface="Lato" panose="020B0604020202020204" charset="0"/>
                <a:cs typeface="Lato" panose="020B0604020202020204" charset="0"/>
              </a:rPr>
              <a:t>Sort the cards into 2 piles:</a:t>
            </a:r>
          </a:p>
          <a:p>
            <a:pPr algn="ctr"/>
            <a:endParaRPr lang="en-GB" sz="1500" b="1" dirty="0">
              <a:latin typeface="Lato" panose="020B0604020202020204" charset="0"/>
              <a:ea typeface="Lato" panose="020B0604020202020204" charset="0"/>
              <a:cs typeface="Lato" panose="020B0604020202020204" charset="0"/>
            </a:endParaRPr>
          </a:p>
          <a:p>
            <a:pPr marL="257175" indent="-257175" algn="ctr">
              <a:buFont typeface="Arial" panose="020B0604020202020204" pitchFamily="34" charset="0"/>
              <a:buChar char="•"/>
            </a:pPr>
            <a:r>
              <a:rPr lang="en-GB" sz="1500" b="1" dirty="0">
                <a:latin typeface="Lato" panose="020B0604020202020204" charset="0"/>
                <a:ea typeface="Lato" panose="020B0604020202020204" charset="0"/>
                <a:cs typeface="Lato" panose="020B0604020202020204" charset="0"/>
              </a:rPr>
              <a:t>Likely consequences of Yasmin’s suggestion to seek help.</a:t>
            </a:r>
          </a:p>
          <a:p>
            <a:pPr marL="257175" indent="-257175" algn="ctr">
              <a:buFont typeface="Arial" panose="020B0604020202020204" pitchFamily="34" charset="0"/>
              <a:buChar char="•"/>
            </a:pPr>
            <a:r>
              <a:rPr lang="en-GB" sz="1500" b="1" dirty="0">
                <a:latin typeface="Lato" panose="020B0604020202020204" charset="0"/>
                <a:ea typeface="Lato" panose="020B0604020202020204" charset="0"/>
                <a:cs typeface="Lato" panose="020B0604020202020204" charset="0"/>
              </a:rPr>
              <a:t>Likely consequences of Dimitri’s suggestion not to interfere.</a:t>
            </a:r>
          </a:p>
        </p:txBody>
      </p:sp>
      <p:sp>
        <p:nvSpPr>
          <p:cNvPr id="10" name="Rounded Rectangle 9"/>
          <p:cNvSpPr/>
          <p:nvPr/>
        </p:nvSpPr>
        <p:spPr>
          <a:xfrm rot="1097539">
            <a:off x="1024801" y="2183767"/>
            <a:ext cx="1080726" cy="6727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Rounded Rectangle 24"/>
          <p:cNvSpPr/>
          <p:nvPr/>
        </p:nvSpPr>
        <p:spPr>
          <a:xfrm rot="1041303">
            <a:off x="1138322" y="2551986"/>
            <a:ext cx="1033694" cy="6107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Rounded Rectangle 25"/>
          <p:cNvSpPr/>
          <p:nvPr/>
        </p:nvSpPr>
        <p:spPr>
          <a:xfrm rot="20652637">
            <a:off x="1595816" y="2153261"/>
            <a:ext cx="1080727" cy="6727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7" name="Straight Arrow Connector 16"/>
          <p:cNvCxnSpPr/>
          <p:nvPr/>
        </p:nvCxnSpPr>
        <p:spPr>
          <a:xfrm>
            <a:off x="5318941" y="2888522"/>
            <a:ext cx="1" cy="251028"/>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5306331" y="4748057"/>
            <a:ext cx="1696" cy="3054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6607991" y="3971038"/>
            <a:ext cx="527292" cy="1087"/>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
        <p:nvSpPr>
          <p:cNvPr id="27" name="Rounded Rectangle 26"/>
          <p:cNvSpPr/>
          <p:nvPr/>
        </p:nvSpPr>
        <p:spPr>
          <a:xfrm>
            <a:off x="4106652" y="2147177"/>
            <a:ext cx="2424581" cy="660617"/>
          </a:xfrm>
          <a:prstGeom prst="roundRect">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350" dirty="0">
                <a:solidFill>
                  <a:schemeClr val="dk1"/>
                </a:solidFill>
              </a:rPr>
              <a:t>Dimitri thinks it is none of their business and they can’t do anything.</a:t>
            </a:r>
          </a:p>
        </p:txBody>
      </p:sp>
      <p:sp>
        <p:nvSpPr>
          <p:cNvPr id="28" name="Rounded Rectangle 27"/>
          <p:cNvSpPr/>
          <p:nvPr/>
        </p:nvSpPr>
        <p:spPr>
          <a:xfrm>
            <a:off x="4095736" y="3214171"/>
            <a:ext cx="2424581" cy="1492784"/>
          </a:xfrm>
          <a:prstGeom prst="roundRect">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350" dirty="0"/>
              <a:t>Pete is likely to continue using unhealthy coping strategies, and may increase using them as his current state of mind means he’s unlikely to be able to think clearly enough to get help for himself.</a:t>
            </a:r>
          </a:p>
        </p:txBody>
      </p:sp>
      <p:sp>
        <p:nvSpPr>
          <p:cNvPr id="29" name="Rounded Rectangle 28"/>
          <p:cNvSpPr/>
          <p:nvPr/>
        </p:nvSpPr>
        <p:spPr>
          <a:xfrm>
            <a:off x="7200769" y="3718021"/>
            <a:ext cx="1169585" cy="660617"/>
          </a:xfrm>
          <a:prstGeom prst="roundRect">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350" dirty="0">
                <a:solidFill>
                  <a:schemeClr val="dk1"/>
                </a:solidFill>
              </a:rPr>
              <a:t>Increased risk to Pete’s health.</a:t>
            </a:r>
          </a:p>
        </p:txBody>
      </p:sp>
      <p:sp>
        <p:nvSpPr>
          <p:cNvPr id="30" name="TextBox 29"/>
          <p:cNvSpPr txBox="1"/>
          <p:nvPr/>
        </p:nvSpPr>
        <p:spPr>
          <a:xfrm>
            <a:off x="4106652" y="1731417"/>
            <a:ext cx="4263703" cy="323165"/>
          </a:xfrm>
          <a:prstGeom prst="rect">
            <a:avLst/>
          </a:prstGeom>
          <a:solidFill>
            <a:srgbClr val="95519E">
              <a:alpha val="10000"/>
            </a:srgbClr>
          </a:solidFill>
          <a:ln>
            <a:noFill/>
          </a:ln>
        </p:spPr>
        <p:txBody>
          <a:bodyPr wrap="square" rtlCol="0">
            <a:spAutoFit/>
          </a:bodyPr>
          <a:lstStyle/>
          <a:p>
            <a:pPr algn="ctr"/>
            <a:r>
              <a:rPr lang="en-GB" sz="1500" b="1" dirty="0">
                <a:latin typeface="Lato" panose="020B0604020202020204" charset="0"/>
                <a:ea typeface="Lato" panose="020B0604020202020204" charset="0"/>
                <a:cs typeface="Lato" panose="020B0604020202020204" charset="0"/>
              </a:rPr>
              <a:t>Place them in order on the decision tree.</a:t>
            </a:r>
          </a:p>
        </p:txBody>
      </p:sp>
      <p:sp>
        <p:nvSpPr>
          <p:cNvPr id="32" name="TextBox 31"/>
          <p:cNvSpPr txBox="1"/>
          <p:nvPr/>
        </p:nvSpPr>
        <p:spPr>
          <a:xfrm>
            <a:off x="6871637" y="2822979"/>
            <a:ext cx="1986738" cy="784830"/>
          </a:xfrm>
          <a:prstGeom prst="rect">
            <a:avLst/>
          </a:prstGeom>
          <a:solidFill>
            <a:srgbClr val="95519E">
              <a:alpha val="10000"/>
            </a:srgbClr>
          </a:solidFill>
          <a:ln>
            <a:noFill/>
          </a:ln>
        </p:spPr>
        <p:txBody>
          <a:bodyPr wrap="square" rtlCol="0">
            <a:spAutoFit/>
          </a:bodyPr>
          <a:lstStyle/>
          <a:p>
            <a:pPr algn="ctr"/>
            <a:r>
              <a:rPr lang="en-GB" sz="1500" b="1" dirty="0">
                <a:latin typeface="Lato" panose="020B0604020202020204" charset="0"/>
                <a:ea typeface="Lato" panose="020B0604020202020204" charset="0"/>
                <a:cs typeface="Lato" panose="020B0604020202020204" charset="0"/>
              </a:rPr>
              <a:t>Optional: add extra consequences for each card.</a:t>
            </a: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976152" y="5286375"/>
            <a:ext cx="574894" cy="633058"/>
          </a:xfrm>
          <a:prstGeom prst="rect">
            <a:avLst/>
          </a:prstGeom>
        </p:spPr>
      </p:pic>
    </p:spTree>
    <p:extLst>
      <p:ext uri="{BB962C8B-B14F-4D97-AF65-F5344CB8AC3E}">
        <p14:creationId xmlns:p14="http://schemas.microsoft.com/office/powerpoint/2010/main" val="25588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25" grpId="0" animBg="1"/>
      <p:bldP spid="26" grpId="0" animBg="1"/>
      <p:bldP spid="27" grpId="0" animBg="1"/>
      <p:bldP spid="28" grpId="0" animBg="1"/>
      <p:bldP spid="29" grpId="0" animBg="1"/>
      <p:bldP spid="30"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35</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Helping Pete</a:t>
            </a:r>
            <a:endParaRPr lang="en-GB" sz="3300" b="1" dirty="0">
              <a:latin typeface="League Spartan" panose="00000800000000000000" pitchFamily="50" charset="0"/>
            </a:endParaRPr>
          </a:p>
        </p:txBody>
      </p:sp>
      <p:sp>
        <p:nvSpPr>
          <p:cNvPr id="23" name="TextBox 22"/>
          <p:cNvSpPr txBox="1"/>
          <p:nvPr/>
        </p:nvSpPr>
        <p:spPr>
          <a:xfrm>
            <a:off x="3973924" y="1923826"/>
            <a:ext cx="4712876" cy="3647152"/>
          </a:xfrm>
          <a:prstGeom prst="rect">
            <a:avLst/>
          </a:prstGeom>
          <a:solidFill>
            <a:srgbClr val="95519E">
              <a:alpha val="30000"/>
            </a:srgbClr>
          </a:solidFill>
          <a:ln>
            <a:noFill/>
          </a:ln>
        </p:spPr>
        <p:txBody>
          <a:bodyPr wrap="square" rtlCol="0">
            <a:spAutoFit/>
          </a:bodyPr>
          <a:lstStyle/>
          <a:p>
            <a:pPr marL="385763" indent="-385763">
              <a:buFont typeface="+mj-lt"/>
              <a:buAutoNum type="arabicPeriod"/>
            </a:pPr>
            <a:r>
              <a:rPr lang="en-GB" sz="2100" dirty="0">
                <a:latin typeface="Lato" panose="020B0604020202020204" charset="0"/>
                <a:ea typeface="Lato" panose="020B0604020202020204" charset="0"/>
                <a:cs typeface="Lato" panose="020B0604020202020204" charset="0"/>
              </a:rPr>
              <a:t>Was Yasmin right to talk to her dad about Pete’s problems?</a:t>
            </a:r>
          </a:p>
          <a:p>
            <a:pPr marL="385763" indent="-385763">
              <a:buFont typeface="+mj-lt"/>
              <a:buAutoNum type="arabicPeriod"/>
            </a:pPr>
            <a:r>
              <a:rPr lang="en-GB" sz="2100" dirty="0">
                <a:latin typeface="Lato" panose="020B0604020202020204" charset="0"/>
                <a:ea typeface="Lato" panose="020B0604020202020204" charset="0"/>
                <a:cs typeface="Lato" panose="020B0604020202020204" charset="0"/>
              </a:rPr>
              <a:t>How might Yasmin have started the conversation with her dad?</a:t>
            </a:r>
          </a:p>
          <a:p>
            <a:pPr marL="385763" indent="-385763">
              <a:buFont typeface="+mj-lt"/>
              <a:buAutoNum type="arabicPeriod"/>
            </a:pPr>
            <a:r>
              <a:rPr lang="en-GB" sz="2100" dirty="0">
                <a:latin typeface="Lato" panose="020B0604020202020204" charset="0"/>
                <a:ea typeface="Lato" panose="020B0604020202020204" charset="0"/>
                <a:cs typeface="Lato" panose="020B0604020202020204" charset="0"/>
              </a:rPr>
              <a:t>What advice might Yasmin’s dad have given her?</a:t>
            </a:r>
          </a:p>
          <a:p>
            <a:pPr marL="385763" indent="-385763">
              <a:buFont typeface="+mj-lt"/>
              <a:buAutoNum type="arabicPeriod"/>
            </a:pPr>
            <a:r>
              <a:rPr lang="en-GB" sz="2100" dirty="0">
                <a:latin typeface="Lato" panose="020B0604020202020204" charset="0"/>
                <a:ea typeface="Lato" panose="020B0604020202020204" charset="0"/>
                <a:cs typeface="Lato" panose="020B0604020202020204" charset="0"/>
              </a:rPr>
              <a:t>How might Yasmin have started the conversation with Pete?</a:t>
            </a:r>
          </a:p>
          <a:p>
            <a:pPr marL="385763" indent="-385763">
              <a:buFont typeface="+mj-lt"/>
              <a:buAutoNum type="arabicPeriod"/>
            </a:pPr>
            <a:r>
              <a:rPr lang="en-GB" sz="2100" dirty="0">
                <a:latin typeface="Lato" panose="020B0604020202020204" charset="0"/>
                <a:ea typeface="Lato" panose="020B0604020202020204" charset="0"/>
                <a:cs typeface="Lato" panose="020B0604020202020204" charset="0"/>
              </a:rPr>
              <a:t>Pete asks Yasmin not to tell anyone else. What should Yasmin do next? </a:t>
            </a:r>
          </a:p>
        </p:txBody>
      </p:sp>
      <p:pic>
        <p:nvPicPr>
          <p:cNvPr id="8194" name="Picture 2" descr="Mental Health, Brain, Thinking, Tree Branches, Disor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2310663"/>
            <a:ext cx="2932249" cy="255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38" y="1188868"/>
            <a:ext cx="8677124" cy="600164"/>
          </a:xfrm>
          <a:prstGeom prst="rect">
            <a:avLst/>
          </a:prstGeom>
          <a:noFill/>
        </p:spPr>
        <p:txBody>
          <a:bodyPr wrap="square" rtlCol="0">
            <a:spAutoFit/>
          </a:bodyPr>
          <a:lstStyle/>
          <a:p>
            <a:pPr algn="ctr"/>
            <a:r>
              <a:rPr lang="en-GB" sz="3300" b="1" dirty="0">
                <a:solidFill>
                  <a:srgbClr val="95519E"/>
                </a:solidFill>
                <a:latin typeface="League Spartan" panose="00000800000000000000" pitchFamily="50" charset="0"/>
              </a:rPr>
              <a:t>Questions!</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fld id="{2D651D86-383D-45DB-A701-76B5BFCFE28F}" type="slidenum">
              <a:rPr lang="en-GB" smtClean="0"/>
              <a:t>36</a:t>
            </a:fld>
            <a:endParaRPr lang="en-GB" dirty="0"/>
          </a:p>
        </p:txBody>
      </p:sp>
      <p:pic>
        <p:nvPicPr>
          <p:cNvPr id="10246" name="Picture 6" descr="Box, Question Mark, Question, Mark, Sign, Symbo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32" y="1634043"/>
            <a:ext cx="4332937" cy="41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1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02" y="1218617"/>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Further support</a:t>
            </a:r>
            <a:endParaRPr lang="en-GB" sz="3300" b="1" dirty="0">
              <a:latin typeface="League Spartan" panose="00000800000000000000" pitchFamily="50" charset="0"/>
            </a:endParaRPr>
          </a:p>
        </p:txBody>
      </p:sp>
      <p:sp>
        <p:nvSpPr>
          <p:cNvPr id="10" name="TextBox 9"/>
          <p:cNvSpPr txBox="1"/>
          <p:nvPr/>
        </p:nvSpPr>
        <p:spPr>
          <a:xfrm>
            <a:off x="4704938" y="1036662"/>
            <a:ext cx="4191927" cy="4916731"/>
          </a:xfrm>
          <a:prstGeom prst="rect">
            <a:avLst/>
          </a:prstGeom>
          <a:noFill/>
        </p:spPr>
        <p:txBody>
          <a:bodyPr wrap="square" rtlCol="0">
            <a:spAutoFit/>
          </a:bodyPr>
          <a:lstStyle/>
          <a:p>
            <a:r>
              <a:rPr lang="en-US" sz="1650" dirty="0">
                <a:latin typeface="Lato" panose="020B0604020202020204" charset="0"/>
                <a:ea typeface="Lato" panose="020B0604020202020204" charset="0"/>
                <a:cs typeface="Lato" panose="020B0604020202020204" charset="0"/>
              </a:rPr>
              <a:t>There are lots of places to get advice about emotional wellbeing, social media or to discuss feelings.</a:t>
            </a:r>
          </a:p>
          <a:p>
            <a:endParaRPr lang="en-US" sz="1650" dirty="0">
              <a:latin typeface="Lato" panose="020B0604020202020204" charset="0"/>
              <a:ea typeface="Lato" panose="020B0604020202020204" charset="0"/>
              <a:cs typeface="Lato" panose="020B0604020202020204" charset="0"/>
            </a:endParaRPr>
          </a:p>
          <a:p>
            <a:r>
              <a:rPr lang="en-US" sz="1650" b="1" dirty="0" err="1">
                <a:latin typeface="Lato" panose="020B0604020202020204" charset="0"/>
                <a:ea typeface="Lato" panose="020B0604020202020204" charset="0"/>
                <a:cs typeface="Lato" panose="020B0604020202020204" charset="0"/>
              </a:rPr>
              <a:t>ChildLine</a:t>
            </a:r>
            <a:r>
              <a:rPr lang="en-US" sz="1650" dirty="0">
                <a:latin typeface="Lato" panose="020B0604020202020204" charset="0"/>
                <a:ea typeface="Lato" panose="020B0604020202020204" charset="0"/>
                <a:cs typeface="Lato" panose="020B0604020202020204" charset="0"/>
              </a:rPr>
              <a:t>:</a:t>
            </a:r>
          </a:p>
          <a:p>
            <a:r>
              <a:rPr lang="en-US" sz="1650" dirty="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1650" dirty="0">
                <a:solidFill>
                  <a:schemeClr val="bg1">
                    <a:lumMod val="50000"/>
                  </a:schemeClr>
                </a:solidFill>
                <a:latin typeface="Lato" panose="020B0604020202020204" charset="0"/>
                <a:ea typeface="Lato" panose="020B0604020202020204" charset="0"/>
                <a:cs typeface="Lato" panose="020B0604020202020204" charset="0"/>
              </a:rPr>
              <a:t>  </a:t>
            </a:r>
            <a:r>
              <a:rPr lang="en-US" sz="1650" dirty="0">
                <a:latin typeface="Lato" panose="020B0604020202020204" charset="0"/>
                <a:ea typeface="Lato" panose="020B0604020202020204" charset="0"/>
                <a:cs typeface="Lato" panose="020B0604020202020204" charset="0"/>
              </a:rPr>
              <a:t>Phone: 0800 1111</a:t>
            </a:r>
          </a:p>
          <a:p>
            <a:endParaRPr lang="en-US" sz="1650" dirty="0">
              <a:latin typeface="Lato" panose="020B0604020202020204" charset="0"/>
              <a:ea typeface="Lato" panose="020B0604020202020204" charset="0"/>
              <a:cs typeface="Lato" panose="020B0604020202020204" charset="0"/>
            </a:endParaRPr>
          </a:p>
          <a:p>
            <a:r>
              <a:rPr lang="en-US" sz="1650" b="1" dirty="0">
                <a:latin typeface="Lato" panose="020B0604020202020204" charset="0"/>
                <a:ea typeface="Lato" panose="020B0604020202020204" charset="0"/>
                <a:cs typeface="Lato" panose="020B0604020202020204" charset="0"/>
              </a:rPr>
              <a:t>Young Minds:</a:t>
            </a:r>
          </a:p>
          <a:p>
            <a:r>
              <a:rPr lang="en-GB" sz="1650" u="sng" dirty="0">
                <a:latin typeface="Lato" panose="020B0604020202020204" charset="0"/>
                <a:ea typeface="Lato" panose="020B0604020202020204" charset="0"/>
                <a:cs typeface="Lato" panose="020B0604020202020204" charset="0"/>
                <a:hlinkClick r:id="rId4"/>
              </a:rPr>
              <a:t>www.youngminds.org.uk</a:t>
            </a:r>
            <a:endParaRPr lang="en-US" sz="1650" dirty="0">
              <a:latin typeface="Lato" panose="020B0604020202020204" charset="0"/>
              <a:ea typeface="Lato" panose="020B0604020202020204" charset="0"/>
              <a:cs typeface="Lato" panose="020B0604020202020204" charset="0"/>
            </a:endParaRPr>
          </a:p>
          <a:p>
            <a:endParaRPr lang="en-US" sz="1650" dirty="0">
              <a:latin typeface="Lato" panose="020B0604020202020204" charset="0"/>
              <a:ea typeface="Lato" panose="020B0604020202020204" charset="0"/>
              <a:cs typeface="Lato" panose="020B0604020202020204" charset="0"/>
            </a:endParaRPr>
          </a:p>
          <a:p>
            <a:r>
              <a:rPr lang="en-US" sz="1650" b="1" dirty="0">
                <a:latin typeface="Lato" panose="020B0604020202020204" charset="0"/>
                <a:ea typeface="Lato" panose="020B0604020202020204" charset="0"/>
                <a:cs typeface="Lato" panose="020B0604020202020204" charset="0"/>
              </a:rPr>
              <a:t>Samaritans:</a:t>
            </a:r>
          </a:p>
          <a:p>
            <a:r>
              <a:rPr lang="en-GB" sz="1650" u="sng" dirty="0">
                <a:latin typeface="Lato" panose="020B0604020202020204" charset="0"/>
                <a:ea typeface="Lato" panose="020B0604020202020204" charset="0"/>
                <a:cs typeface="Lato" panose="020B0604020202020204" charset="0"/>
                <a:hlinkClick r:id="rId5"/>
              </a:rPr>
              <a:t>www.samaritans.org</a:t>
            </a:r>
            <a:r>
              <a:rPr lang="en-GB" sz="1650" dirty="0">
                <a:latin typeface="Lato" panose="020B0604020202020204" charset="0"/>
                <a:ea typeface="Lato" panose="020B0604020202020204" charset="0"/>
                <a:cs typeface="Lato" panose="020B0604020202020204" charset="0"/>
              </a:rPr>
              <a:t> Phone: 116 123</a:t>
            </a:r>
          </a:p>
          <a:p>
            <a:endParaRPr lang="en-GB" sz="1650" dirty="0">
              <a:latin typeface="Lato" panose="020B0604020202020204" charset="0"/>
              <a:ea typeface="Lato" panose="020B0604020202020204" charset="0"/>
              <a:cs typeface="Lato" panose="020B0604020202020204" charset="0"/>
            </a:endParaRPr>
          </a:p>
          <a:p>
            <a:r>
              <a:rPr lang="en-GB" sz="1650" b="1" dirty="0">
                <a:latin typeface="Lato" panose="020B0604020202020204" charset="0"/>
                <a:ea typeface="Lato" panose="020B0604020202020204" charset="0"/>
                <a:cs typeface="Lato" panose="020B0604020202020204" charset="0"/>
              </a:rPr>
              <a:t>BEAT</a:t>
            </a:r>
            <a:r>
              <a:rPr lang="en-GB" sz="1650" dirty="0">
                <a:latin typeface="Lato" panose="020B0604020202020204" charset="0"/>
                <a:ea typeface="Lato" panose="020B0604020202020204" charset="0"/>
                <a:cs typeface="Lato" panose="020B0604020202020204" charset="0"/>
              </a:rPr>
              <a:t> (for support with eating disorders): </a:t>
            </a:r>
            <a:r>
              <a:rPr lang="en-GB" sz="1650" dirty="0">
                <a:latin typeface="Lato" panose="020B0604020202020204" charset="0"/>
                <a:ea typeface="Lato" panose="020B0604020202020204" charset="0"/>
                <a:cs typeface="Lato" panose="020B0604020202020204" charset="0"/>
                <a:hlinkClick r:id="rId6"/>
              </a:rPr>
              <a:t>www.beateatingdisorders.org.uk</a:t>
            </a:r>
            <a:r>
              <a:rPr lang="en-GB" sz="1650" dirty="0">
                <a:latin typeface="Lato" panose="020B0604020202020204" charset="0"/>
                <a:ea typeface="Lato" panose="020B0604020202020204" charset="0"/>
                <a:cs typeface="Lato" panose="020B0604020202020204" charset="0"/>
              </a:rPr>
              <a:t>  </a:t>
            </a:r>
          </a:p>
          <a:p>
            <a:r>
              <a:rPr lang="en-GB" sz="1650" dirty="0">
                <a:latin typeface="Lato" panose="020B0604020202020204" charset="0"/>
                <a:ea typeface="Lato" panose="020B0604020202020204" charset="0"/>
                <a:cs typeface="Lato" panose="020B0604020202020204" charset="0"/>
              </a:rPr>
              <a:t>Phone: 0808 8010711</a:t>
            </a:r>
          </a:p>
          <a:p>
            <a:endParaRPr lang="en-GB" sz="1650" dirty="0">
              <a:latin typeface="Lato" panose="020B0604020202020204" charset="0"/>
              <a:ea typeface="Lato" panose="020B0604020202020204" charset="0"/>
              <a:cs typeface="Lato" panose="020B0604020202020204" charset="0"/>
            </a:endParaRPr>
          </a:p>
          <a:p>
            <a:r>
              <a:rPr lang="en-GB" sz="1650" dirty="0">
                <a:latin typeface="Lato" panose="020B0604020202020204" charset="0"/>
                <a:ea typeface="Lato" panose="020B0604020202020204" charset="0"/>
                <a:cs typeface="Lato" panose="020B0604020202020204" charset="0"/>
              </a:rPr>
              <a:t>In a crisis, text ‘Shout’ to 85258</a:t>
            </a:r>
            <a:endParaRPr lang="en-US" sz="1650" dirty="0">
              <a:latin typeface="Lato" panose="020B0604020202020204" charset="0"/>
              <a:ea typeface="Lato" panose="020B0604020202020204" charset="0"/>
              <a:cs typeface="Lato" panose="020B0604020202020204" charset="0"/>
            </a:endParaRPr>
          </a:p>
          <a:p>
            <a:endParaRPr lang="en-US" sz="165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37</a:t>
            </a:fld>
            <a:endParaRPr lang="en-GB" dirty="0"/>
          </a:p>
        </p:txBody>
      </p:sp>
      <p:sp>
        <p:nvSpPr>
          <p:cNvPr id="12" name="TextBox 11"/>
          <p:cNvSpPr txBox="1"/>
          <p:nvPr/>
        </p:nvSpPr>
        <p:spPr>
          <a:xfrm>
            <a:off x="275430" y="2075638"/>
            <a:ext cx="3683507" cy="1962076"/>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If you have questions or concerns about your experience of social media, you can always speak to your parent or carer, or a teacher in school for more advice and support. </a:t>
            </a:r>
          </a:p>
          <a:p>
            <a:endParaRPr lang="en-GB" sz="1350" dirty="0"/>
          </a:p>
        </p:txBody>
      </p:sp>
      <p:pic>
        <p:nvPicPr>
          <p:cNvPr id="8" name="Picture 7"/>
          <p:cNvPicPr>
            <a:picLocks noChangeAspect="1"/>
          </p:cNvPicPr>
          <p:nvPr/>
        </p:nvPicPr>
        <p:blipFill>
          <a:blip r:embed="rId7"/>
          <a:stretch>
            <a:fillRect/>
          </a:stretch>
        </p:blipFill>
        <p:spPr>
          <a:xfrm rot="1716723">
            <a:off x="912765" y="3868903"/>
            <a:ext cx="1255123" cy="1823054"/>
          </a:xfrm>
          <a:prstGeom prst="rect">
            <a:avLst/>
          </a:prstGeom>
          <a:ln>
            <a:solidFill>
              <a:schemeClr val="tx1"/>
            </a:solidFill>
          </a:ln>
        </p:spPr>
      </p:pic>
      <p:sp>
        <p:nvSpPr>
          <p:cNvPr id="11" name="TextBox 10"/>
          <p:cNvSpPr txBox="1"/>
          <p:nvPr/>
        </p:nvSpPr>
        <p:spPr>
          <a:xfrm>
            <a:off x="1995804" y="4700097"/>
            <a:ext cx="2125324" cy="923330"/>
          </a:xfrm>
          <a:prstGeom prst="rect">
            <a:avLst/>
          </a:prstGeom>
          <a:solidFill>
            <a:srgbClr val="F3E7FF"/>
          </a:solidFill>
        </p:spPr>
        <p:txBody>
          <a:bodyPr wrap="square" rtlCol="0">
            <a:spAutoFit/>
          </a:bodyPr>
          <a:lstStyle/>
          <a:p>
            <a:pPr lvl="0" algn="ctr"/>
            <a:r>
              <a:rPr lang="en-GB" dirty="0"/>
              <a:t>What service might be best for Pete to access and why?</a:t>
            </a:r>
          </a:p>
        </p:txBody>
      </p:sp>
    </p:spTree>
    <p:extLst>
      <p:ext uri="{BB962C8B-B14F-4D97-AF65-F5344CB8AC3E}">
        <p14:creationId xmlns:p14="http://schemas.microsoft.com/office/powerpoint/2010/main" val="359484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38</a:t>
            </a:fld>
            <a:endParaRPr lang="en-GB" dirty="0"/>
          </a:p>
        </p:txBody>
      </p:sp>
      <p:sp>
        <p:nvSpPr>
          <p:cNvPr id="13" name="TextBox 12"/>
          <p:cNvSpPr txBox="1"/>
          <p:nvPr/>
        </p:nvSpPr>
        <p:spPr>
          <a:xfrm>
            <a:off x="191326" y="1163445"/>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Responding to opinions</a:t>
            </a:r>
            <a:endParaRPr lang="en-GB" sz="3300" b="1" dirty="0">
              <a:latin typeface="League Spartan" panose="00000800000000000000" pitchFamily="50" charset="0"/>
            </a:endParaRPr>
          </a:p>
        </p:txBody>
      </p:sp>
      <p:sp>
        <p:nvSpPr>
          <p:cNvPr id="9" name="TextBox 8"/>
          <p:cNvSpPr txBox="1"/>
          <p:nvPr/>
        </p:nvSpPr>
        <p:spPr>
          <a:xfrm>
            <a:off x="640121" y="1826585"/>
            <a:ext cx="3698882" cy="646331"/>
          </a:xfrm>
          <a:prstGeom prst="rect">
            <a:avLst/>
          </a:prstGeom>
          <a:solidFill>
            <a:srgbClr val="F3E7FF"/>
          </a:solidFill>
        </p:spPr>
        <p:txBody>
          <a:bodyPr wrap="square" rtlCol="0">
            <a:spAutoFit/>
          </a:bodyPr>
          <a:lstStyle/>
          <a:p>
            <a:pPr algn="ctr"/>
            <a:r>
              <a:rPr lang="en-GB" b="1" dirty="0">
                <a:latin typeface="Lato" panose="020B0604020202020204" charset="0"/>
                <a:ea typeface="Lato" panose="020B0604020202020204" charset="0"/>
                <a:cs typeface="Lato" panose="020B0604020202020204" charset="0"/>
              </a:rPr>
              <a:t>“I heard that only teenage girls suffer from eating disorders.”</a:t>
            </a:r>
            <a:endParaRPr lang="en-GB" dirty="0">
              <a:latin typeface="Lato" panose="020B0604020202020204" charset="0"/>
              <a:ea typeface="Lato" panose="020B0604020202020204" charset="0"/>
              <a:cs typeface="Lato" panose="020B0604020202020204" charset="0"/>
            </a:endParaRPr>
          </a:p>
        </p:txBody>
      </p:sp>
      <p:sp>
        <p:nvSpPr>
          <p:cNvPr id="3" name="Rectangle 2"/>
          <p:cNvSpPr/>
          <p:nvPr/>
        </p:nvSpPr>
        <p:spPr>
          <a:xfrm>
            <a:off x="1252904" y="2682205"/>
            <a:ext cx="4774223" cy="981423"/>
          </a:xfrm>
          <a:prstGeom prst="rect">
            <a:avLst/>
          </a:prstGeom>
          <a:solidFill>
            <a:srgbClr val="F3E7FF"/>
          </a:solidFill>
        </p:spPr>
        <p:txBody>
          <a:bodyPr wrap="square">
            <a:spAutoFit/>
          </a:bodyPr>
          <a:lstStyle/>
          <a:p>
            <a:pPr marL="472916" marR="382905" algn="ctr">
              <a:lnSpc>
                <a:spcPct val="107000"/>
              </a:lnSpc>
              <a:spcAft>
                <a:spcPts val="600"/>
              </a:spcAft>
              <a:tabLst>
                <a:tab pos="405289" algn="l"/>
              </a:tabLst>
            </a:pPr>
            <a:r>
              <a:rPr lang="en-GB" b="1" dirty="0">
                <a:solidFill>
                  <a:srgbClr val="000000"/>
                </a:solidFill>
                <a:latin typeface="Lato" panose="020B0604020202020204" charset="0"/>
                <a:ea typeface="Lato" panose="020B0604020202020204" charset="0"/>
                <a:cs typeface="Lato" panose="020B0604020202020204" charset="0"/>
              </a:rPr>
              <a:t>“I’ve always thought people who self-harm are just attention seeking.”</a:t>
            </a:r>
            <a:endParaRPr lang="en-GB" dirty="0">
              <a:latin typeface="Lato" panose="020B0604020202020204" charset="0"/>
              <a:ea typeface="Lato" panose="020B0604020202020204" charset="0"/>
              <a:cs typeface="Lato" panose="020B0604020202020204" charset="0"/>
            </a:endParaRPr>
          </a:p>
        </p:txBody>
      </p:sp>
      <p:sp>
        <p:nvSpPr>
          <p:cNvPr id="5" name="Rectangle 4"/>
          <p:cNvSpPr/>
          <p:nvPr/>
        </p:nvSpPr>
        <p:spPr>
          <a:xfrm>
            <a:off x="512350" y="3464875"/>
            <a:ext cx="4572000" cy="685059"/>
          </a:xfrm>
          <a:prstGeom prst="rect">
            <a:avLst/>
          </a:prstGeom>
          <a:solidFill>
            <a:srgbClr val="F3E7FF"/>
          </a:solidFill>
        </p:spPr>
        <p:txBody>
          <a:bodyPr>
            <a:spAutoFit/>
          </a:bodyPr>
          <a:lstStyle/>
          <a:p>
            <a:pPr marR="315278" algn="ctr">
              <a:lnSpc>
                <a:spcPct val="107000"/>
              </a:lnSpc>
              <a:spcAft>
                <a:spcPts val="600"/>
              </a:spcAft>
            </a:pPr>
            <a:r>
              <a:rPr lang="en-GB" b="1" dirty="0">
                <a:solidFill>
                  <a:srgbClr val="000000"/>
                </a:solidFill>
                <a:latin typeface="Lato" panose="020B0604020202020204" charset="0"/>
                <a:ea typeface="Lato" panose="020B0604020202020204" charset="0"/>
                <a:cs typeface="Lato" panose="020B0604020202020204" charset="0"/>
              </a:rPr>
              <a:t>“Eating disorders are a result of vanity and are caused by the media.”</a:t>
            </a:r>
            <a:endParaRPr lang="en-GB" dirty="0">
              <a:latin typeface="Lato" panose="020B0604020202020204" charset="0"/>
              <a:ea typeface="Lato" panose="020B0604020202020204" charset="0"/>
              <a:cs typeface="Lato" panose="020B0604020202020204" charset="0"/>
            </a:endParaRPr>
          </a:p>
        </p:txBody>
      </p:sp>
      <p:sp>
        <p:nvSpPr>
          <p:cNvPr id="7" name="Rectangle 6"/>
          <p:cNvSpPr/>
          <p:nvPr/>
        </p:nvSpPr>
        <p:spPr>
          <a:xfrm>
            <a:off x="1540723" y="4386173"/>
            <a:ext cx="4198585" cy="388696"/>
          </a:xfrm>
          <a:prstGeom prst="rect">
            <a:avLst/>
          </a:prstGeom>
          <a:solidFill>
            <a:srgbClr val="F3E7FF"/>
          </a:solidFill>
        </p:spPr>
        <p:txBody>
          <a:bodyPr wrap="none">
            <a:spAutoFit/>
          </a:bodyPr>
          <a:lstStyle/>
          <a:p>
            <a:pPr algn="ctr">
              <a:lnSpc>
                <a:spcPct val="107000"/>
              </a:lnSpc>
              <a:spcAft>
                <a:spcPts val="600"/>
              </a:spcAft>
            </a:pPr>
            <a:r>
              <a:rPr lang="en-GB" b="1" dirty="0">
                <a:solidFill>
                  <a:srgbClr val="000000"/>
                </a:solidFill>
                <a:latin typeface="Lato" panose="020B0604020202020204" charset="0"/>
                <a:ea typeface="Lato" panose="020B0604020202020204" charset="0"/>
                <a:cs typeface="Lato" panose="020B0604020202020204" charset="0"/>
              </a:rPr>
              <a:t>“People who self-harm are suicidal.”</a:t>
            </a:r>
            <a:endParaRPr lang="en-GB" dirty="0">
              <a:latin typeface="Lato" panose="020B0604020202020204" charset="0"/>
              <a:ea typeface="Lato" panose="020B0604020202020204" charset="0"/>
              <a:cs typeface="Lato" panose="020B0604020202020204" charset="0"/>
            </a:endParaRPr>
          </a:p>
        </p:txBody>
      </p:sp>
      <p:sp>
        <p:nvSpPr>
          <p:cNvPr id="8" name="Rectangle 7"/>
          <p:cNvSpPr/>
          <p:nvPr/>
        </p:nvSpPr>
        <p:spPr>
          <a:xfrm>
            <a:off x="347096" y="4981537"/>
            <a:ext cx="4572000" cy="685059"/>
          </a:xfrm>
          <a:prstGeom prst="rect">
            <a:avLst/>
          </a:prstGeom>
          <a:solidFill>
            <a:srgbClr val="F3E7FF"/>
          </a:solidFill>
        </p:spPr>
        <p:txBody>
          <a:bodyPr>
            <a:spAutoFit/>
          </a:bodyPr>
          <a:lstStyle/>
          <a:p>
            <a:pPr marL="202883" marR="382905" algn="ctr">
              <a:lnSpc>
                <a:spcPct val="107000"/>
              </a:lnSpc>
              <a:spcAft>
                <a:spcPts val="600"/>
              </a:spcAft>
            </a:pPr>
            <a:r>
              <a:rPr lang="en-GB" b="1" dirty="0">
                <a:solidFill>
                  <a:srgbClr val="000000"/>
                </a:solidFill>
                <a:latin typeface="Lato" panose="020B0604020202020204" charset="0"/>
                <a:ea typeface="Lato" panose="020B0604020202020204" charset="0"/>
                <a:cs typeface="Lato" panose="020B0604020202020204" charset="0"/>
              </a:rPr>
              <a:t>“People don’t ever recover from an eating disorder or self-harm.”</a:t>
            </a:r>
            <a:endParaRPr lang="en-GB" dirty="0">
              <a:latin typeface="Lato" panose="020B0604020202020204" charset="0"/>
              <a:ea typeface="Lato" panose="020B0604020202020204" charset="0"/>
              <a:cs typeface="Lato" panose="020B0604020202020204" charset="0"/>
            </a:endParaRPr>
          </a:p>
        </p:txBody>
      </p:sp>
      <p:sp>
        <p:nvSpPr>
          <p:cNvPr id="12" name="TextBox 11"/>
          <p:cNvSpPr txBox="1"/>
          <p:nvPr/>
        </p:nvSpPr>
        <p:spPr>
          <a:xfrm>
            <a:off x="6176732" y="2051569"/>
            <a:ext cx="2773959" cy="3877985"/>
          </a:xfrm>
          <a:prstGeom prst="rect">
            <a:avLst/>
          </a:prstGeom>
          <a:solidFill>
            <a:srgbClr val="95519E">
              <a:alpha val="31000"/>
            </a:srgbClr>
          </a:solidFill>
          <a:ln>
            <a:noFill/>
          </a:ln>
        </p:spPr>
        <p:txBody>
          <a:bodyPr wrap="square" rtlCol="0">
            <a:spAutoFit/>
          </a:bodyPr>
          <a:lstStyle/>
          <a:p>
            <a:pPr algn="ctr"/>
            <a:endParaRPr lang="en-GB" sz="1500" b="1" dirty="0">
              <a:latin typeface="Lato" panose="020B0604020202020204" charset="0"/>
              <a:ea typeface="Lato" panose="020B0604020202020204" charset="0"/>
              <a:cs typeface="Lato" panose="020B0604020202020204" charset="0"/>
            </a:endParaRPr>
          </a:p>
          <a:p>
            <a:pPr marL="257175" indent="-257175" algn="ctr">
              <a:buFont typeface="Arial" panose="020B0604020202020204" pitchFamily="34" charset="0"/>
              <a:buChar char="•"/>
            </a:pPr>
            <a:r>
              <a:rPr lang="en-GB" sz="2100" b="1" dirty="0">
                <a:latin typeface="Lato Light" panose="020F0502020204030203" pitchFamily="34" charset="0"/>
                <a:ea typeface="Lato Light" panose="020F0502020204030203" pitchFamily="34" charset="0"/>
                <a:cs typeface="Lato Light" panose="020F0502020204030203" pitchFamily="34" charset="0"/>
              </a:rPr>
              <a:t>Have any of your responses changed?</a:t>
            </a:r>
          </a:p>
          <a:p>
            <a:pPr marL="257175" indent="-257175" algn="ctr">
              <a:buFont typeface="Arial" panose="020B0604020202020204" pitchFamily="34" charset="0"/>
              <a:buChar char="•"/>
            </a:pPr>
            <a:endParaRPr lang="en-GB" sz="2100" b="1" dirty="0">
              <a:latin typeface="Lato Light" panose="020F0502020204030203" pitchFamily="34" charset="0"/>
              <a:ea typeface="Lato Light" panose="020F0502020204030203" pitchFamily="34" charset="0"/>
              <a:cs typeface="Lato Light" panose="020F0502020204030203" pitchFamily="34" charset="0"/>
            </a:endParaRPr>
          </a:p>
          <a:p>
            <a:pPr marL="257175" indent="-257175" algn="ctr">
              <a:buFont typeface="Arial" panose="020B0604020202020204" pitchFamily="34" charset="0"/>
              <a:buChar char="•"/>
            </a:pPr>
            <a:r>
              <a:rPr lang="en-GB" sz="2100" b="1" dirty="0">
                <a:latin typeface="Lato Light" panose="020F0502020204030203" pitchFamily="34" charset="0"/>
                <a:ea typeface="Lato Light" panose="020F0502020204030203" pitchFamily="34" charset="0"/>
                <a:cs typeface="Lato Light" panose="020F0502020204030203" pitchFamily="34" charset="0"/>
              </a:rPr>
              <a:t>Can you add more to any of your original responses based on today’s lesson?</a:t>
            </a:r>
          </a:p>
          <a:p>
            <a:pPr marL="1028700" lvl="2" indent="-342900" algn="ctr">
              <a:buFont typeface="Arial" panose="020B0604020202020204" pitchFamily="34" charset="0"/>
              <a:buChar char="•"/>
            </a:pPr>
            <a:endParaRPr lang="en-US" sz="21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699099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3118" y="3458931"/>
            <a:ext cx="8205107" cy="1477328"/>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5:</a:t>
            </a:r>
          </a:p>
          <a:p>
            <a:pPr algn="ctr" defTabSz="685800">
              <a:defRPr/>
            </a:pPr>
            <a:r>
              <a:rPr lang="en-GB" sz="4500" b="1" dirty="0">
                <a:latin typeface="League Spartan" panose="00000800000000000000" pitchFamily="50" charset="0"/>
              </a:rPr>
              <a:t>H</a:t>
            </a:r>
            <a:r>
              <a:rPr lang="en-GB" sz="4500" b="1" dirty="0" err="1">
                <a:latin typeface="League Spartan" panose="00000800000000000000" pitchFamily="50" charset="0"/>
              </a:rPr>
              <a:t>ealthy</a:t>
            </a:r>
            <a:r>
              <a:rPr lang="en-GB" sz="4500" b="1" dirty="0">
                <a:latin typeface="League Spartan" panose="00000800000000000000" pitchFamily="50" charset="0"/>
              </a:rPr>
              <a:t> coping strategies</a:t>
            </a:r>
            <a:endParaRPr lang="en-GB" sz="2100" b="1" dirty="0">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39</a:t>
            </a:fld>
            <a:endParaRPr lang="en-GB" dirty="0"/>
          </a:p>
        </p:txBody>
      </p:sp>
      <p:sp>
        <p:nvSpPr>
          <p:cNvPr id="10" name="Footer Placeholder 3"/>
          <p:cNvSpPr>
            <a:spLocks noGrp="1"/>
          </p:cNvSpPr>
          <p:nvPr>
            <p:ph type="ftr" sz="quarter" idx="11"/>
          </p:nvPr>
        </p:nvSpPr>
        <p:spPr>
          <a:xfrm>
            <a:off x="0" y="5793387"/>
            <a:ext cx="9144000" cy="273844"/>
          </a:xfrm>
        </p:spPr>
        <p:txBody>
          <a:bodyPr/>
          <a:lstStyle/>
          <a:p>
            <a:r>
              <a:rPr lang="en-GB" sz="788" dirty="0"/>
              <a:t>© PSHE Association 2018 </a:t>
            </a:r>
            <a:r>
              <a:rPr lang="en-GB" dirty="0" smtClean="0"/>
              <a:t>	 </a:t>
            </a:r>
            <a:endParaRPr lang="en-GB" dirty="0"/>
          </a:p>
        </p:txBody>
      </p:sp>
      <p:pic>
        <p:nvPicPr>
          <p:cNvPr id="1030" name="Picture 6" descr="Meditation, Presence, Spiritual, Commun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103" y="1169685"/>
            <a:ext cx="2505452" cy="228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4</a:t>
            </a:fld>
            <a:endParaRPr lang="en-GB" dirty="0">
              <a:solidFill>
                <a:prstClr val="black"/>
              </a:solidFill>
            </a:endParaRPr>
          </a:p>
        </p:txBody>
      </p:sp>
      <p:sp>
        <p:nvSpPr>
          <p:cNvPr id="4" name="TextBox 3"/>
          <p:cNvSpPr txBox="1"/>
          <p:nvPr/>
        </p:nvSpPr>
        <p:spPr>
          <a:xfrm>
            <a:off x="268805" y="1146542"/>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Defining mental health</a:t>
            </a:r>
            <a:endParaRPr lang="en-GB" sz="3300" b="1" dirty="0">
              <a:solidFill>
                <a:prstClr val="black"/>
              </a:solidFill>
              <a:latin typeface="League Spartan" panose="00000800000000000000" pitchFamily="50" charset="0"/>
            </a:endParaRPr>
          </a:p>
        </p:txBody>
      </p:sp>
      <p:sp>
        <p:nvSpPr>
          <p:cNvPr id="5" name="Rounded Rectangular Callout 4"/>
          <p:cNvSpPr/>
          <p:nvPr/>
        </p:nvSpPr>
        <p:spPr>
          <a:xfrm>
            <a:off x="1200150" y="1905919"/>
            <a:ext cx="6515100" cy="1437356"/>
          </a:xfrm>
          <a:prstGeom prst="wedgeRoundRectCallout">
            <a:avLst>
              <a:gd name="adj1" fmla="val -55581"/>
              <a:gd name="adj2" fmla="val -19678"/>
              <a:gd name="adj3" fmla="val 16667"/>
            </a:avLst>
          </a:prstGeom>
          <a:solidFill>
            <a:srgbClr val="95519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“A complete state of physical, mental and emotional wellbeing not merely the absence of disease.”</a:t>
            </a:r>
          </a:p>
          <a:p>
            <a:pPr algn="ctr" defTabSz="685800"/>
            <a:r>
              <a:rPr lang="en-GB" sz="1500" i="1" dirty="0">
                <a:solidFill>
                  <a:prstClr val="black"/>
                </a:solidFill>
                <a:latin typeface="Calibri Light" panose="020F0302020204030204"/>
              </a:rPr>
              <a:t>World Health Organisation’s definition of health</a:t>
            </a:r>
          </a:p>
        </p:txBody>
      </p:sp>
      <p:sp>
        <p:nvSpPr>
          <p:cNvPr id="8" name="Rounded Rectangular Callout 7"/>
          <p:cNvSpPr/>
          <p:nvPr/>
        </p:nvSpPr>
        <p:spPr>
          <a:xfrm>
            <a:off x="6125442" y="3654036"/>
            <a:ext cx="2440061" cy="1519957"/>
          </a:xfrm>
          <a:prstGeom prst="wedgeRoundRectCallout">
            <a:avLst>
              <a:gd name="adj1" fmla="val 34794"/>
              <a:gd name="adj2" fmla="val 77998"/>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What is the link between physical and mental health?</a:t>
            </a:r>
          </a:p>
        </p:txBody>
      </p:sp>
      <p:sp>
        <p:nvSpPr>
          <p:cNvPr id="10" name="Rounded Rectangular Callout 9"/>
          <p:cNvSpPr/>
          <p:nvPr/>
        </p:nvSpPr>
        <p:spPr>
          <a:xfrm>
            <a:off x="771525" y="3654037"/>
            <a:ext cx="2310354" cy="1391492"/>
          </a:xfrm>
          <a:prstGeom prst="wedgeRoundRectCallout">
            <a:avLst>
              <a:gd name="adj1" fmla="val -32686"/>
              <a:gd name="adj2" fmla="val 79374"/>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2400" dirty="0">
                <a:solidFill>
                  <a:prstClr val="black"/>
                </a:solidFill>
                <a:latin typeface="Calibri" panose="020F0502020204030204"/>
              </a:rPr>
              <a:t>How can we define mental health?</a:t>
            </a:r>
          </a:p>
        </p:txBody>
      </p:sp>
      <p:pic>
        <p:nvPicPr>
          <p:cNvPr id="1026" name="Picture 2" descr="Integration, Volunteers, Hands, Tree, Grow, Voluntary"/>
          <p:cNvPicPr>
            <a:picLocks noChangeAspect="1" noChangeArrowheads="1"/>
          </p:cNvPicPr>
          <p:nvPr/>
        </p:nvPicPr>
        <p:blipFill rotWithShape="1">
          <a:blip r:embed="rId3">
            <a:extLst>
              <a:ext uri="{28A0092B-C50C-407E-A947-70E740481C1C}">
                <a14:useLocalDpi xmlns:a14="http://schemas.microsoft.com/office/drawing/2010/main" val="0"/>
              </a:ext>
            </a:extLst>
          </a:blip>
          <a:srcRect l="5577" r="53213"/>
          <a:stretch/>
        </p:blipFill>
        <p:spPr bwMode="auto">
          <a:xfrm>
            <a:off x="3600451" y="3694747"/>
            <a:ext cx="2006420" cy="194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90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2439" y="3246212"/>
            <a:ext cx="8224426" cy="2023631"/>
          </a:xfrm>
          <a:prstGeom prst="rect">
            <a:avLst/>
          </a:prstGeom>
          <a:solidFill>
            <a:schemeClr val="bg1"/>
          </a:solidFill>
        </p:spPr>
        <p:txBody>
          <a:bodyPr wrap="square" rtlCol="0">
            <a:spAutoFit/>
          </a:bodyPr>
          <a:lstStyle/>
          <a:p>
            <a:pPr lvl="1"/>
            <a:r>
              <a:rPr lang="en-GB" sz="2400" b="1" dirty="0">
                <a:latin typeface="League Spartan" panose="00000800000000000000" pitchFamily="50" charset="0"/>
              </a:rPr>
              <a:t>We will be able to: </a:t>
            </a:r>
          </a:p>
          <a:p>
            <a:pPr lvl="1"/>
            <a:endParaRPr lang="en-GB" sz="1350" dirty="0">
              <a:latin typeface="Lato" panose="020F0502020204030203" pitchFamily="34" charset="0"/>
              <a:ea typeface="Lato" panose="020F0502020204030203" pitchFamily="34" charset="0"/>
              <a:cs typeface="Lato" panose="020F0502020204030203" pitchFamily="34" charset="0"/>
            </a:endParaRPr>
          </a:p>
          <a:p>
            <a:pPr lvl="3"/>
            <a:endParaRPr lang="en-GB" sz="100" b="1" dirty="0">
              <a:latin typeface="Gill Sans MT" panose="020B0502020104020203" pitchFamily="34" charset="0"/>
            </a:endParaRP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recognise circumstances leading to intense emotions that may be difficult to manage</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explain a range of positive strategies for managing difficult emotions</a:t>
            </a:r>
          </a:p>
          <a:p>
            <a:pPr marL="685800" lvl="1" indent="-342900">
              <a:spcAft>
                <a:spcPts val="900"/>
              </a:spcAft>
              <a:buSzPct val="202000"/>
              <a:buBlip>
                <a:blip r:embed="rId3"/>
              </a:buBlip>
            </a:pPr>
            <a:r>
              <a:rPr lang="en-GB" dirty="0">
                <a:latin typeface="Lato" panose="020F0502020204030203" pitchFamily="34" charset="0"/>
                <a:ea typeface="Lato" panose="020F0502020204030203" pitchFamily="34" charset="0"/>
                <a:cs typeface="Lato" panose="020F0502020204030203" pitchFamily="34" charset="0"/>
              </a:rPr>
              <a:t>assess whom, how and why to ask for support when it’s needed</a:t>
            </a:r>
          </a:p>
        </p:txBody>
      </p:sp>
      <p:sp>
        <p:nvSpPr>
          <p:cNvPr id="3" name="Footer Placeholder 2"/>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40</a:t>
            </a:fld>
            <a:endParaRPr lang="en-GB" dirty="0"/>
          </a:p>
        </p:txBody>
      </p:sp>
      <p:sp>
        <p:nvSpPr>
          <p:cNvPr id="10" name="TextBox 9"/>
          <p:cNvSpPr txBox="1"/>
          <p:nvPr/>
        </p:nvSpPr>
        <p:spPr>
          <a:xfrm>
            <a:off x="562387" y="1299314"/>
            <a:ext cx="8029820" cy="727122"/>
          </a:xfrm>
          <a:prstGeom prst="rect">
            <a:avLst/>
          </a:prstGeom>
          <a:solidFill>
            <a:schemeClr val="bg1"/>
          </a:solidFill>
        </p:spPr>
        <p:txBody>
          <a:bodyPr wrap="square" rtlCol="0">
            <a:spAutoFit/>
          </a:bodyPr>
          <a:lstStyle/>
          <a:p>
            <a:pPr lvl="3"/>
            <a:endParaRPr lang="en-GB" sz="1200" b="1" dirty="0">
              <a:latin typeface="Gill Sans MT" panose="020B0502020104020203" pitchFamily="34" charset="0"/>
            </a:endParaRPr>
          </a:p>
          <a:p>
            <a:pPr lvl="3"/>
            <a:endParaRPr lang="en-GB" sz="825" b="1" dirty="0">
              <a:latin typeface="Gill Sans MT" panose="020B0502020104020203" pitchFamily="34" charset="0"/>
            </a:endParaRPr>
          </a:p>
          <a:p>
            <a:pPr lvl="3"/>
            <a:endParaRPr lang="en-GB" sz="600" b="1" dirty="0">
              <a:latin typeface="Gill Sans MT" panose="020B0502020104020203" pitchFamily="34" charset="0"/>
            </a:endParaRPr>
          </a:p>
          <a:p>
            <a:pPr lvl="3"/>
            <a:endParaRPr lang="en-GB" sz="15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49" y="1570610"/>
            <a:ext cx="726466" cy="807235"/>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233384" y="3129110"/>
            <a:ext cx="658000" cy="751278"/>
          </a:xfrm>
          <a:prstGeom prst="rect">
            <a:avLst/>
          </a:prstGeom>
        </p:spPr>
      </p:pic>
      <p:sp>
        <p:nvSpPr>
          <p:cNvPr id="5" name="Rectangle 4"/>
          <p:cNvSpPr/>
          <p:nvPr/>
        </p:nvSpPr>
        <p:spPr>
          <a:xfrm>
            <a:off x="652382" y="1346316"/>
            <a:ext cx="8366536" cy="1015663"/>
          </a:xfrm>
          <a:prstGeom prst="rect">
            <a:avLst/>
          </a:prstGeom>
        </p:spPr>
        <p:txBody>
          <a:bodyPr wrap="square">
            <a:spAutoFit/>
          </a:bodyPr>
          <a:lstStyle/>
          <a:p>
            <a:pPr lvl="1">
              <a:buSzPct val="202000"/>
            </a:pPr>
            <a:r>
              <a:rPr lang="en-GB" sz="24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685800" lvl="1" indent="-342900">
              <a:lnSpc>
                <a:spcPct val="200000"/>
              </a:lnSpc>
              <a:buSzPct val="202000"/>
              <a:buBlip>
                <a:blip r:embed="rId3"/>
              </a:buBlip>
              <a:defRPr/>
            </a:pPr>
            <a:r>
              <a:rPr lang="en-US" dirty="0">
                <a:latin typeface="Lato" panose="020F0502020204030203" pitchFamily="34" charset="0"/>
                <a:ea typeface="Lato" panose="020F0502020204030203" pitchFamily="34" charset="0"/>
                <a:cs typeface="Lato" panose="020F0502020204030203" pitchFamily="34" charset="0"/>
              </a:rPr>
              <a:t>healthy ways to manage difficult feelings or challenging circumstances</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1243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41</a:t>
            </a:fld>
            <a:endParaRPr lang="en-GB" dirty="0"/>
          </a:p>
        </p:txBody>
      </p:sp>
      <p:sp>
        <p:nvSpPr>
          <p:cNvPr id="13" name="TextBox 12"/>
          <p:cNvSpPr txBox="1"/>
          <p:nvPr/>
        </p:nvSpPr>
        <p:spPr>
          <a:xfrm>
            <a:off x="191325" y="1243935"/>
            <a:ext cx="8834293"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Managing intense feelings</a:t>
            </a:r>
            <a:endParaRPr lang="en-GB" sz="3300" b="1" dirty="0">
              <a:latin typeface="League Spartan" panose="00000800000000000000" pitchFamily="50" charset="0"/>
            </a:endParaRPr>
          </a:p>
        </p:txBody>
      </p:sp>
      <p:grpSp>
        <p:nvGrpSpPr>
          <p:cNvPr id="7" name="Group 6"/>
          <p:cNvGrpSpPr/>
          <p:nvPr/>
        </p:nvGrpSpPr>
        <p:grpSpPr>
          <a:xfrm>
            <a:off x="477582" y="2199231"/>
            <a:ext cx="4820603" cy="3008948"/>
            <a:chOff x="0" y="0"/>
            <a:chExt cx="7682347" cy="4627418"/>
          </a:xfrm>
        </p:grpSpPr>
        <p:sp>
          <p:nvSpPr>
            <p:cNvPr id="10" name="Rectangle 9"/>
            <p:cNvSpPr/>
            <p:nvPr/>
          </p:nvSpPr>
          <p:spPr>
            <a:xfrm>
              <a:off x="173183" y="0"/>
              <a:ext cx="7509164" cy="462741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nvGrpSpPr>
            <p:cNvPr id="11" name="Group 10"/>
            <p:cNvGrpSpPr/>
            <p:nvPr/>
          </p:nvGrpSpPr>
          <p:grpSpPr>
            <a:xfrm>
              <a:off x="0" y="170938"/>
              <a:ext cx="1711222" cy="4236232"/>
              <a:chOff x="0" y="170938"/>
              <a:chExt cx="1711222" cy="4236232"/>
            </a:xfrm>
          </p:grpSpPr>
          <p:grpSp>
            <p:nvGrpSpPr>
              <p:cNvPr id="14" name="Group 13"/>
              <p:cNvGrpSpPr/>
              <p:nvPr/>
            </p:nvGrpSpPr>
            <p:grpSpPr>
              <a:xfrm>
                <a:off x="352795" y="512618"/>
                <a:ext cx="970809" cy="3546764"/>
                <a:chOff x="352795" y="512618"/>
                <a:chExt cx="970809" cy="3546764"/>
              </a:xfrm>
            </p:grpSpPr>
            <p:cxnSp>
              <p:nvCxnSpPr>
                <p:cNvPr id="17" name="Straight Connector 16"/>
                <p:cNvCxnSpPr/>
                <p:nvPr/>
              </p:nvCxnSpPr>
              <p:spPr>
                <a:xfrm flipH="1">
                  <a:off x="852055" y="512618"/>
                  <a:ext cx="1" cy="35467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7255" y="512618"/>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1109" y="4059382"/>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1109" y="942109"/>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255" y="3643745"/>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7255" y="1371600"/>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7254" y="3228109"/>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7254" y="1759527"/>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7254" y="2784763"/>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17"/>
                <p:cNvSpPr txBox="1"/>
                <p:nvPr/>
              </p:nvSpPr>
              <p:spPr>
                <a:xfrm>
                  <a:off x="352795" y="2076182"/>
                  <a:ext cx="970809" cy="312391"/>
                </a:xfrm>
                <a:prstGeom prst="rect">
                  <a:avLst/>
                </a:prstGeom>
                <a:solidFill>
                  <a:schemeClr val="bg1"/>
                </a:solidFill>
                <a:ln w="28575">
                  <a:solidFill>
                    <a:srgbClr val="7030A0"/>
                  </a:solidFill>
                </a:ln>
              </p:spPr>
              <p:txBody>
                <a:bodyPr wrap="square" rtlCol="0">
                  <a:noAutofit/>
                </a:bodyPr>
                <a:lstStyle/>
                <a:p>
                  <a:pPr algn="ctr"/>
                  <a:r>
                    <a:rPr lang="en-GB" sz="900" b="1" dirty="0">
                      <a:solidFill>
                        <a:srgbClr val="000000"/>
                      </a:solidFill>
                      <a:latin typeface="Lato" panose="020B0604020202020204" charset="0"/>
                      <a:ea typeface="Lato" panose="020B0604020202020204" charset="0"/>
                      <a:cs typeface="Lato" panose="020B0604020202020204" charset="0"/>
                    </a:rPr>
                    <a:t>WORRY</a:t>
                  </a:r>
                  <a:endParaRPr lang="en-GB" sz="900" dirty="0">
                    <a:latin typeface="Lato" panose="020B0604020202020204" charset="0"/>
                    <a:ea typeface="Lato" panose="020B0604020202020204" charset="0"/>
                    <a:cs typeface="Lato" panose="020B0604020202020204" charset="0"/>
                  </a:endParaRPr>
                </a:p>
              </p:txBody>
            </p:sp>
          </p:grpSp>
          <p:sp>
            <p:nvSpPr>
              <p:cNvPr id="15" name="TextBox 19"/>
              <p:cNvSpPr txBox="1"/>
              <p:nvPr/>
            </p:nvSpPr>
            <p:spPr>
              <a:xfrm>
                <a:off x="0" y="170938"/>
                <a:ext cx="1704296" cy="283435"/>
              </a:xfrm>
              <a:prstGeom prst="rect">
                <a:avLst/>
              </a:prstGeom>
              <a:noFill/>
            </p:spPr>
            <p:txBody>
              <a:bodyPr wrap="square" rtlCol="0">
                <a:noAutofit/>
              </a:bodyPr>
              <a:lstStyle/>
              <a:p>
                <a:pPr algn="ctr"/>
                <a:r>
                  <a:rPr lang="en-GB" sz="900" dirty="0">
                    <a:solidFill>
                      <a:srgbClr val="000000"/>
                    </a:solidFill>
                    <a:latin typeface="Lato" panose="020B0604020202020204" charset="0"/>
                    <a:ea typeface="Lato" panose="020B0604020202020204" charset="0"/>
                    <a:cs typeface="Lato" panose="020B0604020202020204" charset="0"/>
                  </a:rPr>
                  <a:t>Most intense</a:t>
                </a:r>
                <a:endParaRPr lang="en-GB" sz="900" dirty="0">
                  <a:latin typeface="Lato" panose="020B0604020202020204" charset="0"/>
                  <a:ea typeface="Lato" panose="020B0604020202020204" charset="0"/>
                  <a:cs typeface="Lato" panose="020B0604020202020204" charset="0"/>
                </a:endParaRPr>
              </a:p>
            </p:txBody>
          </p:sp>
          <p:sp>
            <p:nvSpPr>
              <p:cNvPr id="16" name="TextBox 20"/>
              <p:cNvSpPr txBox="1"/>
              <p:nvPr/>
            </p:nvSpPr>
            <p:spPr>
              <a:xfrm>
                <a:off x="6926" y="4123735"/>
                <a:ext cx="1704296" cy="283435"/>
              </a:xfrm>
              <a:prstGeom prst="rect">
                <a:avLst/>
              </a:prstGeom>
              <a:noFill/>
            </p:spPr>
            <p:txBody>
              <a:bodyPr wrap="square" rtlCol="0">
                <a:noAutofit/>
              </a:bodyPr>
              <a:lstStyle/>
              <a:p>
                <a:pPr algn="ctr"/>
                <a:r>
                  <a:rPr lang="en-GB" sz="900" dirty="0">
                    <a:solidFill>
                      <a:srgbClr val="000000"/>
                    </a:solidFill>
                    <a:latin typeface="Lato" panose="020B0604020202020204" charset="0"/>
                    <a:ea typeface="Lato" panose="020B0604020202020204" charset="0"/>
                    <a:cs typeface="Lato" panose="020B0604020202020204" charset="0"/>
                  </a:rPr>
                  <a:t>Least intense</a:t>
                </a:r>
                <a:endParaRPr lang="en-GB" sz="900" dirty="0">
                  <a:latin typeface="Lato" panose="020B0604020202020204" charset="0"/>
                  <a:ea typeface="Lato" panose="020B0604020202020204" charset="0"/>
                  <a:cs typeface="Lato" panose="020B0604020202020204" charset="0"/>
                </a:endParaRPr>
              </a:p>
            </p:txBody>
          </p:sp>
        </p:grpSp>
        <p:sp>
          <p:nvSpPr>
            <p:cNvPr id="12" name="TextBox 23"/>
            <p:cNvSpPr txBox="1"/>
            <p:nvPr/>
          </p:nvSpPr>
          <p:spPr>
            <a:xfrm>
              <a:off x="3636152" y="143625"/>
              <a:ext cx="3837393" cy="4262555"/>
            </a:xfrm>
            <a:prstGeom prst="rect">
              <a:avLst/>
            </a:prstGeom>
            <a:noFill/>
            <a:ln>
              <a:solidFill>
                <a:schemeClr val="tx1"/>
              </a:solidFill>
            </a:ln>
          </p:spPr>
          <p:txBody>
            <a:bodyPr wrap="square" rtlCol="0">
              <a:noAutofit/>
            </a:bodyPr>
            <a:lstStyle/>
            <a:p>
              <a:pPr algn="ctr"/>
              <a:r>
                <a:rPr lang="en-GB" sz="900" b="1" dirty="0">
                  <a:solidFill>
                    <a:srgbClr val="000000"/>
                  </a:solidFill>
                  <a:latin typeface="Lato" panose="020B0604020202020204" charset="0"/>
                  <a:ea typeface="Lato" panose="020B0604020202020204" charset="0"/>
                  <a:cs typeface="Lato" panose="020B0604020202020204" charset="0"/>
                </a:rPr>
                <a:t>What strategies could be used to manage the more intense emotions?</a:t>
              </a:r>
              <a:endParaRPr lang="en-GB" sz="900" dirty="0">
                <a:latin typeface="Lato" panose="020B0604020202020204" charset="0"/>
                <a:ea typeface="Lato" panose="020B0604020202020204" charset="0"/>
                <a:cs typeface="Lato" panose="020B0604020202020204"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dirty="0">
                  <a:latin typeface="Times New Roman" panose="02020603050405020304" pitchFamily="18" charset="0"/>
                  <a:ea typeface="Times New Roman" panose="02020603050405020304" pitchFamily="18" charset="0"/>
                </a:rPr>
                <a:t> </a:t>
              </a:r>
            </a:p>
          </p:txBody>
        </p:sp>
      </p:grpSp>
      <p:sp>
        <p:nvSpPr>
          <p:cNvPr id="3" name="Rounded Rectangle 2"/>
          <p:cNvSpPr/>
          <p:nvPr/>
        </p:nvSpPr>
        <p:spPr>
          <a:xfrm>
            <a:off x="1413480" y="2322675"/>
            <a:ext cx="1215341" cy="344020"/>
          </a:xfrm>
          <a:prstGeom prst="roundRect">
            <a:avLst/>
          </a:prstGeom>
          <a:ln>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latin typeface="Lato" panose="020B0604020202020204" charset="0"/>
                <a:ea typeface="Lato" panose="020B0604020202020204" charset="0"/>
                <a:cs typeface="Lato" panose="020B0604020202020204" charset="0"/>
              </a:rPr>
              <a:t>panicked</a:t>
            </a:r>
          </a:p>
        </p:txBody>
      </p:sp>
      <p:sp>
        <p:nvSpPr>
          <p:cNvPr id="4" name="U-Turn Arrow 3"/>
          <p:cNvSpPr/>
          <p:nvPr/>
        </p:nvSpPr>
        <p:spPr>
          <a:xfrm flipH="1">
            <a:off x="4438361" y="2703447"/>
            <a:ext cx="1588625" cy="1306558"/>
          </a:xfrm>
          <a:prstGeom prst="uturnArrow">
            <a:avLst>
              <a:gd name="adj1" fmla="val 25000"/>
              <a:gd name="adj2" fmla="val 25000"/>
              <a:gd name="adj3" fmla="val 25000"/>
              <a:gd name="adj4" fmla="val 43750"/>
              <a:gd name="adj5" fmla="val 53106"/>
            </a:avLst>
          </a:prstGeom>
          <a:solidFill>
            <a:srgbClr val="CC99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5" name="Down Arrow 4"/>
          <p:cNvSpPr/>
          <p:nvPr/>
        </p:nvSpPr>
        <p:spPr>
          <a:xfrm>
            <a:off x="1547012" y="1907255"/>
            <a:ext cx="581628" cy="385368"/>
          </a:xfrm>
          <a:prstGeom prst="downArrow">
            <a:avLst/>
          </a:prstGeom>
          <a:solidFill>
            <a:srgbClr val="CC99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ounded Rectangle 26"/>
          <p:cNvSpPr/>
          <p:nvPr/>
        </p:nvSpPr>
        <p:spPr>
          <a:xfrm>
            <a:off x="5677656" y="4153863"/>
            <a:ext cx="2577988" cy="1054316"/>
          </a:xfrm>
          <a:prstGeom prst="roundRect">
            <a:avLst/>
          </a:prstGeom>
          <a:solidFill>
            <a:srgbClr val="F3E7FF"/>
          </a:solidFill>
          <a:ln>
            <a:solidFill>
              <a:srgbClr val="F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Lato" panose="020B0604020202020204" charset="0"/>
                <a:ea typeface="Lato" panose="020B0604020202020204" charset="0"/>
                <a:cs typeface="Lato" panose="020B0604020202020204" charset="0"/>
              </a:rPr>
              <a:t>Breathing techniques</a:t>
            </a:r>
          </a:p>
          <a:p>
            <a:pPr algn="ctr"/>
            <a:endParaRPr lang="en-GB" sz="1500" dirty="0">
              <a:solidFill>
                <a:schemeClr val="tx1"/>
              </a:solidFill>
              <a:latin typeface="Lato" panose="020B0604020202020204" charset="0"/>
              <a:ea typeface="Lato" panose="020B0604020202020204" charset="0"/>
              <a:cs typeface="Lato" panose="020B0604020202020204" charset="0"/>
            </a:endParaRPr>
          </a:p>
          <a:p>
            <a:pPr algn="ctr"/>
            <a:r>
              <a:rPr lang="en-GB" sz="1500" dirty="0">
                <a:solidFill>
                  <a:schemeClr val="tx1"/>
                </a:solidFill>
                <a:latin typeface="Lato" panose="020B0604020202020204" charset="0"/>
                <a:ea typeface="Lato" panose="020B0604020202020204" charset="0"/>
                <a:cs typeface="Lato" panose="020B0604020202020204" charset="0"/>
              </a:rPr>
              <a:t>Stepping away from trigger to go for a walk</a:t>
            </a:r>
          </a:p>
        </p:txBody>
      </p:sp>
      <p:sp>
        <p:nvSpPr>
          <p:cNvPr id="28" name="Rectangle 27"/>
          <p:cNvSpPr/>
          <p:nvPr/>
        </p:nvSpPr>
        <p:spPr>
          <a:xfrm>
            <a:off x="6345820" y="1907255"/>
            <a:ext cx="1909823" cy="1953626"/>
          </a:xfrm>
          <a:prstGeom prst="rect">
            <a:avLst/>
          </a:prstGeom>
          <a:ln>
            <a:solidFill>
              <a:srgbClr val="DCB9FF"/>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lgn="ctr">
              <a:buFont typeface="Arial" panose="020B0604020202020204" pitchFamily="34" charset="0"/>
              <a:buChar char="•"/>
            </a:pPr>
            <a:r>
              <a:rPr lang="en-GB" sz="1500" b="1" dirty="0">
                <a:solidFill>
                  <a:schemeClr val="tx1"/>
                </a:solidFill>
                <a:latin typeface="Lato" panose="020B0604020202020204" charset="0"/>
                <a:ea typeface="Lato" panose="020B0604020202020204" charset="0"/>
                <a:cs typeface="Lato" panose="020B0604020202020204" charset="0"/>
              </a:rPr>
              <a:t>Add words people can use to express different degrees of feeling.</a:t>
            </a:r>
          </a:p>
          <a:p>
            <a:pPr marL="214313" indent="-214313" algn="ctr">
              <a:buFont typeface="Arial" panose="020B0604020202020204" pitchFamily="34" charset="0"/>
              <a:buChar char="•"/>
            </a:pPr>
            <a:r>
              <a:rPr lang="en-GB" sz="1500" b="1" dirty="0">
                <a:solidFill>
                  <a:schemeClr val="tx1"/>
                </a:solidFill>
                <a:latin typeface="Lato" panose="020B0604020202020204" charset="0"/>
                <a:ea typeface="Lato" panose="020B0604020202020204" charset="0"/>
                <a:cs typeface="Lato" panose="020B0604020202020204" charset="0"/>
              </a:rPr>
              <a:t>Suggest strategies to manage these kinds of feelings.</a:t>
            </a:r>
          </a:p>
        </p:txBody>
      </p:sp>
      <p:sp>
        <p:nvSpPr>
          <p:cNvPr id="29" name="Rounded Rectangle 28"/>
          <p:cNvSpPr/>
          <p:nvPr/>
        </p:nvSpPr>
        <p:spPr>
          <a:xfrm>
            <a:off x="1418078" y="3006584"/>
            <a:ext cx="2889261" cy="1500007"/>
          </a:xfrm>
          <a:prstGeom prst="roundRect">
            <a:avLst/>
          </a:prstGeom>
          <a:solidFill>
            <a:srgbClr val="F3E7FF"/>
          </a:solidFill>
          <a:ln>
            <a:solidFill>
              <a:srgbClr val="F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Lato" panose="020B0604020202020204" charset="0"/>
                <a:ea typeface="Lato" panose="020B0604020202020204" charset="0"/>
                <a:cs typeface="Lato" panose="020B0604020202020204" charset="0"/>
              </a:rPr>
              <a:t>Is it problematic to be feeling these kinds of intense emotions now and again?</a:t>
            </a:r>
          </a:p>
          <a:p>
            <a:pPr algn="ctr"/>
            <a:r>
              <a:rPr lang="en-GB" sz="1500" dirty="0">
                <a:solidFill>
                  <a:schemeClr val="tx1"/>
                </a:solidFill>
                <a:latin typeface="Lato" panose="020B0604020202020204" charset="0"/>
                <a:ea typeface="Lato" panose="020B0604020202020204" charset="0"/>
                <a:cs typeface="Lato" panose="020B0604020202020204" charset="0"/>
              </a:rPr>
              <a:t>When do they become problematic?</a:t>
            </a:r>
          </a:p>
        </p:txBody>
      </p:sp>
      <p:sp>
        <p:nvSpPr>
          <p:cNvPr id="30" name="Down Arrow 29"/>
          <p:cNvSpPr/>
          <p:nvPr/>
        </p:nvSpPr>
        <p:spPr>
          <a:xfrm rot="7812544">
            <a:off x="2537852" y="2532557"/>
            <a:ext cx="581628" cy="385368"/>
          </a:xfrm>
          <a:prstGeom prst="downArrow">
            <a:avLst/>
          </a:prstGeom>
          <a:solidFill>
            <a:srgbClr val="CC99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0032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additive="base">
                                        <p:cTn id="4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9">
                                            <p:txEl>
                                              <p:pRg st="1" end="1"/>
                                            </p:txEl>
                                          </p:spTgt>
                                        </p:tgtEl>
                                        <p:attrNameLst>
                                          <p:attrName>style.visibility</p:attrName>
                                        </p:attrNameLst>
                                      </p:cBhvr>
                                      <p:to>
                                        <p:strVal val="visible"/>
                                      </p:to>
                                    </p:set>
                                    <p:animEffect transition="in" filter="fade">
                                      <p:cBhvr>
                                        <p:cTn id="59" dur="1000"/>
                                        <p:tgtEl>
                                          <p:spTgt spid="29">
                                            <p:txEl>
                                              <p:pRg st="1" end="1"/>
                                            </p:txEl>
                                          </p:spTgt>
                                        </p:tgtEl>
                                      </p:cBhvr>
                                    </p:animEffect>
                                    <p:anim calcmode="lin" valueType="num">
                                      <p:cBhvr>
                                        <p:cTn id="60"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4" grpId="0" animBg="1"/>
      <p:bldP spid="5" grpId="0" animBg="1"/>
      <p:bldP spid="27" grpId="0" animBg="1"/>
      <p:bldP spid="29"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ghlighter Pen, Marker Pen, Pink, Bright, 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661" y="4655158"/>
            <a:ext cx="1098369" cy="109532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lvl="0"/>
            <a:r>
              <a:rPr lang="en-GB" sz="788" dirty="0"/>
              <a:t>© PSHE Association 2018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42</a:t>
            </a:fld>
            <a:endParaRPr lang="en-GB" dirty="0"/>
          </a:p>
        </p:txBody>
      </p:sp>
      <p:sp>
        <p:nvSpPr>
          <p:cNvPr id="13" name="TextBox 12"/>
          <p:cNvSpPr txBox="1"/>
          <p:nvPr/>
        </p:nvSpPr>
        <p:spPr>
          <a:xfrm>
            <a:off x="191326" y="1243935"/>
            <a:ext cx="5426959"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A day in the life: Logan</a:t>
            </a:r>
            <a:endParaRPr lang="en-GB" sz="3300" b="1" dirty="0">
              <a:latin typeface="League Spartan" panose="00000800000000000000" pitchFamily="50" charset="0"/>
            </a:endParaRPr>
          </a:p>
        </p:txBody>
      </p:sp>
      <p:sp>
        <p:nvSpPr>
          <p:cNvPr id="4" name="Rectangle 3"/>
          <p:cNvSpPr/>
          <p:nvPr/>
        </p:nvSpPr>
        <p:spPr>
          <a:xfrm>
            <a:off x="455864" y="2133650"/>
            <a:ext cx="3395168" cy="2858731"/>
          </a:xfrm>
          <a:prstGeom prst="rect">
            <a:avLst/>
          </a:prstGeom>
          <a:ln>
            <a:solidFill>
              <a:srgbClr val="95519E"/>
            </a:solidFill>
          </a:ln>
        </p:spPr>
        <p:txBody>
          <a:bodyPr wrap="square">
            <a:spAutoFit/>
          </a:bodyPr>
          <a:lstStyle/>
          <a:p>
            <a:pPr algn="ctr">
              <a:lnSpc>
                <a:spcPct val="107000"/>
              </a:lnSpc>
              <a:spcAft>
                <a:spcPts val="600"/>
              </a:spcAft>
            </a:pPr>
            <a:r>
              <a:rPr lang="en-GB" sz="2100" dirty="0">
                <a:latin typeface="Lato" panose="020B0604020202020204" charset="0"/>
                <a:ea typeface="Lato" panose="020B0604020202020204" charset="0"/>
                <a:cs typeface="Lato" panose="020B0604020202020204" charset="0"/>
              </a:rPr>
              <a:t>As you read through Logan’s day, note down or highlight everything that happens, or that Logan does, that could have either a positive or negative effect on his emotional wellbeing.</a:t>
            </a:r>
          </a:p>
        </p:txBody>
      </p:sp>
      <p:sp>
        <p:nvSpPr>
          <p:cNvPr id="7" name="TextBox 6"/>
          <p:cNvSpPr txBox="1"/>
          <p:nvPr/>
        </p:nvSpPr>
        <p:spPr>
          <a:xfrm>
            <a:off x="5618285" y="1243934"/>
            <a:ext cx="333240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…and Celia</a:t>
            </a:r>
            <a:endParaRPr lang="en-GB" sz="3300" b="1" dirty="0">
              <a:latin typeface="League Spartan" panose="00000800000000000000" pitchFamily="50" charset="0"/>
            </a:endParaRPr>
          </a:p>
        </p:txBody>
      </p:sp>
      <p:sp>
        <p:nvSpPr>
          <p:cNvPr id="8" name="Rectangle 7"/>
          <p:cNvSpPr/>
          <p:nvPr/>
        </p:nvSpPr>
        <p:spPr>
          <a:xfrm>
            <a:off x="4572000" y="2091287"/>
            <a:ext cx="3670789" cy="3089564"/>
          </a:xfrm>
          <a:prstGeom prst="rect">
            <a:avLst/>
          </a:prstGeom>
          <a:ln>
            <a:solidFill>
              <a:srgbClr val="95519E"/>
            </a:solidFill>
          </a:ln>
        </p:spPr>
        <p:txBody>
          <a:bodyPr wrap="square">
            <a:spAutoFit/>
          </a:bodyPr>
          <a:lstStyle/>
          <a:p>
            <a:pPr>
              <a:lnSpc>
                <a:spcPct val="107000"/>
              </a:lnSpc>
              <a:spcAft>
                <a:spcPts val="600"/>
              </a:spcAft>
            </a:pPr>
            <a:r>
              <a:rPr lang="en-GB" sz="2100" dirty="0">
                <a:latin typeface="Lato" panose="020B0604020202020204" charset="0"/>
                <a:ea typeface="Lato" panose="020B0604020202020204" charset="0"/>
                <a:cs typeface="Lato" panose="020B0604020202020204" charset="0"/>
              </a:rPr>
              <a:t>Use your traffic light cards to show if what is happening to Celia:</a:t>
            </a:r>
          </a:p>
          <a:p>
            <a:pPr marL="257175" indent="-257175">
              <a:lnSpc>
                <a:spcPct val="107000"/>
              </a:lnSpc>
              <a:spcAft>
                <a:spcPts val="600"/>
              </a:spcAft>
              <a:buFontTx/>
              <a:buChar char="-"/>
            </a:pPr>
            <a:r>
              <a:rPr lang="en-GB" sz="2100" dirty="0">
                <a:solidFill>
                  <a:srgbClr val="00B050"/>
                </a:solidFill>
                <a:latin typeface="Lato" panose="020B0604020202020204" charset="0"/>
                <a:ea typeface="Lato" panose="020B0604020202020204" charset="0"/>
                <a:cs typeface="Lato" panose="020B0604020202020204" charset="0"/>
              </a:rPr>
              <a:t>promotes her emotional wellbeing</a:t>
            </a:r>
          </a:p>
          <a:p>
            <a:pPr marL="257175" indent="-257175">
              <a:lnSpc>
                <a:spcPct val="107000"/>
              </a:lnSpc>
              <a:spcAft>
                <a:spcPts val="600"/>
              </a:spcAft>
              <a:buFontTx/>
              <a:buChar char="-"/>
            </a:pPr>
            <a:r>
              <a:rPr lang="en-GB" sz="2100" dirty="0">
                <a:solidFill>
                  <a:srgbClr val="FFC000"/>
                </a:solidFill>
                <a:latin typeface="Lato" panose="020B0604020202020204" charset="0"/>
                <a:ea typeface="Lato" panose="020B0604020202020204" charset="0"/>
                <a:cs typeface="Lato" panose="020B0604020202020204" charset="0"/>
              </a:rPr>
              <a:t>is not so good for her emotional wellbeing</a:t>
            </a:r>
          </a:p>
          <a:p>
            <a:pPr marL="257175" indent="-257175">
              <a:lnSpc>
                <a:spcPct val="107000"/>
              </a:lnSpc>
              <a:spcAft>
                <a:spcPts val="600"/>
              </a:spcAft>
              <a:buFontTx/>
              <a:buChar char="-"/>
            </a:pPr>
            <a:r>
              <a:rPr lang="en-GB" sz="2100" dirty="0">
                <a:solidFill>
                  <a:srgbClr val="FF0000"/>
                </a:solidFill>
                <a:latin typeface="Lato" panose="020B0604020202020204" charset="0"/>
                <a:ea typeface="Lato" panose="020B0604020202020204" charset="0"/>
                <a:cs typeface="Lato" panose="020B0604020202020204" charset="0"/>
              </a:rPr>
              <a:t>is really worrying</a:t>
            </a:r>
          </a:p>
        </p:txBody>
      </p:sp>
      <p:pic>
        <p:nvPicPr>
          <p:cNvPr id="1028" name="Picture 4" descr="Traffic Light, Red, Yellow, Green, Lamp, Light, R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584327" y="3624399"/>
            <a:ext cx="658462" cy="13169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60697">
            <a:off x="195461" y="5027372"/>
            <a:ext cx="431765" cy="863529"/>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59958" b="29919"/>
          <a:stretch/>
        </p:blipFill>
        <p:spPr>
          <a:xfrm>
            <a:off x="727469" y="5208426"/>
            <a:ext cx="574894" cy="633058"/>
          </a:xfrm>
          <a:prstGeom prst="rect">
            <a:avLst/>
          </a:prstGeom>
        </p:spPr>
      </p:pic>
    </p:spTree>
    <p:extLst>
      <p:ext uri="{BB962C8B-B14F-4D97-AF65-F5344CB8AC3E}">
        <p14:creationId xmlns:p14="http://schemas.microsoft.com/office/powerpoint/2010/main" val="22438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43</a:t>
            </a:fld>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1814287552"/>
              </p:ext>
            </p:extLst>
          </p:nvPr>
        </p:nvGraphicFramePr>
        <p:xfrm>
          <a:off x="-180528" y="116633"/>
          <a:ext cx="9007605" cy="6464884"/>
        </p:xfrm>
        <a:graphic>
          <a:graphicData uri="http://schemas.openxmlformats.org/presentationml/2006/ole">
            <mc:AlternateContent xmlns:mc="http://schemas.openxmlformats.org/markup-compatibility/2006">
              <mc:Choice xmlns:v="urn:schemas-microsoft-com:vml" Requires="v">
                <p:oleObj spid="_x0000_s1027" name="Document" r:id="rId3" imgW="6435341" imgH="8382628" progId="Word.Document.12">
                  <p:embed/>
                </p:oleObj>
              </mc:Choice>
              <mc:Fallback>
                <p:oleObj name="Document" r:id="rId3" imgW="6435341" imgH="8382628" progId="Word.Document.12">
                  <p:embed/>
                  <p:pic>
                    <p:nvPicPr>
                      <p:cNvPr id="0" name=""/>
                      <p:cNvPicPr/>
                      <p:nvPr/>
                    </p:nvPicPr>
                    <p:blipFill>
                      <a:blip r:embed="rId4"/>
                      <a:stretch>
                        <a:fillRect/>
                      </a:stretch>
                    </p:blipFill>
                    <p:spPr>
                      <a:xfrm>
                        <a:off x="-180528" y="116633"/>
                        <a:ext cx="9007605" cy="6464884"/>
                      </a:xfrm>
                      <a:prstGeom prst="rect">
                        <a:avLst/>
                      </a:prstGeom>
                    </p:spPr>
                  </p:pic>
                </p:oleObj>
              </mc:Fallback>
            </mc:AlternateContent>
          </a:graphicData>
        </a:graphic>
      </p:graphicFrame>
    </p:spTree>
    <p:extLst>
      <p:ext uri="{BB962C8B-B14F-4D97-AF65-F5344CB8AC3E}">
        <p14:creationId xmlns:p14="http://schemas.microsoft.com/office/powerpoint/2010/main" val="5341173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44</a:t>
            </a:fld>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1550180341"/>
              </p:ext>
            </p:extLst>
          </p:nvPr>
        </p:nvGraphicFramePr>
        <p:xfrm>
          <a:off x="323528" y="188639"/>
          <a:ext cx="8640960" cy="6363875"/>
        </p:xfrm>
        <a:graphic>
          <a:graphicData uri="http://schemas.openxmlformats.org/presentationml/2006/ole">
            <mc:AlternateContent xmlns:mc="http://schemas.openxmlformats.org/markup-compatibility/2006">
              <mc:Choice xmlns:v="urn:schemas-microsoft-com:vml" Requires="v">
                <p:oleObj spid="_x0000_s2051" name="Document" r:id="rId3" imgW="6433536" imgH="8625655" progId="Word.Document.12">
                  <p:embed/>
                </p:oleObj>
              </mc:Choice>
              <mc:Fallback>
                <p:oleObj name="Document" r:id="rId3" imgW="6433536" imgH="8625655" progId="Word.Document.12">
                  <p:embed/>
                  <p:pic>
                    <p:nvPicPr>
                      <p:cNvPr id="0" name=""/>
                      <p:cNvPicPr/>
                      <p:nvPr/>
                    </p:nvPicPr>
                    <p:blipFill>
                      <a:blip r:embed="rId4"/>
                      <a:stretch>
                        <a:fillRect/>
                      </a:stretch>
                    </p:blipFill>
                    <p:spPr>
                      <a:xfrm>
                        <a:off x="323528" y="188639"/>
                        <a:ext cx="8640960" cy="6363875"/>
                      </a:xfrm>
                      <a:prstGeom prst="rect">
                        <a:avLst/>
                      </a:prstGeom>
                    </p:spPr>
                  </p:pic>
                </p:oleObj>
              </mc:Fallback>
            </mc:AlternateContent>
          </a:graphicData>
        </a:graphic>
      </p:graphicFrame>
    </p:spTree>
    <p:extLst>
      <p:ext uri="{BB962C8B-B14F-4D97-AF65-F5344CB8AC3E}">
        <p14:creationId xmlns:p14="http://schemas.microsoft.com/office/powerpoint/2010/main" val="1470517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lvl="0"/>
            <a:r>
              <a:rPr lang="en-GB" sz="788" dirty="0"/>
              <a:t>© PSHE Association 2018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45</a:t>
            </a:fld>
            <a:endParaRPr lang="en-GB" dirty="0"/>
          </a:p>
        </p:txBody>
      </p:sp>
      <p:sp>
        <p:nvSpPr>
          <p:cNvPr id="13" name="TextBox 12"/>
          <p:cNvSpPr txBox="1"/>
          <p:nvPr/>
        </p:nvSpPr>
        <p:spPr>
          <a:xfrm>
            <a:off x="191326" y="1048178"/>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A day in the life - Celia</a:t>
            </a:r>
            <a:endParaRPr lang="en-GB" sz="3300" b="1" dirty="0">
              <a:latin typeface="League Spartan" panose="00000800000000000000" pitchFamily="50" charset="0"/>
            </a:endParaRPr>
          </a:p>
        </p:txBody>
      </p:sp>
      <p:sp>
        <p:nvSpPr>
          <p:cNvPr id="15" name="Rectangle 14"/>
          <p:cNvSpPr/>
          <p:nvPr/>
        </p:nvSpPr>
        <p:spPr>
          <a:xfrm>
            <a:off x="341298" y="1711064"/>
            <a:ext cx="8367665" cy="4178067"/>
          </a:xfrm>
          <a:prstGeom prst="rect">
            <a:avLst/>
          </a:prstGeom>
        </p:spPr>
        <p:txBody>
          <a:bodyPr wrap="square">
            <a:spAutoFit/>
          </a:bodyPr>
          <a:lstStyle/>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Celia is upset when she sees her reflection. Why might she feel this way? </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What could she do to help manage these feelings?</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How does Celia’s parents’ arguing make her feel? Do they know this?</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How will Celia’s focus on her studies affect her wellbeing? </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Why has Celia not eaten? </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What might others think/say if they noticed?</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Why does Celia fake a smile before taking a selfie?</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If Celia’s friends comment on her weight loss, how might this make Celia feel? </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How important is Celia’s relationship with Casey? </a:t>
            </a:r>
          </a:p>
          <a:p>
            <a:pPr marL="257175" indent="-257175">
              <a:spcBef>
                <a:spcPts val="900"/>
              </a:spcBef>
              <a:buFont typeface="Arial" panose="020B0604020202020204" pitchFamily="34" charset="0"/>
              <a:buChar char="•"/>
            </a:pPr>
            <a:r>
              <a:rPr lang="en-GB" dirty="0">
                <a:latin typeface="Lato" panose="020B0604020202020204" charset="0"/>
                <a:ea typeface="Lato" panose="020B0604020202020204" charset="0"/>
                <a:cs typeface="Lato" panose="020B0604020202020204" charset="0"/>
              </a:rPr>
              <a:t>Celia cries herself to sleep – what could she do to help her to feel better at the end of the day?</a:t>
            </a:r>
          </a:p>
        </p:txBody>
      </p:sp>
    </p:spTree>
    <p:extLst>
      <p:ext uri="{BB962C8B-B14F-4D97-AF65-F5344CB8AC3E}">
        <p14:creationId xmlns:p14="http://schemas.microsoft.com/office/powerpoint/2010/main" val="32065056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46</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Help conversation starters</a:t>
            </a:r>
            <a:endParaRPr lang="en-GB" sz="3300" b="1" dirty="0">
              <a:latin typeface="League Spartan" panose="00000800000000000000" pitchFamily="50" charset="0"/>
            </a:endParaRPr>
          </a:p>
        </p:txBody>
      </p:sp>
      <p:sp>
        <p:nvSpPr>
          <p:cNvPr id="23" name="TextBox 22"/>
          <p:cNvSpPr txBox="1"/>
          <p:nvPr/>
        </p:nvSpPr>
        <p:spPr>
          <a:xfrm>
            <a:off x="3973924" y="1923825"/>
            <a:ext cx="4108099" cy="1061829"/>
          </a:xfrm>
          <a:prstGeom prst="rect">
            <a:avLst/>
          </a:prstGeom>
          <a:solidFill>
            <a:srgbClr val="DCB9FF"/>
          </a:solidFill>
          <a:ln>
            <a:solidFill>
              <a:srgbClr val="CC00FF"/>
            </a:solidFill>
          </a:ln>
        </p:spPr>
        <p:txBody>
          <a:bodyPr wrap="square" rtlCol="0">
            <a:spAutoFit/>
          </a:bodyPr>
          <a:lstStyle/>
          <a:p>
            <a:pPr lvl="0"/>
            <a:r>
              <a:rPr lang="en-GB" sz="2100" b="1" dirty="0">
                <a:latin typeface="Lato" panose="020B0604020202020204" charset="0"/>
                <a:ea typeface="Lato" panose="020B0604020202020204" charset="0"/>
                <a:cs typeface="Lato" panose="020B0604020202020204" charset="0"/>
              </a:rPr>
              <a:t>What could Celia’s friends do and where could they go for help?</a:t>
            </a:r>
          </a:p>
        </p:txBody>
      </p:sp>
      <p:pic>
        <p:nvPicPr>
          <p:cNvPr id="8194" name="Picture 2" descr="Mental Health, Brain, Thinking, Tree Branches, Disor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2310663"/>
            <a:ext cx="2932249" cy="2559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73923" y="2949631"/>
            <a:ext cx="4108099" cy="2354491"/>
          </a:xfrm>
          <a:prstGeom prst="rect">
            <a:avLst/>
          </a:prstGeom>
          <a:solidFill>
            <a:srgbClr val="DCB9FF"/>
          </a:solidFill>
          <a:ln>
            <a:solidFill>
              <a:srgbClr val="CC00FF"/>
            </a:solidFill>
          </a:ln>
        </p:spPr>
        <p:txBody>
          <a:bodyPr wrap="square" rtlCol="0">
            <a:spAutoFit/>
          </a:bodyPr>
          <a:lstStyle/>
          <a:p>
            <a:pPr lvl="0"/>
            <a:r>
              <a:rPr lang="en-GB" sz="2100" b="1" dirty="0">
                <a:latin typeface="Lato" panose="020B0604020202020204" charset="0"/>
                <a:ea typeface="Lato" panose="020B0604020202020204" charset="0"/>
                <a:cs typeface="Lato" panose="020B0604020202020204" charset="0"/>
              </a:rPr>
              <a:t>How could each different person start a conversation about this?</a:t>
            </a:r>
          </a:p>
          <a:p>
            <a:pPr marL="342900" indent="-342900">
              <a:buFontTx/>
              <a:buChar char="-"/>
            </a:pPr>
            <a:r>
              <a:rPr lang="en-GB" sz="2100" b="1" dirty="0">
                <a:latin typeface="Lato" panose="020B0604020202020204" charset="0"/>
                <a:ea typeface="Lato" panose="020B0604020202020204" charset="0"/>
                <a:cs typeface="Lato" panose="020B0604020202020204" charset="0"/>
              </a:rPr>
              <a:t>Celia</a:t>
            </a:r>
          </a:p>
          <a:p>
            <a:pPr marL="342900" indent="-342900">
              <a:buFontTx/>
              <a:buChar char="-"/>
            </a:pPr>
            <a:r>
              <a:rPr lang="en-GB" sz="2100" b="1" dirty="0">
                <a:latin typeface="Lato" panose="020B0604020202020204" charset="0"/>
                <a:ea typeface="Lato" panose="020B0604020202020204" charset="0"/>
                <a:cs typeface="Lato" panose="020B0604020202020204" charset="0"/>
              </a:rPr>
              <a:t>Celia’s mum</a:t>
            </a:r>
          </a:p>
          <a:p>
            <a:pPr marL="342900" indent="-342900">
              <a:buFontTx/>
              <a:buChar char="-"/>
            </a:pPr>
            <a:r>
              <a:rPr lang="en-GB" sz="2100" b="1" dirty="0">
                <a:latin typeface="Lato" panose="020B0604020202020204" charset="0"/>
                <a:ea typeface="Lato" panose="020B0604020202020204" charset="0"/>
                <a:cs typeface="Lato" panose="020B0604020202020204" charset="0"/>
              </a:rPr>
              <a:t>A teacher</a:t>
            </a:r>
          </a:p>
          <a:p>
            <a:pPr marL="342900" indent="-342900">
              <a:buFontTx/>
              <a:buChar char="-"/>
            </a:pPr>
            <a:r>
              <a:rPr lang="en-GB" sz="2100" b="1" dirty="0">
                <a:latin typeface="Lato" panose="020B0604020202020204" charset="0"/>
                <a:ea typeface="Lato" panose="020B0604020202020204" charset="0"/>
                <a:cs typeface="Lato" panose="020B0604020202020204" charset="0"/>
              </a:rPr>
              <a:t>Someone else</a:t>
            </a:r>
          </a:p>
        </p:txBody>
      </p:sp>
    </p:spTree>
    <p:extLst>
      <p:ext uri="{BB962C8B-B14F-4D97-AF65-F5344CB8AC3E}">
        <p14:creationId xmlns:p14="http://schemas.microsoft.com/office/powerpoint/2010/main" val="170941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47</a:t>
            </a:fld>
            <a:endParaRPr lang="en-GB" dirty="0"/>
          </a:p>
        </p:txBody>
      </p:sp>
      <p:sp>
        <p:nvSpPr>
          <p:cNvPr id="5" name="TextBox 4"/>
          <p:cNvSpPr txBox="1"/>
          <p:nvPr/>
        </p:nvSpPr>
        <p:spPr>
          <a:xfrm>
            <a:off x="187975" y="1258260"/>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Healthy coping strategies</a:t>
            </a:r>
            <a:endParaRPr lang="en-GB" sz="3300" b="1" dirty="0">
              <a:latin typeface="League Spartan" panose="00000800000000000000" pitchFamily="50" charset="0"/>
            </a:endParaRPr>
          </a:p>
        </p:txBody>
      </p:sp>
      <p:pic>
        <p:nvPicPr>
          <p:cNvPr id="4" name="Picture 3"/>
          <p:cNvPicPr>
            <a:picLocks noChangeAspect="1"/>
          </p:cNvPicPr>
          <p:nvPr/>
        </p:nvPicPr>
        <p:blipFill>
          <a:blip r:embed="rId3"/>
          <a:stretch>
            <a:fillRect/>
          </a:stretch>
        </p:blipFill>
        <p:spPr>
          <a:xfrm>
            <a:off x="3666869" y="2190142"/>
            <a:ext cx="4791321" cy="2519492"/>
          </a:xfrm>
          <a:prstGeom prst="rect">
            <a:avLst/>
          </a:prstGeom>
        </p:spPr>
      </p:pic>
      <p:sp>
        <p:nvSpPr>
          <p:cNvPr id="9" name="Rectangle 8"/>
          <p:cNvSpPr/>
          <p:nvPr/>
        </p:nvSpPr>
        <p:spPr>
          <a:xfrm>
            <a:off x="642104" y="2356682"/>
            <a:ext cx="2618772" cy="2376035"/>
          </a:xfrm>
          <a:prstGeom prst="rect">
            <a:avLst/>
          </a:prstGeom>
          <a:solidFill>
            <a:srgbClr val="F3E7FF"/>
          </a:solidFill>
          <a:ln>
            <a:solidFill>
              <a:srgbClr val="95519E"/>
            </a:solidFill>
          </a:ln>
        </p:spPr>
        <p:txBody>
          <a:bodyPr wrap="square">
            <a:spAutoFit/>
          </a:bodyPr>
          <a:lstStyle/>
          <a:p>
            <a:pPr>
              <a:lnSpc>
                <a:spcPct val="107000"/>
              </a:lnSpc>
              <a:spcAft>
                <a:spcPts val="600"/>
              </a:spcAft>
            </a:pPr>
            <a:r>
              <a:rPr lang="en-GB" sz="1500" dirty="0">
                <a:latin typeface="Lato" panose="020B0604020202020204" charset="0"/>
                <a:ea typeface="Lato" panose="020B0604020202020204" charset="0"/>
                <a:cs typeface="Lato" panose="020B0604020202020204" charset="0"/>
              </a:rPr>
              <a:t>Which strategies would be most appropriate for Logan?</a:t>
            </a:r>
          </a:p>
          <a:p>
            <a:pPr>
              <a:lnSpc>
                <a:spcPct val="107000"/>
              </a:lnSpc>
              <a:spcAft>
                <a:spcPts val="600"/>
              </a:spcAft>
            </a:pPr>
            <a:endParaRPr lang="en-GB" sz="1500" dirty="0">
              <a:latin typeface="Lato" panose="020B0604020202020204" charset="0"/>
              <a:ea typeface="Lato" panose="020B0604020202020204" charset="0"/>
              <a:cs typeface="Lato" panose="020B0604020202020204" charset="0"/>
            </a:endParaRPr>
          </a:p>
          <a:p>
            <a:pPr>
              <a:lnSpc>
                <a:spcPct val="107000"/>
              </a:lnSpc>
              <a:spcAft>
                <a:spcPts val="600"/>
              </a:spcAft>
            </a:pPr>
            <a:r>
              <a:rPr lang="en-GB" sz="1500" dirty="0">
                <a:latin typeface="Lato" panose="020B0604020202020204" charset="0"/>
                <a:ea typeface="Lato" panose="020B0604020202020204" charset="0"/>
                <a:cs typeface="Lato" panose="020B0604020202020204" charset="0"/>
              </a:rPr>
              <a:t>Which strategies would be most appropriate for Celia?</a:t>
            </a:r>
          </a:p>
          <a:p>
            <a:pPr>
              <a:lnSpc>
                <a:spcPct val="107000"/>
              </a:lnSpc>
              <a:spcAft>
                <a:spcPts val="600"/>
              </a:spcAft>
            </a:pPr>
            <a:endParaRPr lang="en-GB" sz="1500" dirty="0">
              <a:latin typeface="Lato" panose="020B0604020202020204" charset="0"/>
              <a:ea typeface="Lato" panose="020B0604020202020204" charset="0"/>
              <a:cs typeface="Lato" panose="020B0604020202020204" charset="0"/>
            </a:endParaRPr>
          </a:p>
          <a:p>
            <a:pPr>
              <a:lnSpc>
                <a:spcPct val="107000"/>
              </a:lnSpc>
              <a:spcAft>
                <a:spcPts val="600"/>
              </a:spcAft>
            </a:pPr>
            <a:r>
              <a:rPr lang="en-GB" sz="1500" dirty="0">
                <a:latin typeface="Lato" panose="020B0604020202020204" charset="0"/>
                <a:ea typeface="Lato" panose="020B0604020202020204" charset="0"/>
                <a:cs typeface="Lato" panose="020B0604020202020204" charset="0"/>
              </a:rPr>
              <a:t>Rank your top 3 strategies for each character.</a:t>
            </a:r>
          </a:p>
        </p:txBody>
      </p:sp>
    </p:spTree>
    <p:extLst>
      <p:ext uri="{BB962C8B-B14F-4D97-AF65-F5344CB8AC3E}">
        <p14:creationId xmlns:p14="http://schemas.microsoft.com/office/powerpoint/2010/main" val="510090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fld id="{2D651D86-383D-45DB-A701-76B5BFCFE28F}" type="slidenum">
              <a:rPr lang="en-GB" smtClean="0"/>
              <a:t>48</a:t>
            </a:fld>
            <a:endParaRPr lang="en-GB" dirty="0"/>
          </a:p>
        </p:txBody>
      </p:sp>
      <p:sp>
        <p:nvSpPr>
          <p:cNvPr id="13" name="TextBox 12"/>
          <p:cNvSpPr txBox="1"/>
          <p:nvPr/>
        </p:nvSpPr>
        <p:spPr>
          <a:xfrm>
            <a:off x="191325" y="1243935"/>
            <a:ext cx="8834293"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Managing intense feelings</a:t>
            </a:r>
            <a:endParaRPr lang="en-GB" sz="3300" b="1" dirty="0">
              <a:latin typeface="League Spartan" panose="00000800000000000000" pitchFamily="50" charset="0"/>
            </a:endParaRPr>
          </a:p>
        </p:txBody>
      </p:sp>
      <p:grpSp>
        <p:nvGrpSpPr>
          <p:cNvPr id="7" name="Group 6"/>
          <p:cNvGrpSpPr/>
          <p:nvPr/>
        </p:nvGrpSpPr>
        <p:grpSpPr>
          <a:xfrm>
            <a:off x="477582" y="2199231"/>
            <a:ext cx="4820603" cy="3008948"/>
            <a:chOff x="0" y="0"/>
            <a:chExt cx="7682347" cy="4627418"/>
          </a:xfrm>
        </p:grpSpPr>
        <p:sp>
          <p:nvSpPr>
            <p:cNvPr id="10" name="Rectangle 9"/>
            <p:cNvSpPr/>
            <p:nvPr/>
          </p:nvSpPr>
          <p:spPr>
            <a:xfrm>
              <a:off x="173183" y="0"/>
              <a:ext cx="7509164" cy="462741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nvGrpSpPr>
            <p:cNvPr id="11" name="Group 10"/>
            <p:cNvGrpSpPr/>
            <p:nvPr/>
          </p:nvGrpSpPr>
          <p:grpSpPr>
            <a:xfrm>
              <a:off x="0" y="170938"/>
              <a:ext cx="1711222" cy="4236232"/>
              <a:chOff x="0" y="170938"/>
              <a:chExt cx="1711222" cy="4236232"/>
            </a:xfrm>
          </p:grpSpPr>
          <p:grpSp>
            <p:nvGrpSpPr>
              <p:cNvPr id="14" name="Group 13"/>
              <p:cNvGrpSpPr/>
              <p:nvPr/>
            </p:nvGrpSpPr>
            <p:grpSpPr>
              <a:xfrm>
                <a:off x="352795" y="512618"/>
                <a:ext cx="970809" cy="3546764"/>
                <a:chOff x="352795" y="512618"/>
                <a:chExt cx="970809" cy="3546764"/>
              </a:xfrm>
            </p:grpSpPr>
            <p:cxnSp>
              <p:nvCxnSpPr>
                <p:cNvPr id="17" name="Straight Connector 16"/>
                <p:cNvCxnSpPr/>
                <p:nvPr/>
              </p:nvCxnSpPr>
              <p:spPr>
                <a:xfrm flipH="1">
                  <a:off x="852055" y="512618"/>
                  <a:ext cx="1" cy="35467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7255" y="512618"/>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1109" y="4059382"/>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1109" y="942109"/>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7255" y="3643745"/>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7255" y="1371600"/>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7254" y="3228109"/>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7254" y="1759527"/>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7254" y="2784763"/>
                  <a:ext cx="58189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17"/>
                <p:cNvSpPr txBox="1"/>
                <p:nvPr/>
              </p:nvSpPr>
              <p:spPr>
                <a:xfrm>
                  <a:off x="352795" y="2076182"/>
                  <a:ext cx="970809" cy="312391"/>
                </a:xfrm>
                <a:prstGeom prst="rect">
                  <a:avLst/>
                </a:prstGeom>
                <a:solidFill>
                  <a:schemeClr val="bg1"/>
                </a:solidFill>
                <a:ln w="28575">
                  <a:solidFill>
                    <a:srgbClr val="7030A0"/>
                  </a:solidFill>
                </a:ln>
              </p:spPr>
              <p:txBody>
                <a:bodyPr wrap="square" rtlCol="0">
                  <a:noAutofit/>
                </a:bodyPr>
                <a:lstStyle/>
                <a:p>
                  <a:pPr algn="ctr"/>
                  <a:r>
                    <a:rPr lang="en-GB" sz="900" b="1" dirty="0">
                      <a:solidFill>
                        <a:srgbClr val="000000"/>
                      </a:solidFill>
                      <a:latin typeface="Lato" panose="020B0604020202020204" charset="0"/>
                      <a:ea typeface="Lato" panose="020B0604020202020204" charset="0"/>
                      <a:cs typeface="Lato" panose="020B0604020202020204" charset="0"/>
                    </a:rPr>
                    <a:t>WORRY</a:t>
                  </a:r>
                  <a:endParaRPr lang="en-GB" sz="900" dirty="0">
                    <a:latin typeface="Lato" panose="020B0604020202020204" charset="0"/>
                    <a:ea typeface="Lato" panose="020B0604020202020204" charset="0"/>
                    <a:cs typeface="Lato" panose="020B0604020202020204" charset="0"/>
                  </a:endParaRPr>
                </a:p>
              </p:txBody>
            </p:sp>
          </p:grpSp>
          <p:sp>
            <p:nvSpPr>
              <p:cNvPr id="15" name="TextBox 19"/>
              <p:cNvSpPr txBox="1"/>
              <p:nvPr/>
            </p:nvSpPr>
            <p:spPr>
              <a:xfrm>
                <a:off x="0" y="170938"/>
                <a:ext cx="1704296" cy="283435"/>
              </a:xfrm>
              <a:prstGeom prst="rect">
                <a:avLst/>
              </a:prstGeom>
              <a:noFill/>
            </p:spPr>
            <p:txBody>
              <a:bodyPr wrap="square" rtlCol="0">
                <a:noAutofit/>
              </a:bodyPr>
              <a:lstStyle/>
              <a:p>
                <a:pPr algn="ctr"/>
                <a:r>
                  <a:rPr lang="en-GB" sz="900" dirty="0">
                    <a:solidFill>
                      <a:srgbClr val="000000"/>
                    </a:solidFill>
                    <a:latin typeface="Lato" panose="020B0604020202020204" charset="0"/>
                    <a:ea typeface="Lato" panose="020B0604020202020204" charset="0"/>
                    <a:cs typeface="Lato" panose="020B0604020202020204" charset="0"/>
                  </a:rPr>
                  <a:t>Most intense</a:t>
                </a:r>
                <a:endParaRPr lang="en-GB" sz="900" dirty="0">
                  <a:latin typeface="Lato" panose="020B0604020202020204" charset="0"/>
                  <a:ea typeface="Lato" panose="020B0604020202020204" charset="0"/>
                  <a:cs typeface="Lato" panose="020B0604020202020204" charset="0"/>
                </a:endParaRPr>
              </a:p>
            </p:txBody>
          </p:sp>
          <p:sp>
            <p:nvSpPr>
              <p:cNvPr id="16" name="TextBox 20"/>
              <p:cNvSpPr txBox="1"/>
              <p:nvPr/>
            </p:nvSpPr>
            <p:spPr>
              <a:xfrm>
                <a:off x="6926" y="4123735"/>
                <a:ext cx="1704296" cy="283435"/>
              </a:xfrm>
              <a:prstGeom prst="rect">
                <a:avLst/>
              </a:prstGeom>
              <a:noFill/>
            </p:spPr>
            <p:txBody>
              <a:bodyPr wrap="square" rtlCol="0">
                <a:noAutofit/>
              </a:bodyPr>
              <a:lstStyle/>
              <a:p>
                <a:pPr algn="ctr"/>
                <a:r>
                  <a:rPr lang="en-GB" sz="900" dirty="0">
                    <a:solidFill>
                      <a:srgbClr val="000000"/>
                    </a:solidFill>
                    <a:latin typeface="Lato" panose="020B0604020202020204" charset="0"/>
                    <a:ea typeface="Lato" panose="020B0604020202020204" charset="0"/>
                    <a:cs typeface="Lato" panose="020B0604020202020204" charset="0"/>
                  </a:rPr>
                  <a:t>Least intense</a:t>
                </a:r>
                <a:endParaRPr lang="en-GB" sz="900" dirty="0">
                  <a:latin typeface="Lato" panose="020B0604020202020204" charset="0"/>
                  <a:ea typeface="Lato" panose="020B0604020202020204" charset="0"/>
                  <a:cs typeface="Lato" panose="020B0604020202020204" charset="0"/>
                </a:endParaRPr>
              </a:p>
            </p:txBody>
          </p:sp>
        </p:grpSp>
        <p:sp>
          <p:nvSpPr>
            <p:cNvPr id="12" name="TextBox 23"/>
            <p:cNvSpPr txBox="1"/>
            <p:nvPr/>
          </p:nvSpPr>
          <p:spPr>
            <a:xfrm>
              <a:off x="3636152" y="143625"/>
              <a:ext cx="3837393" cy="4262555"/>
            </a:xfrm>
            <a:prstGeom prst="rect">
              <a:avLst/>
            </a:prstGeom>
            <a:noFill/>
            <a:ln>
              <a:solidFill>
                <a:schemeClr val="tx1"/>
              </a:solidFill>
            </a:ln>
          </p:spPr>
          <p:txBody>
            <a:bodyPr wrap="square" rtlCol="0">
              <a:noAutofit/>
            </a:bodyPr>
            <a:lstStyle/>
            <a:p>
              <a:pPr algn="ctr"/>
              <a:r>
                <a:rPr lang="en-GB" sz="900" b="1" dirty="0">
                  <a:solidFill>
                    <a:srgbClr val="000000"/>
                  </a:solidFill>
                  <a:latin typeface="Lato" panose="020B0604020202020204" charset="0"/>
                  <a:ea typeface="Lato" panose="020B0604020202020204" charset="0"/>
                  <a:cs typeface="Lato" panose="020B0604020202020204" charset="0"/>
                </a:rPr>
                <a:t>What strategies could be used to manage the more intense emotions?</a:t>
              </a:r>
              <a:endParaRPr lang="en-GB" sz="900" dirty="0">
                <a:latin typeface="Lato" panose="020B0604020202020204" charset="0"/>
                <a:ea typeface="Lato" panose="020B0604020202020204" charset="0"/>
                <a:cs typeface="Lato" panose="020B0604020202020204"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900" dirty="0">
                <a:latin typeface="Times New Roman" panose="02020603050405020304" pitchFamily="18" charset="0"/>
                <a:ea typeface="Times New Roman" panose="02020603050405020304" pitchFamily="18" charset="0"/>
              </a:endParaRPr>
            </a:p>
            <a:p>
              <a:pPr algn="ctr"/>
              <a:r>
                <a:rPr lang="en-GB" sz="900" dirty="0">
                  <a:latin typeface="Times New Roman" panose="02020603050405020304" pitchFamily="18" charset="0"/>
                  <a:ea typeface="Times New Roman" panose="02020603050405020304" pitchFamily="18" charset="0"/>
                </a:rPr>
                <a:t> </a:t>
              </a:r>
            </a:p>
          </p:txBody>
        </p:sp>
      </p:grpSp>
      <p:sp>
        <p:nvSpPr>
          <p:cNvPr id="3" name="Rounded Rectangle 2"/>
          <p:cNvSpPr/>
          <p:nvPr/>
        </p:nvSpPr>
        <p:spPr>
          <a:xfrm>
            <a:off x="1413480" y="2322675"/>
            <a:ext cx="1215341" cy="344020"/>
          </a:xfrm>
          <a:prstGeom prst="roundRect">
            <a:avLst/>
          </a:prstGeom>
          <a:ln>
            <a:solidFill>
              <a:srgbClr val="95519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350" dirty="0">
                <a:latin typeface="Lato" panose="020B0604020202020204" charset="0"/>
                <a:ea typeface="Lato" panose="020B0604020202020204" charset="0"/>
                <a:cs typeface="Lato" panose="020B0604020202020204" charset="0"/>
              </a:rPr>
              <a:t>panicked</a:t>
            </a:r>
          </a:p>
        </p:txBody>
      </p:sp>
      <p:sp>
        <p:nvSpPr>
          <p:cNvPr id="27" name="Rounded Rectangle 26"/>
          <p:cNvSpPr/>
          <p:nvPr/>
        </p:nvSpPr>
        <p:spPr>
          <a:xfrm>
            <a:off x="2872562" y="2709983"/>
            <a:ext cx="2210618" cy="1054316"/>
          </a:xfrm>
          <a:prstGeom prst="roundRect">
            <a:avLst/>
          </a:prstGeom>
          <a:solidFill>
            <a:srgbClr val="F3E7FF"/>
          </a:solidFill>
          <a:ln>
            <a:solidFill>
              <a:srgbClr val="F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Lato" panose="020B0604020202020204" charset="0"/>
                <a:ea typeface="Lato" panose="020B0604020202020204" charset="0"/>
                <a:cs typeface="Lato" panose="020B0604020202020204" charset="0"/>
              </a:rPr>
              <a:t>Breathing techniques</a:t>
            </a:r>
          </a:p>
          <a:p>
            <a:pPr algn="ctr"/>
            <a:endParaRPr lang="en-GB" sz="1350" dirty="0">
              <a:solidFill>
                <a:schemeClr val="tx1"/>
              </a:solidFill>
              <a:latin typeface="Lato" panose="020B0604020202020204" charset="0"/>
              <a:ea typeface="Lato" panose="020B0604020202020204" charset="0"/>
              <a:cs typeface="Lato" panose="020B0604020202020204" charset="0"/>
            </a:endParaRPr>
          </a:p>
          <a:p>
            <a:pPr algn="ctr"/>
            <a:r>
              <a:rPr lang="en-GB" sz="1350" dirty="0">
                <a:solidFill>
                  <a:schemeClr val="tx1"/>
                </a:solidFill>
                <a:latin typeface="Lato" panose="020B0604020202020204" charset="0"/>
                <a:ea typeface="Lato" panose="020B0604020202020204" charset="0"/>
                <a:cs typeface="Lato" panose="020B0604020202020204" charset="0"/>
              </a:rPr>
              <a:t>Stepping away from trigger to go for a walk</a:t>
            </a:r>
          </a:p>
        </p:txBody>
      </p:sp>
      <p:sp>
        <p:nvSpPr>
          <p:cNvPr id="28" name="Rectangle 27"/>
          <p:cNvSpPr/>
          <p:nvPr/>
        </p:nvSpPr>
        <p:spPr>
          <a:xfrm>
            <a:off x="5959246" y="2532558"/>
            <a:ext cx="1909823" cy="1953626"/>
          </a:xfrm>
          <a:prstGeom prst="rect">
            <a:avLst/>
          </a:prstGeom>
          <a:solidFill>
            <a:srgbClr val="95519E"/>
          </a:solidFill>
          <a:ln>
            <a:solidFill>
              <a:srgbClr val="DCB9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500" b="1" dirty="0">
                <a:solidFill>
                  <a:schemeClr val="tx1"/>
                </a:solidFill>
                <a:latin typeface="Lato" panose="020B0604020202020204" charset="0"/>
                <a:ea typeface="Lato" panose="020B0604020202020204" charset="0"/>
                <a:cs typeface="Lato" panose="020B0604020202020204" charset="0"/>
              </a:rPr>
              <a:t>Add additional ideas based on your learning today</a:t>
            </a:r>
          </a:p>
        </p:txBody>
      </p:sp>
    </p:spTree>
    <p:extLst>
      <p:ext uri="{BB962C8B-B14F-4D97-AF65-F5344CB8AC3E}">
        <p14:creationId xmlns:p14="http://schemas.microsoft.com/office/powerpoint/2010/main" val="12289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27" y="1224397"/>
            <a:ext cx="8035637" cy="600164"/>
          </a:xfrm>
          <a:prstGeom prst="rect">
            <a:avLst/>
          </a:prstGeom>
          <a:noFill/>
        </p:spPr>
        <p:txBody>
          <a:bodyPr wrap="square" rtlCol="0">
            <a:spAutoFit/>
          </a:bodyPr>
          <a:lstStyle/>
          <a:p>
            <a:r>
              <a:rPr lang="en-GB" sz="3300" b="1" dirty="0">
                <a:solidFill>
                  <a:srgbClr val="95519E"/>
                </a:solidFill>
                <a:latin typeface="League Spartan" panose="00000800000000000000" pitchFamily="50" charset="0"/>
              </a:rPr>
              <a:t>More activities</a:t>
            </a:r>
            <a:endParaRPr lang="en-GB" sz="3300" b="1" dirty="0">
              <a:latin typeface="League Spartan" panose="00000800000000000000" pitchFamily="50" charset="0"/>
            </a:endParaRPr>
          </a:p>
        </p:txBody>
      </p:sp>
      <p:sp>
        <p:nvSpPr>
          <p:cNvPr id="5" name="Footer Placeholder 4"/>
          <p:cNvSpPr>
            <a:spLocks noGrp="1"/>
          </p:cNvSpPr>
          <p:nvPr>
            <p:ph type="ftr" sz="quarter" idx="11"/>
          </p:nvPr>
        </p:nvSpPr>
        <p:spPr>
          <a:xfrm>
            <a:off x="0" y="5693514"/>
            <a:ext cx="9144000" cy="273844"/>
          </a:xfrm>
        </p:spPr>
        <p:txBody>
          <a:bodyPr/>
          <a:lstStyle/>
          <a:p>
            <a:r>
              <a:rPr lang="en-GB" sz="788" dirty="0"/>
              <a:t>© PSHE Association 2018 </a:t>
            </a:r>
            <a:r>
              <a:rPr lang="en-GB" dirty="0" smtClean="0"/>
              <a:t>	 </a:t>
            </a:r>
            <a:endParaRPr lang="en-GB" dirty="0"/>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49</a:t>
            </a:fld>
            <a:endParaRPr lang="en-GB" dirty="0"/>
          </a:p>
        </p:txBody>
      </p:sp>
      <p:sp>
        <p:nvSpPr>
          <p:cNvPr id="8" name="Rectangle 7"/>
          <p:cNvSpPr/>
          <p:nvPr/>
        </p:nvSpPr>
        <p:spPr>
          <a:xfrm>
            <a:off x="476982" y="2063529"/>
            <a:ext cx="3450587" cy="415498"/>
          </a:xfrm>
          <a:prstGeom prst="rect">
            <a:avLst/>
          </a:prstGeom>
        </p:spPr>
        <p:txBody>
          <a:bodyPr wrap="square">
            <a:spAutoFit/>
          </a:bodyPr>
          <a:lstStyle/>
          <a:p>
            <a:pPr algn="ctr"/>
            <a:r>
              <a:rPr lang="en-GB" sz="2100" b="1" dirty="0">
                <a:latin typeface="League Spartan" panose="00000800000000000000" pitchFamily="50" charset="0"/>
              </a:rPr>
              <a:t>Reflective journal</a:t>
            </a:r>
          </a:p>
        </p:txBody>
      </p:sp>
      <p:sp>
        <p:nvSpPr>
          <p:cNvPr id="19" name="TextBox 18"/>
          <p:cNvSpPr txBox="1"/>
          <p:nvPr/>
        </p:nvSpPr>
        <p:spPr>
          <a:xfrm>
            <a:off x="634749" y="2661472"/>
            <a:ext cx="3419284" cy="2793072"/>
          </a:xfrm>
          <a:prstGeom prst="rect">
            <a:avLst/>
          </a:prstGeom>
          <a:noFill/>
        </p:spPr>
        <p:txBody>
          <a:bodyPr wrap="square" rtlCol="0">
            <a:spAutoFit/>
          </a:bodyPr>
          <a:lstStyle/>
          <a:p>
            <a:r>
              <a:rPr lang="en-GB" dirty="0"/>
              <a:t>Keep a reflective journal for a week. </a:t>
            </a:r>
          </a:p>
          <a:p>
            <a:endParaRPr lang="en-GB" dirty="0"/>
          </a:p>
          <a:p>
            <a:r>
              <a:rPr lang="en-GB" dirty="0"/>
              <a:t>Note down any difficult feelings encountered and any strategies used to manage them. </a:t>
            </a:r>
          </a:p>
          <a:p>
            <a:endParaRPr lang="en-GB" dirty="0"/>
          </a:p>
          <a:p>
            <a:r>
              <a:rPr lang="en-GB" dirty="0"/>
              <a:t>This is a private reflection activity and will not be shared as a class. </a:t>
            </a:r>
            <a:endParaRPr lang="en-GB" sz="2400" dirty="0"/>
          </a:p>
          <a:p>
            <a:endParaRPr lang="en-GB" sz="1350" dirty="0"/>
          </a:p>
        </p:txBody>
      </p:sp>
      <p:pic>
        <p:nvPicPr>
          <p:cNvPr id="2050" name="Picture 2" descr="Desk, Smartphone, Iphone, Notebook, Pen, Office, Mod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212" y="2309840"/>
            <a:ext cx="4157195" cy="276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03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p>
        </p:txBody>
      </p:sp>
      <p:sp>
        <p:nvSpPr>
          <p:cNvPr id="2" name="Slide Number Placeholder 1"/>
          <p:cNvSpPr>
            <a:spLocks noGrp="1"/>
          </p:cNvSpPr>
          <p:nvPr>
            <p:ph type="sldNum" sz="quarter" idx="12"/>
          </p:nvPr>
        </p:nvSpPr>
        <p:spPr>
          <a:xfrm>
            <a:off x="8708963" y="5707583"/>
            <a:ext cx="483458" cy="273844"/>
          </a:xfrm>
          <a:prstGeom prst="rect">
            <a:avLst/>
          </a:prstGeom>
        </p:spPr>
        <p:txBody>
          <a:bodyPr/>
          <a:lstStyle/>
          <a:p>
            <a:pPr defTabSz="685800"/>
            <a:fld id="{2D651D86-383D-45DB-A701-76B5BFCFE28F}" type="slidenum">
              <a:rPr lang="en-GB">
                <a:solidFill>
                  <a:prstClr val="black"/>
                </a:solidFill>
              </a:rPr>
              <a:pPr defTabSz="685800"/>
              <a:t>5</a:t>
            </a:fld>
            <a:endParaRPr lang="en-GB" dirty="0">
              <a:solidFill>
                <a:prstClr val="black"/>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
        <p:nvSpPr>
          <p:cNvPr id="13" name="TextBox 12"/>
          <p:cNvSpPr txBox="1"/>
          <p:nvPr/>
        </p:nvSpPr>
        <p:spPr>
          <a:xfrm>
            <a:off x="191326" y="1243935"/>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True or false quiz</a:t>
            </a:r>
            <a:endParaRPr lang="en-GB" sz="3300" b="1" dirty="0">
              <a:solidFill>
                <a:prstClr val="black"/>
              </a:solidFill>
              <a:latin typeface="League Spartan" panose="00000800000000000000" pitchFamily="50"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265" y="1906820"/>
            <a:ext cx="5241471" cy="3493769"/>
          </a:xfrm>
          <a:prstGeom prst="rect">
            <a:avLst/>
          </a:prstGeom>
        </p:spPr>
      </p:pic>
    </p:spTree>
    <p:extLst>
      <p:ext uri="{BB962C8B-B14F-4D97-AF65-F5344CB8AC3E}">
        <p14:creationId xmlns:p14="http://schemas.microsoft.com/office/powerpoint/2010/main" val="19709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274325" y="991257"/>
            <a:ext cx="0" cy="4934607"/>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16325" y="1563227"/>
            <a:ext cx="3920277" cy="3356441"/>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17" name="TextBox 16"/>
          <p:cNvSpPr txBox="1"/>
          <p:nvPr/>
        </p:nvSpPr>
        <p:spPr>
          <a:xfrm>
            <a:off x="493787" y="1838431"/>
            <a:ext cx="8113829" cy="369332"/>
          </a:xfrm>
          <a:prstGeom prst="rect">
            <a:avLst/>
          </a:prstGeom>
          <a:noFill/>
        </p:spPr>
        <p:txBody>
          <a:bodyPr wrap="square" rtlCol="0">
            <a:spAutoFit/>
          </a:bodyPr>
          <a:lstStyle/>
          <a:p>
            <a:pPr marL="257175" indent="-257175" defTabSz="685800">
              <a:buFont typeface="Arial" panose="020B0604020202020204" pitchFamily="34" charset="0"/>
              <a:buChar char="•"/>
              <a:defRPr/>
            </a:pPr>
            <a:endParaRPr lang="en-US" dirty="0">
              <a:solidFill>
                <a:prstClr val="white"/>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4790286" y="1925723"/>
            <a:ext cx="3920277" cy="3348670"/>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a:defRPr/>
            </a:pPr>
            <a:fld id="{2D651D86-383D-45DB-A701-76B5BFCFE28F}" type="slidenum">
              <a:rPr lang="en-GB">
                <a:solidFill>
                  <a:prstClr val="white"/>
                </a:solidFill>
              </a:rPr>
              <a:pPr defTabSz="685800">
                <a:defRPr/>
              </a:pPr>
              <a:t>50</a:t>
            </a:fld>
            <a:endParaRPr lang="en-GB" dirty="0">
              <a:solidFill>
                <a:prstClr val="white"/>
              </a:solidFill>
            </a:endParaRPr>
          </a:p>
        </p:txBody>
      </p:sp>
      <p:sp>
        <p:nvSpPr>
          <p:cNvPr id="4" name="Footer Placeholder 3"/>
          <p:cNvSpPr>
            <a:spLocks noGrp="1"/>
          </p:cNvSpPr>
          <p:nvPr>
            <p:ph type="ftr" sz="quarter" idx="4294967295"/>
          </p:nvPr>
        </p:nvSpPr>
        <p:spPr>
          <a:xfrm>
            <a:off x="164602" y="5655020"/>
            <a:ext cx="9144000" cy="230981"/>
          </a:xfrm>
        </p:spPr>
        <p:txBody>
          <a:bodyPr/>
          <a:lstStyle/>
          <a:p>
            <a:pPr defTabSz="685800">
              <a:defRPr/>
            </a:pPr>
            <a:r>
              <a:rPr lang="en-GB" dirty="0">
                <a:solidFill>
                  <a:prstClr val="white"/>
                </a:solidFill>
              </a:rPr>
              <a:t>© PSHE Association 2018 	 </a:t>
            </a:r>
          </a:p>
        </p:txBody>
      </p:sp>
      <p:sp>
        <p:nvSpPr>
          <p:cNvPr id="12" name="TextBox 11"/>
          <p:cNvSpPr txBox="1"/>
          <p:nvPr/>
        </p:nvSpPr>
        <p:spPr>
          <a:xfrm>
            <a:off x="164602" y="1049573"/>
            <a:ext cx="6963260" cy="600164"/>
          </a:xfrm>
          <a:prstGeom prst="rect">
            <a:avLst/>
          </a:prstGeom>
          <a:solidFill>
            <a:srgbClr val="95519E"/>
          </a:solidFill>
        </p:spPr>
        <p:txBody>
          <a:bodyPr wrap="square" rtlCol="0">
            <a:spAutoFit/>
          </a:bodyPr>
          <a:lstStyle/>
          <a:p>
            <a:pPr defTabSz="685800">
              <a:defRPr/>
            </a:pPr>
            <a:r>
              <a:rPr lang="en-GB" sz="33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Mood lifter</a:t>
            </a:r>
          </a:p>
        </p:txBody>
      </p:sp>
      <p:sp>
        <p:nvSpPr>
          <p:cNvPr id="16" name="TextBox 15"/>
          <p:cNvSpPr txBox="1"/>
          <p:nvPr/>
        </p:nvSpPr>
        <p:spPr>
          <a:xfrm>
            <a:off x="7402419" y="992663"/>
            <a:ext cx="1583120" cy="830997"/>
          </a:xfrm>
          <a:prstGeom prst="rect">
            <a:avLst/>
          </a:prstGeom>
          <a:solidFill>
            <a:srgbClr val="95519E"/>
          </a:solidFill>
          <a:ln>
            <a:solidFill>
              <a:schemeClr val="bg1"/>
            </a:solidFill>
            <a:prstDash val="dash"/>
          </a:ln>
        </p:spPr>
        <p:txBody>
          <a:bodyPr wrap="square" rtlCol="0" anchor="ctr" anchorCtr="1">
            <a:spAutoFit/>
          </a:bodyPr>
          <a:lstStyle/>
          <a:p>
            <a:r>
              <a:rPr lang="en-GB"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11" name="TextBox 10"/>
          <p:cNvSpPr txBox="1"/>
          <p:nvPr/>
        </p:nvSpPr>
        <p:spPr>
          <a:xfrm>
            <a:off x="326659" y="2100874"/>
            <a:ext cx="8437589" cy="1061829"/>
          </a:xfrm>
          <a:prstGeom prst="rect">
            <a:avLst/>
          </a:prstGeom>
          <a:solidFill>
            <a:schemeClr val="bg1"/>
          </a:solidFill>
          <a:ln>
            <a:solidFill>
              <a:schemeClr val="bg1"/>
            </a:solidFill>
          </a:ln>
        </p:spPr>
        <p:txBody>
          <a:bodyPr wrap="square" rtlCol="0">
            <a:spAutoFit/>
          </a:bodyPr>
          <a:lstStyle/>
          <a:p>
            <a:r>
              <a:rPr lang="en-GB" sz="2100" b="1" dirty="0">
                <a:latin typeface="Lato" panose="020B0604020202020204" charset="0"/>
                <a:ea typeface="Lato" panose="020B0604020202020204" charset="0"/>
                <a:cs typeface="Lato" panose="020B0604020202020204" charset="0"/>
              </a:rPr>
              <a:t>It may be helpful to lift the mood after this lesson using a technique of your choosing. </a:t>
            </a:r>
          </a:p>
          <a:p>
            <a:endParaRPr lang="en-US" sz="2100" b="1" dirty="0">
              <a:latin typeface="Lato" panose="020B0604020202020204" charset="0"/>
              <a:ea typeface="Lato" panose="020B0604020202020204" charset="0"/>
              <a:cs typeface="Lato" panose="020B0604020202020204" charset="0"/>
            </a:endParaRPr>
          </a:p>
        </p:txBody>
      </p:sp>
      <p:pic>
        <p:nvPicPr>
          <p:cNvPr id="3074" name="Picture 2" descr="Feedback, Survey, Questionnaire, Employee, Satisfa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597" y="3211423"/>
            <a:ext cx="2198210" cy="235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2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02" y="1218617"/>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Further support</a:t>
            </a:r>
            <a:endParaRPr lang="en-GB" sz="3300" b="1" dirty="0">
              <a:solidFill>
                <a:prstClr val="black"/>
              </a:solidFill>
              <a:latin typeface="League Spartan" panose="00000800000000000000" pitchFamily="50" charset="0"/>
            </a:endParaRPr>
          </a:p>
        </p:txBody>
      </p:sp>
      <p:sp>
        <p:nvSpPr>
          <p:cNvPr id="10" name="TextBox 9"/>
          <p:cNvSpPr txBox="1"/>
          <p:nvPr/>
        </p:nvSpPr>
        <p:spPr>
          <a:xfrm>
            <a:off x="4364181" y="1600462"/>
            <a:ext cx="4532684" cy="3970318"/>
          </a:xfrm>
          <a:prstGeom prst="rect">
            <a:avLst/>
          </a:prstGeom>
          <a:noFill/>
        </p:spPr>
        <p:txBody>
          <a:bodyPr wrap="square" rtlCol="0">
            <a:spAutoFit/>
          </a:bodyPr>
          <a:lstStyle/>
          <a:p>
            <a:pPr defTabSz="685800"/>
            <a:r>
              <a:rPr lang="en-US" dirty="0">
                <a:solidFill>
                  <a:prstClr val="black"/>
                </a:solidFill>
                <a:latin typeface="Lato" panose="020B0604020202020204" charset="0"/>
                <a:ea typeface="Lato" panose="020B0604020202020204" charset="0"/>
                <a:cs typeface="Lato" panose="020B0604020202020204" charset="0"/>
              </a:rPr>
              <a:t>There are lots of places to get advice about emotional wellbeing, social media or to discuss feelings.</a:t>
            </a: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err="1">
                <a:solidFill>
                  <a:prstClr val="black"/>
                </a:solidFill>
                <a:latin typeface="Lato" panose="020B0604020202020204" charset="0"/>
                <a:ea typeface="Lato" panose="020B0604020202020204" charset="0"/>
                <a:cs typeface="Lato" panose="020B0604020202020204" charset="0"/>
              </a:rPr>
              <a:t>ChildLine</a:t>
            </a:r>
            <a:r>
              <a:rPr lang="en-US" dirty="0">
                <a:solidFill>
                  <a:prstClr val="black"/>
                </a:solidFill>
                <a:latin typeface="Lato" panose="020B0604020202020204" charset="0"/>
                <a:ea typeface="Lato" panose="020B0604020202020204" charset="0"/>
                <a:cs typeface="Lato" panose="020B0604020202020204" charset="0"/>
              </a:rPr>
              <a:t>:</a:t>
            </a:r>
          </a:p>
          <a:p>
            <a:pPr defTabSz="685800"/>
            <a:r>
              <a:rPr lang="en-US" dirty="0">
                <a:solidFill>
                  <a:prstClr val="white">
                    <a:lumMod val="50000"/>
                  </a:prstClr>
                </a:solidFill>
                <a:latin typeface="Lato" panose="020B0604020202020204" charset="0"/>
                <a:ea typeface="Lato" panose="020B0604020202020204" charset="0"/>
                <a:cs typeface="Lato" panose="020B0604020202020204" charset="0"/>
                <a:hlinkClick r:id="rId3"/>
              </a:rPr>
              <a:t>www.childline.org.uk</a:t>
            </a:r>
            <a:r>
              <a:rPr lang="en-US" dirty="0">
                <a:solidFill>
                  <a:prstClr val="white">
                    <a:lumMod val="50000"/>
                  </a:prstClr>
                </a:solidFill>
                <a:latin typeface="Lato" panose="020B0604020202020204" charset="0"/>
                <a:ea typeface="Lato" panose="020B0604020202020204" charset="0"/>
                <a:cs typeface="Lato" panose="020B0604020202020204" charset="0"/>
              </a:rPr>
              <a:t>  </a:t>
            </a:r>
            <a:r>
              <a:rPr lang="en-US" dirty="0">
                <a:solidFill>
                  <a:prstClr val="black"/>
                </a:solidFill>
                <a:latin typeface="Lato" panose="020B0604020202020204" charset="0"/>
                <a:ea typeface="Lato" panose="020B0604020202020204" charset="0"/>
                <a:cs typeface="Lato" panose="020B0604020202020204" charset="0"/>
              </a:rPr>
              <a:t>Phone: 0800 1111</a:t>
            </a: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a:solidFill>
                  <a:prstClr val="black"/>
                </a:solidFill>
                <a:latin typeface="Lato" panose="020B0604020202020204" charset="0"/>
                <a:ea typeface="Lato" panose="020B0604020202020204" charset="0"/>
                <a:cs typeface="Lato" panose="020B0604020202020204" charset="0"/>
              </a:rPr>
              <a:t>Young Minds:</a:t>
            </a:r>
          </a:p>
          <a:p>
            <a:pPr defTabSz="685800"/>
            <a:r>
              <a:rPr lang="en-GB" u="sng" dirty="0">
                <a:solidFill>
                  <a:prstClr val="black"/>
                </a:solidFill>
                <a:latin typeface="Lato" panose="020B0604020202020204" charset="0"/>
                <a:ea typeface="Lato" panose="020B0604020202020204" charset="0"/>
                <a:cs typeface="Lato" panose="020B0604020202020204" charset="0"/>
                <a:hlinkClick r:id="rId4"/>
              </a:rPr>
              <a:t>www.youngminds.org.uk</a:t>
            </a:r>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black"/>
              </a:solidFill>
              <a:latin typeface="Lato" panose="020B0604020202020204" charset="0"/>
              <a:ea typeface="Lato" panose="020B0604020202020204" charset="0"/>
              <a:cs typeface="Lato" panose="020B0604020202020204" charset="0"/>
            </a:endParaRPr>
          </a:p>
          <a:p>
            <a:pPr defTabSz="685800"/>
            <a:r>
              <a:rPr lang="en-US" b="1" dirty="0">
                <a:solidFill>
                  <a:prstClr val="black"/>
                </a:solidFill>
                <a:latin typeface="Lato" panose="020B0604020202020204" charset="0"/>
                <a:ea typeface="Lato" panose="020B0604020202020204" charset="0"/>
                <a:cs typeface="Lato" panose="020B0604020202020204" charset="0"/>
              </a:rPr>
              <a:t>Samaritans:</a:t>
            </a:r>
          </a:p>
          <a:p>
            <a:pPr defTabSz="685800"/>
            <a:r>
              <a:rPr lang="en-GB" u="sng" dirty="0">
                <a:solidFill>
                  <a:prstClr val="black"/>
                </a:solidFill>
                <a:latin typeface="Lato" panose="020B0604020202020204" charset="0"/>
                <a:ea typeface="Lato" panose="020B0604020202020204" charset="0"/>
                <a:cs typeface="Lato" panose="020B0604020202020204" charset="0"/>
                <a:hlinkClick r:id="rId5"/>
              </a:rPr>
              <a:t>www.samaritans.org</a:t>
            </a:r>
            <a:r>
              <a:rPr lang="en-GB" dirty="0">
                <a:solidFill>
                  <a:prstClr val="black"/>
                </a:solidFill>
                <a:latin typeface="Lato" panose="020B0604020202020204" charset="0"/>
                <a:ea typeface="Lato" panose="020B0604020202020204" charset="0"/>
                <a:cs typeface="Lato" panose="020B0604020202020204" charset="0"/>
              </a:rPr>
              <a:t> Phone: 116 123</a:t>
            </a:r>
            <a:endParaRPr lang="en-US" dirty="0">
              <a:solidFill>
                <a:prstClr val="black"/>
              </a:solidFill>
              <a:latin typeface="Lato" panose="020B0604020202020204" charset="0"/>
              <a:ea typeface="Lato" panose="020B0604020202020204" charset="0"/>
              <a:cs typeface="Lato" panose="020B0604020202020204" charset="0"/>
            </a:endParaRPr>
          </a:p>
          <a:p>
            <a:pPr defTabSz="685800"/>
            <a:endParaRPr lang="en-US" dirty="0">
              <a:solidFill>
                <a:prstClr val="white">
                  <a:lumMod val="50000"/>
                </a:prstClr>
              </a:solidFill>
              <a:latin typeface="Lato" panose="020B0604020202020204" charset="0"/>
              <a:ea typeface="Lato" panose="020B0604020202020204" charset="0"/>
              <a:cs typeface="Lato" panose="020B0604020202020204" charset="0"/>
            </a:endParaRPr>
          </a:p>
        </p:txBody>
      </p:sp>
      <p:sp>
        <p:nvSpPr>
          <p:cNvPr id="6" name="Footer Placeholder 5"/>
          <p:cNvSpPr>
            <a:spLocks noGrp="1"/>
          </p:cNvSpPr>
          <p:nvPr>
            <p:ph type="ftr" sz="quarter" idx="11"/>
          </p:nvPr>
        </p:nvSpPr>
        <p:spPr/>
        <p:txBody>
          <a:bodyPr/>
          <a:lstStyle/>
          <a:p>
            <a:pPr defTabSz="685800"/>
            <a:r>
              <a:rPr lang="en-GB" sz="788" dirty="0">
                <a:solidFill>
                  <a:prstClr val="black"/>
                </a:solidFill>
              </a:rPr>
              <a:t>© PSHE Association 2018 </a:t>
            </a:r>
            <a:r>
              <a:rPr lang="en-GB" dirty="0">
                <a:solidFill>
                  <a:prstClr val="black"/>
                </a:solidFill>
              </a:rPr>
              <a:t>	 </a:t>
            </a: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pPr defTabSz="685800"/>
            <a:fld id="{2D651D86-383D-45DB-A701-76B5BFCFE28F}" type="slidenum">
              <a:rPr lang="en-GB">
                <a:solidFill>
                  <a:prstClr val="black"/>
                </a:solidFill>
              </a:rPr>
              <a:pPr defTabSz="685800"/>
              <a:t>51</a:t>
            </a:fld>
            <a:endParaRPr lang="en-GB" dirty="0">
              <a:solidFill>
                <a:prstClr val="black"/>
              </a:solidFill>
            </a:endParaRPr>
          </a:p>
        </p:txBody>
      </p:sp>
      <p:sp>
        <p:nvSpPr>
          <p:cNvPr id="12" name="TextBox 11"/>
          <p:cNvSpPr txBox="1"/>
          <p:nvPr/>
        </p:nvSpPr>
        <p:spPr>
          <a:xfrm>
            <a:off x="275430" y="2075638"/>
            <a:ext cx="3683507" cy="1962076"/>
          </a:xfrm>
          <a:prstGeom prst="rect">
            <a:avLst/>
          </a:prstGeom>
          <a:noFill/>
        </p:spPr>
        <p:txBody>
          <a:bodyPr wrap="square" rtlCol="0">
            <a:spAutoFit/>
          </a:bodyPr>
          <a:lstStyle/>
          <a:p>
            <a:pPr defTabSz="685800"/>
            <a:r>
              <a:rPr lang="en-GB" dirty="0">
                <a:solidFill>
                  <a:prstClr val="black"/>
                </a:solidFill>
                <a:latin typeface="Lato" panose="020F0502020204030203" pitchFamily="34" charset="0"/>
                <a:ea typeface="Lato" panose="020F0502020204030203" pitchFamily="34" charset="0"/>
                <a:cs typeface="Lato" panose="020F0502020204030203" pitchFamily="34" charset="0"/>
              </a:rPr>
              <a:t>If you have questions or concerns about your experience of social media, you can always speak to your parent or carer, or a teacher in school for more advice and support. </a:t>
            </a:r>
          </a:p>
          <a:p>
            <a:pPr defTabSz="685800"/>
            <a:endParaRPr lang="en-GB" sz="1350" dirty="0">
              <a:solidFill>
                <a:prstClr val="black"/>
              </a:solidFill>
              <a:latin typeface="Calibri" panose="020F0502020204030204"/>
            </a:endParaRPr>
          </a:p>
        </p:txBody>
      </p:sp>
      <p:pic>
        <p:nvPicPr>
          <p:cNvPr id="9" name="Picture 2" descr="Speech Bubbles, Conversation, Black, Blank, Ch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92" y="4090829"/>
            <a:ext cx="2184437" cy="140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5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6</a:t>
            </a:fld>
            <a:endParaRPr lang="en-GB" dirty="0">
              <a:solidFill>
                <a:prstClr val="black"/>
              </a:solidFill>
            </a:endParaRPr>
          </a:p>
        </p:txBody>
      </p:sp>
      <p:sp>
        <p:nvSpPr>
          <p:cNvPr id="5" name="TextBox 4"/>
          <p:cNvSpPr txBox="1"/>
          <p:nvPr/>
        </p:nvSpPr>
        <p:spPr>
          <a:xfrm>
            <a:off x="187975" y="12582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Exploring language</a:t>
            </a:r>
            <a:endParaRPr lang="en-GB" sz="3300" b="1" dirty="0">
              <a:solidFill>
                <a:prstClr val="black"/>
              </a:solidFill>
              <a:latin typeface="League Spartan" panose="00000800000000000000" pitchFamily="50" charset="0"/>
            </a:endParaRPr>
          </a:p>
        </p:txBody>
      </p:sp>
      <p:pic>
        <p:nvPicPr>
          <p:cNvPr id="12" name="Picture 11" descr="Communicate, Communication, Conference, Crowd"/>
          <p:cNvPicPr>
            <a:picLocks noChangeAspect="1"/>
          </p:cNvPicPr>
          <p:nvPr/>
        </p:nvPicPr>
        <p:blipFill rotWithShape="1">
          <a:blip r:embed="rId3">
            <a:extLst>
              <a:ext uri="{28A0092B-C50C-407E-A947-70E740481C1C}">
                <a14:useLocalDpi xmlns:a14="http://schemas.microsoft.com/office/drawing/2010/main" val="0"/>
              </a:ext>
            </a:extLst>
          </a:blip>
          <a:srcRect b="15203"/>
          <a:stretch/>
        </p:blipFill>
        <p:spPr bwMode="auto">
          <a:xfrm>
            <a:off x="1070391" y="1999860"/>
            <a:ext cx="4183853" cy="3112712"/>
          </a:xfrm>
          <a:prstGeom prst="rect">
            <a:avLst/>
          </a:prstGeom>
          <a:noFill/>
          <a:ln>
            <a:noFill/>
          </a:ln>
          <a:extLst>
            <a:ext uri="{53640926-AAD7-44D8-BBD7-CCE9431645EC}">
              <a14:shadowObscured xmlns:a14="http://schemas.microsoft.com/office/drawing/2010/main"/>
            </a:ext>
          </a:extLst>
        </p:spPr>
      </p:pic>
      <p:sp>
        <p:nvSpPr>
          <p:cNvPr id="19" name="TextBox 18"/>
          <p:cNvSpPr txBox="1"/>
          <p:nvPr/>
        </p:nvSpPr>
        <p:spPr>
          <a:xfrm>
            <a:off x="5792398" y="2145752"/>
            <a:ext cx="2688389" cy="3000821"/>
          </a:xfrm>
          <a:prstGeom prst="rect">
            <a:avLst/>
          </a:prstGeom>
          <a:solidFill>
            <a:srgbClr val="95519E">
              <a:alpha val="26000"/>
            </a:srgbClr>
          </a:solidFill>
        </p:spPr>
        <p:txBody>
          <a:bodyPr wrap="square" rtlCol="0">
            <a:spAutoFit/>
          </a:bodyPr>
          <a:lstStyle/>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algn="ctr" defTabSz="685800"/>
            <a:r>
              <a:rPr lang="en-US" sz="2100" b="1" dirty="0">
                <a:solidFill>
                  <a:prstClr val="black"/>
                </a:solidFill>
                <a:latin typeface="Lato" panose="020B0604020202020204" charset="0"/>
                <a:ea typeface="Lato" panose="020B0604020202020204" charset="0"/>
                <a:cs typeface="Lato" panose="020B0604020202020204" charset="0"/>
              </a:rPr>
              <a:t>How might these statements make someone feel?</a:t>
            </a:r>
          </a:p>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algn="ctr" defTabSz="685800"/>
            <a:r>
              <a:rPr lang="en-US" sz="2100" b="1" dirty="0">
                <a:solidFill>
                  <a:prstClr val="black"/>
                </a:solidFill>
                <a:latin typeface="Lato" panose="020B0604020202020204" charset="0"/>
                <a:ea typeface="Lato" panose="020B0604020202020204" charset="0"/>
                <a:cs typeface="Lato" panose="020B0604020202020204" charset="0"/>
              </a:rPr>
              <a:t>What could some more positive alternatives be?</a:t>
            </a:r>
          </a:p>
          <a:p>
            <a:pPr algn="ctr" defTabSz="685800"/>
            <a:endParaRPr lang="en-US" sz="2100" dirty="0">
              <a:solidFill>
                <a:prstClr val="black"/>
              </a:solidFill>
              <a:latin typeface="Lato" panose="020B0604020202020204" charset="0"/>
              <a:ea typeface="Lato" panose="020B0604020202020204" charset="0"/>
              <a:cs typeface="Lato" panose="020B060402020202020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441541" y="5032585"/>
            <a:ext cx="431765" cy="863529"/>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070390" y="5277091"/>
            <a:ext cx="491846" cy="541607"/>
          </a:xfrm>
          <a:prstGeom prst="rect">
            <a:avLst/>
          </a:prstGeom>
        </p:spPr>
      </p:pic>
    </p:spTree>
    <p:extLst>
      <p:ext uri="{BB962C8B-B14F-4D97-AF65-F5344CB8AC3E}">
        <p14:creationId xmlns:p14="http://schemas.microsoft.com/office/powerpoint/2010/main" val="285814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a:r>
              <a:rPr lang="en-GB" dirty="0">
                <a:solidFill>
                  <a:prstClr val="black"/>
                </a:solidFill>
              </a:rPr>
              <a:t>© PSHE Association 2018   </a:t>
            </a:r>
          </a:p>
        </p:txBody>
      </p:sp>
      <p:sp>
        <p:nvSpPr>
          <p:cNvPr id="3" name="Slide Number Placeholder 2"/>
          <p:cNvSpPr>
            <a:spLocks noGrp="1"/>
          </p:cNvSpPr>
          <p:nvPr>
            <p:ph type="sldNum" sz="quarter" idx="12"/>
          </p:nvPr>
        </p:nvSpPr>
        <p:spPr/>
        <p:txBody>
          <a:bodyPr/>
          <a:lstStyle/>
          <a:p>
            <a:pPr defTabSz="685800"/>
            <a:fld id="{2D651D86-383D-45DB-A701-76B5BFCFE28F}" type="slidenum">
              <a:rPr lang="en-GB">
                <a:solidFill>
                  <a:prstClr val="black"/>
                </a:solidFill>
              </a:rPr>
              <a:pPr defTabSz="685800"/>
              <a:t>7</a:t>
            </a:fld>
            <a:endParaRPr lang="en-GB" dirty="0">
              <a:solidFill>
                <a:prstClr val="black"/>
              </a:solidFill>
            </a:endParaRPr>
          </a:p>
        </p:txBody>
      </p:sp>
      <p:sp>
        <p:nvSpPr>
          <p:cNvPr id="5" name="TextBox 4"/>
          <p:cNvSpPr txBox="1"/>
          <p:nvPr/>
        </p:nvSpPr>
        <p:spPr>
          <a:xfrm>
            <a:off x="187975" y="12582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Challenging discrimination</a:t>
            </a:r>
            <a:endParaRPr lang="en-GB" sz="3300" b="1" dirty="0">
              <a:solidFill>
                <a:prstClr val="black"/>
              </a:solidFill>
              <a:latin typeface="League Spartan" panose="00000800000000000000" pitchFamily="50" charset="0"/>
            </a:endParaRPr>
          </a:p>
        </p:txBody>
      </p:sp>
      <p:sp>
        <p:nvSpPr>
          <p:cNvPr id="9" name="TextBox 8"/>
          <p:cNvSpPr txBox="1"/>
          <p:nvPr/>
        </p:nvSpPr>
        <p:spPr>
          <a:xfrm>
            <a:off x="366668" y="1835277"/>
            <a:ext cx="4350589" cy="4293483"/>
          </a:xfrm>
          <a:prstGeom prst="rect">
            <a:avLst/>
          </a:prstGeom>
          <a:solidFill>
            <a:srgbClr val="95519E">
              <a:alpha val="20000"/>
            </a:srgbClr>
          </a:solidFill>
        </p:spPr>
        <p:txBody>
          <a:bodyPr wrap="square" rtlCol="0">
            <a:spAutoFit/>
          </a:bodyPr>
          <a:lstStyle/>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by individuals/friends to challenge discrimination?</a:t>
            </a:r>
          </a:p>
          <a:p>
            <a:pPr marL="342900" indent="-342900" algn="ctr" defTabSz="685800">
              <a:buFont typeface="Arial" panose="020B0604020202020204" pitchFamily="34" charset="0"/>
              <a:buChar char="•"/>
            </a:pPr>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in schools to challenge discrimination?</a:t>
            </a:r>
          </a:p>
          <a:p>
            <a:pPr marL="342900" indent="-342900" algn="ctr" defTabSz="685800">
              <a:buFont typeface="Arial" panose="020B0604020202020204" pitchFamily="34" charset="0"/>
              <a:buChar char="•"/>
            </a:pPr>
            <a:endParaRPr lang="en-US" sz="2100" b="1" dirty="0">
              <a:solidFill>
                <a:prstClr val="black"/>
              </a:solidFill>
              <a:latin typeface="Lato" panose="020B0604020202020204" charset="0"/>
              <a:ea typeface="Lato" panose="020B0604020202020204" charset="0"/>
              <a:cs typeface="Lato" panose="020B0604020202020204" charset="0"/>
            </a:endParaRPr>
          </a:p>
          <a:p>
            <a:pPr marL="342900" indent="-342900" algn="ctr" defTabSz="685800">
              <a:buFont typeface="Arial" panose="020B0604020202020204" pitchFamily="34" charset="0"/>
              <a:buChar char="•"/>
            </a:pPr>
            <a:r>
              <a:rPr lang="en-US" sz="2100" b="1" dirty="0">
                <a:solidFill>
                  <a:prstClr val="black"/>
                </a:solidFill>
                <a:latin typeface="Lato" panose="020B0604020202020204" charset="0"/>
                <a:ea typeface="Lato" panose="020B0604020202020204" charset="0"/>
                <a:cs typeface="Lato" panose="020B0604020202020204" charset="0"/>
              </a:rPr>
              <a:t>What could be done in wider society to challenge discrimination?</a:t>
            </a:r>
          </a:p>
          <a:p>
            <a:pPr algn="ctr" defTabSz="685800"/>
            <a:endParaRPr lang="en-US" sz="2100" b="1" dirty="0">
              <a:solidFill>
                <a:prstClr val="black"/>
              </a:solidFill>
              <a:latin typeface="Lato" panose="020B0604020202020204" charset="0"/>
              <a:ea typeface="Lato" panose="020B0604020202020204" charset="0"/>
              <a:cs typeface="Lato" panose="020B0604020202020204" charset="0"/>
            </a:endParaRPr>
          </a:p>
        </p:txBody>
      </p:sp>
      <p:pic>
        <p:nvPicPr>
          <p:cNvPr id="7170" name="Picture 2" descr="Team, Motivation, Teamwork, Together, Group, Commun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3" y="2352574"/>
            <a:ext cx="354330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4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40" y="1083360"/>
            <a:ext cx="8035637" cy="600164"/>
          </a:xfrm>
          <a:prstGeom prst="rect">
            <a:avLst/>
          </a:prstGeom>
          <a:noFill/>
        </p:spPr>
        <p:txBody>
          <a:bodyPr wrap="square" rtlCol="0">
            <a:spAutoFit/>
          </a:bodyPr>
          <a:lstStyle/>
          <a:p>
            <a:pPr defTabSz="685800"/>
            <a:r>
              <a:rPr lang="en-GB" sz="3300" b="1" dirty="0">
                <a:solidFill>
                  <a:srgbClr val="95519E"/>
                </a:solidFill>
                <a:latin typeface="League Spartan" panose="00000800000000000000" pitchFamily="50" charset="0"/>
              </a:rPr>
              <a:t>Revisit your alien</a:t>
            </a:r>
            <a:endParaRPr lang="en-GB" sz="3300" b="1" dirty="0">
              <a:solidFill>
                <a:prstClr val="black"/>
              </a:solidFill>
              <a:latin typeface="League Spartan" panose="00000800000000000000" pitchFamily="50" charset="0"/>
            </a:endParaRPr>
          </a:p>
        </p:txBody>
      </p:sp>
      <p:sp>
        <p:nvSpPr>
          <p:cNvPr id="5" name="Footer Placeholder 4"/>
          <p:cNvSpPr>
            <a:spLocks noGrp="1"/>
          </p:cNvSpPr>
          <p:nvPr>
            <p:ph type="ftr" sz="quarter" idx="11"/>
          </p:nvPr>
        </p:nvSpPr>
        <p:spPr>
          <a:xfrm>
            <a:off x="-42107" y="5799217"/>
            <a:ext cx="9144000" cy="273844"/>
          </a:xfrm>
        </p:spPr>
        <p:txBody>
          <a:bodyPr/>
          <a:lstStyle/>
          <a:p>
            <a:pPr defTabSz="685800"/>
            <a:r>
              <a:rPr lang="en-GB" sz="788" dirty="0">
                <a:solidFill>
                  <a:prstClr val="black"/>
                </a:solidFill>
              </a:rPr>
              <a:t>© PSHE Association 2018 </a:t>
            </a:r>
            <a:r>
              <a:rPr lang="en-GB" dirty="0">
                <a:solidFill>
                  <a:prstClr val="black"/>
                </a:solidFill>
              </a:rPr>
              <a:t>	 </a:t>
            </a:r>
          </a:p>
        </p:txBody>
      </p:sp>
      <p:sp>
        <p:nvSpPr>
          <p:cNvPr id="2" name="Slide Number Placeholder 1"/>
          <p:cNvSpPr>
            <a:spLocks noGrp="1"/>
          </p:cNvSpPr>
          <p:nvPr>
            <p:ph type="sldNum" sz="quarter" idx="12"/>
          </p:nvPr>
        </p:nvSpPr>
        <p:spPr>
          <a:xfrm>
            <a:off x="8860165" y="5726907"/>
            <a:ext cx="483458" cy="273844"/>
          </a:xfrm>
          <a:prstGeom prst="rect">
            <a:avLst/>
          </a:prstGeom>
        </p:spPr>
        <p:txBody>
          <a:bodyPr/>
          <a:lstStyle/>
          <a:p>
            <a:pPr defTabSz="685800"/>
            <a:fld id="{2D651D86-383D-45DB-A701-76B5BFCFE28F}" type="slidenum">
              <a:rPr lang="en-GB">
                <a:solidFill>
                  <a:prstClr val="black"/>
                </a:solidFill>
              </a:rPr>
              <a:pPr defTabSz="685800"/>
              <a:t>8</a:t>
            </a:fld>
            <a:endParaRPr lang="en-GB" dirty="0">
              <a:solidFill>
                <a:prstClr val="black"/>
              </a:solidFill>
            </a:endParaRPr>
          </a:p>
        </p:txBody>
      </p:sp>
      <p:sp>
        <p:nvSpPr>
          <p:cNvPr id="10" name="Rectangular Callout 9"/>
          <p:cNvSpPr/>
          <p:nvPr/>
        </p:nvSpPr>
        <p:spPr>
          <a:xfrm>
            <a:off x="1599638" y="4392838"/>
            <a:ext cx="2197184" cy="1446592"/>
          </a:xfrm>
          <a:prstGeom prst="wedgeRectCallout">
            <a:avLst>
              <a:gd name="adj1" fmla="val 43840"/>
              <a:gd name="adj2" fmla="val -7708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1951084" y="1943563"/>
            <a:ext cx="1845738" cy="849105"/>
          </a:xfrm>
          <a:prstGeom prst="wedgeRectCallout">
            <a:avLst>
              <a:gd name="adj1" fmla="val 53643"/>
              <a:gd name="adj2" fmla="val 96034"/>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5459285" y="4295646"/>
            <a:ext cx="2381930" cy="1446592"/>
          </a:xfrm>
          <a:prstGeom prst="wedgeRectCallout">
            <a:avLst>
              <a:gd name="adj1" fmla="val -50315"/>
              <a:gd name="adj2" fmla="val -7809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5459284" y="1488538"/>
            <a:ext cx="2584721" cy="1446592"/>
          </a:xfrm>
          <a:prstGeom prst="wedgeRectCallout">
            <a:avLst>
              <a:gd name="adj1" fmla="val -46047"/>
              <a:gd name="adj2" fmla="val 76855"/>
            </a:avLst>
          </a:prstGeom>
          <a:solidFill>
            <a:sysClr val="window" lastClr="FFFFFF"/>
          </a:solidFill>
          <a:ln w="12700" cap="flat" cmpd="sng" algn="ctr">
            <a:solidFill>
              <a:srgbClr val="7030A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pPr>
            <a:r>
              <a:rPr lang="en-GB" dirty="0">
                <a:solidFill>
                  <a:prstClr val="black"/>
                </a:solidFill>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573" y="2660449"/>
            <a:ext cx="1785947" cy="1864610"/>
          </a:xfrm>
          <a:prstGeom prst="rect">
            <a:avLst/>
          </a:prstGeom>
        </p:spPr>
      </p:pic>
    </p:spTree>
    <p:extLst>
      <p:ext uri="{BB962C8B-B14F-4D97-AF65-F5344CB8AC3E}">
        <p14:creationId xmlns:p14="http://schemas.microsoft.com/office/powerpoint/2010/main" val="395610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3118" y="3458931"/>
            <a:ext cx="8205107" cy="2169825"/>
          </a:xfrm>
          <a:prstGeom prst="rect">
            <a:avLst/>
          </a:prstGeom>
          <a:noFill/>
        </p:spPr>
        <p:txBody>
          <a:bodyPr wrap="square" rtlCol="0">
            <a:spAutoFit/>
          </a:bodyPr>
          <a:lstStyle/>
          <a:p>
            <a:pPr algn="ctr" defTabSz="685800">
              <a:defRPr/>
            </a:pPr>
            <a:r>
              <a:rPr lang="en-GB" sz="4500" b="1" dirty="0">
                <a:solidFill>
                  <a:srgbClr val="95519E"/>
                </a:solidFill>
                <a:latin typeface="League Spartan" panose="00000800000000000000" pitchFamily="50" charset="0"/>
              </a:rPr>
              <a:t>Lesson 2:</a:t>
            </a:r>
          </a:p>
          <a:p>
            <a:pPr algn="ctr" defTabSz="685800">
              <a:defRPr/>
            </a:pPr>
            <a:r>
              <a:rPr lang="en-GB" sz="4500" b="1" dirty="0">
                <a:latin typeface="League Spartan" panose="00000800000000000000" pitchFamily="50" charset="0"/>
              </a:rPr>
              <a:t>Promoting emotional wellbeing</a:t>
            </a:r>
            <a:endParaRPr lang="en-GB" sz="2100" b="1" dirty="0">
              <a:latin typeface="League Spartan" panose="00000800000000000000" pitchFamily="50" charset="0"/>
            </a:endParaRPr>
          </a:p>
        </p:txBody>
      </p:sp>
      <p:sp>
        <p:nvSpPr>
          <p:cNvPr id="2" name="Slide Number Placeholder 1"/>
          <p:cNvSpPr>
            <a:spLocks noGrp="1"/>
          </p:cNvSpPr>
          <p:nvPr>
            <p:ph type="sldNum" sz="quarter" idx="12"/>
          </p:nvPr>
        </p:nvSpPr>
        <p:spPr>
          <a:xfrm>
            <a:off x="8413407" y="5717190"/>
            <a:ext cx="483458" cy="273844"/>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0" y="5793387"/>
            <a:ext cx="9144000" cy="273844"/>
          </a:xfrm>
        </p:spPr>
        <p:txBody>
          <a:bodyPr/>
          <a:lstStyle/>
          <a:p>
            <a:r>
              <a:rPr lang="en-GB" sz="788" dirty="0"/>
              <a:t>© PSHE Association 2018 </a:t>
            </a:r>
            <a:r>
              <a:rPr lang="en-GB" dirty="0" smtClean="0"/>
              <a:t>	 </a:t>
            </a:r>
            <a:endParaRPr lang="en-GB" dirty="0"/>
          </a:p>
        </p:txBody>
      </p:sp>
      <p:pic>
        <p:nvPicPr>
          <p:cNvPr id="4104" name="Picture 8" descr="Feedback, Satisfaction, Customer, Client,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0952" y="1026683"/>
            <a:ext cx="3442097" cy="2244534"/>
          </a:xfrm>
          <a:prstGeom prst="rect">
            <a:avLst/>
          </a:prstGeom>
          <a:solidFill>
            <a:srgbClr val="DCB9FF"/>
          </a:solidFill>
          <a:extLst/>
        </p:spPr>
      </p:pic>
    </p:spTree>
    <p:extLst>
      <p:ext uri="{BB962C8B-B14F-4D97-AF65-F5344CB8AC3E}">
        <p14:creationId xmlns:p14="http://schemas.microsoft.com/office/powerpoint/2010/main" val="232886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8692</Words>
  <Application>Microsoft Office PowerPoint</Application>
  <PresentationFormat>On-screen Show (4:3)</PresentationFormat>
  <Paragraphs>773</Paragraphs>
  <Slides>51</Slides>
  <Notes>49</Notes>
  <HiddenSlides>1</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4" baseType="lpstr">
      <vt:lpstr>Arial</vt:lpstr>
      <vt:lpstr>Calibri</vt:lpstr>
      <vt:lpstr>Calibri Light</vt:lpstr>
      <vt:lpstr>Gill Sans MT</vt:lpstr>
      <vt:lpstr>Lato</vt:lpstr>
      <vt:lpstr>Lato Light</vt:lpstr>
      <vt:lpstr>League Spartan</vt:lpstr>
      <vt:lpstr>Open Sans Extrabold</vt:lpstr>
      <vt:lpstr>Open Sans Light</vt:lpstr>
      <vt:lpstr>Times New Roman</vt:lpstr>
      <vt:lpstr>Wingdings</vt:lpstr>
      <vt:lpstr>3_Office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Cirencester Kingshill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mmacauley</dc:creator>
  <cp:lastModifiedBy>Matthew Macaulay</cp:lastModifiedBy>
  <cp:revision>15</cp:revision>
  <dcterms:created xsi:type="dcterms:W3CDTF">2012-06-11T09:52:04Z</dcterms:created>
  <dcterms:modified xsi:type="dcterms:W3CDTF">2021-06-11T12:35:48Z</dcterms:modified>
</cp:coreProperties>
</file>