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8"/>
  </p:notesMasterIdLst>
  <p:sldIdLst>
    <p:sldId id="280" r:id="rId5"/>
    <p:sldId id="281" r:id="rId6"/>
    <p:sldId id="282" r:id="rId7"/>
    <p:sldId id="283" r:id="rId8"/>
    <p:sldId id="284" r:id="rId9"/>
    <p:sldId id="285" r:id="rId10"/>
    <p:sldId id="286" r:id="rId11"/>
    <p:sldId id="287" r:id="rId12"/>
    <p:sldId id="288" r:id="rId13"/>
    <p:sldId id="257" r:id="rId14"/>
    <p:sldId id="256"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7B07B-EBDC-43A9-B3FE-AEC1B06BE459}" type="datetimeFigureOut">
              <a:rPr lang="en-GB" smtClean="0"/>
              <a:t>25/05/21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60560-E43D-4A6C-9A7A-F8DF9F849CFD}" type="slidenum">
              <a:rPr lang="en-GB" smtClean="0"/>
              <a:t>‹#›</a:t>
            </a:fld>
            <a:endParaRPr lang="en-GB"/>
          </a:p>
        </p:txBody>
      </p:sp>
    </p:spTree>
    <p:extLst>
      <p:ext uri="{BB962C8B-B14F-4D97-AF65-F5344CB8AC3E}">
        <p14:creationId xmlns:p14="http://schemas.microsoft.com/office/powerpoint/2010/main" val="258411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team-motivation-teamwork-together-38667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32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explain that today’s lesson is about mental health and how to recognise and challenge myths and misconceptions.</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51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(10</a:t>
            </a:r>
            <a:r>
              <a:rPr lang="en-US" b="1" i="0" baseline="0" dirty="0" smtClean="0"/>
              <a:t> MIN) </a:t>
            </a:r>
            <a:r>
              <a:rPr lang="en-US" b="1" i="1" baseline="0" dirty="0" smtClean="0"/>
              <a:t>Explain to an alien</a:t>
            </a:r>
          </a:p>
          <a:p>
            <a:r>
              <a:rPr lang="en-GB" sz="1200" kern="1200" dirty="0" smtClean="0">
                <a:solidFill>
                  <a:schemeClr val="tx1"/>
                </a:solidFill>
                <a:effectLst/>
                <a:latin typeface="+mn-lt"/>
                <a:ea typeface="+mn-ea"/>
                <a:cs typeface="+mn-cs"/>
              </a:rPr>
              <a:t>Ask students to imagine an alien has come to earth and wants to know about mental health. Using </a:t>
            </a:r>
            <a:r>
              <a:rPr lang="en-GB" sz="1200" i="1" kern="1200" dirty="0" smtClean="0">
                <a:solidFill>
                  <a:schemeClr val="tx1"/>
                </a:solidFill>
                <a:effectLst/>
                <a:latin typeface="+mn-lt"/>
                <a:ea typeface="+mn-ea"/>
                <a:cs typeface="+mn-cs"/>
              </a:rPr>
              <a:t>Resource 1: Explain to an alien, </a:t>
            </a:r>
            <a:r>
              <a:rPr lang="en-GB" sz="1200" kern="1200" dirty="0" smtClean="0">
                <a:solidFill>
                  <a:schemeClr val="tx1"/>
                </a:solidFill>
                <a:effectLst/>
                <a:latin typeface="+mn-lt"/>
                <a:ea typeface="+mn-ea"/>
                <a:cs typeface="+mn-cs"/>
              </a:rPr>
              <a:t>students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should try to answer each of the alien’s questions, with as much detail as they can. As this is a baseline assessment for the scheme of work, they should work individually and without prompting from the teacher, in order to get an accurate representation of their current understanding. Ask students to put the sheets aside as they will be revisited at the end of the lesson.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24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Emphasise at this point that mental and physical health are closely linked, for example by promoting their physical health (through exercise, healthy food choice and quality sleep) a person is also promoting their mental health. </a:t>
            </a:r>
            <a:endParaRPr lang="en-US" b="1" i="1"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6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(10 MIN) </a:t>
            </a:r>
            <a:r>
              <a:rPr lang="en-GB" b="1" i="1" baseline="0" dirty="0" smtClean="0"/>
              <a:t>True or false quiz</a:t>
            </a:r>
          </a:p>
          <a:p>
            <a:r>
              <a:rPr lang="en-GB" sz="1200" kern="1200" dirty="0" smtClean="0">
                <a:solidFill>
                  <a:schemeClr val="tx1"/>
                </a:solidFill>
                <a:effectLst/>
                <a:latin typeface="+mn-lt"/>
                <a:ea typeface="+mn-ea"/>
                <a:cs typeface="+mn-cs"/>
              </a:rPr>
              <a:t>In pairs, ask students to complete </a:t>
            </a:r>
            <a:r>
              <a:rPr lang="en-GB" sz="1200" i="1" kern="1200" dirty="0" smtClean="0">
                <a:solidFill>
                  <a:schemeClr val="tx1"/>
                </a:solidFill>
                <a:effectLst/>
                <a:latin typeface="+mn-lt"/>
                <a:ea typeface="+mn-ea"/>
                <a:cs typeface="+mn-cs"/>
              </a:rPr>
              <a:t>Resource 2a: True or false quiz</a:t>
            </a:r>
            <a:r>
              <a:rPr lang="en-GB" sz="1200" kern="1200" dirty="0" smtClean="0">
                <a:solidFill>
                  <a:schemeClr val="tx1"/>
                </a:solidFill>
                <a:effectLst/>
                <a:latin typeface="+mn-lt"/>
                <a:ea typeface="+mn-ea"/>
                <a:cs typeface="+mn-cs"/>
              </a:rPr>
              <a:t>.  For a more active version of this activity, students could move to different sides of the room to represent ‘true’ or ‘false’ as each statement is read out.</a:t>
            </a:r>
          </a:p>
          <a:p>
            <a:r>
              <a:rPr lang="en-GB" sz="1200" i="1" kern="1200" dirty="0" smtClean="0">
                <a:solidFill>
                  <a:schemeClr val="tx1"/>
                </a:solidFill>
                <a:effectLst/>
                <a:latin typeface="+mn-lt"/>
                <a:ea typeface="+mn-ea"/>
                <a:cs typeface="+mn-cs"/>
              </a:rPr>
              <a:t>Take feedback, ensuring that myths and misconceptions are challenged. Resource 2c includes additional teacher information to develop discussion. Students should annotate the ‘true’ information next to any statements marked ‘false’.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Resource 2b</a:t>
            </a:r>
            <a:r>
              <a:rPr lang="en-GB" sz="1200" kern="1200" dirty="0" smtClean="0">
                <a:solidFill>
                  <a:schemeClr val="tx1"/>
                </a:solidFill>
                <a:effectLst/>
                <a:latin typeface="+mn-lt"/>
                <a:ea typeface="+mn-ea"/>
                <a:cs typeface="+mn-cs"/>
              </a:rPr>
              <a:t> is provided which is a simplified version of </a:t>
            </a:r>
            <a:r>
              <a:rPr lang="en-GB" sz="1200" i="1" kern="1200" dirty="0" smtClean="0">
                <a:solidFill>
                  <a:schemeClr val="tx1"/>
                </a:solidFill>
                <a:effectLst/>
                <a:latin typeface="+mn-lt"/>
                <a:ea typeface="+mn-ea"/>
                <a:cs typeface="+mn-cs"/>
              </a:rPr>
              <a:t>Resource 2</a:t>
            </a:r>
            <a:r>
              <a:rPr lang="en-GB" sz="1200" kern="1200" dirty="0" smtClean="0">
                <a:solidFill>
                  <a:schemeClr val="tx1"/>
                </a:solidFill>
                <a:effectLst/>
                <a:latin typeface="+mn-lt"/>
                <a:ea typeface="+mn-ea"/>
                <a:cs typeface="+mn-cs"/>
              </a:rPr>
              <a:t>. Questions posed are simplified versions of questions 2, 3, 5, 7, 8 &amp; 9 from </a:t>
            </a:r>
            <a:r>
              <a:rPr lang="en-GB" sz="1200" i="1" kern="1200" dirty="0" smtClean="0">
                <a:solidFill>
                  <a:schemeClr val="tx1"/>
                </a:solidFill>
                <a:effectLst/>
                <a:latin typeface="+mn-lt"/>
                <a:ea typeface="+mn-ea"/>
                <a:cs typeface="+mn-cs"/>
              </a:rPr>
              <a:t>Resource 2.</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Encourage students to consider why they think these misconceptions might have occurred in the past.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What could be done to prevent future misconceptions about mental health?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46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(15 MIN) </a:t>
            </a:r>
            <a:r>
              <a:rPr lang="en-US" b="1" i="1" dirty="0" smtClean="0"/>
              <a:t>Exploring language</a:t>
            </a:r>
          </a:p>
          <a:p>
            <a:r>
              <a:rPr lang="en-GB" sz="1200" kern="1200" dirty="0" smtClean="0">
                <a:solidFill>
                  <a:schemeClr val="tx1"/>
                </a:solidFill>
                <a:effectLst/>
                <a:latin typeface="+mn-lt"/>
                <a:ea typeface="+mn-ea"/>
                <a:cs typeface="+mn-cs"/>
              </a:rPr>
              <a:t>Explain to students that sometimes people find it difficult to talk about mental health, or might have little understanding of it and can therefore say things that might be unhelpful or offensive to others, often without meaning to.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Organise students into four groups and give each group a different sheet from </a:t>
            </a:r>
            <a:r>
              <a:rPr lang="en-GB" sz="1200" i="1" kern="1200" dirty="0" smtClean="0">
                <a:solidFill>
                  <a:schemeClr val="tx1"/>
                </a:solidFill>
                <a:effectLst/>
                <a:latin typeface="+mn-lt"/>
                <a:ea typeface="+mn-ea"/>
                <a:cs typeface="+mn-cs"/>
              </a:rPr>
              <a:t>Resource 3: Exploring language. </a:t>
            </a:r>
            <a:r>
              <a:rPr lang="en-GB" sz="1200" kern="1200" dirty="0" smtClean="0">
                <a:solidFill>
                  <a:schemeClr val="tx1"/>
                </a:solidFill>
                <a:effectLst/>
                <a:latin typeface="+mn-lt"/>
                <a:ea typeface="+mn-ea"/>
                <a:cs typeface="+mn-cs"/>
              </a:rPr>
              <a:t>Each group should spend </a:t>
            </a:r>
            <a:r>
              <a:rPr lang="en-GB" sz="1200" b="1" kern="1200" dirty="0" smtClean="0">
                <a:solidFill>
                  <a:schemeClr val="tx1"/>
                </a:solidFill>
                <a:effectLst/>
                <a:latin typeface="+mn-lt"/>
                <a:ea typeface="+mn-ea"/>
                <a:cs typeface="+mn-cs"/>
              </a:rPr>
              <a:t>5 minutes</a:t>
            </a:r>
            <a:r>
              <a:rPr lang="en-GB" sz="1200" kern="1200" dirty="0" smtClean="0">
                <a:solidFill>
                  <a:schemeClr val="tx1"/>
                </a:solidFill>
                <a:effectLst/>
                <a:latin typeface="+mn-lt"/>
                <a:ea typeface="+mn-ea"/>
                <a:cs typeface="+mn-cs"/>
              </a:rPr>
              <a:t> adding ideas to the top and bottom half of the sheet, responding to the questions: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How might these statements make someone feel?</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What could some more positive alternatives be?</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5 minutes, have all students stick their sheet to the wall / desk, and ask the groups to move around the room look at each different group’s examples and ideas. They should add any additional ideas as they visit each sheet. </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Take feedback, identifying key themes from each sheet:</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Black</a:t>
            </a:r>
            <a:r>
              <a:rPr lang="en-GB" sz="1200" i="1" kern="1200" dirty="0" smtClean="0">
                <a:solidFill>
                  <a:schemeClr val="tx1"/>
                </a:solidFill>
                <a:effectLst/>
                <a:latin typeface="+mn-lt"/>
                <a:ea typeface="+mn-ea"/>
                <a:cs typeface="+mn-cs"/>
              </a:rPr>
              <a:t> = these statements demonstrate the flippant way people can use mental health language in everyday discussion. This is a subtle way in which mental health stigma is reinforced.</a:t>
            </a:r>
            <a:endParaRPr lang="en-GB" sz="1200" kern="1200" dirty="0" smtClean="0">
              <a:solidFill>
                <a:schemeClr val="tx1"/>
              </a:solidFill>
              <a:effectLst/>
              <a:latin typeface="+mn-lt"/>
              <a:ea typeface="+mn-ea"/>
              <a:cs typeface="+mn-cs"/>
            </a:endParaRPr>
          </a:p>
          <a:p>
            <a:pPr lvl="0"/>
            <a:r>
              <a:rPr lang="en-GB" sz="1200" b="1" i="1" kern="1200" dirty="0" smtClean="0">
                <a:solidFill>
                  <a:srgbClr val="00B0F0"/>
                </a:solidFill>
                <a:effectLst/>
                <a:latin typeface="+mn-lt"/>
                <a:ea typeface="+mn-ea"/>
                <a:cs typeface="+mn-cs"/>
              </a:rPr>
              <a:t>Blue</a:t>
            </a:r>
            <a:r>
              <a:rPr lang="en-GB" sz="1200" i="1" kern="1200" dirty="0" smtClean="0">
                <a:solidFill>
                  <a:schemeClr val="tx1"/>
                </a:solidFill>
                <a:effectLst/>
                <a:latin typeface="+mn-lt"/>
                <a:ea typeface="+mn-ea"/>
                <a:cs typeface="+mn-cs"/>
              </a:rPr>
              <a:t> = these statements are common of the types of responses people with a mental health issue sometimes get from friends or family. The statements diminish the issue and try to minimise the impact of experiencing a mental health issue.</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Orange</a:t>
            </a:r>
            <a:r>
              <a:rPr lang="en-GB" sz="1200" i="1" kern="1200" dirty="0" smtClean="0">
                <a:solidFill>
                  <a:schemeClr val="tx1"/>
                </a:solidFill>
                <a:effectLst/>
                <a:latin typeface="+mn-lt"/>
                <a:ea typeface="+mn-ea"/>
                <a:cs typeface="+mn-cs"/>
              </a:rPr>
              <a:t> = these statements focus around unhelpful behaviours in relation to mental health, primarily excluding or deliberately trying to upset someone known to have mental health issues. </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Green</a:t>
            </a:r>
            <a:r>
              <a:rPr lang="en-GB" sz="1200" i="1" kern="1200" dirty="0" smtClean="0">
                <a:solidFill>
                  <a:schemeClr val="tx1"/>
                </a:solidFill>
                <a:effectLst/>
                <a:latin typeface="+mn-lt"/>
                <a:ea typeface="+mn-ea"/>
                <a:cs typeface="+mn-cs"/>
              </a:rPr>
              <a:t> = these statements include unhelpful advice that people sometimes receive when discussing a mental health concern.</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You can refer to Resource 4: Helpful language to provide examples of more positive alternatives.</a:t>
            </a:r>
          </a:p>
          <a:p>
            <a:endParaRPr lang="en-GB" sz="1200" i="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Students could be provided with </a:t>
            </a:r>
            <a:r>
              <a:rPr lang="en-GB" sz="1200" i="1" kern="1200" dirty="0" smtClean="0">
                <a:solidFill>
                  <a:schemeClr val="tx1"/>
                </a:solidFill>
                <a:effectLst/>
                <a:latin typeface="+mn-lt"/>
                <a:ea typeface="+mn-ea"/>
                <a:cs typeface="+mn-cs"/>
              </a:rPr>
              <a:t>Resource 4: Helpful language</a:t>
            </a:r>
            <a:r>
              <a:rPr lang="en-GB" sz="1200" kern="1200" dirty="0" smtClean="0">
                <a:solidFill>
                  <a:schemeClr val="tx1"/>
                </a:solidFill>
                <a:effectLst/>
                <a:latin typeface="+mn-lt"/>
                <a:ea typeface="+mn-ea"/>
                <a:cs typeface="+mn-cs"/>
              </a:rPr>
              <a:t> prompts or some appropriate responses could be modelled before starting the activity.</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Ask students to suggest reasons why this sort of language is used.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6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https://pixabay.com/photos/team-motivation-teamwork-together-386673/</a:t>
            </a:r>
            <a:endParaRPr lang="en-GB" dirty="0" smtClean="0"/>
          </a:p>
          <a:p>
            <a:r>
              <a:rPr lang="en-US" b="1" dirty="0" smtClean="0"/>
              <a:t>Teacher Notes (10 MIN) </a:t>
            </a:r>
            <a:r>
              <a:rPr lang="en-US" b="1" i="1" dirty="0" smtClean="0"/>
              <a:t>Challenging discrimination</a:t>
            </a:r>
          </a:p>
          <a:p>
            <a:r>
              <a:rPr lang="en-GB" sz="1200" kern="1200" dirty="0" smtClean="0">
                <a:solidFill>
                  <a:schemeClr val="tx1"/>
                </a:solidFill>
                <a:effectLst/>
                <a:latin typeface="+mn-lt"/>
                <a:ea typeface="+mn-ea"/>
                <a:cs typeface="+mn-cs"/>
              </a:rPr>
              <a:t>Ask students to work in pairs to suggest ideas about how mental health stigma and discrimination could be challenged</a:t>
            </a:r>
            <a:r>
              <a:rPr lang="en-GB" sz="1200" kern="1200" baseline="0" dirty="0" smtClean="0">
                <a:solidFill>
                  <a:schemeClr val="tx1"/>
                </a:solidFill>
                <a:effectLst/>
                <a:latin typeface="+mn-lt"/>
                <a:ea typeface="+mn-ea"/>
                <a:cs typeface="+mn-cs"/>
              </a:rPr>
              <a:t> using the questions on the slide. </a:t>
            </a:r>
            <a:r>
              <a:rPr lang="en-GB" sz="1200" kern="1200" dirty="0" smtClean="0">
                <a:solidFill>
                  <a:schemeClr val="tx1"/>
                </a:solidFill>
                <a:effectLst/>
                <a:latin typeface="+mn-lt"/>
                <a:ea typeface="+mn-ea"/>
                <a:cs typeface="+mn-cs"/>
              </a:rPr>
              <a:t>If time allows, share ideas as a class, either using post-it notes stuck at the front of the room, a class mind map, or students with the longest list read out their ideas.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Students might suggest ideas such as:</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Individuals: </a:t>
            </a:r>
            <a:r>
              <a:rPr lang="en-GB" sz="1200" i="1" kern="1200" dirty="0" smtClean="0">
                <a:solidFill>
                  <a:schemeClr val="tx1"/>
                </a:solidFill>
                <a:effectLst/>
                <a:latin typeface="+mn-lt"/>
                <a:ea typeface="+mn-ea"/>
                <a:cs typeface="+mn-cs"/>
              </a:rPr>
              <a:t>avoid using language that might be offensive or upsetting, challenge this language when it is used, encourage people to be understanding and supportive around mental health, avoid trivialising or making fun of mental health issues;</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Schools: </a:t>
            </a:r>
            <a:r>
              <a:rPr lang="en-GB" sz="1200" i="1" kern="1200" dirty="0" smtClean="0">
                <a:solidFill>
                  <a:schemeClr val="tx1"/>
                </a:solidFill>
                <a:effectLst/>
                <a:latin typeface="+mn-lt"/>
                <a:ea typeface="+mn-ea"/>
                <a:cs typeface="+mn-cs"/>
              </a:rPr>
              <a:t>teach more about mental health, promote school counsellors and other sources of support to normalise help-seeking behaviours, have ‘positive mental health’ events, make all people feel included, use displays to promote mental health;</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Society: </a:t>
            </a:r>
            <a:r>
              <a:rPr lang="en-GB" sz="1200" i="1" kern="1200" dirty="0" smtClean="0">
                <a:solidFill>
                  <a:schemeClr val="tx1"/>
                </a:solidFill>
                <a:effectLst/>
                <a:latin typeface="+mn-lt"/>
                <a:ea typeface="+mn-ea"/>
                <a:cs typeface="+mn-cs"/>
              </a:rPr>
              <a:t>Mental health campaigns, more funding for mental health charities or services, stronger laws about discrimination of people with mental health, mental health support services in workplaces to both support and destigmatise those with mental health concerns, encourage open-ness around mental health issues, etc.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77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Endpoint assessment</a:t>
            </a:r>
          </a:p>
          <a:p>
            <a:r>
              <a:rPr lang="en-GB" sz="1200" kern="1200" dirty="0" smtClean="0">
                <a:solidFill>
                  <a:schemeClr val="tx1"/>
                </a:solidFill>
                <a:effectLst/>
                <a:latin typeface="+mn-lt"/>
                <a:ea typeface="+mn-ea"/>
                <a:cs typeface="+mn-cs"/>
              </a:rPr>
              <a:t>Revisit the baseline activity, using </a:t>
            </a:r>
            <a:r>
              <a:rPr lang="en-GB" sz="1200" i="1" kern="1200" dirty="0" smtClean="0">
                <a:solidFill>
                  <a:schemeClr val="tx1"/>
                </a:solidFill>
                <a:effectLst/>
                <a:latin typeface="+mn-lt"/>
                <a:ea typeface="+mn-ea"/>
                <a:cs typeface="+mn-cs"/>
              </a:rPr>
              <a:t>Resource 1:</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explain to an alien</a:t>
            </a:r>
            <a:r>
              <a:rPr lang="en-GB" sz="1200" kern="1200" dirty="0" smtClean="0">
                <a:solidFill>
                  <a:schemeClr val="tx1"/>
                </a:solidFill>
                <a:effectLst/>
                <a:latin typeface="+mn-lt"/>
                <a:ea typeface="+mn-ea"/>
                <a:cs typeface="+mn-cs"/>
              </a:rPr>
              <a:t>. Ask students to make any additions or edits to their original responses with a different coloured pen to demonstrate what they have learnt. This can be kept as assessment evidence and used to inform future teaching.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4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59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9F4E41-9542-4C8F-A092-3489C96CA11C}" type="datetimeFigureOut">
              <a:rPr lang="en-US" smtClean="0"/>
              <a:pPr/>
              <a:t>5/25/2021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9F4E41-9542-4C8F-A092-3489C96CA11C}" type="datetimeFigureOut">
              <a:rPr lang="en-US" smtClean="0"/>
              <a:pPr/>
              <a:t>5/25/2021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9F4E41-9542-4C8F-A092-3489C96CA11C}" type="datetimeFigureOut">
              <a:rPr lang="en-US" smtClean="0"/>
              <a:pPr/>
              <a:t>5/25/2021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649450-9247-4C7E-8CE3-348095405BAE}" type="datetimeFigureOut">
              <a:rPr lang="en-GB" smtClean="0"/>
              <a:pPr/>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2577528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649450-9247-4C7E-8CE3-348095405BAE}" type="datetimeFigureOut">
              <a:rPr lang="en-GB" smtClean="0"/>
              <a:pPr/>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2886181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649450-9247-4C7E-8CE3-348095405BAE}" type="datetimeFigureOut">
              <a:rPr lang="en-GB" smtClean="0"/>
              <a:pPr/>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1535850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649450-9247-4C7E-8CE3-348095405BAE}" type="datetimeFigureOut">
              <a:rPr lang="en-GB" smtClean="0"/>
              <a:pPr/>
              <a:t>25/05/21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11618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649450-9247-4C7E-8CE3-348095405BAE}" type="datetimeFigureOut">
              <a:rPr lang="en-GB" smtClean="0"/>
              <a:pPr/>
              <a:t>25/05/21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2838046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649450-9247-4C7E-8CE3-348095405BAE}" type="datetimeFigureOut">
              <a:rPr lang="en-GB" smtClean="0"/>
              <a:pPr/>
              <a:t>25/05/21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545285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49450-9247-4C7E-8CE3-348095405BAE}" type="datetimeFigureOut">
              <a:rPr lang="en-GB" smtClean="0"/>
              <a:pPr/>
              <a:t>25/05/21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794960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49450-9247-4C7E-8CE3-348095405BAE}" type="datetimeFigureOut">
              <a:rPr lang="en-GB" smtClean="0"/>
              <a:pPr/>
              <a:t>25/05/21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3003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9F4E41-9542-4C8F-A092-3489C96CA11C}" type="datetimeFigureOut">
              <a:rPr lang="en-US" smtClean="0"/>
              <a:pPr/>
              <a:t>5/25/2021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49450-9247-4C7E-8CE3-348095405BAE}" type="datetimeFigureOut">
              <a:rPr lang="en-GB" smtClean="0"/>
              <a:pPr/>
              <a:t>25/05/21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17176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649450-9247-4C7E-8CE3-348095405BAE}" type="datetimeFigureOut">
              <a:rPr lang="en-GB" smtClean="0"/>
              <a:pPr/>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3593671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649450-9247-4C7E-8CE3-348095405BAE}" type="datetimeFigureOut">
              <a:rPr lang="en-GB" smtClean="0"/>
              <a:pPr/>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6DB79-DDAD-41AA-9D60-E40DF66FE11B}" type="slidenum">
              <a:rPr lang="en-GB" smtClean="0"/>
              <a:pPr/>
              <a:t>‹#›</a:t>
            </a:fld>
            <a:endParaRPr lang="en-GB"/>
          </a:p>
        </p:txBody>
      </p:sp>
    </p:spTree>
    <p:extLst>
      <p:ext uri="{BB962C8B-B14F-4D97-AF65-F5344CB8AC3E}">
        <p14:creationId xmlns:p14="http://schemas.microsoft.com/office/powerpoint/2010/main" val="348630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743E95-978C-43C9-BACD-8A6301A30F6B}" type="datetimeFigureOut">
              <a:rPr lang="en-GB" smtClean="0"/>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999727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743E95-978C-43C9-BACD-8A6301A30F6B}" type="datetimeFigureOut">
              <a:rPr lang="en-GB" smtClean="0"/>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153622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743E95-978C-43C9-BACD-8A6301A30F6B}" type="datetimeFigureOut">
              <a:rPr lang="en-GB" smtClean="0"/>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1084370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743E95-978C-43C9-BACD-8A6301A30F6B}" type="datetimeFigureOut">
              <a:rPr lang="en-GB" smtClean="0"/>
              <a:t>25/05/21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672999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743E95-978C-43C9-BACD-8A6301A30F6B}" type="datetimeFigureOut">
              <a:rPr lang="en-GB" smtClean="0"/>
              <a:t>25/05/21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2945912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743E95-978C-43C9-BACD-8A6301A30F6B}" type="datetimeFigureOut">
              <a:rPr lang="en-GB" smtClean="0"/>
              <a:t>25/05/21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3363511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43E95-978C-43C9-BACD-8A6301A30F6B}" type="datetimeFigureOut">
              <a:rPr lang="en-GB" smtClean="0"/>
              <a:t>25/05/21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428316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F4E41-9542-4C8F-A092-3489C96CA11C}" type="datetimeFigureOut">
              <a:rPr lang="en-US" smtClean="0"/>
              <a:pPr/>
              <a:t>5/25/2021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43E95-978C-43C9-BACD-8A6301A30F6B}" type="datetimeFigureOut">
              <a:rPr lang="en-GB" smtClean="0"/>
              <a:t>25/05/21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30237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43E95-978C-43C9-BACD-8A6301A30F6B}" type="datetimeFigureOut">
              <a:rPr lang="en-GB" smtClean="0"/>
              <a:t>25/05/21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3316739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743E95-978C-43C9-BACD-8A6301A30F6B}" type="datetimeFigureOut">
              <a:rPr lang="en-GB" smtClean="0"/>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1629350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743E95-978C-43C9-BACD-8A6301A30F6B}" type="datetimeFigureOut">
              <a:rPr lang="en-GB" smtClean="0"/>
              <a:t>25/05/21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5A9912-EB51-471F-A56F-69DF80A62582}" type="slidenum">
              <a:rPr lang="en-GB" smtClean="0"/>
              <a:t>‹#›</a:t>
            </a:fld>
            <a:endParaRPr lang="en-GB"/>
          </a:p>
        </p:txBody>
      </p:sp>
    </p:spTree>
    <p:extLst>
      <p:ext uri="{BB962C8B-B14F-4D97-AF65-F5344CB8AC3E}">
        <p14:creationId xmlns:p14="http://schemas.microsoft.com/office/powerpoint/2010/main" val="1745720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B1BC51A-74D5-4913-84BC-78080CE7AED9}" type="datetime1">
              <a:rPr lang="en-GB" smtClean="0"/>
              <a:t>25/05/21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368043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27077" y="6567016"/>
            <a:ext cx="316923" cy="365125"/>
          </a:xfrm>
          <a:prstGeom prst="rect">
            <a:avLst/>
          </a:prstGeom>
        </p:spPr>
        <p:txBody>
          <a:bodyPr/>
          <a:lstStyle>
            <a:lvl1pPr>
              <a:defRPr sz="10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4894597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625DA5-65DF-4104-9FD3-85E6D9945DEC}" type="datetime1">
              <a:rPr lang="en-GB" smtClean="0"/>
              <a:t>25/05/21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1978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AD7084E-4ACB-4C63-8E1C-6FA6D3C12CE0}" type="datetime1">
              <a:rPr lang="en-GB" smtClean="0"/>
              <a:t>25/05/21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588530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8EDEF39-D212-4F11-9B46-E280ACD6D935}" type="datetime1">
              <a:rPr lang="en-GB" smtClean="0"/>
              <a:t>25/05/21</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87590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227D3B1-02F1-4D38-8061-5C9363E92D44}" type="datetime1">
              <a:rPr lang="en-GB" smtClean="0"/>
              <a:t>25/05/21</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84630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9F4E41-9542-4C8F-A092-3489C96CA11C}" type="datetimeFigureOut">
              <a:rPr lang="en-US" smtClean="0"/>
              <a:pPr/>
              <a:t>5/25/2021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05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8827077" y="6567016"/>
            <a:ext cx="316923" cy="365125"/>
          </a:xfrm>
          <a:prstGeom prst="rect">
            <a:avLst/>
          </a:prstGeom>
        </p:spPr>
        <p:txBody>
          <a:bodyPr/>
          <a:lstStyle>
            <a:lvl1pPr>
              <a:defRPr lang="en-GB" sz="105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406405281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A60BCF9-B630-4346-BE16-1BAC4BBDEC78}" type="datetime1">
              <a:rPr lang="en-GB" smtClean="0"/>
              <a:t>25/05/21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718379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AA1526A-B2B8-44E4-BE2F-FB0C3D36D1E5}" type="datetime1">
              <a:rPr lang="en-GB" smtClean="0"/>
              <a:t>25/05/21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588609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C21C6A-7D6D-4577-B7DF-6FC2D04838EF}" type="datetime1">
              <a:rPr lang="en-GB" smtClean="0"/>
              <a:t>25/05/21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074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EFBDEA-DDC4-4E4A-8DFA-3C9726BA22B7}" type="datetime1">
              <a:rPr lang="en-GB" smtClean="0"/>
              <a:t>25/05/21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4488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9F4E41-9542-4C8F-A092-3489C96CA11C}" type="datetimeFigureOut">
              <a:rPr lang="en-US" smtClean="0"/>
              <a:pPr/>
              <a:t>5/25/2021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9F4E41-9542-4C8F-A092-3489C96CA11C}" type="datetimeFigureOut">
              <a:rPr lang="en-US" smtClean="0"/>
              <a:pPr/>
              <a:t>5/25/2021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F4E41-9542-4C8F-A092-3489C96CA11C}" type="datetimeFigureOut">
              <a:rPr lang="en-US" smtClean="0"/>
              <a:pPr/>
              <a:t>5/25/2021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F4E41-9542-4C8F-A092-3489C96CA11C}" type="datetimeFigureOut">
              <a:rPr lang="en-US" smtClean="0"/>
              <a:pPr/>
              <a:t>5/25/2021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F4E41-9542-4C8F-A092-3489C96CA11C}" type="datetimeFigureOut">
              <a:rPr lang="en-US" smtClean="0"/>
              <a:pPr/>
              <a:t>5/25/2021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0A3A8-437B-41FC-B9B8-FB8DBF2A642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CC"/>
          </a:solidFill>
          <a:ln>
            <a:solidFill>
              <a:schemeClr val="bg1"/>
            </a:solidFill>
          </a:ln>
          <a:scene3d>
            <a:camera prst="orthographicFront"/>
            <a:lightRig rig="threePt" dir="t"/>
          </a:scene3d>
          <a:sp3d>
            <a:bevelT/>
          </a:sp3d>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a:solidFill>
            <a:srgbClr val="FFFFCC"/>
          </a:solidFill>
          <a:ln>
            <a:solidFill>
              <a:schemeClr val="bg1"/>
            </a:solidFill>
          </a:ln>
          <a:scene3d>
            <a:camera prst="orthographicFront"/>
            <a:lightRig rig="threePt" dir="t"/>
          </a:scene3d>
          <a:sp3d>
            <a:bevelT/>
          </a:sp3d>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F4E41-9542-4C8F-A092-3489C96CA11C}" type="datetimeFigureOut">
              <a:rPr lang="en-US" smtClean="0"/>
              <a:pPr/>
              <a:t>5/25/2021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0A3A8-437B-41FC-B9B8-FB8DBF2A642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FF"/>
            </a:gs>
            <a:gs pos="13000">
              <a:srgbClr val="FFA7FF"/>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FF">
              <a:alpha val="27059"/>
            </a:srgbClr>
          </a:solidFill>
          <a:ln w="76200">
            <a:solidFill>
              <a:schemeClr val="bg1"/>
            </a:solidFill>
          </a:ln>
          <a:scene3d>
            <a:camera prst="orthographicFront"/>
            <a:lightRig rig="threePt" dir="t"/>
          </a:scene3d>
          <a:sp3d>
            <a:bevelT/>
          </a:sp3d>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a:solidFill>
            <a:srgbClr val="FFFFFF">
              <a:alpha val="27059"/>
            </a:srgbClr>
          </a:solidFill>
          <a:ln w="76200">
            <a:solidFill>
              <a:schemeClr val="bg1"/>
            </a:solidFill>
          </a:ln>
          <a:scene3d>
            <a:camera prst="orthographicFront"/>
            <a:lightRig rig="threePt" dir="t"/>
          </a:scene3d>
          <a:sp3d>
            <a:bevelT/>
          </a:sp3d>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49450-9247-4C7E-8CE3-348095405BAE}" type="datetimeFigureOut">
              <a:rPr lang="en-GB" smtClean="0"/>
              <a:pPr/>
              <a:t>25/05/21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6DB79-DDAD-41AA-9D60-E40DF66FE11B}" type="slidenum">
              <a:rPr lang="en-GB" smtClean="0"/>
              <a:pPr/>
              <a:t>‹#›</a:t>
            </a:fld>
            <a:endParaRPr lang="en-GB"/>
          </a:p>
        </p:txBody>
      </p:sp>
    </p:spTree>
    <p:extLst>
      <p:ext uri="{BB962C8B-B14F-4D97-AF65-F5344CB8AC3E}">
        <p14:creationId xmlns:p14="http://schemas.microsoft.com/office/powerpoint/2010/main" val="88335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743E95-978C-43C9-BACD-8A6301A30F6B}" type="datetimeFigureOut">
              <a:rPr lang="en-GB" smtClean="0"/>
              <a:t>25/05/21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5A9912-EB51-471F-A56F-69DF80A62582}" type="slidenum">
              <a:rPr lang="en-GB" smtClean="0"/>
              <a:t>‹#›</a:t>
            </a:fld>
            <a:endParaRPr lang="en-GB"/>
          </a:p>
        </p:txBody>
      </p:sp>
    </p:spTree>
    <p:extLst>
      <p:ext uri="{BB962C8B-B14F-4D97-AF65-F5344CB8AC3E}">
        <p14:creationId xmlns:p14="http://schemas.microsoft.com/office/powerpoint/2010/main" val="238345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bg1"/>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Arial Rounded MT Bold" panose="020F07040305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rial Rounded MT Bold" panose="020F07040305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Arial Rounded MT Bold" panose="020F07040305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rial Rounded MT Bold" panose="020F07040305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rial Rounded MT Bold" panose="020F07040305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7"/>
            <a:ext cx="9144000" cy="365125"/>
          </a:xfrm>
          <a:prstGeom prst="rect">
            <a:avLst/>
          </a:prstGeom>
          <a:noFill/>
        </p:spPr>
        <p:txBody>
          <a:bodyPr vert="horz" lIns="91440" tIns="45720" rIns="91440" bIns="45720" rtlCol="0" anchor="ctr"/>
          <a:lstStyle>
            <a:lvl1pPr algn="ctr">
              <a:defRPr sz="10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2155336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hyperlink" Target="https://youngminds.org.uk/"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hyperlink" Target="http://www.samaritans.org/" TargetMode="External"/><Relationship Id="rId4" Type="http://schemas.openxmlformats.org/officeDocument/2006/relationships/hyperlink" Target="https://youngminds.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3118" y="3458931"/>
            <a:ext cx="8205107" cy="1800493"/>
          </a:xfrm>
          <a:prstGeom prst="rect">
            <a:avLst/>
          </a:prstGeom>
          <a:noFill/>
        </p:spPr>
        <p:txBody>
          <a:bodyPr wrap="square" rtlCol="0">
            <a:spAutoFit/>
          </a:bodyPr>
          <a:lstStyle/>
          <a:p>
            <a:pPr algn="ctr" defTabSz="685800">
              <a:defRPr/>
            </a:pPr>
            <a:r>
              <a:rPr lang="en-GB" sz="4500" b="1" dirty="0">
                <a:solidFill>
                  <a:srgbClr val="95519E"/>
                </a:solidFill>
                <a:latin typeface="League Spartan" panose="00000800000000000000" pitchFamily="50" charset="0"/>
              </a:rPr>
              <a:t>Lesson 1:</a:t>
            </a:r>
          </a:p>
          <a:p>
            <a:pPr algn="ctr" defTabSz="685800">
              <a:defRPr/>
            </a:pPr>
            <a:r>
              <a:rPr lang="en-GB" sz="4500" b="1" dirty="0">
                <a:solidFill>
                  <a:prstClr val="black"/>
                </a:solidFill>
                <a:latin typeface="League Spartan" panose="00000800000000000000" pitchFamily="50" charset="0"/>
              </a:rPr>
              <a:t>Attitudes to mental health</a:t>
            </a:r>
            <a:endParaRPr lang="en-GB" sz="3600" b="1" dirty="0">
              <a:solidFill>
                <a:prstClr val="black"/>
              </a:solidFill>
              <a:latin typeface="League Spartan" panose="00000800000000000000" pitchFamily="50" charset="0"/>
            </a:endParaRPr>
          </a:p>
          <a:p>
            <a:pPr algn="ctr" defTabSz="685800">
              <a:defRPr/>
            </a:pPr>
            <a:endParaRPr lang="en-GB" sz="2100" b="1" dirty="0">
              <a:solidFill>
                <a:prstClr val="black"/>
              </a:solidFill>
              <a:latin typeface="League Spartan" panose="00000800000000000000" pitchFamily="50" charset="0"/>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pPr defTabSz="685800"/>
            <a:fld id="{2D651D86-383D-45DB-A701-76B5BFCFE28F}" type="slidenum">
              <a:rPr lang="en-GB">
                <a:solidFill>
                  <a:prstClr val="black"/>
                </a:solidFill>
              </a:rPr>
              <a:pPr defTabSz="685800"/>
              <a:t>1</a:t>
            </a:fld>
            <a:endParaRPr lang="en-GB" dirty="0">
              <a:solidFill>
                <a:prstClr val="black"/>
              </a:solidFill>
            </a:endParaRPr>
          </a:p>
        </p:txBody>
      </p:sp>
      <p:sp>
        <p:nvSpPr>
          <p:cNvPr id="10" name="Footer Placeholder 3"/>
          <p:cNvSpPr>
            <a:spLocks noGrp="1"/>
          </p:cNvSpPr>
          <p:nvPr>
            <p:ph type="ftr" sz="quarter" idx="11"/>
          </p:nvPr>
        </p:nvSpPr>
        <p:spPr>
          <a:xfrm>
            <a:off x="0" y="5793387"/>
            <a:ext cx="9144000" cy="273844"/>
          </a:xfrm>
        </p:spPr>
        <p:txBody>
          <a:bodyPr/>
          <a:lstStyle/>
          <a:p>
            <a:pPr defTabSz="685800"/>
            <a:r>
              <a:rPr lang="en-GB" sz="788" dirty="0">
                <a:solidFill>
                  <a:prstClr val="black"/>
                </a:solidFill>
              </a:rPr>
              <a:t>© PSHE Association 2018 </a:t>
            </a:r>
            <a:r>
              <a:rPr lang="en-GB" dirty="0">
                <a:solidFill>
                  <a:prstClr val="black"/>
                </a:solidFill>
              </a:rPr>
              <a:t>	 </a:t>
            </a:r>
            <a:endParaRPr lang="en-GB" dirty="0">
              <a:solidFill>
                <a:prstClr val="black"/>
              </a:solidFill>
            </a:endParaRPr>
          </a:p>
        </p:txBody>
      </p:sp>
      <p:pic>
        <p:nvPicPr>
          <p:cNvPr id="4098" name="Picture 2" descr="Umbrella, Yellow, Black, White, Selection, Especial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364" y="1176012"/>
            <a:ext cx="3269264" cy="217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Inclusion</a:t>
            </a:r>
            <a:endParaRPr lang="en-US" dirty="0"/>
          </a:p>
        </p:txBody>
      </p:sp>
      <p:sp>
        <p:nvSpPr>
          <p:cNvPr id="4" name="Content Placeholder 3"/>
          <p:cNvSpPr>
            <a:spLocks noGrp="1"/>
          </p:cNvSpPr>
          <p:nvPr>
            <p:ph idx="1"/>
          </p:nvPr>
        </p:nvSpPr>
        <p:spPr>
          <a:xfrm>
            <a:off x="500034" y="1643050"/>
            <a:ext cx="8229600" cy="4525963"/>
          </a:xfrm>
        </p:spPr>
        <p:txBody>
          <a:bodyPr/>
          <a:lstStyle/>
          <a:p>
            <a:pPr marL="0" lvl="0" indent="0" fontAlgn="base">
              <a:spcBef>
                <a:spcPct val="0"/>
              </a:spcBef>
              <a:spcAft>
                <a:spcPct val="0"/>
              </a:spcAft>
              <a:buNone/>
            </a:pPr>
            <a:r>
              <a:rPr lang="en-GB" u="sng" dirty="0" smtClean="0">
                <a:latin typeface="Comic Sans MS" pitchFamily="66" charset="0"/>
                <a:ea typeface="Times New Roman" pitchFamily="18" charset="0"/>
                <a:cs typeface="Arial" pitchFamily="34" charset="0"/>
              </a:rPr>
              <a:t>TARGETS:</a:t>
            </a:r>
            <a:endParaRPr lang="en-US" dirty="0" smtClean="0">
              <a:latin typeface="Comic Sans MS" pitchFamily="66" charset="0"/>
            </a:endParaRPr>
          </a:p>
          <a:p>
            <a:pPr marL="0" lvl="0" indent="0" eaLnBrk="0" fontAlgn="base" hangingPunct="0">
              <a:spcBef>
                <a:spcPct val="0"/>
              </a:spcBef>
              <a:spcAft>
                <a:spcPct val="0"/>
              </a:spcAft>
              <a:buFontTx/>
              <a:buChar char="•"/>
            </a:pPr>
            <a:r>
              <a:rPr lang="en-GB" dirty="0" smtClean="0">
                <a:latin typeface="Comic Sans MS" pitchFamily="66" charset="0"/>
                <a:ea typeface="Times New Roman" pitchFamily="18" charset="0"/>
                <a:cs typeface="Arial" pitchFamily="34" charset="0"/>
              </a:rPr>
              <a:t>I will know what “inclusion” means.</a:t>
            </a:r>
            <a:endParaRPr lang="en-US" dirty="0" smtClean="0">
              <a:latin typeface="Comic Sans MS" pitchFamily="66" charset="0"/>
              <a:ea typeface="Times New Roman" pitchFamily="18" charset="0"/>
            </a:endParaRPr>
          </a:p>
          <a:p>
            <a:pPr marL="0" lvl="0" indent="0" eaLnBrk="0" fontAlgn="base" hangingPunct="0">
              <a:spcBef>
                <a:spcPct val="0"/>
              </a:spcBef>
              <a:spcAft>
                <a:spcPct val="0"/>
              </a:spcAft>
              <a:buFontTx/>
              <a:buChar char="•"/>
            </a:pPr>
            <a:r>
              <a:rPr lang="en-GB" dirty="0" smtClean="0">
                <a:latin typeface="Comic Sans MS" pitchFamily="66" charset="0"/>
                <a:ea typeface="Times New Roman" pitchFamily="18" charset="0"/>
                <a:cs typeface="Arial" pitchFamily="34" charset="0"/>
              </a:rPr>
              <a:t>I will think about times when I have felt included and excluded.</a:t>
            </a:r>
            <a:endParaRPr lang="en-US" dirty="0" smtClean="0">
              <a:latin typeface="Comic Sans MS" pitchFamily="66" charset="0"/>
              <a:ea typeface="Times New Roman" pitchFamily="18" charset="0"/>
            </a:endParaRPr>
          </a:p>
          <a:p>
            <a:pPr marL="0" lvl="0" indent="0" eaLnBrk="0" fontAlgn="base" hangingPunct="0">
              <a:spcBef>
                <a:spcPct val="0"/>
              </a:spcBef>
              <a:spcAft>
                <a:spcPct val="0"/>
              </a:spcAft>
              <a:buFontTx/>
              <a:buChar char="•"/>
            </a:pPr>
            <a:r>
              <a:rPr lang="en-GB" dirty="0" smtClean="0">
                <a:latin typeface="Comic Sans MS" pitchFamily="66" charset="0"/>
                <a:ea typeface="Times New Roman" pitchFamily="18" charset="0"/>
                <a:cs typeface="Arial" pitchFamily="34" charset="0"/>
              </a:rPr>
              <a:t>I will know some of the reasons why we might exclude people, even if we don’t mean to</a:t>
            </a:r>
            <a:r>
              <a:rPr lang="en-GB" sz="1600" dirty="0" smtClean="0">
                <a:latin typeface="Comic Sans MS" pitchFamily="66" charset="0"/>
                <a:ea typeface="Times New Roman" pitchFamily="18" charset="0"/>
                <a:cs typeface="Arial" pitchFamily="34" charset="0"/>
              </a:rPr>
              <a:t>.</a:t>
            </a:r>
            <a:endParaRPr lang="en-US" sz="1400" dirty="0" smtClean="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7858180" cy="4431983"/>
          </a:xfrm>
          <a:prstGeom prst="rect">
            <a:avLst/>
          </a:prstGeom>
          <a:solidFill>
            <a:srgbClr val="FFFFCC"/>
          </a:solidFill>
          <a:ln>
            <a:solidFill>
              <a:schemeClr val="bg1"/>
            </a:solidFill>
          </a:ln>
          <a:scene3d>
            <a:camera prst="orthographicFront"/>
            <a:lightRig rig="threePt" dir="t"/>
          </a:scene3d>
          <a:sp3d>
            <a:bevelT/>
          </a:sp3d>
        </p:spPr>
        <p:txBody>
          <a:bodyPr wrap="square" rtlCol="0">
            <a:spAutoFit/>
          </a:bodyPr>
          <a:lstStyle/>
          <a:p>
            <a:pPr algn="ctr"/>
            <a:r>
              <a:rPr lang="en-GB" sz="4800" u="sng" dirty="0" smtClean="0"/>
              <a:t>INCLUSION</a:t>
            </a:r>
          </a:p>
          <a:p>
            <a:pPr algn="ctr"/>
            <a:endParaRPr lang="en-GB" dirty="0"/>
          </a:p>
          <a:p>
            <a:r>
              <a:rPr lang="en-GB" sz="5400" dirty="0" smtClean="0"/>
              <a:t>Action the or of state including of or included being a group within structure or</a:t>
            </a:r>
            <a:endParaRPr lang="en-GB" sz="5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785794"/>
            <a:ext cx="7715304" cy="3170099"/>
          </a:xfrm>
          <a:prstGeom prst="rect">
            <a:avLst/>
          </a:prstGeom>
          <a:solidFill>
            <a:srgbClr val="FFFFCC"/>
          </a:solidFill>
          <a:ln>
            <a:solidFill>
              <a:schemeClr val="bg1"/>
            </a:solidFill>
          </a:ln>
          <a:scene3d>
            <a:camera prst="orthographicFront"/>
            <a:lightRig rig="threePt" dir="t"/>
          </a:scene3d>
          <a:sp3d>
            <a:bevelT/>
          </a:sp3d>
        </p:spPr>
        <p:txBody>
          <a:bodyPr wrap="square">
            <a:spAutoFit/>
          </a:bodyPr>
          <a:lstStyle/>
          <a:p>
            <a:pPr algn="ctr"/>
            <a:r>
              <a:rPr lang="en-GB" sz="4000" u="sng" dirty="0" smtClean="0"/>
              <a:t>INCLUSION</a:t>
            </a:r>
          </a:p>
          <a:p>
            <a:pPr algn="ctr"/>
            <a:endParaRPr lang="en-GB" sz="4000" dirty="0" smtClean="0"/>
          </a:p>
          <a:p>
            <a:r>
              <a:rPr lang="en-GB" sz="4000" dirty="0" smtClean="0"/>
              <a:t>The action or state of including or of being included within a structure or group.</a:t>
            </a:r>
            <a:endParaRPr lang="en-GB"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2132" y="4214818"/>
            <a:ext cx="3143272" cy="2143140"/>
          </a:xfrm>
          <a:prstGeom prst="rect">
            <a:avLst/>
          </a:prstGeom>
          <a:solidFill>
            <a:srgbClr val="FFFFCC"/>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Comic Sans MS" pitchFamily="66" charset="0"/>
              </a:rPr>
              <a:t>What is inclusion meant to do? Why?</a:t>
            </a:r>
            <a:endParaRPr lang="en-US" sz="3200"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Work</a:t>
            </a:r>
            <a:endParaRPr lang="en-US" dirty="0"/>
          </a:p>
        </p:txBody>
      </p:sp>
      <p:sp>
        <p:nvSpPr>
          <p:cNvPr id="3" name="Content Placeholder 2"/>
          <p:cNvSpPr>
            <a:spLocks noGrp="1"/>
          </p:cNvSpPr>
          <p:nvPr>
            <p:ph idx="1"/>
          </p:nvPr>
        </p:nvSpPr>
        <p:spPr/>
        <p:txBody>
          <a:bodyPr/>
          <a:lstStyle/>
          <a:p>
            <a:r>
              <a:rPr lang="en-GB" dirty="0" smtClean="0"/>
              <a:t>Think about a time when you really felt a part of something – really included.</a:t>
            </a:r>
          </a:p>
          <a:p>
            <a:endParaRPr lang="en-GB" dirty="0" smtClean="0"/>
          </a:p>
          <a:p>
            <a:r>
              <a:rPr lang="en-GB" dirty="0" smtClean="0"/>
              <a:t> Think of five words to describe how you felt at the time. Write them down.</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Work</a:t>
            </a:r>
            <a:endParaRPr lang="en-US" dirty="0"/>
          </a:p>
        </p:txBody>
      </p:sp>
      <p:sp>
        <p:nvSpPr>
          <p:cNvPr id="3" name="Content Placeholder 2"/>
          <p:cNvSpPr>
            <a:spLocks noGrp="1"/>
          </p:cNvSpPr>
          <p:nvPr>
            <p:ph idx="1"/>
          </p:nvPr>
        </p:nvSpPr>
        <p:spPr>
          <a:xfrm>
            <a:off x="457200" y="1600200"/>
            <a:ext cx="8229600" cy="4686320"/>
          </a:xfrm>
        </p:spPr>
        <p:txBody>
          <a:bodyPr/>
          <a:lstStyle/>
          <a:p>
            <a:r>
              <a:rPr lang="en-GB" dirty="0" smtClean="0"/>
              <a:t>Then think about a time when you felt left out or excluded. </a:t>
            </a:r>
          </a:p>
          <a:p>
            <a:endParaRPr lang="en-GB" dirty="0" smtClean="0"/>
          </a:p>
          <a:p>
            <a:r>
              <a:rPr lang="en-GB" dirty="0" smtClean="0"/>
              <a:t>Think of five words to describe how you felt then. Write them down.</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a:t>
            </a:r>
            <a:endParaRPr lang="en-GB" dirty="0"/>
          </a:p>
        </p:txBody>
      </p:sp>
      <p:sp>
        <p:nvSpPr>
          <p:cNvPr id="3" name="Content Placeholder 2"/>
          <p:cNvSpPr>
            <a:spLocks noGrp="1"/>
          </p:cNvSpPr>
          <p:nvPr>
            <p:ph idx="1"/>
          </p:nvPr>
        </p:nvSpPr>
        <p:spPr/>
        <p:txBody>
          <a:bodyPr/>
          <a:lstStyle/>
          <a:p>
            <a:r>
              <a:rPr lang="en-US" dirty="0" smtClean="0"/>
              <a:t>Think back to the task at the start of the lesson, was it inclusive?</a:t>
            </a:r>
            <a:endParaRPr lang="en-GB" dirty="0"/>
          </a:p>
        </p:txBody>
      </p:sp>
    </p:spTree>
    <p:extLst>
      <p:ext uri="{BB962C8B-B14F-4D97-AF65-F5344CB8AC3E}">
        <p14:creationId xmlns:p14="http://schemas.microsoft.com/office/powerpoint/2010/main" val="4020698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a:t>
            </a:r>
            <a:endParaRPr lang="en-GB" dirty="0"/>
          </a:p>
        </p:txBody>
      </p:sp>
      <p:sp>
        <p:nvSpPr>
          <p:cNvPr id="3" name="Content Placeholder 2"/>
          <p:cNvSpPr>
            <a:spLocks noGrp="1"/>
          </p:cNvSpPr>
          <p:nvPr>
            <p:ph idx="1"/>
          </p:nvPr>
        </p:nvSpPr>
        <p:spPr/>
        <p:txBody>
          <a:bodyPr/>
          <a:lstStyle/>
          <a:p>
            <a:r>
              <a:rPr lang="en-US" dirty="0" smtClean="0"/>
              <a:t>Choose either the word inclusion or exclusion and create an acrostic poem.</a:t>
            </a:r>
          </a:p>
          <a:p>
            <a:r>
              <a:rPr lang="en-US" dirty="0" smtClean="0"/>
              <a:t>Extension: have a go at the other</a:t>
            </a:r>
          </a:p>
          <a:p>
            <a:endParaRPr lang="en-US"/>
          </a:p>
          <a:p>
            <a:pPr marL="0" indent="0">
              <a:buNone/>
            </a:pPr>
            <a:r>
              <a:rPr lang="en-US" smtClean="0"/>
              <a:t> </a:t>
            </a:r>
            <a:endParaRPr lang="en-GB" dirty="0"/>
          </a:p>
        </p:txBody>
      </p:sp>
    </p:spTree>
    <p:extLst>
      <p:ext uri="{BB962C8B-B14F-4D97-AF65-F5344CB8AC3E}">
        <p14:creationId xmlns:p14="http://schemas.microsoft.com/office/powerpoint/2010/main" val="444048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Disability</a:t>
            </a:r>
            <a:endParaRPr lang="en-GB" dirty="0"/>
          </a:p>
        </p:txBody>
      </p:sp>
      <p:sp>
        <p:nvSpPr>
          <p:cNvPr id="5" name="Content Placeholder 4"/>
          <p:cNvSpPr>
            <a:spLocks noGrp="1"/>
          </p:cNvSpPr>
          <p:nvPr>
            <p:ph idx="1"/>
          </p:nvPr>
        </p:nvSpPr>
        <p:spPr>
          <a:xfrm>
            <a:off x="457200" y="1600200"/>
            <a:ext cx="8229600" cy="3340967"/>
          </a:xfrm>
        </p:spPr>
        <p:txBody>
          <a:bodyPr>
            <a:normAutofit lnSpcReduction="10000"/>
          </a:bodyPr>
          <a:lstStyle/>
          <a:p>
            <a:pPr marL="514350" lvl="0" indent="-514350">
              <a:buFont typeface="+mj-lt"/>
              <a:buAutoNum type="arabicPeriod"/>
            </a:pPr>
            <a:r>
              <a:rPr lang="en-GB" dirty="0"/>
              <a:t>I will know what disability means</a:t>
            </a:r>
            <a:r>
              <a:rPr lang="en-GB" dirty="0" smtClean="0"/>
              <a:t>.</a:t>
            </a:r>
          </a:p>
          <a:p>
            <a:pPr marL="514350" lvl="0" indent="-514350">
              <a:buFont typeface="+mj-lt"/>
              <a:buAutoNum type="arabicPeriod"/>
            </a:pPr>
            <a:endParaRPr lang="en-GB" dirty="0"/>
          </a:p>
          <a:p>
            <a:pPr marL="514350" lvl="0" indent="-514350">
              <a:buFont typeface="+mj-lt"/>
              <a:buAutoNum type="arabicPeriod"/>
            </a:pPr>
            <a:r>
              <a:rPr lang="en-GB" dirty="0"/>
              <a:t>I will know what a stereotype is</a:t>
            </a:r>
            <a:r>
              <a:rPr lang="en-GB" dirty="0" smtClean="0"/>
              <a:t>.</a:t>
            </a:r>
          </a:p>
          <a:p>
            <a:pPr marL="514350" lvl="0" indent="-514350">
              <a:buFont typeface="+mj-lt"/>
              <a:buAutoNum type="arabicPeriod"/>
            </a:pPr>
            <a:endParaRPr lang="en-GB" dirty="0"/>
          </a:p>
          <a:p>
            <a:pPr marL="514350" lvl="0" indent="-514350">
              <a:buFont typeface="+mj-lt"/>
              <a:buAutoNum type="arabicPeriod"/>
            </a:pPr>
            <a:r>
              <a:rPr lang="en-GB" dirty="0"/>
              <a:t>I will think about different attitudes about disability.</a:t>
            </a:r>
          </a:p>
          <a:p>
            <a:endParaRPr lang="en-GB" dirty="0"/>
          </a:p>
        </p:txBody>
      </p:sp>
    </p:spTree>
    <p:extLst>
      <p:ext uri="{BB962C8B-B14F-4D97-AF65-F5344CB8AC3E}">
        <p14:creationId xmlns:p14="http://schemas.microsoft.com/office/powerpoint/2010/main" val="2866925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a:t>Disability is when people are in a wheelchair</a:t>
            </a:r>
          </a:p>
          <a:p>
            <a:r>
              <a:rPr lang="en-GB"/>
              <a:t> </a:t>
            </a:r>
          </a:p>
          <a:p>
            <a:r>
              <a:rPr lang="en-GB"/>
              <a:t>Disability is when people dis others for having no ability</a:t>
            </a:r>
          </a:p>
          <a:p>
            <a:r>
              <a:rPr lang="en-GB"/>
              <a:t> </a:t>
            </a:r>
          </a:p>
          <a:p>
            <a:r>
              <a:rPr lang="en-GB"/>
              <a:t>Disability is an illness, injury, or condition that makes it difficult for someone to do the things that other people do</a:t>
            </a:r>
          </a:p>
        </p:txBody>
      </p:sp>
    </p:spTree>
    <p:extLst>
      <p:ext uri="{BB962C8B-B14F-4D97-AF65-F5344CB8AC3E}">
        <p14:creationId xmlns:p14="http://schemas.microsoft.com/office/powerpoint/2010/main" val="72001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2439" y="3246211"/>
            <a:ext cx="8224426" cy="2185214"/>
          </a:xfrm>
          <a:prstGeom prst="rect">
            <a:avLst/>
          </a:prstGeom>
          <a:solidFill>
            <a:schemeClr val="bg1"/>
          </a:solidFill>
        </p:spPr>
        <p:txBody>
          <a:bodyPr wrap="square" rtlCol="0">
            <a:spAutoFit/>
          </a:bodyPr>
          <a:lstStyle/>
          <a:p>
            <a:pPr marL="342900" lvl="1" defTabSz="685800"/>
            <a:r>
              <a:rPr lang="en-GB" sz="2400" b="1" dirty="0">
                <a:solidFill>
                  <a:prstClr val="black"/>
                </a:solidFill>
                <a:latin typeface="League Spartan" panose="00000800000000000000" pitchFamily="50" charset="0"/>
              </a:rPr>
              <a:t>We will be able to: </a:t>
            </a:r>
            <a:endParaRPr lang="en-GB" sz="2400" b="1" dirty="0">
              <a:solidFill>
                <a:prstClr val="black"/>
              </a:solidFill>
              <a:latin typeface="League Spartan" panose="00000800000000000000" pitchFamily="50" charset="0"/>
            </a:endParaRPr>
          </a:p>
          <a:p>
            <a:pPr marL="1028700" lvl="3" defTabSz="685800"/>
            <a:endParaRPr lang="en-GB" sz="2400" b="1" dirty="0">
              <a:solidFill>
                <a:prstClr val="black"/>
              </a:solidFill>
              <a:latin typeface="League Spartan" panose="00000800000000000000" pitchFamily="50" charset="0"/>
            </a:endParaRPr>
          </a:p>
          <a:p>
            <a:pPr marL="1028700" lvl="3" defTabSz="685800"/>
            <a:endParaRPr lang="en-GB" sz="100" b="1" dirty="0">
              <a:solidFill>
                <a:prstClr val="black"/>
              </a:solidFill>
              <a:latin typeface="Gill Sans MT" panose="020B0502020104020203" pitchFamily="34" charset="0"/>
            </a:endParaRPr>
          </a:p>
          <a:p>
            <a:pPr marL="685800" lvl="1" indent="-342900" defTabSz="685800">
              <a:spcAft>
                <a:spcPts val="900"/>
              </a:spcAft>
              <a:buSzPct val="202000"/>
              <a:buBlip>
                <a:blip r:embed="rId3"/>
              </a:buBlip>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evaluate the links between mental health and physical health </a:t>
            </a:r>
          </a:p>
          <a:p>
            <a:pPr marL="685800" lvl="1" indent="-342900" defTabSz="685800">
              <a:spcAft>
                <a:spcPts val="900"/>
              </a:spcAft>
              <a:buSzPct val="202000"/>
              <a:buBlip>
                <a:blip r:embed="rId3"/>
              </a:buBlip>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identify common misconceptions about mental health</a:t>
            </a:r>
          </a:p>
          <a:p>
            <a:pPr marL="685800" lvl="1" indent="-342900" defTabSz="685800">
              <a:spcAft>
                <a:spcPts val="900"/>
              </a:spcAft>
              <a:buSzPct val="202000"/>
              <a:buBlip>
                <a:blip r:embed="rId3"/>
              </a:buBlip>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recognise </a:t>
            </a:r>
            <a:r>
              <a:rPr lang="en-US" dirty="0">
                <a:solidFill>
                  <a:prstClr val="black"/>
                </a:solidFill>
                <a:latin typeface="Lato" panose="020F0502020204030203" pitchFamily="34" charset="0"/>
                <a:ea typeface="Lato" panose="020F0502020204030203" pitchFamily="34" charset="0"/>
                <a:cs typeface="Lato" panose="020F0502020204030203" pitchFamily="34" charset="0"/>
              </a:rPr>
              <a:t>and challenge prejudice and discriminatory language and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behaviour, in relation to mental health</a:t>
            </a:r>
          </a:p>
        </p:txBody>
      </p:sp>
      <p:sp>
        <p:nvSpPr>
          <p:cNvPr id="3" name="Footer Placeholder 2"/>
          <p:cNvSpPr>
            <a:spLocks noGrp="1"/>
          </p:cNvSpPr>
          <p:nvPr>
            <p:ph type="ftr" sz="quarter" idx="11"/>
          </p:nvPr>
        </p:nvSpPr>
        <p:spPr/>
        <p:txBody>
          <a:bodyPr/>
          <a:lstStyle/>
          <a:p>
            <a:pPr defTabSz="685800"/>
            <a:r>
              <a:rPr lang="en-GB" sz="788" dirty="0">
                <a:solidFill>
                  <a:prstClr val="black"/>
                </a:solidFill>
              </a:rPr>
              <a:t>© PSHE Association 2018 </a:t>
            </a:r>
            <a:r>
              <a:rPr lang="en-GB" dirty="0">
                <a:solidFill>
                  <a:prstClr val="black"/>
                </a:solidFill>
              </a:rPr>
              <a:t>	 </a:t>
            </a:r>
            <a:endParaRPr lang="en-GB" dirty="0">
              <a:solidFill>
                <a:prstClr val="black"/>
              </a:solidFill>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pPr defTabSz="685800"/>
            <a:fld id="{2D651D86-383D-45DB-A701-76B5BFCFE28F}" type="slidenum">
              <a:rPr lang="en-GB">
                <a:solidFill>
                  <a:prstClr val="black"/>
                </a:solidFill>
              </a:rPr>
              <a:pPr defTabSz="685800"/>
              <a:t>2</a:t>
            </a:fld>
            <a:endParaRPr lang="en-GB" dirty="0">
              <a:solidFill>
                <a:prstClr val="black"/>
              </a:solidFill>
            </a:endParaRPr>
          </a:p>
        </p:txBody>
      </p:sp>
      <p:sp>
        <p:nvSpPr>
          <p:cNvPr id="10" name="TextBox 9"/>
          <p:cNvSpPr txBox="1"/>
          <p:nvPr/>
        </p:nvSpPr>
        <p:spPr>
          <a:xfrm>
            <a:off x="562387" y="1299314"/>
            <a:ext cx="8029820" cy="727122"/>
          </a:xfrm>
          <a:prstGeom prst="rect">
            <a:avLst/>
          </a:prstGeom>
          <a:solidFill>
            <a:schemeClr val="bg1"/>
          </a:solidFill>
        </p:spPr>
        <p:txBody>
          <a:bodyPr wrap="square" rtlCol="0">
            <a:spAutoFit/>
          </a:bodyPr>
          <a:lstStyle/>
          <a:p>
            <a:pPr marL="1028700" lvl="3" defTabSz="685800"/>
            <a:endParaRPr lang="en-GB" sz="1200" b="1" dirty="0">
              <a:solidFill>
                <a:prstClr val="black"/>
              </a:solidFill>
              <a:latin typeface="Gill Sans MT" panose="020B0502020104020203" pitchFamily="34" charset="0"/>
            </a:endParaRPr>
          </a:p>
          <a:p>
            <a:pPr marL="1028700" lvl="3" defTabSz="685800"/>
            <a:endParaRPr lang="en-GB" sz="825" b="1" dirty="0">
              <a:solidFill>
                <a:prstClr val="black"/>
              </a:solidFill>
              <a:latin typeface="Gill Sans MT" panose="020B0502020104020203" pitchFamily="34" charset="0"/>
            </a:endParaRPr>
          </a:p>
          <a:p>
            <a:pPr marL="1028700" lvl="3" defTabSz="685800"/>
            <a:endParaRPr lang="en-GB" sz="600" b="1" dirty="0">
              <a:solidFill>
                <a:prstClr val="black"/>
              </a:solidFill>
              <a:latin typeface="Gill Sans MT" panose="020B0502020104020203" pitchFamily="34" charset="0"/>
            </a:endParaRPr>
          </a:p>
          <a:p>
            <a:pPr marL="1028700" lvl="3" defTabSz="685800"/>
            <a:endParaRPr lang="en-GB" sz="1500" b="1" dirty="0">
              <a:solidFill>
                <a:prstClr val="black"/>
              </a:solidFill>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49" y="1570610"/>
            <a:ext cx="726466" cy="80723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233384" y="3129110"/>
            <a:ext cx="658000" cy="751278"/>
          </a:xfrm>
          <a:prstGeom prst="rect">
            <a:avLst/>
          </a:prstGeom>
        </p:spPr>
      </p:pic>
      <p:sp>
        <p:nvSpPr>
          <p:cNvPr id="5" name="Rectangle 4"/>
          <p:cNvSpPr/>
          <p:nvPr/>
        </p:nvSpPr>
        <p:spPr>
          <a:xfrm>
            <a:off x="652382" y="1346315"/>
            <a:ext cx="8366536" cy="1292662"/>
          </a:xfrm>
          <a:prstGeom prst="rect">
            <a:avLst/>
          </a:prstGeom>
        </p:spPr>
        <p:txBody>
          <a:bodyPr wrap="square">
            <a:spAutoFit/>
          </a:bodyPr>
          <a:lstStyle/>
          <a:p>
            <a:pPr marL="342900" lvl="1" defTabSz="685800">
              <a:buSzPct val="202000"/>
            </a:pPr>
            <a:r>
              <a:rPr lang="en-GB" sz="24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685800" lvl="1" indent="-342900" defTabSz="685800">
              <a:lnSpc>
                <a:spcPct val="200000"/>
              </a:lnSpc>
              <a:buSzPct val="202000"/>
              <a:buBlip>
                <a:blip r:embed="rId3"/>
              </a:buBlip>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about attitudes to mental health and challenging misconceptions</a:t>
            </a:r>
          </a:p>
          <a:p>
            <a:pPr marL="685800" lvl="1" indent="-342900" defTabSz="685800">
              <a:buSzPct val="202000"/>
              <a:buBlip>
                <a:blip r:embed="rId3"/>
              </a:buBlip>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8382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task</a:t>
            </a:r>
            <a:endParaRPr lang="en-GB" dirty="0"/>
          </a:p>
        </p:txBody>
      </p:sp>
      <p:sp>
        <p:nvSpPr>
          <p:cNvPr id="3" name="Content Placeholder 2"/>
          <p:cNvSpPr>
            <a:spLocks noGrp="1"/>
          </p:cNvSpPr>
          <p:nvPr>
            <p:ph idx="1"/>
          </p:nvPr>
        </p:nvSpPr>
        <p:spPr/>
        <p:txBody>
          <a:bodyPr/>
          <a:lstStyle/>
          <a:p>
            <a:r>
              <a:rPr lang="en-US" dirty="0" smtClean="0"/>
              <a:t>Which definition do you think is correct?</a:t>
            </a:r>
          </a:p>
          <a:p>
            <a:r>
              <a:rPr lang="en-US" dirty="0" smtClean="0"/>
              <a:t>Write this down in your book and explain.</a:t>
            </a:r>
          </a:p>
          <a:p>
            <a:r>
              <a:rPr lang="en-US" dirty="0" smtClean="0"/>
              <a:t>Who is correct</a:t>
            </a:r>
          </a:p>
        </p:txBody>
      </p:sp>
    </p:spTree>
    <p:extLst>
      <p:ext uri="{BB962C8B-B14F-4D97-AF65-F5344CB8AC3E}">
        <p14:creationId xmlns:p14="http://schemas.microsoft.com/office/powerpoint/2010/main" val="392489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Stereotyping </a:t>
            </a:r>
            <a:endParaRPr lang="en-GB" dirty="0"/>
          </a:p>
        </p:txBody>
      </p:sp>
      <p:sp>
        <p:nvSpPr>
          <p:cNvPr id="3" name="Content Placeholder 2"/>
          <p:cNvSpPr>
            <a:spLocks noGrp="1"/>
          </p:cNvSpPr>
          <p:nvPr>
            <p:ph idx="1"/>
          </p:nvPr>
        </p:nvSpPr>
        <p:spPr>
          <a:xfrm>
            <a:off x="457200" y="1600201"/>
            <a:ext cx="8229600" cy="1108720"/>
          </a:xfrm>
        </p:spPr>
        <p:txBody>
          <a:bodyPr/>
          <a:lstStyle/>
          <a:p>
            <a:pPr>
              <a:buNone/>
            </a:pPr>
            <a:r>
              <a:rPr lang="en-GB" dirty="0" smtClean="0"/>
              <a:t>Look at the images and write down one word to describe them.</a:t>
            </a:r>
            <a:endParaRPr lang="en-GB" dirty="0"/>
          </a:p>
        </p:txBody>
      </p:sp>
    </p:spTree>
    <p:extLst>
      <p:ext uri="{BB962C8B-B14F-4D97-AF65-F5344CB8AC3E}">
        <p14:creationId xmlns:p14="http://schemas.microsoft.com/office/powerpoint/2010/main" val="4222351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c2.pbase.com/u34/nickclarke/upload/31091649.mancbrat.jpg"/>
          <p:cNvPicPr>
            <a:picLocks noChangeAspect="1" noChangeArrowheads="1"/>
          </p:cNvPicPr>
          <p:nvPr/>
        </p:nvPicPr>
        <p:blipFill>
          <a:blip r:embed="rId2"/>
          <a:srcRect/>
          <a:stretch>
            <a:fillRect/>
          </a:stretch>
        </p:blipFill>
        <p:spPr bwMode="auto">
          <a:xfrm>
            <a:off x="285720" y="428604"/>
            <a:ext cx="3320415" cy="2368562"/>
          </a:xfrm>
          <a:prstGeom prst="rect">
            <a:avLst/>
          </a:prstGeom>
          <a:noFill/>
        </p:spPr>
      </p:pic>
      <p:pic>
        <p:nvPicPr>
          <p:cNvPr id="3" name="Picture 2" descr="nanna.jpg"/>
          <p:cNvPicPr>
            <a:picLocks noChangeAspect="1"/>
          </p:cNvPicPr>
          <p:nvPr/>
        </p:nvPicPr>
        <p:blipFill>
          <a:blip r:embed="rId3" cstate="print"/>
          <a:stretch>
            <a:fillRect/>
          </a:stretch>
        </p:blipFill>
        <p:spPr>
          <a:xfrm>
            <a:off x="3857620" y="0"/>
            <a:ext cx="2254607" cy="3072194"/>
          </a:xfrm>
          <a:prstGeom prst="rect">
            <a:avLst/>
          </a:prstGeom>
        </p:spPr>
      </p:pic>
      <p:pic>
        <p:nvPicPr>
          <p:cNvPr id="4" name="Picture 3" descr="businessmanpic.jpg"/>
          <p:cNvPicPr>
            <a:picLocks noChangeAspect="1"/>
          </p:cNvPicPr>
          <p:nvPr/>
        </p:nvPicPr>
        <p:blipFill>
          <a:blip r:embed="rId4"/>
          <a:stretch>
            <a:fillRect/>
          </a:stretch>
        </p:blipFill>
        <p:spPr>
          <a:xfrm>
            <a:off x="357158" y="3071810"/>
            <a:ext cx="3193771" cy="34432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teeen mum.jpg"/>
          <p:cNvPicPr>
            <a:picLocks noChangeAspect="1"/>
          </p:cNvPicPr>
          <p:nvPr/>
        </p:nvPicPr>
        <p:blipFill>
          <a:blip r:embed="rId5"/>
          <a:stretch>
            <a:fillRect/>
          </a:stretch>
        </p:blipFill>
        <p:spPr>
          <a:xfrm>
            <a:off x="6000743" y="1285860"/>
            <a:ext cx="3143257" cy="1885954"/>
          </a:xfrm>
          <a:prstGeom prst="rect">
            <a:avLst/>
          </a:prstGeom>
        </p:spPr>
      </p:pic>
      <p:pic>
        <p:nvPicPr>
          <p:cNvPr id="6" name="Picture 5" descr="murbysbouncer.jpg"/>
          <p:cNvPicPr>
            <a:picLocks noChangeAspect="1"/>
          </p:cNvPicPr>
          <p:nvPr/>
        </p:nvPicPr>
        <p:blipFill>
          <a:blip r:embed="rId6"/>
          <a:stretch>
            <a:fillRect/>
          </a:stretch>
        </p:blipFill>
        <p:spPr>
          <a:xfrm>
            <a:off x="3428992" y="3786190"/>
            <a:ext cx="3046878" cy="2041408"/>
          </a:xfrm>
          <a:prstGeom prst="rect">
            <a:avLst/>
          </a:prstGeom>
        </p:spPr>
      </p:pic>
      <p:pic>
        <p:nvPicPr>
          <p:cNvPr id="7" name="Picture 6" descr="twistedblack.jpg"/>
          <p:cNvPicPr>
            <a:picLocks noChangeAspect="1"/>
          </p:cNvPicPr>
          <p:nvPr/>
        </p:nvPicPr>
        <p:blipFill>
          <a:blip r:embed="rId7" cstate="print"/>
          <a:stretch>
            <a:fillRect/>
          </a:stretch>
        </p:blipFill>
        <p:spPr>
          <a:xfrm>
            <a:off x="6786578" y="3357562"/>
            <a:ext cx="2139242" cy="2928934"/>
          </a:xfrm>
          <a:prstGeom prst="rect">
            <a:avLst/>
          </a:prstGeom>
        </p:spPr>
      </p:pic>
    </p:spTree>
    <p:extLst>
      <p:ext uri="{BB962C8B-B14F-4D97-AF65-F5344CB8AC3E}">
        <p14:creationId xmlns:p14="http://schemas.microsoft.com/office/powerpoint/2010/main" val="121270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ind-person-dolphin-swim.jpg"/>
          <p:cNvPicPr>
            <a:picLocks noChangeAspect="1"/>
          </p:cNvPicPr>
          <p:nvPr/>
        </p:nvPicPr>
        <p:blipFill>
          <a:blip r:embed="rId2"/>
          <a:stretch>
            <a:fillRect/>
          </a:stretch>
        </p:blipFill>
        <p:spPr>
          <a:xfrm>
            <a:off x="357158" y="428604"/>
            <a:ext cx="3016240" cy="2262180"/>
          </a:xfrm>
          <a:prstGeom prst="rect">
            <a:avLst/>
          </a:prstGeom>
        </p:spPr>
      </p:pic>
      <p:pic>
        <p:nvPicPr>
          <p:cNvPr id="3" name="Picture 2" descr="Wheelchair_User-3.jpg"/>
          <p:cNvPicPr>
            <a:picLocks noChangeAspect="1"/>
          </p:cNvPicPr>
          <p:nvPr/>
        </p:nvPicPr>
        <p:blipFill>
          <a:blip r:embed="rId3"/>
          <a:stretch>
            <a:fillRect/>
          </a:stretch>
        </p:blipFill>
        <p:spPr>
          <a:xfrm>
            <a:off x="5572132" y="357166"/>
            <a:ext cx="2381250" cy="3295650"/>
          </a:xfrm>
          <a:prstGeom prst="rect">
            <a:avLst/>
          </a:prstGeom>
        </p:spPr>
      </p:pic>
      <p:pic>
        <p:nvPicPr>
          <p:cNvPr id="4" name="Picture 3" descr="down_baby.jpg"/>
          <p:cNvPicPr>
            <a:picLocks noChangeAspect="1"/>
          </p:cNvPicPr>
          <p:nvPr/>
        </p:nvPicPr>
        <p:blipFill>
          <a:blip r:embed="rId4"/>
          <a:stretch>
            <a:fillRect/>
          </a:stretch>
        </p:blipFill>
        <p:spPr>
          <a:xfrm>
            <a:off x="357158" y="3071810"/>
            <a:ext cx="1962150" cy="1476375"/>
          </a:xfrm>
          <a:prstGeom prst="rect">
            <a:avLst/>
          </a:prstGeom>
        </p:spPr>
      </p:pic>
      <p:pic>
        <p:nvPicPr>
          <p:cNvPr id="5" name="Picture 4" descr="deaf.jpg"/>
          <p:cNvPicPr>
            <a:picLocks noChangeAspect="1"/>
          </p:cNvPicPr>
          <p:nvPr/>
        </p:nvPicPr>
        <p:blipFill>
          <a:blip r:embed="rId5"/>
          <a:stretch>
            <a:fillRect/>
          </a:stretch>
        </p:blipFill>
        <p:spPr>
          <a:xfrm>
            <a:off x="5715008" y="4500570"/>
            <a:ext cx="2624142" cy="1892410"/>
          </a:xfrm>
          <a:prstGeom prst="rect">
            <a:avLst/>
          </a:prstGeom>
        </p:spPr>
      </p:pic>
      <p:pic>
        <p:nvPicPr>
          <p:cNvPr id="6" name="Picture 5" descr="anxiety.jpg"/>
          <p:cNvPicPr>
            <a:picLocks noChangeAspect="1"/>
          </p:cNvPicPr>
          <p:nvPr/>
        </p:nvPicPr>
        <p:blipFill>
          <a:blip r:embed="rId6"/>
          <a:stretch>
            <a:fillRect/>
          </a:stretch>
        </p:blipFill>
        <p:spPr>
          <a:xfrm>
            <a:off x="2143108" y="4643446"/>
            <a:ext cx="2941177" cy="1966912"/>
          </a:xfrm>
          <a:prstGeom prst="rect">
            <a:avLst/>
          </a:prstGeom>
        </p:spPr>
      </p:pic>
    </p:spTree>
    <p:extLst>
      <p:ext uri="{BB962C8B-B14F-4D97-AF65-F5344CB8AC3E}">
        <p14:creationId xmlns:p14="http://schemas.microsoft.com/office/powerpoint/2010/main" val="25117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5"/>
            <a:ext cx="8229600" cy="2520280"/>
          </a:xfrm>
        </p:spPr>
        <p:txBody>
          <a:bodyPr/>
          <a:lstStyle/>
          <a:p>
            <a:r>
              <a:rPr lang="en-GB" dirty="0" smtClean="0"/>
              <a:t>What are the dangers of stereotyping?</a:t>
            </a:r>
          </a:p>
          <a:p>
            <a:endParaRPr lang="en-GB" dirty="0" smtClean="0"/>
          </a:p>
          <a:p>
            <a:r>
              <a:rPr lang="en-GB" dirty="0" smtClean="0"/>
              <a:t>Answer the question above in your books in full sentences</a:t>
            </a:r>
          </a:p>
          <a:p>
            <a:endParaRPr lang="en-GB" dirty="0"/>
          </a:p>
          <a:p>
            <a:pPr>
              <a:buNone/>
            </a:pPr>
            <a:endParaRPr lang="en-GB" dirty="0"/>
          </a:p>
        </p:txBody>
      </p:sp>
      <p:sp>
        <p:nvSpPr>
          <p:cNvPr id="5" name="Rectangle 4"/>
          <p:cNvSpPr/>
          <p:nvPr/>
        </p:nvSpPr>
        <p:spPr>
          <a:xfrm>
            <a:off x="467544" y="3789040"/>
            <a:ext cx="8280920" cy="1080120"/>
          </a:xfrm>
          <a:prstGeom prst="rect">
            <a:avLst/>
          </a:prstGeom>
          <a:solidFill>
            <a:srgbClr val="A1F5B7"/>
          </a:solidFill>
          <a:ln>
            <a:solidFill>
              <a:srgbClr val="0BDF52"/>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a:ea typeface="+mn-ea"/>
                <a:cs typeface="+mn-cs"/>
              </a:rPr>
              <a:t>Sentence Starter: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a:ea typeface="+mn-ea"/>
                <a:cs typeface="+mn-cs"/>
              </a:rPr>
              <a:t>The dangers of stereotyping are...</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6" name="Rectangle 5"/>
          <p:cNvSpPr/>
          <p:nvPr/>
        </p:nvSpPr>
        <p:spPr>
          <a:xfrm>
            <a:off x="539552" y="5229200"/>
            <a:ext cx="4176464" cy="1224136"/>
          </a:xfrm>
          <a:prstGeom prst="rect">
            <a:avLst/>
          </a:prstGeom>
          <a:solidFill>
            <a:srgbClr val="88FCF6"/>
          </a:solidFill>
          <a:ln>
            <a:solidFill>
              <a:srgbClr val="05B7AF"/>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a:ea typeface="+mn-ea"/>
                <a:cs typeface="+mn-cs"/>
              </a:rPr>
              <a:t>You must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a:ea typeface="+mn-ea"/>
                <a:cs typeface="+mn-cs"/>
              </a:rPr>
              <a:t>Because		I think</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420063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a:t>What are the dangers of stereotyping?</a:t>
            </a:r>
            <a:endParaRPr lang="en-GB"/>
          </a:p>
        </p:txBody>
      </p:sp>
      <p:sp>
        <p:nvSpPr>
          <p:cNvPr id="3" name="Content Placeholder 2"/>
          <p:cNvSpPr>
            <a:spLocks noGrp="1"/>
          </p:cNvSpPr>
          <p:nvPr>
            <p:ph idx="1"/>
          </p:nvPr>
        </p:nvSpPr>
        <p:spPr/>
        <p:txBody>
          <a:bodyPr/>
          <a:lstStyle/>
          <a:p>
            <a:r>
              <a:rPr lang="en-US" dirty="0" smtClean="0"/>
              <a:t>In groups, come up with ideas about the question above.</a:t>
            </a:r>
            <a:endParaRPr lang="en-GB" dirty="0"/>
          </a:p>
        </p:txBody>
      </p:sp>
    </p:spTree>
    <p:extLst>
      <p:ext uri="{BB962C8B-B14F-4D97-AF65-F5344CB8AC3E}">
        <p14:creationId xmlns:p14="http://schemas.microsoft.com/office/powerpoint/2010/main" val="3619605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237" y="884725"/>
            <a:ext cx="6307428" cy="5116025"/>
          </a:xfrm>
          <a:prstGeom prst="rect">
            <a:avLst/>
          </a:prstGeom>
        </p:spPr>
      </p:pic>
    </p:spTree>
    <p:extLst>
      <p:ext uri="{BB962C8B-B14F-4D97-AF65-F5344CB8AC3E}">
        <p14:creationId xmlns:p14="http://schemas.microsoft.com/office/powerpoint/2010/main" val="115681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Black Dog</a:t>
            </a:r>
            <a:endParaRPr lang="en-GB" dirty="0"/>
          </a:p>
        </p:txBody>
      </p:sp>
      <p:sp>
        <p:nvSpPr>
          <p:cNvPr id="3" name="Content Placeholder 2"/>
          <p:cNvSpPr>
            <a:spLocks noGrp="1"/>
          </p:cNvSpPr>
          <p:nvPr>
            <p:ph idx="1"/>
          </p:nvPr>
        </p:nvSpPr>
        <p:spPr/>
        <p:txBody>
          <a:bodyPr/>
          <a:lstStyle/>
          <a:p>
            <a:r>
              <a:rPr lang="en-GB" dirty="0" smtClean="0"/>
              <a:t>I will know what is meant by the term depression</a:t>
            </a:r>
          </a:p>
          <a:p>
            <a:r>
              <a:rPr lang="en-GB" dirty="0" smtClean="0"/>
              <a:t>I will discuss the ways depression can affect different people</a:t>
            </a:r>
          </a:p>
          <a:p>
            <a:r>
              <a:rPr lang="en-GB" dirty="0" smtClean="0"/>
              <a:t>I will know where to go for help if I am worried about depression </a:t>
            </a:r>
          </a:p>
          <a:p>
            <a:endParaRPr lang="en-GB" dirty="0"/>
          </a:p>
        </p:txBody>
      </p:sp>
    </p:spTree>
    <p:extLst>
      <p:ext uri="{BB962C8B-B14F-4D97-AF65-F5344CB8AC3E}">
        <p14:creationId xmlns:p14="http://schemas.microsoft.com/office/powerpoint/2010/main" val="575840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572" y="1355502"/>
            <a:ext cx="7909238" cy="3954619"/>
          </a:xfrm>
          <a:prstGeom prst="rect">
            <a:avLst/>
          </a:prstGeom>
        </p:spPr>
      </p:pic>
    </p:spTree>
    <p:extLst>
      <p:ext uri="{BB962C8B-B14F-4D97-AF65-F5344CB8AC3E}">
        <p14:creationId xmlns:p14="http://schemas.microsoft.com/office/powerpoint/2010/main" val="1549148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708" y="1131629"/>
            <a:ext cx="1130121" cy="577081"/>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Feeling Low</a:t>
            </a:r>
          </a:p>
        </p:txBody>
      </p:sp>
      <p:sp>
        <p:nvSpPr>
          <p:cNvPr id="4" name="TextBox 3"/>
          <p:cNvSpPr txBox="1"/>
          <p:nvPr/>
        </p:nvSpPr>
        <p:spPr>
          <a:xfrm>
            <a:off x="255389" y="2344052"/>
            <a:ext cx="1336311" cy="819455"/>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Tiredness or exhaustion</a:t>
            </a:r>
          </a:p>
        </p:txBody>
      </p:sp>
      <p:sp>
        <p:nvSpPr>
          <p:cNvPr id="5" name="TextBox 4"/>
          <p:cNvSpPr txBox="1"/>
          <p:nvPr/>
        </p:nvSpPr>
        <p:spPr>
          <a:xfrm>
            <a:off x="5737946" y="1131629"/>
            <a:ext cx="1130121" cy="1546577"/>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Feeling grumpy or irritable all the time</a:t>
            </a:r>
          </a:p>
        </p:txBody>
      </p:sp>
      <p:sp>
        <p:nvSpPr>
          <p:cNvPr id="7" name="TextBox 6"/>
          <p:cNvSpPr txBox="1"/>
          <p:nvPr/>
        </p:nvSpPr>
        <p:spPr>
          <a:xfrm>
            <a:off x="3979572" y="1518902"/>
            <a:ext cx="1130121" cy="1304203"/>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Feeling sadness that lasts a long time</a:t>
            </a:r>
          </a:p>
        </p:txBody>
      </p:sp>
      <p:sp>
        <p:nvSpPr>
          <p:cNvPr id="8" name="TextBox 7"/>
          <p:cNvSpPr txBox="1"/>
          <p:nvPr/>
        </p:nvSpPr>
        <p:spPr>
          <a:xfrm>
            <a:off x="4369429" y="3454898"/>
            <a:ext cx="1130121" cy="819455"/>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Have trouble sleeping</a:t>
            </a:r>
          </a:p>
        </p:txBody>
      </p:sp>
      <p:sp>
        <p:nvSpPr>
          <p:cNvPr id="9" name="TextBox 8"/>
          <p:cNvSpPr txBox="1"/>
          <p:nvPr/>
        </p:nvSpPr>
        <p:spPr>
          <a:xfrm>
            <a:off x="2434108" y="3140424"/>
            <a:ext cx="1472614" cy="819455"/>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Have trouble concentrating</a:t>
            </a:r>
          </a:p>
        </p:txBody>
      </p:sp>
      <p:sp>
        <p:nvSpPr>
          <p:cNvPr id="10" name="TextBox 9"/>
          <p:cNvSpPr txBox="1"/>
          <p:nvPr/>
        </p:nvSpPr>
        <p:spPr>
          <a:xfrm>
            <a:off x="4607825" y="4678586"/>
            <a:ext cx="1130121" cy="1304203"/>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Interact less with family and friends</a:t>
            </a:r>
          </a:p>
        </p:txBody>
      </p:sp>
      <p:sp>
        <p:nvSpPr>
          <p:cNvPr id="11" name="TextBox 10"/>
          <p:cNvSpPr txBox="1"/>
          <p:nvPr/>
        </p:nvSpPr>
        <p:spPr>
          <a:xfrm>
            <a:off x="6780728" y="5163334"/>
            <a:ext cx="1130121" cy="577081"/>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Being indecisive</a:t>
            </a:r>
          </a:p>
        </p:txBody>
      </p:sp>
      <p:sp>
        <p:nvSpPr>
          <p:cNvPr id="12" name="TextBox 11"/>
          <p:cNvSpPr txBox="1"/>
          <p:nvPr/>
        </p:nvSpPr>
        <p:spPr>
          <a:xfrm>
            <a:off x="234270" y="5047918"/>
            <a:ext cx="1461320" cy="819455"/>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Not have much confidence</a:t>
            </a:r>
          </a:p>
        </p:txBody>
      </p:sp>
      <p:sp>
        <p:nvSpPr>
          <p:cNvPr id="13" name="TextBox 12"/>
          <p:cNvSpPr txBox="1"/>
          <p:nvPr/>
        </p:nvSpPr>
        <p:spPr>
          <a:xfrm>
            <a:off x="5737946" y="3196181"/>
            <a:ext cx="1130121" cy="1061829"/>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Eat less than usual or over eat</a:t>
            </a:r>
          </a:p>
        </p:txBody>
      </p:sp>
      <p:sp>
        <p:nvSpPr>
          <p:cNvPr id="14" name="TextBox 13"/>
          <p:cNvSpPr txBox="1"/>
          <p:nvPr/>
        </p:nvSpPr>
        <p:spPr>
          <a:xfrm>
            <a:off x="2125015" y="1518901"/>
            <a:ext cx="1130121" cy="819455"/>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Big changes in weight</a:t>
            </a:r>
          </a:p>
        </p:txBody>
      </p:sp>
      <p:sp>
        <p:nvSpPr>
          <p:cNvPr id="15" name="TextBox 14"/>
          <p:cNvSpPr txBox="1"/>
          <p:nvPr/>
        </p:nvSpPr>
        <p:spPr>
          <a:xfrm>
            <a:off x="2738372" y="4085596"/>
            <a:ext cx="1241200" cy="1546577"/>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Seem unable to relax or be more lethargic than usual</a:t>
            </a:r>
          </a:p>
        </p:txBody>
      </p:sp>
      <p:sp>
        <p:nvSpPr>
          <p:cNvPr id="16" name="TextBox 15"/>
          <p:cNvSpPr txBox="1"/>
          <p:nvPr/>
        </p:nvSpPr>
        <p:spPr>
          <a:xfrm>
            <a:off x="979997" y="3454898"/>
            <a:ext cx="1130121" cy="1546577"/>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Talking about feeling guilty and worthless</a:t>
            </a:r>
          </a:p>
        </p:txBody>
      </p:sp>
      <p:sp>
        <p:nvSpPr>
          <p:cNvPr id="17" name="TextBox 16"/>
          <p:cNvSpPr txBox="1"/>
          <p:nvPr/>
        </p:nvSpPr>
        <p:spPr>
          <a:xfrm>
            <a:off x="7193801" y="3290464"/>
            <a:ext cx="1130121" cy="819455"/>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Feeling empty or numb</a:t>
            </a:r>
          </a:p>
        </p:txBody>
      </p:sp>
      <p:sp>
        <p:nvSpPr>
          <p:cNvPr id="18" name="TextBox 17"/>
          <p:cNvSpPr txBox="1"/>
          <p:nvPr/>
        </p:nvSpPr>
        <p:spPr>
          <a:xfrm>
            <a:off x="8013879" y="4297436"/>
            <a:ext cx="1130121" cy="819455"/>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Actually self-harming</a:t>
            </a:r>
          </a:p>
        </p:txBody>
      </p:sp>
      <p:sp>
        <p:nvSpPr>
          <p:cNvPr id="19" name="TextBox 18"/>
          <p:cNvSpPr txBox="1"/>
          <p:nvPr/>
        </p:nvSpPr>
        <p:spPr>
          <a:xfrm>
            <a:off x="7608900" y="1131629"/>
            <a:ext cx="1296706" cy="1546577"/>
          </a:xfrm>
          <a:prstGeom prst="rect">
            <a:avLst/>
          </a:prstGeom>
          <a:noFill/>
          <a:effectLst>
            <a:glow rad="101600">
              <a:schemeClr val="accent2">
                <a:satMod val="175000"/>
                <a:alpha val="40000"/>
              </a:schemeClr>
            </a:glow>
          </a:effectLst>
        </p:spPr>
        <p:txBody>
          <a:bodyPr wrap="square" rtlCol="0">
            <a:spAutoFit/>
          </a:bodyPr>
          <a:lstStyle/>
          <a:p>
            <a:pPr defTabSz="685800"/>
            <a:r>
              <a:rPr lang="en-GB" sz="1575" b="1" dirty="0">
                <a:solidFill>
                  <a:srgbClr val="FEFEFE"/>
                </a:solidFill>
                <a:latin typeface="Comic Sans MS" panose="030F0702030302020204" pitchFamily="66" charset="0"/>
              </a:rPr>
              <a:t>Have thoughts about suicide or self-harming</a:t>
            </a:r>
          </a:p>
        </p:txBody>
      </p:sp>
    </p:spTree>
    <p:extLst>
      <p:ext uri="{BB962C8B-B14F-4D97-AF65-F5344CB8AC3E}">
        <p14:creationId xmlns:p14="http://schemas.microsoft.com/office/powerpoint/2010/main" val="9878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Explain to an alien</a:t>
            </a:r>
            <a:endParaRPr lang="en-GB" sz="33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pPr defTabSz="685800"/>
            <a:r>
              <a:rPr lang="en-GB" sz="788" dirty="0">
                <a:solidFill>
                  <a:prstClr val="black"/>
                </a:solidFill>
              </a:rPr>
              <a:t>© PSHE Association 2018 </a:t>
            </a:r>
            <a:r>
              <a:rPr lang="en-GB" dirty="0">
                <a:solidFill>
                  <a:prstClr val="black"/>
                </a:solidFill>
              </a:rPr>
              <a:t>	 </a:t>
            </a:r>
            <a:endParaRPr lang="en-GB" dirty="0">
              <a:solidFill>
                <a:prstClr val="black"/>
              </a:solidFill>
            </a:endParaRPr>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pPr defTabSz="685800"/>
            <a:fld id="{2D651D86-383D-45DB-A701-76B5BFCFE28F}" type="slidenum">
              <a:rPr lang="en-GB">
                <a:solidFill>
                  <a:prstClr val="black"/>
                </a:solidFill>
              </a:rPr>
              <a:pPr defTabSz="685800"/>
              <a:t>3</a:t>
            </a:fld>
            <a:endParaRPr lang="en-GB" dirty="0">
              <a:solidFill>
                <a:prstClr val="black"/>
              </a:solidFill>
            </a:endParaRPr>
          </a:p>
        </p:txBody>
      </p:sp>
      <p:sp>
        <p:nvSpPr>
          <p:cNvPr id="10" name="Rectangular Callout 9"/>
          <p:cNvSpPr/>
          <p:nvPr/>
        </p:nvSpPr>
        <p:spPr>
          <a:xfrm>
            <a:off x="1599638" y="4392838"/>
            <a:ext cx="2197184" cy="1446592"/>
          </a:xfrm>
          <a:prstGeom prst="wedgeRectCallout">
            <a:avLst>
              <a:gd name="adj1" fmla="val 43840"/>
              <a:gd name="adj2" fmla="val -77085"/>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How can people look after their mental health?</a:t>
            </a:r>
          </a:p>
        </p:txBody>
      </p:sp>
      <p:sp>
        <p:nvSpPr>
          <p:cNvPr id="11" name="Rectangular Callout 10"/>
          <p:cNvSpPr/>
          <p:nvPr/>
        </p:nvSpPr>
        <p:spPr>
          <a:xfrm>
            <a:off x="1951084" y="1943563"/>
            <a:ext cx="1845738" cy="849105"/>
          </a:xfrm>
          <a:prstGeom prst="wedgeRectCallout">
            <a:avLst>
              <a:gd name="adj1" fmla="val 53643"/>
              <a:gd name="adj2" fmla="val 96034"/>
            </a:avLst>
          </a:prstGeom>
          <a:solidFill>
            <a:sysClr val="window" lastClr="FFFFFF"/>
          </a:solidFill>
          <a:ln w="12700" cap="flat" cmpd="sng" algn="ctr">
            <a:solidFill>
              <a:srgbClr val="95519E"/>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is mental health?</a:t>
            </a:r>
          </a:p>
        </p:txBody>
      </p:sp>
      <p:sp>
        <p:nvSpPr>
          <p:cNvPr id="14" name="Rectangular Callout 13"/>
          <p:cNvSpPr/>
          <p:nvPr/>
        </p:nvSpPr>
        <p:spPr>
          <a:xfrm>
            <a:off x="5459285" y="4295646"/>
            <a:ext cx="2381930" cy="1446592"/>
          </a:xfrm>
          <a:prstGeom prst="wedgeRectCallout">
            <a:avLst>
              <a:gd name="adj1" fmla="val -50315"/>
              <a:gd name="adj2" fmla="val -78095"/>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support could be given to someone with mental health concerns?</a:t>
            </a:r>
          </a:p>
        </p:txBody>
      </p:sp>
      <p:sp>
        <p:nvSpPr>
          <p:cNvPr id="16" name="Rectangular Callout 15"/>
          <p:cNvSpPr/>
          <p:nvPr/>
        </p:nvSpPr>
        <p:spPr>
          <a:xfrm>
            <a:off x="5459284" y="1488538"/>
            <a:ext cx="2584721" cy="1446592"/>
          </a:xfrm>
          <a:prstGeom prst="wedgeRectCallout">
            <a:avLst>
              <a:gd name="adj1" fmla="val -46047"/>
              <a:gd name="adj2" fmla="val 76855"/>
            </a:avLst>
          </a:prstGeom>
          <a:solidFill>
            <a:sysClr val="window" lastClr="FFFFFF"/>
          </a:solidFill>
          <a:ln w="12700" cap="flat" cmpd="sng" algn="ctr">
            <a:solidFill>
              <a:srgbClr val="95519E"/>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Why might some people find it hard to talk about mental health concerns?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573" y="2660449"/>
            <a:ext cx="1785947" cy="1864610"/>
          </a:xfrm>
          <a:prstGeom prst="rect">
            <a:avLst/>
          </a:prstGeom>
        </p:spPr>
      </p:pic>
    </p:spTree>
    <p:extLst>
      <p:ext uri="{BB962C8B-B14F-4D97-AF65-F5344CB8AC3E}">
        <p14:creationId xmlns:p14="http://schemas.microsoft.com/office/powerpoint/2010/main" val="8781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the quiz</a:t>
            </a:r>
            <a:endParaRPr lang="en-GB" dirty="0"/>
          </a:p>
        </p:txBody>
      </p:sp>
    </p:spTree>
    <p:extLst>
      <p:ext uri="{BB962C8B-B14F-4D97-AF65-F5344CB8AC3E}">
        <p14:creationId xmlns:p14="http://schemas.microsoft.com/office/powerpoint/2010/main" val="909687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818" y="1048019"/>
            <a:ext cx="2949178" cy="1200150"/>
          </a:xfrm>
        </p:spPr>
        <p:txBody>
          <a:bodyPr>
            <a:noAutofit/>
          </a:bodyPr>
          <a:lstStyle/>
          <a:p>
            <a:r>
              <a:rPr lang="en-GB" sz="4500" dirty="0"/>
              <a:t>Time to Talk</a:t>
            </a:r>
          </a:p>
        </p:txBody>
      </p:sp>
      <p:sp>
        <p:nvSpPr>
          <p:cNvPr id="5" name="Text Placeholder 4"/>
          <p:cNvSpPr>
            <a:spLocks noGrp="1"/>
          </p:cNvSpPr>
          <p:nvPr>
            <p:ph type="body" sz="half" idx="2"/>
          </p:nvPr>
        </p:nvSpPr>
        <p:spPr/>
        <p:txBody>
          <a:bodyPr>
            <a:noAutofit/>
          </a:bodyPr>
          <a:lstStyle/>
          <a:p>
            <a:r>
              <a:rPr lang="en-GB" sz="2100" dirty="0"/>
              <a:t>In 2017 Time to Talk have launched a 5 year campaign aimed at talking about mental health in young people.</a:t>
            </a:r>
          </a:p>
          <a:p>
            <a:endParaRPr lang="en-GB" sz="2100" dirty="0"/>
          </a:p>
          <a:p>
            <a:r>
              <a:rPr lang="en-GB" sz="2100" dirty="0"/>
              <a:t>They have called it ‘BE IN YOUR MATE’S CORNER’.</a:t>
            </a:r>
          </a:p>
        </p:txBody>
      </p:sp>
      <p:pic>
        <p:nvPicPr>
          <p:cNvPr id="6" name="Picture 5"/>
          <p:cNvPicPr>
            <a:picLocks noChangeAspect="1"/>
          </p:cNvPicPr>
          <p:nvPr/>
        </p:nvPicPr>
        <p:blipFill rotWithShape="1">
          <a:blip r:embed="rId2"/>
          <a:srcRect l="3170" t="23085" r="35140" b="21489"/>
          <a:stretch/>
        </p:blipFill>
        <p:spPr>
          <a:xfrm>
            <a:off x="3718586" y="2248169"/>
            <a:ext cx="5306515" cy="2680517"/>
          </a:xfrm>
          <a:prstGeom prst="rect">
            <a:avLst/>
          </a:prstGeom>
          <a:ln>
            <a:noFill/>
          </a:ln>
          <a:effectLst>
            <a:softEdge rad="112500"/>
          </a:effectLst>
        </p:spPr>
      </p:pic>
    </p:spTree>
    <p:extLst>
      <p:ext uri="{BB962C8B-B14F-4D97-AF65-F5344CB8AC3E}">
        <p14:creationId xmlns:p14="http://schemas.microsoft.com/office/powerpoint/2010/main" val="3814720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go for help</a:t>
            </a:r>
            <a:endParaRPr lang="en-GB" dirty="0"/>
          </a:p>
        </p:txBody>
      </p:sp>
      <p:sp>
        <p:nvSpPr>
          <p:cNvPr id="3" name="Content Placeholder 2"/>
          <p:cNvSpPr>
            <a:spLocks noGrp="1"/>
          </p:cNvSpPr>
          <p:nvPr>
            <p:ph idx="1"/>
          </p:nvPr>
        </p:nvSpPr>
        <p:spPr/>
        <p:txBody>
          <a:bodyPr>
            <a:normAutofit/>
          </a:bodyPr>
          <a:lstStyle/>
          <a:p>
            <a:r>
              <a:rPr lang="en-GB" dirty="0" smtClean="0"/>
              <a:t>Speak to a  friend</a:t>
            </a:r>
          </a:p>
          <a:p>
            <a:r>
              <a:rPr lang="en-GB" dirty="0" smtClean="0"/>
              <a:t>Speak to a family member (It doesn’t have to be your parents at first)</a:t>
            </a:r>
          </a:p>
          <a:p>
            <a:r>
              <a:rPr lang="en-GB" dirty="0" smtClean="0"/>
              <a:t>Speak to your tutor/ teacher/ Head of Year</a:t>
            </a:r>
          </a:p>
          <a:p>
            <a:r>
              <a:rPr lang="en-GB" dirty="0" smtClean="0"/>
              <a:t>Young minds </a:t>
            </a:r>
            <a:r>
              <a:rPr lang="en-GB" dirty="0"/>
              <a:t>website </a:t>
            </a:r>
            <a:r>
              <a:rPr lang="en-GB" dirty="0">
                <a:hlinkClick r:id="rId2"/>
              </a:rPr>
              <a:t>https://youngminds.org.uk</a:t>
            </a:r>
            <a:r>
              <a:rPr lang="en-GB" dirty="0" smtClean="0">
                <a:hlinkClick r:id="rId2"/>
              </a:rPr>
              <a:t>/</a:t>
            </a:r>
            <a:r>
              <a:rPr lang="en-GB" dirty="0" smtClean="0"/>
              <a:t> </a:t>
            </a:r>
          </a:p>
          <a:p>
            <a:r>
              <a:rPr lang="en-GB" dirty="0" smtClean="0"/>
              <a:t>Gloucestershire Health little red book- around school</a:t>
            </a:r>
          </a:p>
          <a:p>
            <a:r>
              <a:rPr lang="en-GB" dirty="0" smtClean="0"/>
              <a:t>Call ChildLine</a:t>
            </a:r>
          </a:p>
          <a:p>
            <a:r>
              <a:rPr lang="en-GB" dirty="0" smtClean="0"/>
              <a:t>Speak to the School Nurse</a:t>
            </a:r>
          </a:p>
          <a:p>
            <a:r>
              <a:rPr lang="en-GB" dirty="0" smtClean="0"/>
              <a:t>Speak to your doctor</a:t>
            </a:r>
          </a:p>
          <a:p>
            <a:endParaRPr lang="en-GB" dirty="0"/>
          </a:p>
        </p:txBody>
      </p:sp>
    </p:spTree>
    <p:extLst>
      <p:ext uri="{BB962C8B-B14F-4D97-AF65-F5344CB8AC3E}">
        <p14:creationId xmlns:p14="http://schemas.microsoft.com/office/powerpoint/2010/main" val="3265535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Your Campaign</a:t>
            </a:r>
            <a:endParaRPr lang="en-GB" dirty="0"/>
          </a:p>
        </p:txBody>
      </p:sp>
      <p:sp>
        <p:nvSpPr>
          <p:cNvPr id="6" name="Content Placeholder 5"/>
          <p:cNvSpPr>
            <a:spLocks noGrp="1"/>
          </p:cNvSpPr>
          <p:nvPr>
            <p:ph idx="1"/>
          </p:nvPr>
        </p:nvSpPr>
        <p:spPr/>
        <p:txBody>
          <a:bodyPr/>
          <a:lstStyle/>
          <a:p>
            <a:r>
              <a:rPr lang="en-GB" dirty="0" smtClean="0"/>
              <a:t>In your groups you must create your own campaign about mental health.</a:t>
            </a:r>
          </a:p>
          <a:p>
            <a:r>
              <a:rPr lang="en-GB" dirty="0" smtClean="0"/>
              <a:t>This is a very serious topic and the best work from each group will be given to Mrs Christopher to be displayed around school.</a:t>
            </a:r>
          </a:p>
          <a:p>
            <a:r>
              <a:rPr lang="en-GB" dirty="0" smtClean="0"/>
              <a:t>Your campaign must include:</a:t>
            </a:r>
          </a:p>
          <a:p>
            <a:pPr lvl="1"/>
            <a:r>
              <a:rPr lang="en-GB" dirty="0" smtClean="0"/>
              <a:t>A Poster (on A3 paper)</a:t>
            </a:r>
          </a:p>
          <a:p>
            <a:pPr lvl="1"/>
            <a:r>
              <a:rPr lang="en-GB" dirty="0" smtClean="0"/>
              <a:t>A leaflet</a:t>
            </a:r>
          </a:p>
          <a:p>
            <a:pPr lvl="1"/>
            <a:r>
              <a:rPr lang="en-GB" dirty="0" smtClean="0"/>
              <a:t>A short campaign advert (with a script)</a:t>
            </a:r>
            <a:endParaRPr lang="en-GB" dirty="0"/>
          </a:p>
        </p:txBody>
      </p:sp>
    </p:spTree>
    <p:extLst>
      <p:ext uri="{BB962C8B-B14F-4D97-AF65-F5344CB8AC3E}">
        <p14:creationId xmlns:p14="http://schemas.microsoft.com/office/powerpoint/2010/main" val="4180878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a:r>
              <a:rPr lang="en-GB" dirty="0">
                <a:solidFill>
                  <a:prstClr val="black"/>
                </a:solidFill>
              </a:rPr>
              <a:t>© PSHE Association 2018   </a:t>
            </a:r>
            <a:endParaRPr lang="en-GB" dirty="0">
              <a:solidFill>
                <a:prstClr val="black"/>
              </a:solidFill>
            </a:endParaRPr>
          </a:p>
        </p:txBody>
      </p:sp>
      <p:sp>
        <p:nvSpPr>
          <p:cNvPr id="3" name="Slide Number Placeholder 2"/>
          <p:cNvSpPr>
            <a:spLocks noGrp="1"/>
          </p:cNvSpPr>
          <p:nvPr>
            <p:ph type="sldNum" sz="quarter" idx="12"/>
          </p:nvPr>
        </p:nvSpPr>
        <p:spPr/>
        <p:txBody>
          <a:bodyPr/>
          <a:lstStyle/>
          <a:p>
            <a:pPr defTabSz="685800"/>
            <a:fld id="{2D651D86-383D-45DB-A701-76B5BFCFE28F}" type="slidenum">
              <a:rPr lang="en-GB">
                <a:solidFill>
                  <a:prstClr val="black"/>
                </a:solidFill>
              </a:rPr>
              <a:pPr defTabSz="685800"/>
              <a:t>4</a:t>
            </a:fld>
            <a:endParaRPr lang="en-GB" dirty="0">
              <a:solidFill>
                <a:prstClr val="black"/>
              </a:solidFill>
            </a:endParaRPr>
          </a:p>
        </p:txBody>
      </p:sp>
      <p:sp>
        <p:nvSpPr>
          <p:cNvPr id="4" name="TextBox 3"/>
          <p:cNvSpPr txBox="1"/>
          <p:nvPr/>
        </p:nvSpPr>
        <p:spPr>
          <a:xfrm>
            <a:off x="268805" y="1146542"/>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Defining mental health</a:t>
            </a:r>
            <a:endParaRPr lang="en-GB" sz="3300" b="1" dirty="0">
              <a:solidFill>
                <a:prstClr val="black"/>
              </a:solidFill>
              <a:latin typeface="League Spartan" panose="00000800000000000000" pitchFamily="50" charset="0"/>
            </a:endParaRPr>
          </a:p>
        </p:txBody>
      </p:sp>
      <p:sp>
        <p:nvSpPr>
          <p:cNvPr id="5" name="Rounded Rectangular Callout 4"/>
          <p:cNvSpPr/>
          <p:nvPr/>
        </p:nvSpPr>
        <p:spPr>
          <a:xfrm>
            <a:off x="1200150" y="1905919"/>
            <a:ext cx="6515100" cy="1437356"/>
          </a:xfrm>
          <a:prstGeom prst="wedgeRoundRectCallout">
            <a:avLst>
              <a:gd name="adj1" fmla="val -55581"/>
              <a:gd name="adj2" fmla="val -19678"/>
              <a:gd name="adj3" fmla="val 16667"/>
            </a:avLst>
          </a:prstGeom>
          <a:solidFill>
            <a:srgbClr val="95519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400" dirty="0">
                <a:solidFill>
                  <a:prstClr val="black"/>
                </a:solidFill>
                <a:latin typeface="Calibri" panose="020F0502020204030204"/>
              </a:rPr>
              <a:t>“A complete state of physical, mental and emotional wellbeing not merely the absence of disease.”</a:t>
            </a:r>
          </a:p>
          <a:p>
            <a:pPr algn="ctr" defTabSz="685800"/>
            <a:r>
              <a:rPr lang="en-GB" sz="1500" i="1" dirty="0">
                <a:solidFill>
                  <a:prstClr val="black"/>
                </a:solidFill>
                <a:latin typeface="Calibri Light" panose="020F0302020204030204"/>
              </a:rPr>
              <a:t>World Health Organisation’s definition of health</a:t>
            </a:r>
            <a:endParaRPr lang="en-GB" sz="1500" i="1" dirty="0">
              <a:solidFill>
                <a:prstClr val="black"/>
              </a:solidFill>
              <a:latin typeface="Calibri Light" panose="020F0302020204030204"/>
            </a:endParaRPr>
          </a:p>
        </p:txBody>
      </p:sp>
      <p:sp>
        <p:nvSpPr>
          <p:cNvPr id="8" name="Rounded Rectangular Callout 7"/>
          <p:cNvSpPr/>
          <p:nvPr/>
        </p:nvSpPr>
        <p:spPr>
          <a:xfrm>
            <a:off x="6125442" y="3654036"/>
            <a:ext cx="2440061" cy="1519957"/>
          </a:xfrm>
          <a:prstGeom prst="wedgeRoundRectCallout">
            <a:avLst>
              <a:gd name="adj1" fmla="val 34794"/>
              <a:gd name="adj2" fmla="val 77998"/>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400" dirty="0">
                <a:solidFill>
                  <a:prstClr val="black"/>
                </a:solidFill>
                <a:latin typeface="Calibri" panose="020F0502020204030204"/>
              </a:rPr>
              <a:t>What is the link between physical and mental health?</a:t>
            </a:r>
            <a:endParaRPr lang="en-GB" sz="2400" dirty="0">
              <a:solidFill>
                <a:prstClr val="black"/>
              </a:solidFill>
              <a:latin typeface="Calibri" panose="020F0502020204030204"/>
            </a:endParaRPr>
          </a:p>
        </p:txBody>
      </p:sp>
      <p:sp>
        <p:nvSpPr>
          <p:cNvPr id="10" name="Rounded Rectangular Callout 9"/>
          <p:cNvSpPr/>
          <p:nvPr/>
        </p:nvSpPr>
        <p:spPr>
          <a:xfrm>
            <a:off x="771525" y="3654037"/>
            <a:ext cx="2310354" cy="1391492"/>
          </a:xfrm>
          <a:prstGeom prst="wedgeRoundRectCallout">
            <a:avLst>
              <a:gd name="adj1" fmla="val -32686"/>
              <a:gd name="adj2" fmla="val 79374"/>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400" dirty="0">
                <a:solidFill>
                  <a:prstClr val="black"/>
                </a:solidFill>
                <a:latin typeface="Calibri" panose="020F0502020204030204"/>
              </a:rPr>
              <a:t>How can we define mental health?</a:t>
            </a:r>
            <a:endParaRPr lang="en-GB" sz="2400" dirty="0">
              <a:solidFill>
                <a:prstClr val="black"/>
              </a:solidFill>
              <a:latin typeface="Calibri" panose="020F0502020204030204"/>
            </a:endParaRPr>
          </a:p>
        </p:txBody>
      </p:sp>
      <p:pic>
        <p:nvPicPr>
          <p:cNvPr id="1026" name="Picture 2" descr="Integration, Volunteers, Hands, Tree, Grow, Voluntary"/>
          <p:cNvPicPr>
            <a:picLocks noChangeAspect="1" noChangeArrowheads="1"/>
          </p:cNvPicPr>
          <p:nvPr/>
        </p:nvPicPr>
        <p:blipFill rotWithShape="1">
          <a:blip r:embed="rId3">
            <a:extLst>
              <a:ext uri="{28A0092B-C50C-407E-A947-70E740481C1C}">
                <a14:useLocalDpi xmlns:a14="http://schemas.microsoft.com/office/drawing/2010/main" val="0"/>
              </a:ext>
            </a:extLst>
          </a:blip>
          <a:srcRect l="5577" r="53213"/>
          <a:stretch/>
        </p:blipFill>
        <p:spPr bwMode="auto">
          <a:xfrm>
            <a:off x="3600451" y="3694747"/>
            <a:ext cx="2006420" cy="194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9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685800"/>
            <a:r>
              <a:rPr lang="en-GB" sz="788" dirty="0">
                <a:solidFill>
                  <a:prstClr val="black"/>
                </a:solidFill>
              </a:rPr>
              <a:t>© PSHE Association 2018 </a:t>
            </a:r>
            <a:r>
              <a:rPr lang="en-GB" dirty="0">
                <a:solidFill>
                  <a:prstClr val="black"/>
                </a:solidFill>
              </a:rPr>
              <a:t>	 </a:t>
            </a:r>
            <a:endParaRPr lang="en-GB" dirty="0">
              <a:solidFill>
                <a:prstClr val="black"/>
              </a:solidFill>
            </a:endParaRPr>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pPr defTabSz="685800"/>
            <a:fld id="{2D651D86-383D-45DB-A701-76B5BFCFE28F}" type="slidenum">
              <a:rPr lang="en-GB">
                <a:solidFill>
                  <a:prstClr val="black"/>
                </a:solidFill>
              </a:rPr>
              <a:pPr defTabSz="685800"/>
              <a:t>5</a:t>
            </a:fld>
            <a:endParaRPr lang="en-GB" dirty="0">
              <a:solidFill>
                <a:prstClr val="black"/>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
        <p:nvSpPr>
          <p:cNvPr id="13" name="TextBox 12"/>
          <p:cNvSpPr txBox="1"/>
          <p:nvPr/>
        </p:nvSpPr>
        <p:spPr>
          <a:xfrm>
            <a:off x="191326" y="1243935"/>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True or false quiz</a:t>
            </a:r>
            <a:endParaRPr lang="en-GB" sz="3300" b="1" dirty="0">
              <a:solidFill>
                <a:prstClr val="black"/>
              </a:solidFill>
              <a:latin typeface="League Spartan" panose="00000800000000000000" pitchFamily="50"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265" y="1906820"/>
            <a:ext cx="5241471" cy="3493769"/>
          </a:xfrm>
          <a:prstGeom prst="rect">
            <a:avLst/>
          </a:prstGeom>
        </p:spPr>
      </p:pic>
    </p:spTree>
    <p:extLst>
      <p:ext uri="{BB962C8B-B14F-4D97-AF65-F5344CB8AC3E}">
        <p14:creationId xmlns:p14="http://schemas.microsoft.com/office/powerpoint/2010/main" val="19709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a:r>
              <a:rPr lang="en-GB" dirty="0">
                <a:solidFill>
                  <a:prstClr val="black"/>
                </a:solidFill>
              </a:rPr>
              <a:t>© PSHE Association 2018   </a:t>
            </a:r>
            <a:endParaRPr lang="en-GB" dirty="0">
              <a:solidFill>
                <a:prstClr val="black"/>
              </a:solidFill>
            </a:endParaRPr>
          </a:p>
        </p:txBody>
      </p:sp>
      <p:sp>
        <p:nvSpPr>
          <p:cNvPr id="3" name="Slide Number Placeholder 2"/>
          <p:cNvSpPr>
            <a:spLocks noGrp="1"/>
          </p:cNvSpPr>
          <p:nvPr>
            <p:ph type="sldNum" sz="quarter" idx="12"/>
          </p:nvPr>
        </p:nvSpPr>
        <p:spPr/>
        <p:txBody>
          <a:bodyPr/>
          <a:lstStyle/>
          <a:p>
            <a:pPr defTabSz="685800"/>
            <a:fld id="{2D651D86-383D-45DB-A701-76B5BFCFE28F}" type="slidenum">
              <a:rPr lang="en-GB">
                <a:solidFill>
                  <a:prstClr val="black"/>
                </a:solidFill>
              </a:rPr>
              <a:pPr defTabSz="685800"/>
              <a:t>6</a:t>
            </a:fld>
            <a:endParaRPr lang="en-GB" dirty="0">
              <a:solidFill>
                <a:prstClr val="black"/>
              </a:solidFill>
            </a:endParaRPr>
          </a:p>
        </p:txBody>
      </p:sp>
      <p:sp>
        <p:nvSpPr>
          <p:cNvPr id="5" name="TextBox 4"/>
          <p:cNvSpPr txBox="1"/>
          <p:nvPr/>
        </p:nvSpPr>
        <p:spPr>
          <a:xfrm>
            <a:off x="187975" y="12582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Exploring language</a:t>
            </a:r>
            <a:endParaRPr lang="en-GB" sz="3300" b="1" dirty="0">
              <a:solidFill>
                <a:prstClr val="black"/>
              </a:solidFill>
              <a:latin typeface="League Spartan" panose="00000800000000000000" pitchFamily="50" charset="0"/>
            </a:endParaRPr>
          </a:p>
        </p:txBody>
      </p:sp>
      <p:pic>
        <p:nvPicPr>
          <p:cNvPr id="12" name="Picture 11" descr="Communicate, Communication, Conference, Crowd"/>
          <p:cNvPicPr>
            <a:picLocks noChangeAspect="1"/>
          </p:cNvPicPr>
          <p:nvPr/>
        </p:nvPicPr>
        <p:blipFill rotWithShape="1">
          <a:blip r:embed="rId3">
            <a:extLst>
              <a:ext uri="{28A0092B-C50C-407E-A947-70E740481C1C}">
                <a14:useLocalDpi xmlns:a14="http://schemas.microsoft.com/office/drawing/2010/main" val="0"/>
              </a:ext>
            </a:extLst>
          </a:blip>
          <a:srcRect b="15203"/>
          <a:stretch/>
        </p:blipFill>
        <p:spPr bwMode="auto">
          <a:xfrm>
            <a:off x="1070391" y="1999860"/>
            <a:ext cx="4183853" cy="3112712"/>
          </a:xfrm>
          <a:prstGeom prst="rect">
            <a:avLst/>
          </a:prstGeom>
          <a:noFill/>
          <a:ln>
            <a:noFill/>
          </a:ln>
          <a:extLst>
            <a:ext uri="{53640926-AAD7-44D8-BBD7-CCE9431645EC}">
              <a14:shadowObscured xmlns:a14="http://schemas.microsoft.com/office/drawing/2010/main"/>
            </a:ext>
          </a:extLst>
        </p:spPr>
      </p:pic>
      <p:sp>
        <p:nvSpPr>
          <p:cNvPr id="19" name="TextBox 18"/>
          <p:cNvSpPr txBox="1"/>
          <p:nvPr/>
        </p:nvSpPr>
        <p:spPr>
          <a:xfrm>
            <a:off x="5792398" y="2145752"/>
            <a:ext cx="2688389" cy="3000821"/>
          </a:xfrm>
          <a:prstGeom prst="rect">
            <a:avLst/>
          </a:prstGeom>
          <a:solidFill>
            <a:srgbClr val="95519E">
              <a:alpha val="26000"/>
            </a:srgbClr>
          </a:solidFill>
        </p:spPr>
        <p:txBody>
          <a:bodyPr wrap="square" rtlCol="0">
            <a:spAutoFit/>
          </a:bodyPr>
          <a:lstStyle/>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a:p>
            <a:pPr algn="ctr" defTabSz="685800"/>
            <a:r>
              <a:rPr lang="en-US" sz="2100" b="1" dirty="0">
                <a:solidFill>
                  <a:prstClr val="black"/>
                </a:solidFill>
                <a:latin typeface="Lato" panose="020B0604020202020204" charset="0"/>
                <a:ea typeface="Lato" panose="020B0604020202020204" charset="0"/>
                <a:cs typeface="Lato" panose="020B0604020202020204" charset="0"/>
              </a:rPr>
              <a:t>How might these statements make </a:t>
            </a:r>
            <a:r>
              <a:rPr lang="en-US" sz="2100" b="1" dirty="0">
                <a:solidFill>
                  <a:prstClr val="black"/>
                </a:solidFill>
                <a:latin typeface="Lato" panose="020B0604020202020204" charset="0"/>
                <a:ea typeface="Lato" panose="020B0604020202020204" charset="0"/>
                <a:cs typeface="Lato" panose="020B0604020202020204" charset="0"/>
              </a:rPr>
              <a:t>someone feel?</a:t>
            </a:r>
          </a:p>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a:p>
            <a:pPr algn="ctr" defTabSz="685800"/>
            <a:r>
              <a:rPr lang="en-US" sz="2100" b="1" dirty="0">
                <a:solidFill>
                  <a:prstClr val="black"/>
                </a:solidFill>
                <a:latin typeface="Lato" panose="020B0604020202020204" charset="0"/>
                <a:ea typeface="Lato" panose="020B0604020202020204" charset="0"/>
                <a:cs typeface="Lato" panose="020B0604020202020204" charset="0"/>
              </a:rPr>
              <a:t>What could some more positive alternatives be?</a:t>
            </a:r>
          </a:p>
          <a:p>
            <a:pPr algn="ctr" defTabSz="685800"/>
            <a:endParaRPr lang="en-US" sz="2100" dirty="0">
              <a:solidFill>
                <a:prstClr val="black"/>
              </a:solidFill>
              <a:latin typeface="Lato" panose="020B0604020202020204" charset="0"/>
              <a:ea typeface="Lato" panose="020B0604020202020204" charset="0"/>
              <a:cs typeface="Lato" panose="020B060402020202020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Tree>
    <p:extLst>
      <p:ext uri="{BB962C8B-B14F-4D97-AF65-F5344CB8AC3E}">
        <p14:creationId xmlns:p14="http://schemas.microsoft.com/office/powerpoint/2010/main" val="285814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a:r>
              <a:rPr lang="en-GB" dirty="0">
                <a:solidFill>
                  <a:prstClr val="black"/>
                </a:solidFill>
              </a:rPr>
              <a:t>© PSHE Association 2018   </a:t>
            </a:r>
            <a:endParaRPr lang="en-GB" dirty="0">
              <a:solidFill>
                <a:prstClr val="black"/>
              </a:solidFill>
            </a:endParaRPr>
          </a:p>
        </p:txBody>
      </p:sp>
      <p:sp>
        <p:nvSpPr>
          <p:cNvPr id="3" name="Slide Number Placeholder 2"/>
          <p:cNvSpPr>
            <a:spLocks noGrp="1"/>
          </p:cNvSpPr>
          <p:nvPr>
            <p:ph type="sldNum" sz="quarter" idx="12"/>
          </p:nvPr>
        </p:nvSpPr>
        <p:spPr/>
        <p:txBody>
          <a:bodyPr/>
          <a:lstStyle/>
          <a:p>
            <a:pPr defTabSz="685800"/>
            <a:fld id="{2D651D86-383D-45DB-A701-76B5BFCFE28F}" type="slidenum">
              <a:rPr lang="en-GB">
                <a:solidFill>
                  <a:prstClr val="black"/>
                </a:solidFill>
              </a:rPr>
              <a:pPr defTabSz="685800"/>
              <a:t>7</a:t>
            </a:fld>
            <a:endParaRPr lang="en-GB" dirty="0">
              <a:solidFill>
                <a:prstClr val="black"/>
              </a:solidFill>
            </a:endParaRPr>
          </a:p>
        </p:txBody>
      </p:sp>
      <p:sp>
        <p:nvSpPr>
          <p:cNvPr id="5" name="TextBox 4"/>
          <p:cNvSpPr txBox="1"/>
          <p:nvPr/>
        </p:nvSpPr>
        <p:spPr>
          <a:xfrm>
            <a:off x="187975" y="12582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Challenging discrimination</a:t>
            </a:r>
            <a:endParaRPr lang="en-GB" sz="3300" b="1" dirty="0">
              <a:solidFill>
                <a:prstClr val="black"/>
              </a:solidFill>
              <a:latin typeface="League Spartan" panose="00000800000000000000" pitchFamily="50" charset="0"/>
            </a:endParaRPr>
          </a:p>
        </p:txBody>
      </p:sp>
      <p:sp>
        <p:nvSpPr>
          <p:cNvPr id="9" name="TextBox 8"/>
          <p:cNvSpPr txBox="1"/>
          <p:nvPr/>
        </p:nvSpPr>
        <p:spPr>
          <a:xfrm>
            <a:off x="366668" y="1835277"/>
            <a:ext cx="4350589" cy="4293483"/>
          </a:xfrm>
          <a:prstGeom prst="rect">
            <a:avLst/>
          </a:prstGeom>
          <a:solidFill>
            <a:srgbClr val="95519E">
              <a:alpha val="20000"/>
            </a:srgbClr>
          </a:solidFill>
        </p:spPr>
        <p:txBody>
          <a:bodyPr wrap="square" rtlCol="0">
            <a:spAutoFit/>
          </a:bodyPr>
          <a:lstStyle/>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a:p>
            <a:pPr marL="342900" indent="-342900" algn="ctr" defTabSz="685800">
              <a:buFont typeface="Arial" panose="020B0604020202020204" pitchFamily="34" charset="0"/>
              <a:buChar char="•"/>
            </a:pPr>
            <a:r>
              <a:rPr lang="en-US" sz="2100" b="1" dirty="0">
                <a:solidFill>
                  <a:prstClr val="black"/>
                </a:solidFill>
                <a:latin typeface="Lato" panose="020B0604020202020204" charset="0"/>
                <a:ea typeface="Lato" panose="020B0604020202020204" charset="0"/>
                <a:cs typeface="Lato" panose="020B0604020202020204" charset="0"/>
              </a:rPr>
              <a:t>What could be done by individuals/friends to challenge discrimination?</a:t>
            </a:r>
          </a:p>
          <a:p>
            <a:pPr marL="342900" indent="-342900" algn="ctr" defTabSz="685800">
              <a:buFont typeface="Arial" panose="020B0604020202020204" pitchFamily="34" charset="0"/>
              <a:buChar char="•"/>
            </a:pPr>
            <a:endParaRPr lang="en-US" sz="2100" b="1" dirty="0">
              <a:solidFill>
                <a:prstClr val="black"/>
              </a:solidFill>
              <a:latin typeface="Lato" panose="020B0604020202020204" charset="0"/>
              <a:ea typeface="Lato" panose="020B0604020202020204" charset="0"/>
              <a:cs typeface="Lato" panose="020B0604020202020204" charset="0"/>
            </a:endParaRPr>
          </a:p>
          <a:p>
            <a:pPr marL="342900" indent="-342900" algn="ctr" defTabSz="685800">
              <a:buFont typeface="Arial" panose="020B0604020202020204" pitchFamily="34" charset="0"/>
              <a:buChar char="•"/>
            </a:pPr>
            <a:r>
              <a:rPr lang="en-US" sz="2100" b="1" dirty="0">
                <a:solidFill>
                  <a:prstClr val="black"/>
                </a:solidFill>
                <a:latin typeface="Lato" panose="020B0604020202020204" charset="0"/>
                <a:ea typeface="Lato" panose="020B0604020202020204" charset="0"/>
                <a:cs typeface="Lato" panose="020B0604020202020204" charset="0"/>
              </a:rPr>
              <a:t>What could be done in schools to challenge discrimination?</a:t>
            </a:r>
          </a:p>
          <a:p>
            <a:pPr marL="342900" indent="-342900" algn="ctr" defTabSz="685800">
              <a:buFont typeface="Arial" panose="020B0604020202020204" pitchFamily="34" charset="0"/>
              <a:buChar char="•"/>
            </a:pPr>
            <a:endParaRPr lang="en-US" sz="2100" b="1" dirty="0">
              <a:solidFill>
                <a:prstClr val="black"/>
              </a:solidFill>
              <a:latin typeface="Lato" panose="020B0604020202020204" charset="0"/>
              <a:ea typeface="Lato" panose="020B0604020202020204" charset="0"/>
              <a:cs typeface="Lato" panose="020B0604020202020204" charset="0"/>
            </a:endParaRPr>
          </a:p>
          <a:p>
            <a:pPr marL="342900" indent="-342900" algn="ctr" defTabSz="685800">
              <a:buFont typeface="Arial" panose="020B0604020202020204" pitchFamily="34" charset="0"/>
              <a:buChar char="•"/>
            </a:pPr>
            <a:r>
              <a:rPr lang="en-US" sz="2100" b="1" dirty="0">
                <a:solidFill>
                  <a:prstClr val="black"/>
                </a:solidFill>
                <a:latin typeface="Lato" panose="020B0604020202020204" charset="0"/>
                <a:ea typeface="Lato" panose="020B0604020202020204" charset="0"/>
                <a:cs typeface="Lato" panose="020B0604020202020204" charset="0"/>
              </a:rPr>
              <a:t>What could be done in wider society to challenge discrimination?</a:t>
            </a:r>
            <a:endParaRPr lang="en-US" sz="2100" b="1" dirty="0">
              <a:solidFill>
                <a:prstClr val="black"/>
              </a:solidFill>
              <a:latin typeface="Lato" panose="020B0604020202020204" charset="0"/>
              <a:ea typeface="Lato" panose="020B0604020202020204" charset="0"/>
              <a:cs typeface="Lato" panose="020B0604020202020204" charset="0"/>
            </a:endParaRPr>
          </a:p>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p:txBody>
      </p:sp>
      <p:pic>
        <p:nvPicPr>
          <p:cNvPr id="7170" name="Picture 2" descr="Team, Motivation, Teamwork, Together, Group, Commun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063" y="2352574"/>
            <a:ext cx="35433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4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Revisit your alien</a:t>
            </a:r>
            <a:endParaRPr lang="en-GB" sz="3300" b="1" dirty="0">
              <a:solidFill>
                <a:prstClr val="black"/>
              </a:solidFill>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pPr defTabSz="685800"/>
            <a:r>
              <a:rPr lang="en-GB" sz="788" dirty="0">
                <a:solidFill>
                  <a:prstClr val="black"/>
                </a:solidFill>
              </a:rPr>
              <a:t>© PSHE Association 2018 </a:t>
            </a:r>
            <a:r>
              <a:rPr lang="en-GB" dirty="0">
                <a:solidFill>
                  <a:prstClr val="black"/>
                </a:solidFill>
              </a:rPr>
              <a:t>	 </a:t>
            </a:r>
            <a:endParaRPr lang="en-GB" dirty="0">
              <a:solidFill>
                <a:prstClr val="black"/>
              </a:solidFill>
            </a:endParaRPr>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pPr defTabSz="685800"/>
            <a:fld id="{2D651D86-383D-45DB-A701-76B5BFCFE28F}" type="slidenum">
              <a:rPr lang="en-GB">
                <a:solidFill>
                  <a:prstClr val="black"/>
                </a:solidFill>
              </a:rPr>
              <a:pPr defTabSz="685800"/>
              <a:t>8</a:t>
            </a:fld>
            <a:endParaRPr lang="en-GB" dirty="0">
              <a:solidFill>
                <a:prstClr val="black"/>
              </a:solidFill>
            </a:endParaRPr>
          </a:p>
        </p:txBody>
      </p:sp>
      <p:sp>
        <p:nvSpPr>
          <p:cNvPr id="10" name="Rectangular Callout 9"/>
          <p:cNvSpPr/>
          <p:nvPr/>
        </p:nvSpPr>
        <p:spPr>
          <a:xfrm>
            <a:off x="1599638" y="4392838"/>
            <a:ext cx="2197184" cy="1446592"/>
          </a:xfrm>
          <a:prstGeom prst="wedgeRectCallout">
            <a:avLst>
              <a:gd name="adj1" fmla="val 43840"/>
              <a:gd name="adj2" fmla="val -7708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How can people look after their mental health?</a:t>
            </a:r>
          </a:p>
        </p:txBody>
      </p:sp>
      <p:sp>
        <p:nvSpPr>
          <p:cNvPr id="11" name="Rectangular Callout 10"/>
          <p:cNvSpPr/>
          <p:nvPr/>
        </p:nvSpPr>
        <p:spPr>
          <a:xfrm>
            <a:off x="1951084" y="1943563"/>
            <a:ext cx="1845738" cy="849105"/>
          </a:xfrm>
          <a:prstGeom prst="wedgeRectCallout">
            <a:avLst>
              <a:gd name="adj1" fmla="val 53643"/>
              <a:gd name="adj2" fmla="val 96034"/>
            </a:avLst>
          </a:prstGeom>
          <a:solidFill>
            <a:sysClr val="window" lastClr="FFFFFF"/>
          </a:solidFill>
          <a:ln w="12700" cap="flat" cmpd="sng" algn="ctr">
            <a:solidFill>
              <a:srgbClr val="7030A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is mental health?</a:t>
            </a:r>
          </a:p>
        </p:txBody>
      </p:sp>
      <p:sp>
        <p:nvSpPr>
          <p:cNvPr id="14" name="Rectangular Callout 13"/>
          <p:cNvSpPr/>
          <p:nvPr/>
        </p:nvSpPr>
        <p:spPr>
          <a:xfrm>
            <a:off x="5459285" y="4295646"/>
            <a:ext cx="2381930" cy="1446592"/>
          </a:xfrm>
          <a:prstGeom prst="wedgeRectCallout">
            <a:avLst>
              <a:gd name="adj1" fmla="val -50315"/>
              <a:gd name="adj2" fmla="val -7809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support could be given to someone with mental health concerns?</a:t>
            </a:r>
          </a:p>
        </p:txBody>
      </p:sp>
      <p:sp>
        <p:nvSpPr>
          <p:cNvPr id="16" name="Rectangular Callout 15"/>
          <p:cNvSpPr/>
          <p:nvPr/>
        </p:nvSpPr>
        <p:spPr>
          <a:xfrm>
            <a:off x="5459284" y="1488538"/>
            <a:ext cx="2584721" cy="1446592"/>
          </a:xfrm>
          <a:prstGeom prst="wedgeRectCallout">
            <a:avLst>
              <a:gd name="adj1" fmla="val -46047"/>
              <a:gd name="adj2" fmla="val 76855"/>
            </a:avLst>
          </a:prstGeom>
          <a:solidFill>
            <a:sysClr val="window" lastClr="FFFFFF"/>
          </a:solidFill>
          <a:ln w="12700" cap="flat" cmpd="sng" algn="ctr">
            <a:solidFill>
              <a:srgbClr val="7030A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Why might some people find it hard to talk about mental health concerns?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573" y="2660449"/>
            <a:ext cx="1785947" cy="1864610"/>
          </a:xfrm>
          <a:prstGeom prst="rect">
            <a:avLst/>
          </a:prstGeom>
        </p:spPr>
      </p:pic>
    </p:spTree>
    <p:extLst>
      <p:ext uri="{BB962C8B-B14F-4D97-AF65-F5344CB8AC3E}">
        <p14:creationId xmlns:p14="http://schemas.microsoft.com/office/powerpoint/2010/main" val="39561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02" y="1218617"/>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Further support</a:t>
            </a:r>
            <a:endParaRPr lang="en-GB" sz="3300" b="1" dirty="0">
              <a:solidFill>
                <a:prstClr val="black"/>
              </a:solidFill>
              <a:latin typeface="League Spartan" panose="00000800000000000000" pitchFamily="50" charset="0"/>
            </a:endParaRPr>
          </a:p>
        </p:txBody>
      </p:sp>
      <p:sp>
        <p:nvSpPr>
          <p:cNvPr id="10" name="TextBox 9"/>
          <p:cNvSpPr txBox="1"/>
          <p:nvPr/>
        </p:nvSpPr>
        <p:spPr>
          <a:xfrm>
            <a:off x="4364181" y="1600462"/>
            <a:ext cx="4532684" cy="3970318"/>
          </a:xfrm>
          <a:prstGeom prst="rect">
            <a:avLst/>
          </a:prstGeom>
          <a:noFill/>
        </p:spPr>
        <p:txBody>
          <a:bodyPr wrap="square" rtlCol="0">
            <a:spAutoFit/>
          </a:bodyPr>
          <a:lstStyle/>
          <a:p>
            <a:pPr defTabSz="685800"/>
            <a:r>
              <a:rPr lang="en-US" dirty="0">
                <a:solidFill>
                  <a:prstClr val="black"/>
                </a:solidFill>
                <a:latin typeface="Lato" panose="020B0604020202020204" charset="0"/>
                <a:ea typeface="Lato" panose="020B0604020202020204" charset="0"/>
                <a:cs typeface="Lato" panose="020B0604020202020204" charset="0"/>
              </a:rPr>
              <a:t>There are lots of places to get advice about emotional wellbeing, social media or to discuss feelings.</a:t>
            </a: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r>
              <a:rPr lang="en-US" b="1" dirty="0" err="1">
                <a:solidFill>
                  <a:prstClr val="black"/>
                </a:solidFill>
                <a:latin typeface="Lato" panose="020B0604020202020204" charset="0"/>
                <a:ea typeface="Lato" panose="020B0604020202020204" charset="0"/>
                <a:cs typeface="Lato" panose="020B0604020202020204" charset="0"/>
              </a:rPr>
              <a:t>ChildLine</a:t>
            </a:r>
            <a:r>
              <a:rPr lang="en-US" dirty="0">
                <a:solidFill>
                  <a:prstClr val="black"/>
                </a:solidFill>
                <a:latin typeface="Lato" panose="020B0604020202020204" charset="0"/>
                <a:ea typeface="Lato" panose="020B0604020202020204" charset="0"/>
                <a:cs typeface="Lato" panose="020B0604020202020204" charset="0"/>
              </a:rPr>
              <a:t>:</a:t>
            </a:r>
          </a:p>
          <a:p>
            <a:pPr defTabSz="685800"/>
            <a:r>
              <a:rPr lang="en-US" dirty="0">
                <a:solidFill>
                  <a:prstClr val="white">
                    <a:lumMod val="50000"/>
                  </a:prstClr>
                </a:solidFill>
                <a:latin typeface="Lato" panose="020B0604020202020204" charset="0"/>
                <a:ea typeface="Lato" panose="020B0604020202020204" charset="0"/>
                <a:cs typeface="Lato" panose="020B0604020202020204" charset="0"/>
                <a:hlinkClick r:id="rId3"/>
              </a:rPr>
              <a:t>www.childline.org.uk</a:t>
            </a:r>
            <a:r>
              <a:rPr lang="en-US" dirty="0">
                <a:solidFill>
                  <a:prstClr val="white">
                    <a:lumMod val="50000"/>
                  </a:prstClr>
                </a:solidFill>
                <a:latin typeface="Lato" panose="020B0604020202020204" charset="0"/>
                <a:ea typeface="Lato" panose="020B0604020202020204" charset="0"/>
                <a:cs typeface="Lato" panose="020B0604020202020204" charset="0"/>
              </a:rPr>
              <a:t>  </a:t>
            </a:r>
            <a:r>
              <a:rPr lang="en-US" dirty="0">
                <a:solidFill>
                  <a:prstClr val="black"/>
                </a:solidFill>
                <a:latin typeface="Lato" panose="020B0604020202020204" charset="0"/>
                <a:ea typeface="Lato" panose="020B0604020202020204" charset="0"/>
                <a:cs typeface="Lato" panose="020B0604020202020204" charset="0"/>
              </a:rPr>
              <a:t>Phone: 0800 1111</a:t>
            </a: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r>
              <a:rPr lang="en-US" b="1" dirty="0">
                <a:solidFill>
                  <a:prstClr val="black"/>
                </a:solidFill>
                <a:latin typeface="Lato" panose="020B0604020202020204" charset="0"/>
                <a:ea typeface="Lato" panose="020B0604020202020204" charset="0"/>
                <a:cs typeface="Lato" panose="020B0604020202020204" charset="0"/>
              </a:rPr>
              <a:t>Young Minds:</a:t>
            </a:r>
          </a:p>
          <a:p>
            <a:pPr defTabSz="685800"/>
            <a:r>
              <a:rPr lang="en-GB" u="sng" dirty="0">
                <a:solidFill>
                  <a:prstClr val="black"/>
                </a:solidFill>
                <a:latin typeface="Lato" panose="020B0604020202020204" charset="0"/>
                <a:ea typeface="Lato" panose="020B0604020202020204" charset="0"/>
                <a:cs typeface="Lato" panose="020B0604020202020204" charset="0"/>
                <a:hlinkClick r:id="rId4"/>
              </a:rPr>
              <a:t>www.youngminds.org.uk</a:t>
            </a:r>
            <a:endParaRPr lang="en-US" dirty="0">
              <a:solidFill>
                <a:prstClr val="black"/>
              </a:solidFill>
              <a:latin typeface="Lato" panose="020B0604020202020204" charset="0"/>
              <a:ea typeface="Lato" panose="020B0604020202020204" charset="0"/>
              <a:cs typeface="Lato" panose="020B0604020202020204" charset="0"/>
            </a:endParaRP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r>
              <a:rPr lang="en-US" b="1" dirty="0">
                <a:solidFill>
                  <a:prstClr val="black"/>
                </a:solidFill>
                <a:latin typeface="Lato" panose="020B0604020202020204" charset="0"/>
                <a:ea typeface="Lato" panose="020B0604020202020204" charset="0"/>
                <a:cs typeface="Lato" panose="020B0604020202020204" charset="0"/>
              </a:rPr>
              <a:t>Samaritans:</a:t>
            </a:r>
          </a:p>
          <a:p>
            <a:pPr defTabSz="685800"/>
            <a:r>
              <a:rPr lang="en-GB" u="sng" dirty="0">
                <a:solidFill>
                  <a:prstClr val="black"/>
                </a:solidFill>
                <a:latin typeface="Lato" panose="020B0604020202020204" charset="0"/>
                <a:ea typeface="Lato" panose="020B0604020202020204" charset="0"/>
                <a:cs typeface="Lato" panose="020B0604020202020204" charset="0"/>
                <a:hlinkClick r:id="rId5"/>
              </a:rPr>
              <a:t>www.samaritans.org</a:t>
            </a:r>
            <a:r>
              <a:rPr lang="en-GB" dirty="0">
                <a:solidFill>
                  <a:prstClr val="black"/>
                </a:solidFill>
                <a:latin typeface="Lato" panose="020B0604020202020204" charset="0"/>
                <a:ea typeface="Lato" panose="020B0604020202020204" charset="0"/>
                <a:cs typeface="Lato" panose="020B0604020202020204" charset="0"/>
              </a:rPr>
              <a:t> Phone: 116 123</a:t>
            </a:r>
            <a:endParaRPr lang="en-US" dirty="0">
              <a:solidFill>
                <a:prstClr val="black"/>
              </a:solidFill>
              <a:latin typeface="Lato" panose="020B0604020202020204" charset="0"/>
              <a:ea typeface="Lato" panose="020B0604020202020204" charset="0"/>
              <a:cs typeface="Lato" panose="020B0604020202020204" charset="0"/>
            </a:endParaRPr>
          </a:p>
          <a:p>
            <a:pPr defTabSz="685800"/>
            <a:endParaRPr lang="en-US" dirty="0">
              <a:solidFill>
                <a:prstClr val="white">
                  <a:lumMod val="50000"/>
                </a:prstClr>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p:txBody>
          <a:bodyPr/>
          <a:lstStyle/>
          <a:p>
            <a:pPr defTabSz="685800"/>
            <a:r>
              <a:rPr lang="en-GB" sz="788" dirty="0">
                <a:solidFill>
                  <a:prstClr val="black"/>
                </a:solidFill>
              </a:rPr>
              <a:t>© PSHE Association 2018 </a:t>
            </a:r>
            <a:r>
              <a:rPr lang="en-GB" dirty="0">
                <a:solidFill>
                  <a:prstClr val="black"/>
                </a:solidFill>
              </a:rPr>
              <a:t>	 </a:t>
            </a:r>
            <a:endParaRPr lang="en-GB" dirty="0">
              <a:solidFill>
                <a:prstClr val="black"/>
              </a:solidFill>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pPr defTabSz="685800"/>
            <a:fld id="{2D651D86-383D-45DB-A701-76B5BFCFE28F}" type="slidenum">
              <a:rPr lang="en-GB">
                <a:solidFill>
                  <a:prstClr val="black"/>
                </a:solidFill>
              </a:rPr>
              <a:pPr defTabSz="685800"/>
              <a:t>9</a:t>
            </a:fld>
            <a:endParaRPr lang="en-GB" dirty="0">
              <a:solidFill>
                <a:prstClr val="black"/>
              </a:solidFill>
            </a:endParaRPr>
          </a:p>
        </p:txBody>
      </p:sp>
      <p:sp>
        <p:nvSpPr>
          <p:cNvPr id="12" name="TextBox 11"/>
          <p:cNvSpPr txBox="1"/>
          <p:nvPr/>
        </p:nvSpPr>
        <p:spPr>
          <a:xfrm>
            <a:off x="275430" y="2075638"/>
            <a:ext cx="3683507" cy="1962076"/>
          </a:xfrm>
          <a:prstGeom prst="rect">
            <a:avLst/>
          </a:prstGeom>
          <a:noFill/>
        </p:spPr>
        <p:txBody>
          <a:bodyPr wrap="square" rtlCol="0">
            <a:spAutoFit/>
          </a:bodyPr>
          <a:lstStyle/>
          <a:p>
            <a:pPr defTabSz="685800"/>
            <a:r>
              <a:rPr lang="en-GB" dirty="0">
                <a:solidFill>
                  <a:prstClr val="black"/>
                </a:solidFill>
                <a:latin typeface="Lato" panose="020F0502020204030203" pitchFamily="34" charset="0"/>
                <a:ea typeface="Lato" panose="020F0502020204030203" pitchFamily="34" charset="0"/>
                <a:cs typeface="Lato" panose="020F0502020204030203" pitchFamily="34" charset="0"/>
              </a:rPr>
              <a:t>If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you have questions or concerns about your experience of social media, you can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always speak to your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parent or carer,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or a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teacher in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school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for more advice and support. </a:t>
            </a: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defTabSz="685800"/>
            <a:endParaRPr lang="en-GB" sz="1350" dirty="0">
              <a:solidFill>
                <a:prstClr val="black"/>
              </a:solidFill>
              <a:latin typeface="Calibri" panose="020F0502020204030204"/>
            </a:endParaRPr>
          </a:p>
        </p:txBody>
      </p:sp>
      <p:pic>
        <p:nvPicPr>
          <p:cNvPr id="9" name="Picture 2" descr="Speech Bubbles, Conversation, Black, Blank, Ch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92" y="4090829"/>
            <a:ext cx="2184437" cy="140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52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1969</Words>
  <Application>Microsoft Office PowerPoint</Application>
  <PresentationFormat>On-screen Show (4:3)</PresentationFormat>
  <Paragraphs>215</Paragraphs>
  <Slides>33</Slides>
  <Notes>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Arial</vt:lpstr>
      <vt:lpstr>Arial Rounded MT Bold</vt:lpstr>
      <vt:lpstr>Calibri</vt:lpstr>
      <vt:lpstr>Calibri Light</vt:lpstr>
      <vt:lpstr>Comic Sans MS</vt:lpstr>
      <vt:lpstr>Gill Sans MT</vt:lpstr>
      <vt:lpstr>Lato</vt:lpstr>
      <vt:lpstr>League Spartan</vt:lpstr>
      <vt:lpstr>Open Sans Light</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Inclusion</vt:lpstr>
      <vt:lpstr>PowerPoint Presentation</vt:lpstr>
      <vt:lpstr>PowerPoint Presentation</vt:lpstr>
      <vt:lpstr>PowerPoint Presentation</vt:lpstr>
      <vt:lpstr>Individual Work</vt:lpstr>
      <vt:lpstr>Individual Work</vt:lpstr>
      <vt:lpstr>Think</vt:lpstr>
      <vt:lpstr>Plenary</vt:lpstr>
      <vt:lpstr>Disability</vt:lpstr>
      <vt:lpstr>PowerPoint Presentation</vt:lpstr>
      <vt:lpstr>Starter task</vt:lpstr>
      <vt:lpstr>Stereotyping </vt:lpstr>
      <vt:lpstr>PowerPoint Presentation</vt:lpstr>
      <vt:lpstr>PowerPoint Presentation</vt:lpstr>
      <vt:lpstr>PowerPoint Presentation</vt:lpstr>
      <vt:lpstr>What are the dangers of stereotyping?</vt:lpstr>
      <vt:lpstr>PowerPoint Presentation</vt:lpstr>
      <vt:lpstr>The Black Dog</vt:lpstr>
      <vt:lpstr>PowerPoint Presentation</vt:lpstr>
      <vt:lpstr>PowerPoint Presentation</vt:lpstr>
      <vt:lpstr>Complete the quiz</vt:lpstr>
      <vt:lpstr>Time to Talk</vt:lpstr>
      <vt:lpstr>Where to go for help</vt:lpstr>
      <vt:lpstr>Your Campaign</vt:lpstr>
    </vt:vector>
  </TitlesOfParts>
  <Company>Cirencester Kingshill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mmacauley</dc:creator>
  <cp:lastModifiedBy>Matthew Macaulay</cp:lastModifiedBy>
  <cp:revision>12</cp:revision>
  <dcterms:created xsi:type="dcterms:W3CDTF">2012-06-11T09:52:04Z</dcterms:created>
  <dcterms:modified xsi:type="dcterms:W3CDTF">2021-05-25T11:38:47Z</dcterms:modified>
</cp:coreProperties>
</file>