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46"/>
  </p:normalViewPr>
  <p:slideViewPr>
    <p:cSldViewPr snapToGrid="0" snapToObjects="1">
      <p:cViewPr varScale="1">
        <p:scale>
          <a:sx n="112" d="100"/>
          <a:sy n="112" d="100"/>
        </p:scale>
        <p:origin x="5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E9434-CA6F-B34F-B02D-FBD00C96F0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06A3B3-E5C7-9745-9E05-BAD5A60C64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7F52-A2BE-3540-8E78-CE3BE6397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25004-4808-5547-B8F5-4ED74AAD2BD6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C7E61-0B50-B341-8818-432C481D2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27167-678B-4A45-A90F-8CCEDCA6D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E1557-5228-BA44-95F9-BB1ACA76D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585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6377D-DF70-5049-BEF9-7C3C96AB6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108A52-F3C9-E74B-8DF9-F2CED18A06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6D691-626B-BC43-B980-ECD3D5F40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25004-4808-5547-B8F5-4ED74AAD2BD6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AA202A-D070-1045-BBEC-56DE75268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697B7-6E24-7845-9166-5655C64CC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E1557-5228-BA44-95F9-BB1ACA76D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308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59EA2D-C4F1-FD4E-A274-91F4D5ED71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E4AC6E-10B6-BA43-8860-00465BA3A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B83CF-5C90-5446-B0A4-C0B0D2EC4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25004-4808-5547-B8F5-4ED74AAD2BD6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C396D-3D9E-404F-85C1-676E90825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1764E-CA0C-664A-92E5-DFD358B04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E1557-5228-BA44-95F9-BB1ACA76D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79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1A24C-8DA0-2B4F-AA1A-1F61A24B7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3CC5F-B3BD-6344-9801-23BC18545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EE47B-824A-8643-BEFE-D0E63D552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25004-4808-5547-B8F5-4ED74AAD2BD6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CAD17-510A-5E4E-B258-35B14EB87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FA192-3B7C-904A-9845-57B3648AE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E1557-5228-BA44-95F9-BB1ACA76D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51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0BB55-73B5-2845-B517-31DA90358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016441-EDCC-424B-92D5-ADAEBD215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AE4BC-3E55-EA4B-AAD3-181383017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25004-4808-5547-B8F5-4ED74AAD2BD6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8B75E-0CE8-4E4D-9F5D-DA81143B7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D75C2-612A-4B41-968F-18BB3A40B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E1557-5228-BA44-95F9-BB1ACA76D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744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866C9-BFFD-7848-BCCB-C2E95496B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F2622-E7E5-CB44-ACED-2BAEC47E19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852692-FBC4-3E4A-A75F-F00D1D3775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B9E83A-CAB7-9744-AA09-0EED77309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25004-4808-5547-B8F5-4ED74AAD2BD6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2B4696-73F4-944D-B2BE-A38ED181E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ECE153-9F4F-1944-B2DC-FEB2C16B6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E1557-5228-BA44-95F9-BB1ACA76D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202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90D9D-E61A-E64D-8971-C1583742E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5898C1-2C50-F741-8CF9-5CBD34CD1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DB7E3F-3BAC-B643-B96B-C704D9D9A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75261F-EE3D-1A42-8C78-06FBFFADF1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D3D677-7A27-E142-8016-9CB52B3FB1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BA7C15-3398-AF4E-8D87-3BDEA1316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25004-4808-5547-B8F5-4ED74AAD2BD6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597C22-4C1E-3C4A-A9DE-83AC6C7C4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DFB5DC-E687-E742-A258-35FB37166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E1557-5228-BA44-95F9-BB1ACA76D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68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18AFC-BD4B-F44D-BCF6-3A3E8D942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F4ED7A-EA73-354B-895A-BD03F4BCC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25004-4808-5547-B8F5-4ED74AAD2BD6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62E265-D613-0945-A882-3DFF4B30F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7394FB-EB0E-2A4F-94C3-49B72DA11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E1557-5228-BA44-95F9-BB1ACA76D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12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24C410-295C-BA41-B4F0-D8B10A08A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25004-4808-5547-B8F5-4ED74AAD2BD6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88C382-6250-E648-9D9D-B4D986D59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7D9AC-CA2F-4745-9A47-0988BD0C3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E1557-5228-BA44-95F9-BB1ACA76D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214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1CD5C-D711-8D48-BAF3-28E475EC1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D6FC0-89E7-574A-99F9-F8CA31D61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F7891C-E20A-0340-A7F7-AE63A3A5E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3CAC42-87A3-3D44-9F2B-FB3FD9692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25004-4808-5547-B8F5-4ED74AAD2BD6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D85B82-3296-9D4F-BF02-127F5FA19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44D36-FCAE-C74E-BF1A-2D589694B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E1557-5228-BA44-95F9-BB1ACA76D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051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D7463-794C-7E46-B692-F1CCAE27F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D834CD-C811-034A-8467-CD2BC10138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F95A00-D3D5-9D4F-A207-56DF430EEC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442D06-C314-8A43-B3F3-5439E8D60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25004-4808-5547-B8F5-4ED74AAD2BD6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123E1C-63D9-FC4A-8695-D2AEC378F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AC5C76-DDF3-7D4A-926C-69E3C69EA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E1557-5228-BA44-95F9-BB1ACA76D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9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1F85A2-979A-7048-9AEA-80D093994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AB655-6B1D-464E-A804-CDD9DC3F8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87220-4131-4746-AF0D-F17A593569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25004-4808-5547-B8F5-4ED74AAD2BD6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284BC-FFC6-7542-B56B-9504D6477D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157A3-4C26-6D41-AF82-49B2E2B37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E1557-5228-BA44-95F9-BB1ACA76D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082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69A3E18-D7F3-114E-99A4-3DC9D620F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living world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9113FD-9A10-844A-B1CA-F0DC79A18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Ecosystems</a:t>
            </a:r>
          </a:p>
          <a:p>
            <a:r>
              <a:rPr lang="en-GB" dirty="0"/>
              <a:t>Tropical rainforests</a:t>
            </a:r>
          </a:p>
          <a:p>
            <a:r>
              <a:rPr lang="en-GB" dirty="0"/>
              <a:t>Hot deserts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We don’t study cold environments.</a:t>
            </a:r>
          </a:p>
        </p:txBody>
      </p:sp>
    </p:spTree>
    <p:extLst>
      <p:ext uri="{BB962C8B-B14F-4D97-AF65-F5344CB8AC3E}">
        <p14:creationId xmlns:p14="http://schemas.microsoft.com/office/powerpoint/2010/main" val="3671079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037E2-AA9E-574F-9085-F9C37BEB1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Tropical rainforests need to be managed to be sustainable.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BCAED-665D-B243-855E-14ADAEF91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are current rates of deforestation – slowing but still happening.</a:t>
            </a:r>
          </a:p>
          <a:p>
            <a:r>
              <a:rPr lang="en-GB" dirty="0"/>
              <a:t>Over half the </a:t>
            </a:r>
            <a:r>
              <a:rPr lang="en-GB" dirty="0" err="1"/>
              <a:t>trf</a:t>
            </a:r>
            <a:r>
              <a:rPr lang="en-GB" dirty="0"/>
              <a:t> on the planet has been lost.</a:t>
            </a:r>
          </a:p>
          <a:p>
            <a:r>
              <a:rPr lang="en-GB" dirty="0"/>
              <a:t>Why protect rainforests?</a:t>
            </a:r>
          </a:p>
          <a:p>
            <a:pPr lvl="1"/>
            <a:r>
              <a:rPr lang="en-GB" dirty="0"/>
              <a:t>Biodiversity</a:t>
            </a:r>
          </a:p>
          <a:p>
            <a:pPr lvl="1"/>
            <a:r>
              <a:rPr lang="en-GB" dirty="0"/>
              <a:t>Climate change and climate</a:t>
            </a:r>
          </a:p>
          <a:p>
            <a:pPr lvl="1"/>
            <a:r>
              <a:rPr lang="en-GB" dirty="0"/>
              <a:t>People (Achuar in Peru)</a:t>
            </a:r>
          </a:p>
          <a:p>
            <a:pPr lvl="1"/>
            <a:r>
              <a:rPr lang="en-GB" dirty="0"/>
              <a:t>Medicines</a:t>
            </a:r>
          </a:p>
          <a:p>
            <a:pPr lvl="1"/>
            <a:r>
              <a:rPr lang="en-GB" dirty="0"/>
              <a:t>Resources, especially water.</a:t>
            </a:r>
          </a:p>
        </p:txBody>
      </p:sp>
    </p:spTree>
    <p:extLst>
      <p:ext uri="{BB962C8B-B14F-4D97-AF65-F5344CB8AC3E}">
        <p14:creationId xmlns:p14="http://schemas.microsoft.com/office/powerpoint/2010/main" val="3894690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BF210-A7D6-314F-ACA8-FEE6D2447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Tropical rainforests need to be managed to be sustainable.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2DB27-C620-294D-BE86-74FE44B95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Methods of sustainable management.</a:t>
            </a:r>
          </a:p>
          <a:p>
            <a:r>
              <a:rPr lang="en-GB" dirty="0"/>
              <a:t>Selective logging and replanting – elephants.</a:t>
            </a:r>
          </a:p>
          <a:p>
            <a:r>
              <a:rPr lang="en-GB" dirty="0"/>
              <a:t>Conservation and education.</a:t>
            </a:r>
          </a:p>
          <a:p>
            <a:r>
              <a:rPr lang="en-GB" dirty="0"/>
              <a:t>Ecotourism (Lapa Rios in Costa Rica). Small scale, carbon neutral.</a:t>
            </a:r>
          </a:p>
          <a:p>
            <a:r>
              <a:rPr lang="en-GB" dirty="0"/>
              <a:t>International agreements.</a:t>
            </a:r>
          </a:p>
          <a:p>
            <a:pPr lvl="1"/>
            <a:r>
              <a:rPr lang="en-GB" dirty="0"/>
              <a:t>FSC</a:t>
            </a:r>
          </a:p>
          <a:p>
            <a:pPr lvl="1"/>
            <a:r>
              <a:rPr lang="en-GB" dirty="0"/>
              <a:t>Debt reduction.</a:t>
            </a:r>
          </a:p>
        </p:txBody>
      </p:sp>
    </p:spTree>
    <p:extLst>
      <p:ext uri="{BB962C8B-B14F-4D97-AF65-F5344CB8AC3E}">
        <p14:creationId xmlns:p14="http://schemas.microsoft.com/office/powerpoint/2010/main" val="2854754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9B934-2C18-6E41-AFAE-FD37F51E7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Hot deserts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18292-EFCE-1D47-912E-56E22A934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Hot deserts have distinctive environmental characteristics.</a:t>
            </a:r>
          </a:p>
          <a:p>
            <a:r>
              <a:rPr lang="en-GB" dirty="0"/>
              <a:t>Development of hot deserts creates opportunities and challenges.</a:t>
            </a:r>
          </a:p>
          <a:p>
            <a:r>
              <a:rPr lang="en-GB" dirty="0"/>
              <a:t>Areas on the fringe of hot deserts are at risk of desertification. </a:t>
            </a:r>
          </a:p>
        </p:txBody>
      </p:sp>
    </p:spTree>
    <p:extLst>
      <p:ext uri="{BB962C8B-B14F-4D97-AF65-F5344CB8AC3E}">
        <p14:creationId xmlns:p14="http://schemas.microsoft.com/office/powerpoint/2010/main" val="3727867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A0B53-DA21-F44D-945B-6017DB3B4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Hot deserts have distinctive environmental characteristics.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8F9BE-FFB2-5F4D-987F-697D50310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Location – 30 degrees north and south. Usually in interiors of continents although cold currents can lead to coastal deserts.</a:t>
            </a:r>
          </a:p>
          <a:p>
            <a:r>
              <a:rPr lang="en-GB" dirty="0"/>
              <a:t>Climate – dry (less than 250mm of rain) and hot during the day. Can be chilly at night.</a:t>
            </a:r>
          </a:p>
          <a:p>
            <a:r>
              <a:rPr lang="en-GB" dirty="0"/>
              <a:t>Soils – sandy and lacking in organic matter. Can be salty due to rapid evaporation.</a:t>
            </a:r>
          </a:p>
          <a:p>
            <a:r>
              <a:rPr lang="en-GB" dirty="0"/>
              <a:t>Plant adaptations – deep or wide roots, succulents, spikes, dormant seeds.</a:t>
            </a:r>
          </a:p>
          <a:p>
            <a:r>
              <a:rPr lang="en-GB" dirty="0"/>
              <a:t>Animal adaptations – Colour, nocturnal, big ears, wide feet, burrowing, low volume urine.</a:t>
            </a:r>
          </a:p>
        </p:txBody>
      </p:sp>
    </p:spTree>
    <p:extLst>
      <p:ext uri="{BB962C8B-B14F-4D97-AF65-F5344CB8AC3E}">
        <p14:creationId xmlns:p14="http://schemas.microsoft.com/office/powerpoint/2010/main" val="1183952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ECEDA-AA86-B543-9B29-07E5B2C8A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Development of hot deserts creates opportunities and challenges.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80E8B-C8CD-BC4D-9A6A-E8A946C1C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Thar Desert case study.</a:t>
            </a:r>
          </a:p>
          <a:p>
            <a:pPr marL="0" indent="0">
              <a:buNone/>
            </a:pPr>
            <a:r>
              <a:rPr lang="en-GB" dirty="0"/>
              <a:t>Opportunities.</a:t>
            </a:r>
          </a:p>
          <a:p>
            <a:pPr lvl="1"/>
            <a:r>
              <a:rPr lang="en-GB" dirty="0"/>
              <a:t>Mineral extraction – kaolin, gypsum, marble near </a:t>
            </a:r>
            <a:r>
              <a:rPr lang="en-GB" dirty="0" err="1"/>
              <a:t>Jodphur</a:t>
            </a:r>
            <a:r>
              <a:rPr lang="en-GB" dirty="0"/>
              <a:t>.</a:t>
            </a:r>
          </a:p>
          <a:p>
            <a:pPr lvl="1"/>
            <a:r>
              <a:rPr lang="en-GB" dirty="0"/>
              <a:t>Tourism – safaris, winter festival, Jaisalmer is the centre.</a:t>
            </a:r>
          </a:p>
          <a:p>
            <a:pPr lvl="1"/>
            <a:r>
              <a:rPr lang="en-GB" dirty="0"/>
              <a:t>Energy – solar (</a:t>
            </a:r>
            <a:r>
              <a:rPr lang="en-GB" dirty="0" err="1"/>
              <a:t>Bhaleri</a:t>
            </a:r>
            <a:r>
              <a:rPr lang="en-GB" dirty="0"/>
              <a:t>), wind (Jaisalmer Wind Park).</a:t>
            </a:r>
          </a:p>
          <a:p>
            <a:pPr lvl="1"/>
            <a:r>
              <a:rPr lang="en-GB" dirty="0"/>
              <a:t>Farming – commercial farming (Indira </a:t>
            </a:r>
            <a:r>
              <a:rPr lang="en-GB" dirty="0" err="1"/>
              <a:t>Ghandi</a:t>
            </a:r>
            <a:r>
              <a:rPr lang="en-GB" dirty="0"/>
              <a:t> Canal) – mustard, sesame. Subsistence farming tends to be grazing.</a:t>
            </a:r>
          </a:p>
          <a:p>
            <a:pPr marL="0" indent="0">
              <a:buNone/>
            </a:pPr>
            <a:r>
              <a:rPr lang="en-GB" dirty="0"/>
              <a:t>Challenges</a:t>
            </a:r>
          </a:p>
          <a:p>
            <a:pPr lvl="1"/>
            <a:r>
              <a:rPr lang="en-GB" dirty="0"/>
              <a:t>Extreme temperature – livestock and people suffer.</a:t>
            </a:r>
          </a:p>
          <a:p>
            <a:pPr lvl="1"/>
            <a:r>
              <a:rPr lang="en-GB" dirty="0"/>
              <a:t>Water supply – intermittent stream and ponds, poor quality aquifer.</a:t>
            </a:r>
          </a:p>
          <a:p>
            <a:pPr lvl="1"/>
            <a:r>
              <a:rPr lang="en-GB" dirty="0"/>
              <a:t>Accessibility – roads melt, rails bend, both get covered by sand storms. Camels can’t carry a lot.</a:t>
            </a:r>
          </a:p>
        </p:txBody>
      </p:sp>
    </p:spTree>
    <p:extLst>
      <p:ext uri="{BB962C8B-B14F-4D97-AF65-F5344CB8AC3E}">
        <p14:creationId xmlns:p14="http://schemas.microsoft.com/office/powerpoint/2010/main" val="3213066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5F330-0A24-4F46-BEB6-C11FB328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Areas on the fringe of hot deserts are at risk of desertification.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97A19-10B2-C541-AAAE-7B5CD6847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What is desertification?</a:t>
            </a:r>
          </a:p>
          <a:p>
            <a:r>
              <a:rPr lang="en-GB" dirty="0"/>
              <a:t>Where is it a problem? Edges of deserts e.g. Sahel, including northern Nigeria.</a:t>
            </a:r>
          </a:p>
          <a:p>
            <a:r>
              <a:rPr lang="en-GB" dirty="0"/>
              <a:t>Causes – overpopulation – overgrazing/ overcultivation – soil erosion. Also climate change.</a:t>
            </a:r>
          </a:p>
          <a:p>
            <a:pPr marL="0" indent="0">
              <a:buNone/>
            </a:pPr>
            <a:r>
              <a:rPr lang="en-GB" dirty="0"/>
              <a:t>Solutions</a:t>
            </a:r>
          </a:p>
          <a:p>
            <a:r>
              <a:rPr lang="en-GB" dirty="0"/>
              <a:t>Water and soil management – irrigation (avoid salinisation).</a:t>
            </a:r>
          </a:p>
          <a:p>
            <a:r>
              <a:rPr lang="en-GB" dirty="0"/>
              <a:t>National Parks</a:t>
            </a:r>
          </a:p>
          <a:p>
            <a:r>
              <a:rPr lang="en-GB" dirty="0"/>
              <a:t>Planting vegetation – trees (</a:t>
            </a:r>
            <a:r>
              <a:rPr lang="en-GB" dirty="0" err="1"/>
              <a:t>prosopsis</a:t>
            </a:r>
            <a:r>
              <a:rPr lang="en-GB" dirty="0"/>
              <a:t> cineraria), shrubs (</a:t>
            </a:r>
            <a:r>
              <a:rPr lang="en-GB" dirty="0" err="1"/>
              <a:t>atriplex</a:t>
            </a:r>
            <a:r>
              <a:rPr lang="en-GB" dirty="0"/>
              <a:t>).</a:t>
            </a:r>
          </a:p>
          <a:p>
            <a:r>
              <a:rPr lang="en-GB" dirty="0"/>
              <a:t>Appropriate technology – </a:t>
            </a:r>
            <a:r>
              <a:rPr lang="en-GB"/>
              <a:t>magic stones.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4141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3E828-EB09-984E-9231-BF6992C6F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Ecosystems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33135-AE00-B14E-A762-15D3D661B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Ecosystems exist at a range of scales and involve the interaction between living and non-living components.</a:t>
            </a:r>
          </a:p>
          <a:p>
            <a:r>
              <a:rPr lang="en-GB" dirty="0"/>
              <a:t>Global atmospheric circulation is the main factor in determining the distribution of large-scale global ecosystems (biomes).</a:t>
            </a:r>
          </a:p>
        </p:txBody>
      </p:sp>
    </p:spTree>
    <p:extLst>
      <p:ext uri="{BB962C8B-B14F-4D97-AF65-F5344CB8AC3E}">
        <p14:creationId xmlns:p14="http://schemas.microsoft.com/office/powerpoint/2010/main" val="3279394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82FEA-747A-764E-9DB6-D33F986D2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26615"/>
          </a:xfrm>
        </p:spPr>
        <p:txBody>
          <a:bodyPr>
            <a:normAutofit fontScale="90000"/>
          </a:bodyPr>
          <a:lstStyle/>
          <a:p>
            <a:r>
              <a:rPr lang="en-GB" dirty="0"/>
              <a:t>Ecosystems exist at a range of scales and involve the interaction between living and non-living components.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6CD20-ED21-5444-93FF-754F78611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1739"/>
            <a:ext cx="10515600" cy="3685223"/>
          </a:xfrm>
        </p:spPr>
        <p:txBody>
          <a:bodyPr/>
          <a:lstStyle/>
          <a:p>
            <a:r>
              <a:rPr lang="en-GB" dirty="0"/>
              <a:t>What is an ecosystem?</a:t>
            </a:r>
          </a:p>
          <a:p>
            <a:r>
              <a:rPr lang="en-GB" dirty="0"/>
              <a:t>Freshwater pond ecosystems</a:t>
            </a:r>
          </a:p>
          <a:p>
            <a:pPr lvl="1"/>
            <a:r>
              <a:rPr lang="en-GB" dirty="0"/>
              <a:t>Producers</a:t>
            </a:r>
          </a:p>
          <a:p>
            <a:pPr lvl="1"/>
            <a:r>
              <a:rPr lang="en-GB" dirty="0"/>
              <a:t>Consumers</a:t>
            </a:r>
          </a:p>
          <a:p>
            <a:pPr lvl="1"/>
            <a:r>
              <a:rPr lang="en-GB" dirty="0"/>
              <a:t>Decomposers</a:t>
            </a:r>
          </a:p>
          <a:p>
            <a:pPr lvl="1"/>
            <a:r>
              <a:rPr lang="en-GB" dirty="0"/>
              <a:t>Food chain</a:t>
            </a:r>
          </a:p>
          <a:p>
            <a:pPr lvl="1"/>
            <a:r>
              <a:rPr lang="en-GB" dirty="0"/>
              <a:t>Food web</a:t>
            </a:r>
          </a:p>
          <a:p>
            <a:pPr lvl="1"/>
            <a:r>
              <a:rPr lang="en-GB" dirty="0"/>
              <a:t>Nutrient cycling</a:t>
            </a:r>
          </a:p>
        </p:txBody>
      </p:sp>
    </p:spTree>
    <p:extLst>
      <p:ext uri="{BB962C8B-B14F-4D97-AF65-F5344CB8AC3E}">
        <p14:creationId xmlns:p14="http://schemas.microsoft.com/office/powerpoint/2010/main" val="3279167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1D019-797B-EA45-9D40-698FE4D2E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55165"/>
          </a:xfrm>
        </p:spPr>
        <p:txBody>
          <a:bodyPr>
            <a:normAutofit fontScale="90000"/>
          </a:bodyPr>
          <a:lstStyle/>
          <a:p>
            <a:r>
              <a:rPr lang="en-GB" dirty="0"/>
              <a:t>Ecosystems exist at a range of scales and involve the interaction between living and non-living components.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FDFB2-6676-3544-8D5B-F47F58EFF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0289"/>
            <a:ext cx="10515600" cy="3856673"/>
          </a:xfrm>
        </p:spPr>
        <p:txBody>
          <a:bodyPr/>
          <a:lstStyle/>
          <a:p>
            <a:r>
              <a:rPr lang="en-GB" dirty="0"/>
              <a:t>How changes affect ecosystems – global or local scale.</a:t>
            </a:r>
          </a:p>
          <a:p>
            <a:r>
              <a:rPr lang="en-GB" dirty="0"/>
              <a:t>Natural changes – drought in a pond.</a:t>
            </a:r>
          </a:p>
          <a:p>
            <a:r>
              <a:rPr lang="en-GB" dirty="0"/>
              <a:t>Human changes – eutrophication, abstraction, invasive species.</a:t>
            </a:r>
          </a:p>
        </p:txBody>
      </p:sp>
    </p:spTree>
    <p:extLst>
      <p:ext uri="{BB962C8B-B14F-4D97-AF65-F5344CB8AC3E}">
        <p14:creationId xmlns:p14="http://schemas.microsoft.com/office/powerpoint/2010/main" val="4056454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20632-8B3F-FB46-91DB-C8D870CD5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Global ecosystems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9CA7E-8675-AE45-8207-647D8E2DD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Largely known by vegetation type</a:t>
            </a:r>
          </a:p>
          <a:p>
            <a:r>
              <a:rPr lang="en-GB" dirty="0"/>
              <a:t>Determined by global circulation system (north-south).</a:t>
            </a:r>
          </a:p>
          <a:p>
            <a:r>
              <a:rPr lang="en-GB" dirty="0"/>
              <a:t>East- west variations caused by ocean currents, winds, altitude, distribution of land and sea.</a:t>
            </a:r>
          </a:p>
          <a:p>
            <a:r>
              <a:rPr lang="en-GB" dirty="0"/>
              <a:t>3 forests – need significant rain – TRF, deciduous and coniferous.</a:t>
            </a:r>
          </a:p>
          <a:p>
            <a:r>
              <a:rPr lang="en-GB" dirty="0"/>
              <a:t>3 grasslands – need some rain – savannah, temperate (steppe or prairie), tundra.</a:t>
            </a:r>
          </a:p>
          <a:p>
            <a:r>
              <a:rPr lang="en-GB" dirty="0"/>
              <a:t>3 deserts – hot, temperate and cold (polar).</a:t>
            </a:r>
          </a:p>
          <a:p>
            <a:r>
              <a:rPr lang="en-GB" dirty="0"/>
              <a:t>Plus Mediterranean – hot desert like summers, but mild, wet winters so adapted trees will grow (olive, cypress).</a:t>
            </a:r>
          </a:p>
        </p:txBody>
      </p:sp>
    </p:spTree>
    <p:extLst>
      <p:ext uri="{BB962C8B-B14F-4D97-AF65-F5344CB8AC3E}">
        <p14:creationId xmlns:p14="http://schemas.microsoft.com/office/powerpoint/2010/main" val="2257786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1788F-6FEE-0B4D-AA3F-5F332E22D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Tropical rainforests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CCE75-53F9-364A-AB67-7A9B9C68E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Tropical rainforests have distinctive environmental characteristics.</a:t>
            </a:r>
          </a:p>
          <a:p>
            <a:r>
              <a:rPr lang="en-GB" dirty="0"/>
              <a:t>Deforestation and economic and environmental impacts.</a:t>
            </a:r>
          </a:p>
          <a:p>
            <a:r>
              <a:rPr lang="en-GB" dirty="0"/>
              <a:t>Tropical rainforests need to be managed to be sustainable.</a:t>
            </a:r>
          </a:p>
        </p:txBody>
      </p:sp>
    </p:spTree>
    <p:extLst>
      <p:ext uri="{BB962C8B-B14F-4D97-AF65-F5344CB8AC3E}">
        <p14:creationId xmlns:p14="http://schemas.microsoft.com/office/powerpoint/2010/main" val="2181482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B00FE-A9C6-4F49-BC6C-147BE9934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Tropical rainforests have distinctive environmental characteristics.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2EEA9-DF84-9140-A89C-3E374CF51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Location – in the tropics.</a:t>
            </a:r>
          </a:p>
          <a:p>
            <a:r>
              <a:rPr lang="en-GB" dirty="0"/>
              <a:t>Climate – hot all year (28 degrees C). Wet – 2500mm of precipitation. Most have a drier season when the equatorial low pressure area is not directly overhead.</a:t>
            </a:r>
          </a:p>
          <a:p>
            <a:r>
              <a:rPr lang="en-GB" dirty="0"/>
              <a:t>Soils – poor in nutrients, red coloured, latosols. Rapid nutrient cycling (by fungi). Leaching from heavy rain.</a:t>
            </a:r>
          </a:p>
          <a:p>
            <a:r>
              <a:rPr lang="en-GB" dirty="0"/>
              <a:t>Plants and animals. Biodiverse – niches in structure and huge amount of energy and water.</a:t>
            </a:r>
          </a:p>
          <a:p>
            <a:r>
              <a:rPr lang="en-GB" dirty="0"/>
              <a:t>4 layers (emergent, canopy, under canopy, shrub layer). Most energy at canopy layer.</a:t>
            </a:r>
          </a:p>
          <a:p>
            <a:r>
              <a:rPr lang="en-GB" dirty="0"/>
              <a:t>Plant adaptations – drip tips, buttress roots, epiphytes.</a:t>
            </a:r>
          </a:p>
          <a:p>
            <a:r>
              <a:rPr lang="en-GB" dirty="0"/>
              <a:t>Animal adaptations – climbing, flying.</a:t>
            </a:r>
          </a:p>
          <a:p>
            <a:r>
              <a:rPr lang="en-GB" dirty="0"/>
              <a:t>Relationships are close but fragile – deforestation has a huge impact.</a:t>
            </a:r>
          </a:p>
        </p:txBody>
      </p:sp>
    </p:spTree>
    <p:extLst>
      <p:ext uri="{BB962C8B-B14F-4D97-AF65-F5344CB8AC3E}">
        <p14:creationId xmlns:p14="http://schemas.microsoft.com/office/powerpoint/2010/main" val="2805996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8AE3B-F847-FD4B-979B-A8C8A59E8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Deforestation and economic and environmental impacts.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069D5-3A2A-3442-AE48-9B0BFC94C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Malaysia case study – 67% forested.</a:t>
            </a:r>
          </a:p>
          <a:p>
            <a:r>
              <a:rPr lang="en-GB" dirty="0"/>
              <a:t>Deforestation caused by</a:t>
            </a:r>
          </a:p>
          <a:p>
            <a:pPr lvl="1"/>
            <a:r>
              <a:rPr lang="en-GB" dirty="0"/>
              <a:t>Logging by clear felling – valuable trees – mahogany, teak, rosewood.</a:t>
            </a:r>
          </a:p>
          <a:p>
            <a:pPr lvl="1"/>
            <a:r>
              <a:rPr lang="en-GB" dirty="0"/>
              <a:t>Mineral extraction – tin on peninsular, oil and gas on Borneo.</a:t>
            </a:r>
          </a:p>
          <a:p>
            <a:pPr lvl="1"/>
            <a:r>
              <a:rPr lang="en-GB" dirty="0"/>
              <a:t>Dam building – </a:t>
            </a:r>
            <a:r>
              <a:rPr lang="en-GB" dirty="0" err="1"/>
              <a:t>Bakun</a:t>
            </a:r>
            <a:r>
              <a:rPr lang="en-GB" dirty="0"/>
              <a:t> Dam on Borneo – HEP for industry.</a:t>
            </a:r>
          </a:p>
          <a:p>
            <a:pPr lvl="1"/>
            <a:r>
              <a:rPr lang="en-GB" dirty="0"/>
              <a:t>Commercial farming – palm oil (world’s largest producer).</a:t>
            </a:r>
          </a:p>
          <a:p>
            <a:pPr lvl="1"/>
            <a:r>
              <a:rPr lang="en-GB" dirty="0"/>
              <a:t>Road building – linked to other causes. Need roads to access raw materials. This attracts more development.</a:t>
            </a:r>
          </a:p>
          <a:p>
            <a:pPr lvl="1"/>
            <a:r>
              <a:rPr lang="en-GB" dirty="0"/>
              <a:t>Population pressure – easing pressure on growing cities (transmigration policy).</a:t>
            </a:r>
          </a:p>
          <a:p>
            <a:pPr lvl="1"/>
            <a:r>
              <a:rPr lang="en-GB" dirty="0"/>
              <a:t>Subsistence farming – slash and burn can get out of control.</a:t>
            </a:r>
          </a:p>
        </p:txBody>
      </p:sp>
    </p:spTree>
    <p:extLst>
      <p:ext uri="{BB962C8B-B14F-4D97-AF65-F5344CB8AC3E}">
        <p14:creationId xmlns:p14="http://schemas.microsoft.com/office/powerpoint/2010/main" val="4179422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5B7AC-25FC-4C42-81FF-0A83844C0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Deforestation and economic and environmental impacts.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991DF-AD43-BC48-8F01-4C785C5CC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Impacts of </a:t>
            </a:r>
            <a:r>
              <a:rPr lang="en-GB" dirty="0" err="1"/>
              <a:t>defrestation</a:t>
            </a:r>
            <a:r>
              <a:rPr lang="en-GB" dirty="0"/>
              <a:t> in Malaysia.</a:t>
            </a:r>
          </a:p>
          <a:p>
            <a:r>
              <a:rPr lang="en-GB" dirty="0"/>
              <a:t>Soil erosion</a:t>
            </a:r>
          </a:p>
          <a:p>
            <a:r>
              <a:rPr lang="en-GB" dirty="0"/>
              <a:t>Loss of biodiversity – orang-utans, Main Range in Peninsular Malaysia.</a:t>
            </a:r>
          </a:p>
          <a:p>
            <a:r>
              <a:rPr lang="en-GB" dirty="0"/>
              <a:t>Contribution to climate change – absorb CO2, transpiration.</a:t>
            </a:r>
          </a:p>
          <a:p>
            <a:r>
              <a:rPr lang="en-GB" dirty="0"/>
              <a:t>Economic development</a:t>
            </a:r>
          </a:p>
          <a:p>
            <a:pPr lvl="1"/>
            <a:r>
              <a:rPr lang="en-GB" dirty="0"/>
              <a:t>Employment (both direct and indirect).</a:t>
            </a:r>
          </a:p>
          <a:p>
            <a:pPr lvl="1"/>
            <a:r>
              <a:rPr lang="en-GB" dirty="0"/>
              <a:t>Improved infrastructure.</a:t>
            </a:r>
          </a:p>
          <a:p>
            <a:pPr lvl="1"/>
            <a:r>
              <a:rPr lang="en-GB" dirty="0"/>
              <a:t>Power from HEP.</a:t>
            </a:r>
          </a:p>
          <a:p>
            <a:pPr lvl="1"/>
            <a:r>
              <a:rPr lang="en-GB" dirty="0"/>
              <a:t>Valuable minerals.</a:t>
            </a:r>
          </a:p>
          <a:p>
            <a:r>
              <a:rPr lang="en-GB" dirty="0"/>
              <a:t>Economic losses</a:t>
            </a:r>
          </a:p>
          <a:p>
            <a:pPr lvl="1"/>
            <a:r>
              <a:rPr lang="en-GB" dirty="0"/>
              <a:t>Pollution, fires, loss of medicinal plants, impact of climate change, loss of tourism.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904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1005</Words>
  <Application>Microsoft Macintosh PowerPoint</Application>
  <PresentationFormat>Widescreen</PresentationFormat>
  <Paragraphs>112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The living world</vt:lpstr>
      <vt:lpstr>Ecosystems</vt:lpstr>
      <vt:lpstr>Ecosystems exist at a range of scales and involve the interaction between living and non-living components. </vt:lpstr>
      <vt:lpstr>Ecosystems exist at a range of scales and involve the interaction between living and non-living components. </vt:lpstr>
      <vt:lpstr>Global ecosystems</vt:lpstr>
      <vt:lpstr>Tropical rainforests</vt:lpstr>
      <vt:lpstr>Tropical rainforests have distinctive environmental characteristics.</vt:lpstr>
      <vt:lpstr>Deforestation and economic and environmental impacts.</vt:lpstr>
      <vt:lpstr>Deforestation and economic and environmental impacts.</vt:lpstr>
      <vt:lpstr>Tropical rainforests need to be managed to be sustainable.</vt:lpstr>
      <vt:lpstr>Tropical rainforests need to be managed to be sustainable.</vt:lpstr>
      <vt:lpstr>Hot deserts</vt:lpstr>
      <vt:lpstr>Hot deserts have distinctive environmental characteristics.</vt:lpstr>
      <vt:lpstr>Development of hot deserts creates opportunities and challenges.</vt:lpstr>
      <vt:lpstr>Areas on the fringe of hot deserts are at risk of desertification.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living world</dc:title>
  <dc:creator>Paul Rowe</dc:creator>
  <cp:lastModifiedBy>Paul Rowe</cp:lastModifiedBy>
  <cp:revision>8</cp:revision>
  <dcterms:created xsi:type="dcterms:W3CDTF">2021-04-07T10:43:57Z</dcterms:created>
  <dcterms:modified xsi:type="dcterms:W3CDTF">2021-04-07T11:35:08Z</dcterms:modified>
</cp:coreProperties>
</file>