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60" r:id="rId5"/>
    <p:sldId id="262" r:id="rId6"/>
    <p:sldId id="263" r:id="rId7"/>
    <p:sldId id="258" r:id="rId8"/>
    <p:sldId id="264" r:id="rId9"/>
    <p:sldId id="265" r:id="rId10"/>
    <p:sldId id="266" r:id="rId11"/>
    <p:sldId id="267" r:id="rId12"/>
    <p:sldId id="268" r:id="rId13"/>
    <p:sldId id="259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8662-8078-1E42-A7B9-A536B15FF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AFEDE-3A1B-2041-8A07-82FE20FC0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0BBA0-9C7C-E748-9A15-2981D973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03AA-A2B2-4A4E-B4AA-7D001887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899FD-2AEE-144F-8DAF-637D04DD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4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4AAF3-C53E-9E45-A054-5CE172D6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39015-3D63-E045-BE4C-DB53CAA31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4B431-F957-6B4A-9E0F-D1A4AA492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9FD1-1A43-EA4C-BFB7-244958BA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EA791-470C-8E47-B57A-C7D61A55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66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45BF9-AF5F-8D4B-988A-CDA67594C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29630-F956-0644-AC97-77DFE3E24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4D80B-0F33-B043-83F1-86F2420B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5BC4A-550F-7C4A-AC9F-AEDE4B16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92028-F8B2-B54F-8AD5-DB27DF90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26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137A-8B72-1D4B-9DB8-8E9C12AA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D9DD9-F905-9B44-84E9-1D96F21C4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4B0D1-940E-2847-848A-95E8A23E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ADD58-B9D6-984F-8310-C9B58B33B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44184-EC84-534F-B9EB-E2FFB98E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2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3285-6F00-4348-9545-A2E8FA387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E96A-F309-2149-AD55-A6C3938E9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E8FB7-FA9B-E44F-939B-E43046D5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48760-AB01-8446-A34F-6ADDE2CA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4BF87-7623-7740-80A2-DB6D1C9E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6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8B2D-9D37-5B49-831A-2B93308A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DFC9-9D65-B243-8BC4-113B4457B6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CEE06-25FF-484A-AFA9-3588E09B5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A105F-A3D5-D242-A77C-DA9C5BE8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2742A-2832-CA4D-953E-55458FF3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6638B-B810-BE47-9C37-7B34083C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7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115F-30BE-CA4E-A36C-CD49D1565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0B331-CA18-B943-B993-EDB730411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F4910F-A4BE-284F-B8DB-A5762CF00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747BAE-7186-534D-8C3C-95C4F742F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036F66-32D7-9E46-8F7E-EE94A42D5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55AFC-5622-F940-A551-D5E63336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6B70B-7B53-674C-9574-3F08C73B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BE9621-CF06-6C4F-8F22-A73C4B5B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9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54F42-B454-744D-B6C2-1F08B44B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F4BAC-AAE5-E741-979C-0A643225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86AAE-B18B-9A4A-940A-F6B6581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03EBB-5290-E844-9E16-EDB9F87D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0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B8F84-0A71-C948-A5FE-F73F01C96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10A2B-8A3F-C04D-B7ED-48CEA3A1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AFB1A-5D79-E342-8ACA-89692879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2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10A8-04A1-4349-912E-5F21BB77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68397-9197-934A-97F1-C6D811F99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72F8E-0945-2E4F-87E0-7E6E63ACD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2DF4D-1CCB-CF47-A059-319BCF19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E4DE5-FD23-D148-9DA4-D889BDCE9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859AD-B71D-024F-BD8E-4931F341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94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4341-8D73-1340-93F5-FD416CE0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6B47AE-261E-B448-8C98-9BD2C5CE7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27C5D0-2FAA-D540-BB94-084E2B94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DB69A5-9B5B-8444-8A43-D35AC5077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29FC0-9C75-DC4E-93F9-C296AFC6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6146E-E5B8-0746-A58B-30178938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1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13C19-6A78-F14B-A5E7-997C61089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18FDD-488E-7441-BAC4-D5CFF4E7C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B3F1D-917D-1542-9E73-FFC85420F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1676-B0C3-F647-866A-203AA8C74CAA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6EB95-FB55-494A-B7FC-2E4E484A9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CD6F1-16CF-0A44-ABAB-2CE503F65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51CE-BAB8-1D44-AD46-80CEBD028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4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JC_wIWUC2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FC4E-B922-4543-8B28-1C39DC4D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challenge of natural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F62BB-9286-B845-AE5D-50F6ED4DA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Natural hazards</a:t>
            </a:r>
          </a:p>
          <a:p>
            <a:r>
              <a:rPr lang="en-GB" dirty="0"/>
              <a:t>Tectonic hazards</a:t>
            </a:r>
          </a:p>
          <a:p>
            <a:r>
              <a:rPr lang="en-GB" dirty="0"/>
              <a:t>Weather hazards</a:t>
            </a:r>
          </a:p>
          <a:p>
            <a:r>
              <a:rPr lang="en-GB" dirty="0"/>
              <a:t>Climate change</a:t>
            </a:r>
          </a:p>
          <a:p>
            <a:endParaRPr lang="en-GB" dirty="0"/>
          </a:p>
          <a:p>
            <a:r>
              <a:rPr lang="en-GB" dirty="0"/>
              <a:t>33 marks</a:t>
            </a:r>
          </a:p>
          <a:p>
            <a:r>
              <a:rPr lang="en-GB" dirty="0"/>
              <a:t>One 9 (3 spag) mark question. Likely to be on effects or responses to tectonic or weather hazards.</a:t>
            </a:r>
          </a:p>
        </p:txBody>
      </p:sp>
      <p:pic>
        <p:nvPicPr>
          <p:cNvPr id="2050" name="Picture 2" descr="Mount Taranaki | An aerial view of Egmont National Park, Tar… | Flickr">
            <a:extLst>
              <a:ext uri="{FF2B5EF4-FFF2-40B4-BE49-F238E27FC236}">
                <a16:creationId xmlns:a16="http://schemas.microsoft.com/office/drawing/2014/main" id="{71EACAF8-5A56-3E43-B706-C24EF943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61" y="139831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12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9888-A3B4-1142-A892-0E6460A9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Tropical storms have significant effects on people and environments.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9695-129E-9548-B35E-282AED889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Typhoon Haiyan.</a:t>
            </a:r>
          </a:p>
          <a:p>
            <a:r>
              <a:rPr lang="en-GB" dirty="0"/>
              <a:t>Primary and secondary effects.</a:t>
            </a:r>
          </a:p>
          <a:p>
            <a:r>
              <a:rPr lang="en-GB" dirty="0"/>
              <a:t>Immediate and long-term responses.</a:t>
            </a:r>
          </a:p>
          <a:p>
            <a:r>
              <a:rPr lang="en-GB" dirty="0"/>
              <a:t>Ferry and air services disrupted impacting aid effort.</a:t>
            </a:r>
          </a:p>
          <a:p>
            <a:r>
              <a:rPr lang="en-GB" dirty="0"/>
              <a:t>USS George Washington – rations, water, tents, body bags.</a:t>
            </a:r>
          </a:p>
          <a:p>
            <a:r>
              <a:rPr lang="en-GB" dirty="0"/>
              <a:t>Reducing the effects of storms – MP3.</a:t>
            </a:r>
          </a:p>
          <a:p>
            <a:r>
              <a:rPr lang="en-GB" dirty="0"/>
              <a:t>Forecasting, storm shelters, hurricane preparedness week in May.</a:t>
            </a:r>
          </a:p>
        </p:txBody>
      </p:sp>
    </p:spTree>
    <p:extLst>
      <p:ext uri="{BB962C8B-B14F-4D97-AF65-F5344CB8AC3E}">
        <p14:creationId xmlns:p14="http://schemas.microsoft.com/office/powerpoint/2010/main" val="202185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93DB-9042-6F46-997C-8457DD9C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UK is affected by a number of weather hazards.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F0687-4F8D-F448-9702-5B8EF9F34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UK on boundary of Ferrell and Polar Cells.</a:t>
            </a:r>
          </a:p>
          <a:p>
            <a:r>
              <a:rPr lang="en-GB" dirty="0"/>
              <a:t>UK between ocean and continental land mass.</a:t>
            </a:r>
          </a:p>
          <a:p>
            <a:r>
              <a:rPr lang="en-GB" dirty="0"/>
              <a:t>Beast from the East, March 2018  -15C, 60cm snow.</a:t>
            </a:r>
          </a:p>
          <a:p>
            <a:r>
              <a:rPr lang="en-GB" dirty="0"/>
              <a:t>2018 summer heatwave – hottest ever English summer.</a:t>
            </a:r>
          </a:p>
          <a:p>
            <a:r>
              <a:rPr lang="en-GB" dirty="0"/>
              <a:t>Rain in winter 2013/4 – wettest January.</a:t>
            </a:r>
          </a:p>
          <a:p>
            <a:endParaRPr lang="en-GB" dirty="0"/>
          </a:p>
          <a:p>
            <a:r>
              <a:rPr lang="en-GB" dirty="0"/>
              <a:t>Climate change may lead to more extreme events.</a:t>
            </a:r>
          </a:p>
          <a:p>
            <a:pPr lvl="1"/>
            <a:r>
              <a:rPr lang="en-GB" dirty="0"/>
              <a:t>Energy in atmosphere.</a:t>
            </a:r>
          </a:p>
          <a:p>
            <a:pPr lvl="1"/>
            <a:r>
              <a:rPr lang="en-GB" dirty="0"/>
              <a:t>Changes to global atmospheric circulation.</a:t>
            </a:r>
          </a:p>
          <a:p>
            <a:pPr lvl="1"/>
            <a:r>
              <a:rPr lang="en-GB" dirty="0"/>
              <a:t>Jet stream and sticking weather patterns.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DB497-D310-024A-9D87-FFB1E82C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478" y="1690688"/>
            <a:ext cx="2949866" cy="377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2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154A2-364A-DA4F-816D-1029E732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Extreme weather events in the UK have impacts on human activity.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7F050-795F-7344-A374-4834CE853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Somerset Floods 2014.</a:t>
            </a:r>
          </a:p>
          <a:p>
            <a:r>
              <a:rPr lang="en-GB" dirty="0"/>
              <a:t>Causes – wet weather in autumn and January, high tides, dredging.</a:t>
            </a:r>
          </a:p>
          <a:p>
            <a:r>
              <a:rPr lang="en-GB" dirty="0"/>
              <a:t>Impacts – social, economic, environmental.</a:t>
            </a:r>
          </a:p>
          <a:p>
            <a:r>
              <a:rPr lang="en-GB" dirty="0"/>
              <a:t>Village of Moorland was cut off.</a:t>
            </a:r>
          </a:p>
          <a:p>
            <a:r>
              <a:rPr lang="en-GB" dirty="0"/>
              <a:t>14,000 ha of agricultural land under water.</a:t>
            </a:r>
          </a:p>
          <a:p>
            <a:r>
              <a:rPr lang="en-GB" dirty="0"/>
              <a:t>Floodwater polluted with sewage had to be cleaned before pumped back into rivers.</a:t>
            </a:r>
          </a:p>
          <a:p>
            <a:r>
              <a:rPr lang="en-GB" dirty="0"/>
              <a:t>Immediate and long-term responses.</a:t>
            </a:r>
          </a:p>
          <a:p>
            <a:r>
              <a:rPr lang="en-GB" dirty="0"/>
              <a:t>Using boats to go to school.</a:t>
            </a:r>
          </a:p>
          <a:p>
            <a:r>
              <a:rPr lang="en-GB" dirty="0"/>
              <a:t>River Parrett was dredged to increase capacity.</a:t>
            </a:r>
          </a:p>
        </p:txBody>
      </p:sp>
      <p:pic>
        <p:nvPicPr>
          <p:cNvPr id="1026" name="Picture 2" descr="Prince Charles: Floods are 'tragedy' for farmers - Farmers Weekly">
            <a:extLst>
              <a:ext uri="{FF2B5EF4-FFF2-40B4-BE49-F238E27FC236}">
                <a16:creationId xmlns:a16="http://schemas.microsoft.com/office/drawing/2014/main" id="{545691A0-8874-004F-AB3E-08FFD4C8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769" y="4690753"/>
            <a:ext cx="3402045" cy="19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753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C4CB-720E-8646-934D-D9FDF663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86B14-4147-784E-89F9-AB653626E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Climate change is the result of natural and human factors, it has a range of effects.</a:t>
            </a:r>
          </a:p>
          <a:p>
            <a:r>
              <a:rPr lang="en-GB" b="1" dirty="0"/>
              <a:t>Managing climate change involves both mitigation and adaptation.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Bear Glacier Retreat (U.S. National Park Service)">
            <a:extLst>
              <a:ext uri="{FF2B5EF4-FFF2-40B4-BE49-F238E27FC236}">
                <a16:creationId xmlns:a16="http://schemas.microsoft.com/office/drawing/2014/main" id="{36F2E4BF-8FEF-124B-8416-E2563D212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0" y="3343275"/>
            <a:ext cx="85598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84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36B79-EDE5-9B40-B59D-9E6AF8CE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Climate change is the result of natural and human factors, it has a range of effects.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46640-DEF2-974B-9090-D91883200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are in the Quaternary Period – a cold time in Earth’s history.</a:t>
            </a:r>
          </a:p>
          <a:p>
            <a:r>
              <a:rPr lang="en-GB" dirty="0"/>
              <a:t>We are in the Holocene Epoch – an interglacial in the Quaternary.</a:t>
            </a:r>
          </a:p>
          <a:p>
            <a:r>
              <a:rPr lang="en-GB" dirty="0"/>
              <a:t>Evidence – ice cores, rising sea levels and shrinking ice sheets, dendrochronology, sedimentology, seasonal changes.</a:t>
            </a:r>
          </a:p>
          <a:p>
            <a:r>
              <a:rPr lang="en-GB" dirty="0"/>
              <a:t>Effects – shrinking ice sheets, sea level rise (Maldives), changing rainfall patterns, more extreme weather, pests and diseases.</a:t>
            </a:r>
          </a:p>
          <a:p>
            <a:r>
              <a:rPr lang="en-GB" dirty="0"/>
              <a:t>Natural causes – orbital changes, solar activity, volcanoes.</a:t>
            </a:r>
          </a:p>
          <a:p>
            <a:r>
              <a:rPr lang="en-GB" dirty="0"/>
              <a:t>Man-made causes – greenhouse effect, CO2, methane, nitrous oxides.</a:t>
            </a:r>
          </a:p>
        </p:txBody>
      </p:sp>
    </p:spTree>
    <p:extLst>
      <p:ext uri="{BB962C8B-B14F-4D97-AF65-F5344CB8AC3E}">
        <p14:creationId xmlns:p14="http://schemas.microsoft.com/office/powerpoint/2010/main" val="241104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67229-608E-D84D-B0EE-83576D3EA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Managing climate change involves both mitigation and adaptation.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29FA-D19F-544B-945E-1E7415F24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Mitigation – reducing the amount of greenhouse gases produced.</a:t>
            </a:r>
          </a:p>
          <a:p>
            <a:pPr lvl="1"/>
            <a:r>
              <a:rPr lang="en-GB" dirty="0"/>
              <a:t>Renewable fuels, nuclear power.</a:t>
            </a:r>
          </a:p>
          <a:p>
            <a:pPr lvl="1"/>
            <a:r>
              <a:rPr lang="en-GB" dirty="0"/>
              <a:t>Carbon capture and storage.</a:t>
            </a:r>
          </a:p>
          <a:p>
            <a:pPr lvl="1"/>
            <a:r>
              <a:rPr lang="en-GB" dirty="0"/>
              <a:t>Planting trees (afforestation).</a:t>
            </a:r>
          </a:p>
          <a:p>
            <a:pPr lvl="1"/>
            <a:r>
              <a:rPr lang="en-GB" dirty="0"/>
              <a:t>International agreements (Paris Agreement 2015) – aim for 2C </a:t>
            </a:r>
            <a:r>
              <a:rPr lang="en-GB"/>
              <a:t>increase max.</a:t>
            </a:r>
            <a:endParaRPr lang="en-GB" dirty="0"/>
          </a:p>
          <a:p>
            <a:r>
              <a:rPr lang="en-GB" dirty="0"/>
              <a:t>Adaptation – dealing with the impacts of climate change.</a:t>
            </a:r>
          </a:p>
          <a:p>
            <a:pPr lvl="1"/>
            <a:r>
              <a:rPr lang="en-GB" dirty="0"/>
              <a:t>Agricultural adaptations – shade trees, drought resistant crops, irrigation.</a:t>
            </a:r>
          </a:p>
          <a:p>
            <a:pPr lvl="1"/>
            <a:r>
              <a:rPr lang="en-GB" dirty="0"/>
              <a:t>Managing water  supply – artificial glaciers.</a:t>
            </a:r>
          </a:p>
          <a:p>
            <a:pPr lvl="1"/>
            <a:r>
              <a:rPr lang="en-GB" dirty="0"/>
              <a:t>Rising sea levels – plant mangroves, raise buildings, sea walls, evacuation.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59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DA2924-DC0A-BB41-AA20-6CBEBCBA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Natural hazards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72AB83-FEF6-8D4F-88DA-95AD6CFB6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Natural hazards pose major risks to people and property.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Social impact.</a:t>
            </a:r>
          </a:p>
          <a:p>
            <a:pPr marL="0" indent="0">
              <a:buNone/>
            </a:pPr>
            <a:r>
              <a:rPr lang="en-GB" dirty="0"/>
              <a:t>Atmospheric hazards, geological hazards, flooding.</a:t>
            </a:r>
          </a:p>
          <a:p>
            <a:pPr marL="0" indent="0">
              <a:buNone/>
            </a:pPr>
            <a:r>
              <a:rPr lang="en-GB" dirty="0"/>
              <a:t>Hazard risk – poverty, urbanisation, farming, climate change.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16F5E2-CEC8-9843-8EA0-DDAACC712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990" y="4001294"/>
            <a:ext cx="4509691" cy="285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4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A6BA-10A4-5446-B2F1-213E60E0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Tectonic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23883-A8A1-FB47-9240-D45CD444E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Earthquakes and volcanic eruptions are the result of physical processes.</a:t>
            </a:r>
          </a:p>
          <a:p>
            <a:r>
              <a:rPr lang="en-GB" b="1" dirty="0"/>
              <a:t>The effects and responses to tectonic hazards vary between areas of contrasting levels of wealth.</a:t>
            </a:r>
          </a:p>
          <a:p>
            <a:r>
              <a:rPr lang="en-GB" b="1" dirty="0"/>
              <a:t>Management can reduce the effects of tectonic hazards.</a:t>
            </a:r>
          </a:p>
        </p:txBody>
      </p:sp>
      <p:pic>
        <p:nvPicPr>
          <p:cNvPr id="4098" name="Picture 2" descr="2010 Chile earthquake - Wikipedia">
            <a:extLst>
              <a:ext uri="{FF2B5EF4-FFF2-40B4-BE49-F238E27FC236}">
                <a16:creationId xmlns:a16="http://schemas.microsoft.com/office/drawing/2014/main" id="{E087B8BA-5FF7-0C4E-B199-C778E217F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20" y="4028851"/>
            <a:ext cx="4241759" cy="282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9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0E05-83A8-644E-82A3-9F2AF568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Earthquakes and volcanic eruptions are the result of physical processes.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FD6B0-404C-E743-9C6E-1634814F6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Why is there a pattern of earthquakes and volcanoes – narrow, bands.</a:t>
            </a:r>
          </a:p>
          <a:p>
            <a:pPr marL="0" indent="0">
              <a:buNone/>
            </a:pPr>
            <a:r>
              <a:rPr lang="en-GB" dirty="0"/>
              <a:t>Mid-Atlantic Ridge, Pacific Ring of Fire, San Andreas Fault.</a:t>
            </a:r>
          </a:p>
          <a:p>
            <a:pPr marL="0" indent="0">
              <a:buNone/>
            </a:pPr>
            <a:r>
              <a:rPr lang="en-GB" dirty="0"/>
              <a:t>Hot spots like Hawaii.</a:t>
            </a:r>
          </a:p>
          <a:p>
            <a:pPr marL="0" indent="0">
              <a:buNone/>
            </a:pPr>
            <a:r>
              <a:rPr lang="en-GB" dirty="0"/>
              <a:t>Tectonic plates – South American, Nazca.</a:t>
            </a:r>
          </a:p>
          <a:p>
            <a:pPr marL="0" indent="0">
              <a:buNone/>
            </a:pPr>
            <a:r>
              <a:rPr lang="en-GB" dirty="0"/>
              <a:t>Core, crust, mantle.</a:t>
            </a:r>
          </a:p>
          <a:p>
            <a:pPr marL="0" indent="0">
              <a:buNone/>
            </a:pPr>
            <a:r>
              <a:rPr lang="en-GB" dirty="0"/>
              <a:t>What happens at a constructive, destructive (collision) and conservative margins?</a:t>
            </a:r>
          </a:p>
          <a:p>
            <a:pPr marL="0" indent="0">
              <a:buNone/>
            </a:pPr>
            <a:r>
              <a:rPr lang="en-GB" dirty="0"/>
              <a:t>Shield vs composite volcanoes.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19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7A05-78CB-EF4E-B40E-B51A85E6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effects and responses to tectonic hazards vary between areas of contrasting levels of wealth.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42FF3-BFE4-9749-8E0B-2C474E739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Primary and secondary effects.</a:t>
            </a:r>
          </a:p>
          <a:p>
            <a:r>
              <a:rPr lang="en-GB" dirty="0"/>
              <a:t>Immediate and long term responses</a:t>
            </a:r>
          </a:p>
          <a:p>
            <a:endParaRPr lang="en-GB" dirty="0"/>
          </a:p>
          <a:p>
            <a:r>
              <a:rPr lang="en-GB" dirty="0"/>
              <a:t>Chile – HIC – 2010 – 8.8 magnitude just off coast of central Chile</a:t>
            </a:r>
          </a:p>
          <a:p>
            <a:r>
              <a:rPr lang="en-GB" dirty="0"/>
              <a:t>Nepal – LIC – 2015 – 7.9 magnitude 80km north-west of Kathmandu</a:t>
            </a:r>
          </a:p>
          <a:p>
            <a:r>
              <a:rPr lang="en-GB" dirty="0"/>
              <a:t>Learn specific names and figures.</a:t>
            </a:r>
          </a:p>
          <a:p>
            <a:r>
              <a:rPr lang="en-GB" dirty="0"/>
              <a:t>Avalanche at Everest Base Camp - 24 deaths, no one summited Everest in 2015 for the first time in 41 years. </a:t>
            </a:r>
            <a:r>
              <a:rPr lang="en-GB" dirty="0">
                <a:hlinkClick r:id="rId2"/>
              </a:rPr>
              <a:t>Avalanche</a:t>
            </a:r>
            <a:endParaRPr lang="en-GB" dirty="0"/>
          </a:p>
          <a:p>
            <a:r>
              <a:rPr lang="en-GB" dirty="0"/>
              <a:t>In Chile power and water was restored to 90% of homes in 10 days.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14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6367D-0479-BE46-87FE-00FB489A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Management can reduce the effects of tectonic hazards.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9B18E-A690-754F-B40B-D61697D15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do people live in tectonically hazardous areas?</a:t>
            </a:r>
          </a:p>
          <a:p>
            <a:r>
              <a:rPr lang="en-GB" dirty="0"/>
              <a:t>Tourism, soil, power, resources, awareness, rarity, coastal, poverty, protection and monitoring.</a:t>
            </a:r>
          </a:p>
          <a:p>
            <a:endParaRPr lang="en-GB" dirty="0"/>
          </a:p>
          <a:p>
            <a:r>
              <a:rPr lang="en-GB" dirty="0"/>
              <a:t>Monitoring, Prediction, Protection and Planning.</a:t>
            </a:r>
          </a:p>
          <a:p>
            <a:r>
              <a:rPr lang="en-GB" dirty="0"/>
              <a:t>First two are more for volcanoes, last two for earthquakes.</a:t>
            </a:r>
          </a:p>
          <a:p>
            <a:r>
              <a:rPr lang="en-GB" dirty="0"/>
              <a:t>How can volcanoes be monitored?</a:t>
            </a:r>
          </a:p>
          <a:p>
            <a:r>
              <a:rPr lang="en-GB" dirty="0"/>
              <a:t>How can buildings be made safe in earthquake zones?</a:t>
            </a:r>
          </a:p>
        </p:txBody>
      </p:sp>
    </p:spTree>
    <p:extLst>
      <p:ext uri="{BB962C8B-B14F-4D97-AF65-F5344CB8AC3E}">
        <p14:creationId xmlns:p14="http://schemas.microsoft.com/office/powerpoint/2010/main" val="117550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0734-AF7D-DD41-AE36-A20DC6C5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Weather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40B1B-4F9A-4544-B6C4-0275E067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Global atmospheric circulation helps determine patterns of weather and climate.</a:t>
            </a:r>
          </a:p>
          <a:p>
            <a:r>
              <a:rPr lang="en-GB" b="1" dirty="0"/>
              <a:t>Tropical storms develop as a result of particular physical conditions.</a:t>
            </a:r>
          </a:p>
          <a:p>
            <a:r>
              <a:rPr lang="en-GB" b="1" dirty="0"/>
              <a:t>Tropical storms have significant effects on people and environments.</a:t>
            </a:r>
          </a:p>
          <a:p>
            <a:r>
              <a:rPr lang="en-GB" b="1" dirty="0"/>
              <a:t>The UK is affected by a number of weather hazards.</a:t>
            </a:r>
          </a:p>
          <a:p>
            <a:r>
              <a:rPr lang="en-GB" b="1" dirty="0"/>
              <a:t>Extreme weather events in the UK have impacts on human activity.</a:t>
            </a:r>
          </a:p>
        </p:txBody>
      </p:sp>
      <p:pic>
        <p:nvPicPr>
          <p:cNvPr id="5122" name="Picture 2" descr="Record-tying storm: Tropical Storm Eta becomes 28th named system of 2020">
            <a:extLst>
              <a:ext uri="{FF2B5EF4-FFF2-40B4-BE49-F238E27FC236}">
                <a16:creationId xmlns:a16="http://schemas.microsoft.com/office/drawing/2014/main" id="{475FD676-947E-C44B-ACAC-BE506816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46" y="1298"/>
            <a:ext cx="3388365" cy="177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8126-9949-5941-86EB-09C32C71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Global atmospheric circulation helps determine patterns of weather and climate.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94515-955A-114D-85B8-BDF73B223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global atmospheric circulation and how does it work?</a:t>
            </a:r>
          </a:p>
          <a:p>
            <a:r>
              <a:rPr lang="en-GB" dirty="0"/>
              <a:t>Cells.</a:t>
            </a:r>
          </a:p>
          <a:p>
            <a:r>
              <a:rPr lang="en-GB" dirty="0"/>
              <a:t>Low and high pressure.</a:t>
            </a:r>
          </a:p>
          <a:p>
            <a:r>
              <a:rPr lang="en-GB" dirty="0"/>
              <a:t>Surface winds – especially trades</a:t>
            </a:r>
          </a:p>
          <a:p>
            <a:r>
              <a:rPr lang="en-GB" dirty="0"/>
              <a:t>Seasonal changes.</a:t>
            </a:r>
          </a:p>
          <a:p>
            <a:r>
              <a:rPr lang="en-GB" dirty="0"/>
              <a:t>Rainforest, desert and UK weather.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5CB6F-B904-1B46-B98B-9081E92F9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452" y="2408217"/>
            <a:ext cx="4614883" cy="34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1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9AF3-2EAF-3443-805F-0A9EB1A66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Tropical storms develop as a result of particular physical conditions.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AAE65-42B8-BC46-8584-3BAF22A13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What is a hurricane, cyclone or typhoon?</a:t>
            </a:r>
          </a:p>
          <a:p>
            <a:r>
              <a:rPr lang="en-GB" dirty="0"/>
              <a:t>Where do tropical storms form?</a:t>
            </a:r>
          </a:p>
          <a:p>
            <a:r>
              <a:rPr lang="en-GB" dirty="0"/>
              <a:t>How do tropical storms form?</a:t>
            </a:r>
          </a:p>
          <a:p>
            <a:pPr lvl="1"/>
            <a:r>
              <a:rPr lang="en-GB" dirty="0"/>
              <a:t>Ingredients – water temperature, water depth, thunderstorms.</a:t>
            </a:r>
          </a:p>
          <a:p>
            <a:pPr lvl="1"/>
            <a:r>
              <a:rPr lang="en-GB" dirty="0"/>
              <a:t>Life cycle – wind, rain eye, spin, move, die.</a:t>
            </a:r>
          </a:p>
          <a:p>
            <a:r>
              <a:rPr lang="en-GB" dirty="0"/>
              <a:t>Structure of tropical storms – size, eyewall, eye, rotation, strength.</a:t>
            </a:r>
          </a:p>
          <a:p>
            <a:r>
              <a:rPr lang="en-GB" dirty="0"/>
              <a:t>Impact of climate change on</a:t>
            </a:r>
          </a:p>
          <a:p>
            <a:pPr lvl="1"/>
            <a:r>
              <a:rPr lang="en-GB" dirty="0"/>
              <a:t>Distribution.</a:t>
            </a:r>
          </a:p>
          <a:p>
            <a:pPr lvl="1"/>
            <a:r>
              <a:rPr lang="en-GB" dirty="0"/>
              <a:t>Frequency.</a:t>
            </a:r>
          </a:p>
          <a:p>
            <a:pPr lvl="1"/>
            <a:r>
              <a:rPr lang="en-GB" dirty="0"/>
              <a:t>Intensity.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421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1010</Words>
  <Application>Microsoft Macintosh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challenge of natural hazards</vt:lpstr>
      <vt:lpstr>Natural hazards</vt:lpstr>
      <vt:lpstr>Tectonic hazards</vt:lpstr>
      <vt:lpstr>Earthquakes and volcanic eruptions are the result of physical processes.</vt:lpstr>
      <vt:lpstr>The effects and responses to tectonic hazards vary between areas of contrasting levels of wealth.</vt:lpstr>
      <vt:lpstr>Management can reduce the effects of tectonic hazards.</vt:lpstr>
      <vt:lpstr>Weather hazards</vt:lpstr>
      <vt:lpstr>Global atmospheric circulation helps determine patterns of weather and climate.</vt:lpstr>
      <vt:lpstr>Tropical storms develop as a result of particular physical conditions.</vt:lpstr>
      <vt:lpstr>Tropical storms have significant effects on people and environments.</vt:lpstr>
      <vt:lpstr>The UK is affected by a number of weather hazards.</vt:lpstr>
      <vt:lpstr>Extreme weather events in the UK have impacts on human activity.</vt:lpstr>
      <vt:lpstr>Climate change</vt:lpstr>
      <vt:lpstr>Climate change is the result of natural and human factors, it has a range of effects.</vt:lpstr>
      <vt:lpstr>Managing climate change involves both mitigation and adaptation.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hazards</dc:title>
  <dc:creator>Paul Rowe</dc:creator>
  <cp:lastModifiedBy>Paul Rowe</cp:lastModifiedBy>
  <cp:revision>9</cp:revision>
  <dcterms:created xsi:type="dcterms:W3CDTF">2021-03-14T10:18:32Z</dcterms:created>
  <dcterms:modified xsi:type="dcterms:W3CDTF">2021-03-14T11:41:31Z</dcterms:modified>
</cp:coreProperties>
</file>