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9" r:id="rId3"/>
    <p:sldId id="280" r:id="rId4"/>
    <p:sldId id="319" r:id="rId5"/>
    <p:sldId id="320" r:id="rId6"/>
    <p:sldId id="321" r:id="rId7"/>
    <p:sldId id="272" r:id="rId8"/>
    <p:sldId id="273" r:id="rId9"/>
    <p:sldId id="274" r:id="rId10"/>
    <p:sldId id="275" r:id="rId11"/>
    <p:sldId id="276" r:id="rId12"/>
    <p:sldId id="277" r:id="rId13"/>
    <p:sldId id="257" r:id="rId14"/>
    <p:sldId id="259" r:id="rId15"/>
    <p:sldId id="260" r:id="rId16"/>
    <p:sldId id="262" r:id="rId17"/>
    <p:sldId id="322" r:id="rId18"/>
    <p:sldId id="278" r:id="rId19"/>
    <p:sldId id="281" r:id="rId20"/>
    <p:sldId id="286" r:id="rId21"/>
    <p:sldId id="287" r:id="rId22"/>
    <p:sldId id="288" r:id="rId23"/>
    <p:sldId id="290" r:id="rId24"/>
    <p:sldId id="291" r:id="rId25"/>
    <p:sldId id="292" r:id="rId26"/>
    <p:sldId id="308" r:id="rId27"/>
    <p:sldId id="309" r:id="rId28"/>
    <p:sldId id="310" r:id="rId29"/>
    <p:sldId id="311" r:id="rId30"/>
    <p:sldId id="312" r:id="rId31"/>
    <p:sldId id="313" r:id="rId32"/>
    <p:sldId id="314" r:id="rId33"/>
    <p:sldId id="315" r:id="rId34"/>
    <p:sldId id="316" r:id="rId35"/>
    <p:sldId id="289" r:id="rId36"/>
    <p:sldId id="293" r:id="rId37"/>
    <p:sldId id="295" r:id="rId38"/>
    <p:sldId id="285" r:id="rId39"/>
    <p:sldId id="317" r:id="rId40"/>
    <p:sldId id="306" r:id="rId41"/>
    <p:sldId id="307" r:id="rId42"/>
  </p:sldIdLst>
  <p:sldSz cx="9906000" cy="6858000" type="A4"/>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11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A593FDD-CFCF-4FAB-A7F6-1B5F68916DF2}" type="datetimeFigureOut">
              <a:rPr lang="en-GB" smtClean="0"/>
              <a:t>07/01/21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66A265-4860-46EA-B3E8-6B598A6B468A}" type="slidenum">
              <a:rPr lang="en-GB" smtClean="0"/>
              <a:t>‹#›</a:t>
            </a:fld>
            <a:endParaRPr lang="en-GB"/>
          </a:p>
        </p:txBody>
      </p:sp>
    </p:spTree>
    <p:extLst>
      <p:ext uri="{BB962C8B-B14F-4D97-AF65-F5344CB8AC3E}">
        <p14:creationId xmlns:p14="http://schemas.microsoft.com/office/powerpoint/2010/main" val="2194471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593FDD-CFCF-4FAB-A7F6-1B5F68916DF2}" type="datetimeFigureOut">
              <a:rPr lang="en-GB" smtClean="0"/>
              <a:t>07/01/21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66A265-4860-46EA-B3E8-6B598A6B468A}" type="slidenum">
              <a:rPr lang="en-GB" smtClean="0"/>
              <a:t>‹#›</a:t>
            </a:fld>
            <a:endParaRPr lang="en-GB"/>
          </a:p>
        </p:txBody>
      </p:sp>
    </p:spTree>
    <p:extLst>
      <p:ext uri="{BB962C8B-B14F-4D97-AF65-F5344CB8AC3E}">
        <p14:creationId xmlns:p14="http://schemas.microsoft.com/office/powerpoint/2010/main" val="341037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593FDD-CFCF-4FAB-A7F6-1B5F68916DF2}" type="datetimeFigureOut">
              <a:rPr lang="en-GB" smtClean="0"/>
              <a:t>07/01/21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66A265-4860-46EA-B3E8-6B598A6B468A}" type="slidenum">
              <a:rPr lang="en-GB" smtClean="0"/>
              <a:t>‹#›</a:t>
            </a:fld>
            <a:endParaRPr lang="en-GB"/>
          </a:p>
        </p:txBody>
      </p:sp>
    </p:spTree>
    <p:extLst>
      <p:ext uri="{BB962C8B-B14F-4D97-AF65-F5344CB8AC3E}">
        <p14:creationId xmlns:p14="http://schemas.microsoft.com/office/powerpoint/2010/main" val="2324604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593FDD-CFCF-4FAB-A7F6-1B5F68916DF2}" type="datetimeFigureOut">
              <a:rPr lang="en-GB" smtClean="0"/>
              <a:t>07/01/21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66A265-4860-46EA-B3E8-6B598A6B468A}" type="slidenum">
              <a:rPr lang="en-GB" smtClean="0"/>
              <a:t>‹#›</a:t>
            </a:fld>
            <a:endParaRPr lang="en-GB"/>
          </a:p>
        </p:txBody>
      </p:sp>
    </p:spTree>
    <p:extLst>
      <p:ext uri="{BB962C8B-B14F-4D97-AF65-F5344CB8AC3E}">
        <p14:creationId xmlns:p14="http://schemas.microsoft.com/office/powerpoint/2010/main" val="154762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593FDD-CFCF-4FAB-A7F6-1B5F68916DF2}" type="datetimeFigureOut">
              <a:rPr lang="en-GB" smtClean="0"/>
              <a:t>07/01/21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66A265-4860-46EA-B3E8-6B598A6B468A}" type="slidenum">
              <a:rPr lang="en-GB" smtClean="0"/>
              <a:t>‹#›</a:t>
            </a:fld>
            <a:endParaRPr lang="en-GB"/>
          </a:p>
        </p:txBody>
      </p:sp>
    </p:spTree>
    <p:extLst>
      <p:ext uri="{BB962C8B-B14F-4D97-AF65-F5344CB8AC3E}">
        <p14:creationId xmlns:p14="http://schemas.microsoft.com/office/powerpoint/2010/main" val="4243375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A593FDD-CFCF-4FAB-A7F6-1B5F68916DF2}" type="datetimeFigureOut">
              <a:rPr lang="en-GB" smtClean="0"/>
              <a:t>07/01/21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66A265-4860-46EA-B3E8-6B598A6B468A}" type="slidenum">
              <a:rPr lang="en-GB" smtClean="0"/>
              <a:t>‹#›</a:t>
            </a:fld>
            <a:endParaRPr lang="en-GB"/>
          </a:p>
        </p:txBody>
      </p:sp>
    </p:spTree>
    <p:extLst>
      <p:ext uri="{BB962C8B-B14F-4D97-AF65-F5344CB8AC3E}">
        <p14:creationId xmlns:p14="http://schemas.microsoft.com/office/powerpoint/2010/main" val="2474777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A593FDD-CFCF-4FAB-A7F6-1B5F68916DF2}" type="datetimeFigureOut">
              <a:rPr lang="en-GB" smtClean="0"/>
              <a:t>07/01/21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66A265-4860-46EA-B3E8-6B598A6B468A}" type="slidenum">
              <a:rPr lang="en-GB" smtClean="0"/>
              <a:t>‹#›</a:t>
            </a:fld>
            <a:endParaRPr lang="en-GB"/>
          </a:p>
        </p:txBody>
      </p:sp>
    </p:spTree>
    <p:extLst>
      <p:ext uri="{BB962C8B-B14F-4D97-AF65-F5344CB8AC3E}">
        <p14:creationId xmlns:p14="http://schemas.microsoft.com/office/powerpoint/2010/main" val="7600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A593FDD-CFCF-4FAB-A7F6-1B5F68916DF2}" type="datetimeFigureOut">
              <a:rPr lang="en-GB" smtClean="0"/>
              <a:t>07/01/21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66A265-4860-46EA-B3E8-6B598A6B468A}" type="slidenum">
              <a:rPr lang="en-GB" smtClean="0"/>
              <a:t>‹#›</a:t>
            </a:fld>
            <a:endParaRPr lang="en-GB"/>
          </a:p>
        </p:txBody>
      </p:sp>
    </p:spTree>
    <p:extLst>
      <p:ext uri="{BB962C8B-B14F-4D97-AF65-F5344CB8AC3E}">
        <p14:creationId xmlns:p14="http://schemas.microsoft.com/office/powerpoint/2010/main" val="111052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93FDD-CFCF-4FAB-A7F6-1B5F68916DF2}" type="datetimeFigureOut">
              <a:rPr lang="en-GB" smtClean="0"/>
              <a:t>07/01/21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66A265-4860-46EA-B3E8-6B598A6B468A}" type="slidenum">
              <a:rPr lang="en-GB" smtClean="0"/>
              <a:t>‹#›</a:t>
            </a:fld>
            <a:endParaRPr lang="en-GB"/>
          </a:p>
        </p:txBody>
      </p:sp>
    </p:spTree>
    <p:extLst>
      <p:ext uri="{BB962C8B-B14F-4D97-AF65-F5344CB8AC3E}">
        <p14:creationId xmlns:p14="http://schemas.microsoft.com/office/powerpoint/2010/main" val="1115685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93FDD-CFCF-4FAB-A7F6-1B5F68916DF2}" type="datetimeFigureOut">
              <a:rPr lang="en-GB" smtClean="0"/>
              <a:t>07/01/21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66A265-4860-46EA-B3E8-6B598A6B468A}" type="slidenum">
              <a:rPr lang="en-GB" smtClean="0"/>
              <a:t>‹#›</a:t>
            </a:fld>
            <a:endParaRPr lang="en-GB"/>
          </a:p>
        </p:txBody>
      </p:sp>
    </p:spTree>
    <p:extLst>
      <p:ext uri="{BB962C8B-B14F-4D97-AF65-F5344CB8AC3E}">
        <p14:creationId xmlns:p14="http://schemas.microsoft.com/office/powerpoint/2010/main" val="3825952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93FDD-CFCF-4FAB-A7F6-1B5F68916DF2}" type="datetimeFigureOut">
              <a:rPr lang="en-GB" smtClean="0"/>
              <a:t>07/01/21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66A265-4860-46EA-B3E8-6B598A6B468A}" type="slidenum">
              <a:rPr lang="en-GB" smtClean="0"/>
              <a:t>‹#›</a:t>
            </a:fld>
            <a:endParaRPr lang="en-GB"/>
          </a:p>
        </p:txBody>
      </p:sp>
    </p:spTree>
    <p:extLst>
      <p:ext uri="{BB962C8B-B14F-4D97-AF65-F5344CB8AC3E}">
        <p14:creationId xmlns:p14="http://schemas.microsoft.com/office/powerpoint/2010/main" val="1176584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593FDD-CFCF-4FAB-A7F6-1B5F68916DF2}" type="datetimeFigureOut">
              <a:rPr lang="en-GB" smtClean="0"/>
              <a:t>07/01/21</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6A265-4860-46EA-B3E8-6B598A6B468A}" type="slidenum">
              <a:rPr lang="en-GB" smtClean="0"/>
              <a:t>‹#›</a:t>
            </a:fld>
            <a:endParaRPr lang="en-GB"/>
          </a:p>
        </p:txBody>
      </p:sp>
    </p:spTree>
    <p:extLst>
      <p:ext uri="{BB962C8B-B14F-4D97-AF65-F5344CB8AC3E}">
        <p14:creationId xmlns:p14="http://schemas.microsoft.com/office/powerpoint/2010/main" val="3293734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jpg"/><Relationship Id="rId3" Type="http://schemas.openxmlformats.org/officeDocument/2006/relationships/image" Target="../media/image70.png"/><Relationship Id="rId7" Type="http://schemas.openxmlformats.org/officeDocument/2006/relationships/image" Target="../media/image74.jpg"/><Relationship Id="rId12" Type="http://schemas.openxmlformats.org/officeDocument/2006/relationships/image" Target="../media/image79.png"/><Relationship Id="rId2" Type="http://schemas.openxmlformats.org/officeDocument/2006/relationships/image" Target="../media/image69.jpeg"/><Relationship Id="rId1" Type="http://schemas.openxmlformats.org/officeDocument/2006/relationships/slideLayout" Target="../slideLayouts/slideLayout1.xml"/><Relationship Id="rId6" Type="http://schemas.openxmlformats.org/officeDocument/2006/relationships/image" Target="../media/image73.jp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jpg"/><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g"/><Relationship Id="rId7" Type="http://schemas.openxmlformats.org/officeDocument/2006/relationships/image" Target="../media/image86.jpg"/><Relationship Id="rId12" Type="http://schemas.openxmlformats.org/officeDocument/2006/relationships/image" Target="../media/image91.jpg"/><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85.jpg"/><Relationship Id="rId11" Type="http://schemas.openxmlformats.org/officeDocument/2006/relationships/image" Target="../media/image90.jpg"/><Relationship Id="rId5" Type="http://schemas.openxmlformats.org/officeDocument/2006/relationships/image" Target="../media/image84.jpg"/><Relationship Id="rId10" Type="http://schemas.openxmlformats.org/officeDocument/2006/relationships/image" Target="../media/image89.jpg"/><Relationship Id="rId4" Type="http://schemas.openxmlformats.org/officeDocument/2006/relationships/image" Target="../media/image83.jpg"/><Relationship Id="rId9" Type="http://schemas.openxmlformats.org/officeDocument/2006/relationships/image" Target="../media/image88.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Yr. 9 Graphics</a:t>
            </a:r>
            <a:endParaRPr lang="en-GB" dirty="0"/>
          </a:p>
        </p:txBody>
      </p:sp>
      <p:sp>
        <p:nvSpPr>
          <p:cNvPr id="3" name="Subtitle 2"/>
          <p:cNvSpPr>
            <a:spLocks noGrp="1"/>
          </p:cNvSpPr>
          <p:nvPr>
            <p:ph type="subTitle" idx="1"/>
          </p:nvPr>
        </p:nvSpPr>
        <p:spPr/>
        <p:txBody>
          <a:bodyPr>
            <a:normAutofit/>
          </a:bodyPr>
          <a:lstStyle/>
          <a:p>
            <a:r>
              <a:rPr lang="en-GB" sz="4800" dirty="0" smtClean="0"/>
              <a:t>Eco Festival</a:t>
            </a:r>
            <a:endParaRPr lang="en-GB" sz="4800" dirty="0"/>
          </a:p>
        </p:txBody>
      </p:sp>
    </p:spTree>
    <p:extLst>
      <p:ext uri="{BB962C8B-B14F-4D97-AF65-F5344CB8AC3E}">
        <p14:creationId xmlns:p14="http://schemas.microsoft.com/office/powerpoint/2010/main" val="3171500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Glastonbury Festival, Pilton, Somerset: 22-26 Jun 2016</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9024" y="2548430"/>
            <a:ext cx="3887152" cy="3112819"/>
          </a:xfrm>
        </p:spPr>
      </p:pic>
      <p:sp>
        <p:nvSpPr>
          <p:cNvPr id="4" name="Rectangle 3"/>
          <p:cNvSpPr/>
          <p:nvPr/>
        </p:nvSpPr>
        <p:spPr>
          <a:xfrm>
            <a:off x="776537" y="1772816"/>
            <a:ext cx="3390415" cy="369332"/>
          </a:xfrm>
          <a:prstGeom prst="rect">
            <a:avLst/>
          </a:prstGeom>
        </p:spPr>
        <p:txBody>
          <a:bodyPr wrap="none">
            <a:spAutoFit/>
          </a:bodyPr>
          <a:lstStyle/>
          <a:p>
            <a:r>
              <a:rPr lang="en-GB" dirty="0"/>
              <a:t>Headliners: Muse, Adele, Coldplay</a:t>
            </a:r>
          </a:p>
        </p:txBody>
      </p:sp>
      <p:sp>
        <p:nvSpPr>
          <p:cNvPr id="5" name="Rectangle 4"/>
          <p:cNvSpPr/>
          <p:nvPr/>
        </p:nvSpPr>
        <p:spPr>
          <a:xfrm>
            <a:off x="776536" y="2460952"/>
            <a:ext cx="4140460" cy="3416320"/>
          </a:xfrm>
          <a:prstGeom prst="rect">
            <a:avLst/>
          </a:prstGeom>
        </p:spPr>
        <p:txBody>
          <a:bodyPr wrap="square">
            <a:spAutoFit/>
          </a:bodyPr>
          <a:lstStyle/>
          <a:p>
            <a:r>
              <a:rPr lang="en-GB" dirty="0"/>
              <a:t>It may be one of the UK’s oldest festivals, but Glastonbury Festival still kicks stronger than even the youngest of pretenders. In a world of its own, those who enter can expect </a:t>
            </a:r>
            <a:r>
              <a:rPr lang="en-GB" u="sng" dirty="0"/>
              <a:t>massive artists</a:t>
            </a:r>
            <a:r>
              <a:rPr lang="en-GB" dirty="0"/>
              <a:t>, but it's not unusual for some to go the whole week without passing by the infamous </a:t>
            </a:r>
            <a:r>
              <a:rPr lang="en-GB" u="sng" dirty="0"/>
              <a:t>Pyramid Stage</a:t>
            </a:r>
            <a:r>
              <a:rPr lang="en-GB" dirty="0"/>
              <a:t>, and that's because of the immense amount of </a:t>
            </a:r>
            <a:r>
              <a:rPr lang="en-GB" u="sng" dirty="0"/>
              <a:t>circus </a:t>
            </a:r>
            <a:r>
              <a:rPr lang="en-GB" dirty="0"/>
              <a:t>and </a:t>
            </a:r>
            <a:r>
              <a:rPr lang="en-GB" u="sng" dirty="0"/>
              <a:t>theatre</a:t>
            </a:r>
            <a:r>
              <a:rPr lang="en-GB" dirty="0"/>
              <a:t> shows, 24-hour shenanigans, the best </a:t>
            </a:r>
            <a:r>
              <a:rPr lang="en-GB" u="sng" dirty="0"/>
              <a:t>food stalls</a:t>
            </a:r>
            <a:r>
              <a:rPr lang="en-GB" dirty="0"/>
              <a:t>, </a:t>
            </a:r>
            <a:r>
              <a:rPr lang="en-GB" u="sng" dirty="0"/>
              <a:t>secret acts </a:t>
            </a:r>
            <a:r>
              <a:rPr lang="en-GB" dirty="0"/>
              <a:t>and contagious </a:t>
            </a:r>
            <a:r>
              <a:rPr lang="en-GB" dirty="0" err="1"/>
              <a:t>hippydom</a:t>
            </a:r>
            <a:r>
              <a:rPr lang="en-GB" dirty="0"/>
              <a:t> you'll never shed. It really is one of a kind.</a:t>
            </a:r>
          </a:p>
        </p:txBody>
      </p:sp>
    </p:spTree>
    <p:extLst>
      <p:ext uri="{BB962C8B-B14F-4D97-AF65-F5344CB8AC3E}">
        <p14:creationId xmlns:p14="http://schemas.microsoft.com/office/powerpoint/2010/main" val="1122466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Latitude Festival, </a:t>
            </a:r>
            <a:r>
              <a:rPr lang="en-GB" dirty="0" err="1" smtClean="0"/>
              <a:t>Henham</a:t>
            </a:r>
            <a:r>
              <a:rPr lang="en-GB" dirty="0" smtClean="0"/>
              <a:t> Park, Southwold: 14-17 Jul 2016</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6856" y="1594080"/>
            <a:ext cx="5715000" cy="2857500"/>
          </a:xfrm>
        </p:spPr>
      </p:pic>
      <p:sp>
        <p:nvSpPr>
          <p:cNvPr id="5" name="Rectangle 4"/>
          <p:cNvSpPr/>
          <p:nvPr/>
        </p:nvSpPr>
        <p:spPr>
          <a:xfrm>
            <a:off x="776536" y="1582341"/>
            <a:ext cx="2664296" cy="1477328"/>
          </a:xfrm>
          <a:prstGeom prst="rect">
            <a:avLst/>
          </a:prstGeom>
        </p:spPr>
        <p:txBody>
          <a:bodyPr wrap="square">
            <a:spAutoFit/>
          </a:bodyPr>
          <a:lstStyle/>
          <a:p>
            <a:r>
              <a:rPr lang="en-GB" dirty="0"/>
              <a:t>Headliners: </a:t>
            </a:r>
          </a:p>
          <a:p>
            <a:r>
              <a:rPr lang="en-GB" dirty="0"/>
              <a:t>The Maccabees, The National, New Order</a:t>
            </a:r>
          </a:p>
          <a:p>
            <a:endParaRPr lang="en-GB" dirty="0"/>
          </a:p>
          <a:p>
            <a:r>
              <a:rPr lang="en-GB" dirty="0"/>
              <a:t>.</a:t>
            </a:r>
          </a:p>
        </p:txBody>
      </p:sp>
      <p:sp>
        <p:nvSpPr>
          <p:cNvPr id="6" name="Rectangle 5"/>
          <p:cNvSpPr/>
          <p:nvPr/>
        </p:nvSpPr>
        <p:spPr>
          <a:xfrm>
            <a:off x="757443" y="4627002"/>
            <a:ext cx="8588045" cy="1754326"/>
          </a:xfrm>
          <a:prstGeom prst="rect">
            <a:avLst/>
          </a:prstGeom>
        </p:spPr>
        <p:txBody>
          <a:bodyPr wrap="square">
            <a:spAutoFit/>
          </a:bodyPr>
          <a:lstStyle/>
          <a:p>
            <a:r>
              <a:rPr lang="en-GB" dirty="0"/>
              <a:t>Taking over the </a:t>
            </a:r>
            <a:r>
              <a:rPr lang="en-GB" u="sng" dirty="0"/>
              <a:t>idyllic English countryside</a:t>
            </a:r>
            <a:r>
              <a:rPr lang="en-GB" dirty="0"/>
              <a:t>, Latitude is, as its tagline proclaims, much more than just a </a:t>
            </a:r>
            <a:r>
              <a:rPr lang="en-GB" u="sng" dirty="0"/>
              <a:t>music festival</a:t>
            </a:r>
            <a:r>
              <a:rPr lang="en-GB" dirty="0"/>
              <a:t>. With DJs hidden in the woods, colourful sheep roaming the tufty fields, </a:t>
            </a:r>
            <a:r>
              <a:rPr lang="en-GB" u="sng" dirty="0"/>
              <a:t>opera on the lake</a:t>
            </a:r>
            <a:r>
              <a:rPr lang="en-GB" dirty="0"/>
              <a:t>, </a:t>
            </a:r>
            <a:r>
              <a:rPr lang="en-GB" u="sng" dirty="0"/>
              <a:t>film debuts </a:t>
            </a:r>
            <a:r>
              <a:rPr lang="en-GB" dirty="0"/>
              <a:t>in its onsite cinema, </a:t>
            </a:r>
            <a:r>
              <a:rPr lang="en-GB" u="sng" dirty="0"/>
              <a:t>clowns</a:t>
            </a:r>
            <a:r>
              <a:rPr lang="en-GB" dirty="0"/>
              <a:t> under canvas, </a:t>
            </a:r>
            <a:r>
              <a:rPr lang="en-GB" u="sng" dirty="0"/>
              <a:t>actors</a:t>
            </a:r>
            <a:r>
              <a:rPr lang="en-GB" dirty="0"/>
              <a:t> treading the boards, </a:t>
            </a:r>
            <a:r>
              <a:rPr lang="en-GB" u="sng" dirty="0"/>
              <a:t>local ales</a:t>
            </a:r>
            <a:r>
              <a:rPr lang="en-GB" dirty="0"/>
              <a:t>, </a:t>
            </a:r>
            <a:r>
              <a:rPr lang="en-GB" u="sng" dirty="0"/>
              <a:t>dance troupes </a:t>
            </a:r>
            <a:r>
              <a:rPr lang="en-GB" dirty="0"/>
              <a:t>and a </a:t>
            </a:r>
            <a:r>
              <a:rPr lang="en-GB" u="sng" dirty="0"/>
              <a:t>huge children’s area</a:t>
            </a:r>
            <a:r>
              <a:rPr lang="en-GB" dirty="0"/>
              <a:t>, there's something to keep </a:t>
            </a:r>
            <a:r>
              <a:rPr lang="en-GB" u="sng" dirty="0"/>
              <a:t>whatever age </a:t>
            </a:r>
            <a:r>
              <a:rPr lang="en-GB" dirty="0"/>
              <a:t>entertained. Oh, and there’s a full programme of </a:t>
            </a:r>
            <a:r>
              <a:rPr lang="en-GB" u="sng" dirty="0"/>
              <a:t>music </a:t>
            </a:r>
            <a:r>
              <a:rPr lang="en-GB" dirty="0"/>
              <a:t>too.</a:t>
            </a:r>
          </a:p>
        </p:txBody>
      </p:sp>
    </p:spTree>
    <p:extLst>
      <p:ext uri="{BB962C8B-B14F-4D97-AF65-F5344CB8AC3E}">
        <p14:creationId xmlns:p14="http://schemas.microsoft.com/office/powerpoint/2010/main" val="491609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194" y="-1687"/>
            <a:ext cx="8229600" cy="1143000"/>
          </a:xfrm>
        </p:spPr>
        <p:txBody>
          <a:bodyPr/>
          <a:lstStyle/>
          <a:p>
            <a:r>
              <a:rPr lang="en-GB" b="1" dirty="0" smtClean="0">
                <a:solidFill>
                  <a:srgbClr val="FF0000"/>
                </a:solidFill>
              </a:rPr>
              <a:t>HW</a:t>
            </a:r>
            <a:endParaRPr lang="en-GB" b="1" dirty="0">
              <a:solidFill>
                <a:srgbClr val="FF0000"/>
              </a:solidFill>
            </a:endParaRPr>
          </a:p>
        </p:txBody>
      </p:sp>
      <p:sp>
        <p:nvSpPr>
          <p:cNvPr id="3" name="Content Placeholder 2"/>
          <p:cNvSpPr>
            <a:spLocks noGrp="1"/>
          </p:cNvSpPr>
          <p:nvPr>
            <p:ph idx="1"/>
          </p:nvPr>
        </p:nvSpPr>
        <p:spPr>
          <a:xfrm>
            <a:off x="920552" y="1141314"/>
            <a:ext cx="8229600" cy="5095999"/>
          </a:xfrm>
        </p:spPr>
        <p:txBody>
          <a:bodyPr>
            <a:normAutofit lnSpcReduction="10000"/>
          </a:bodyPr>
          <a:lstStyle/>
          <a:p>
            <a:r>
              <a:rPr lang="en-GB" dirty="0" smtClean="0"/>
              <a:t>Research Glastonbury festival and find out the answers to the following questions. </a:t>
            </a:r>
          </a:p>
          <a:p>
            <a:r>
              <a:rPr lang="en-GB" dirty="0" smtClean="0"/>
              <a:t>Present your findings in the form of a poster (landscape or portrait) </a:t>
            </a:r>
          </a:p>
          <a:p>
            <a:r>
              <a:rPr lang="en-GB" i="1" dirty="0" smtClean="0"/>
              <a:t>How many tons of waste are left at the festival each year?</a:t>
            </a:r>
          </a:p>
          <a:p>
            <a:r>
              <a:rPr lang="en-GB" i="1" dirty="0" smtClean="0"/>
              <a:t>How much electricity is used over one weekend?</a:t>
            </a:r>
          </a:p>
          <a:p>
            <a:r>
              <a:rPr lang="en-GB" i="1" dirty="0" smtClean="0"/>
              <a:t>What year did the festival start?</a:t>
            </a:r>
          </a:p>
          <a:p>
            <a:r>
              <a:rPr lang="en-GB" i="1" dirty="0" smtClean="0"/>
              <a:t>Has the festival raised money for charity, if so how much?</a:t>
            </a:r>
          </a:p>
          <a:p>
            <a:r>
              <a:rPr lang="en-GB" i="1" dirty="0" smtClean="0"/>
              <a:t>Find out three more interesting facts about the festival.</a:t>
            </a:r>
            <a:endParaRPr lang="en-GB" i="1" dirty="0"/>
          </a:p>
        </p:txBody>
      </p:sp>
    </p:spTree>
    <p:extLst>
      <p:ext uri="{BB962C8B-B14F-4D97-AF65-F5344CB8AC3E}">
        <p14:creationId xmlns:p14="http://schemas.microsoft.com/office/powerpoint/2010/main" val="522170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1"/>
            <a:ext cx="8543925" cy="1102658"/>
          </a:xfrm>
        </p:spPr>
        <p:txBody>
          <a:bodyPr/>
          <a:lstStyle/>
          <a:p>
            <a:r>
              <a:rPr lang="en-GB" dirty="0" smtClean="0"/>
              <a:t>Design Brief</a:t>
            </a:r>
            <a:endParaRPr lang="en-GB" dirty="0"/>
          </a:p>
        </p:txBody>
      </p:sp>
      <p:sp>
        <p:nvSpPr>
          <p:cNvPr id="3" name="Content Placeholder 2"/>
          <p:cNvSpPr>
            <a:spLocks noGrp="1"/>
          </p:cNvSpPr>
          <p:nvPr>
            <p:ph idx="1"/>
          </p:nvPr>
        </p:nvSpPr>
        <p:spPr>
          <a:xfrm>
            <a:off x="681037" y="1102659"/>
            <a:ext cx="8543925" cy="5325035"/>
          </a:xfrm>
        </p:spPr>
        <p:txBody>
          <a:bodyPr>
            <a:normAutofit fontScale="77500" lnSpcReduction="20000"/>
          </a:bodyPr>
          <a:lstStyle/>
          <a:p>
            <a:pPr marL="0" indent="0">
              <a:buNone/>
            </a:pPr>
            <a:r>
              <a:rPr lang="en-GB" dirty="0" smtClean="0"/>
              <a:t>You have been asked to design an environmentally friendly festival package that incorporates the 6 R’s.</a:t>
            </a:r>
          </a:p>
          <a:p>
            <a:pPr marL="0" indent="0">
              <a:buNone/>
            </a:pPr>
            <a:r>
              <a:rPr lang="en-GB" dirty="0" smtClean="0"/>
              <a:t>The festival name is </a:t>
            </a:r>
            <a:r>
              <a:rPr lang="en-GB" b="1" u="sng" dirty="0" smtClean="0"/>
              <a:t>your choice </a:t>
            </a:r>
            <a:r>
              <a:rPr lang="en-GB" dirty="0" smtClean="0"/>
              <a:t>and it can be held anywhere in the country, although it is reasonably small and can hold a maximum of 20,000 weekend guests.</a:t>
            </a:r>
          </a:p>
          <a:p>
            <a:pPr marL="0" indent="0">
              <a:buNone/>
            </a:pPr>
            <a:endParaRPr lang="en-GB" dirty="0"/>
          </a:p>
          <a:p>
            <a:pPr marL="0" indent="0">
              <a:buNone/>
            </a:pPr>
            <a:r>
              <a:rPr lang="en-GB" dirty="0" smtClean="0"/>
              <a:t>You will need to design and produce a  variety of items which will be presented as a presentation pack. </a:t>
            </a:r>
          </a:p>
          <a:p>
            <a:pPr marL="0" indent="0">
              <a:buNone/>
            </a:pPr>
            <a:r>
              <a:rPr lang="en-GB" dirty="0" smtClean="0"/>
              <a:t>You </a:t>
            </a:r>
            <a:r>
              <a:rPr lang="en-GB" b="1" u="sng" dirty="0" smtClean="0"/>
              <a:t>must</a:t>
            </a:r>
            <a:r>
              <a:rPr lang="en-GB" dirty="0" smtClean="0"/>
              <a:t> include </a:t>
            </a:r>
          </a:p>
          <a:p>
            <a:pPr lvl="1"/>
            <a:r>
              <a:rPr lang="en-GB" dirty="0"/>
              <a:t>A </a:t>
            </a:r>
            <a:r>
              <a:rPr lang="en-GB" dirty="0" smtClean="0"/>
              <a:t>logo</a:t>
            </a:r>
          </a:p>
          <a:p>
            <a:pPr lvl="1"/>
            <a:r>
              <a:rPr lang="en-GB" dirty="0" smtClean="0"/>
              <a:t>A festival Map</a:t>
            </a:r>
          </a:p>
          <a:p>
            <a:pPr lvl="1"/>
            <a:r>
              <a:rPr lang="en-GB" dirty="0" smtClean="0"/>
              <a:t>An entry ticket</a:t>
            </a:r>
          </a:p>
          <a:p>
            <a:pPr lvl="1"/>
            <a:r>
              <a:rPr lang="en-GB" dirty="0" smtClean="0"/>
              <a:t>A VIP Pass</a:t>
            </a:r>
          </a:p>
          <a:p>
            <a:pPr marL="0" indent="0">
              <a:buNone/>
            </a:pPr>
            <a:r>
              <a:rPr lang="en-GB" dirty="0"/>
              <a:t>	</a:t>
            </a:r>
            <a:r>
              <a:rPr lang="en-GB" dirty="0" smtClean="0"/>
              <a:t>		</a:t>
            </a:r>
          </a:p>
          <a:p>
            <a:pPr marL="0" indent="0">
              <a:buNone/>
            </a:pPr>
            <a:r>
              <a:rPr lang="en-GB" dirty="0" smtClean="0"/>
              <a:t>You </a:t>
            </a:r>
            <a:r>
              <a:rPr lang="en-GB" b="1" dirty="0" smtClean="0"/>
              <a:t>could</a:t>
            </a:r>
            <a:r>
              <a:rPr lang="en-GB" dirty="0" smtClean="0"/>
              <a:t> include	</a:t>
            </a:r>
          </a:p>
          <a:p>
            <a:pPr lvl="1"/>
            <a:r>
              <a:rPr lang="en-GB" dirty="0" smtClean="0"/>
              <a:t>A wrist band</a:t>
            </a:r>
          </a:p>
          <a:p>
            <a:pPr lvl="1"/>
            <a:r>
              <a:rPr lang="en-GB" dirty="0" smtClean="0"/>
              <a:t>A poster / flyer</a:t>
            </a:r>
          </a:p>
          <a:p>
            <a:pPr lvl="1"/>
            <a:r>
              <a:rPr lang="en-GB" dirty="0" smtClean="0"/>
              <a:t>A stall design</a:t>
            </a:r>
            <a:endParaRPr lang="en-GB" dirty="0"/>
          </a:p>
        </p:txBody>
      </p:sp>
    </p:spTree>
    <p:extLst>
      <p:ext uri="{BB962C8B-B14F-4D97-AF65-F5344CB8AC3E}">
        <p14:creationId xmlns:p14="http://schemas.microsoft.com/office/powerpoint/2010/main" val="373822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2931"/>
            <a:ext cx="9507071" cy="1325563"/>
          </a:xfrm>
        </p:spPr>
        <p:txBody>
          <a:bodyPr>
            <a:normAutofit fontScale="90000"/>
          </a:bodyPr>
          <a:lstStyle/>
          <a:p>
            <a:pPr algn="ctr"/>
            <a:r>
              <a:rPr lang="en-GB" dirty="0" smtClean="0"/>
              <a:t>What is a festival?</a:t>
            </a:r>
            <a:br>
              <a:rPr lang="en-GB" dirty="0" smtClean="0"/>
            </a:br>
            <a:r>
              <a:rPr lang="en-GB" sz="2700" dirty="0" smtClean="0"/>
              <a:t>Before you start designing you will need to answer the following questions.</a:t>
            </a:r>
            <a:endParaRPr lang="en-GB" sz="2700" dirty="0"/>
          </a:p>
        </p:txBody>
      </p:sp>
      <p:sp>
        <p:nvSpPr>
          <p:cNvPr id="17" name="TextBox 16"/>
          <p:cNvSpPr txBox="1"/>
          <p:nvPr/>
        </p:nvSpPr>
        <p:spPr>
          <a:xfrm>
            <a:off x="67235" y="4048572"/>
            <a:ext cx="7611036" cy="3170099"/>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Who will be at the festival ?</a:t>
            </a:r>
          </a:p>
          <a:p>
            <a:pPr marL="285750" indent="-285750">
              <a:buFont typeface="Arial" panose="020B0604020202020204" pitchFamily="34" charset="0"/>
              <a:buChar char="•"/>
            </a:pPr>
            <a:r>
              <a:rPr lang="en-GB" sz="2800" dirty="0" smtClean="0"/>
              <a:t>What type of festival will it be?</a:t>
            </a:r>
          </a:p>
          <a:p>
            <a:pPr marL="285750" indent="-285750">
              <a:buFont typeface="Arial" panose="020B0604020202020204" pitchFamily="34" charset="0"/>
              <a:buChar char="•"/>
            </a:pPr>
            <a:r>
              <a:rPr lang="en-GB" sz="2800" dirty="0" smtClean="0"/>
              <a:t>Why is the festival being held?</a:t>
            </a:r>
          </a:p>
          <a:p>
            <a:pPr marL="285750" indent="-285750">
              <a:buFont typeface="Arial" panose="020B0604020202020204" pitchFamily="34" charset="0"/>
              <a:buChar char="•"/>
            </a:pPr>
            <a:r>
              <a:rPr lang="en-GB" sz="2800" dirty="0" smtClean="0"/>
              <a:t>When is the festival going to be held?</a:t>
            </a:r>
          </a:p>
          <a:p>
            <a:pPr marL="285750" indent="-285750">
              <a:buFont typeface="Arial" panose="020B0604020202020204" pitchFamily="34" charset="0"/>
              <a:buChar char="•"/>
            </a:pPr>
            <a:r>
              <a:rPr lang="en-GB" sz="2800" dirty="0" smtClean="0"/>
              <a:t>Where will the festival take place?</a:t>
            </a:r>
          </a:p>
          <a:p>
            <a:r>
              <a:rPr lang="en-GB" sz="2800" i="1" dirty="0" smtClean="0">
                <a:solidFill>
                  <a:schemeClr val="accent2"/>
                </a:solidFill>
              </a:rPr>
              <a:t>(Look back at slides 6,7 &amp;8 to help with this task)</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endParaRPr lang="en-GB" sz="1600" dirty="0"/>
          </a:p>
        </p:txBody>
      </p:sp>
      <p:grpSp>
        <p:nvGrpSpPr>
          <p:cNvPr id="21" name="Group 20"/>
          <p:cNvGrpSpPr/>
          <p:nvPr/>
        </p:nvGrpSpPr>
        <p:grpSpPr>
          <a:xfrm>
            <a:off x="-54314" y="1396719"/>
            <a:ext cx="9960313" cy="2432086"/>
            <a:chOff x="-54314" y="1087438"/>
            <a:chExt cx="9960313" cy="2432086"/>
          </a:xfrm>
        </p:grpSpPr>
        <p:sp>
          <p:nvSpPr>
            <p:cNvPr id="22" name="Left Arrow 21"/>
            <p:cNvSpPr/>
            <p:nvPr/>
          </p:nvSpPr>
          <p:spPr>
            <a:xfrm rot="18900502">
              <a:off x="-54314" y="1519520"/>
              <a:ext cx="2429551" cy="1554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WHO</a:t>
              </a:r>
              <a:endParaRPr lang="en-GB" sz="2400" dirty="0"/>
            </a:p>
          </p:txBody>
        </p:sp>
        <p:sp>
          <p:nvSpPr>
            <p:cNvPr id="23" name="Left Arrow 22"/>
            <p:cNvSpPr/>
            <p:nvPr/>
          </p:nvSpPr>
          <p:spPr>
            <a:xfrm rot="18892840">
              <a:off x="1793891" y="1525051"/>
              <a:ext cx="2429551" cy="1554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WHAT</a:t>
              </a:r>
              <a:endParaRPr lang="en-GB" sz="2400" dirty="0"/>
            </a:p>
          </p:txBody>
        </p:sp>
        <p:sp>
          <p:nvSpPr>
            <p:cNvPr id="24" name="Left Arrow 23"/>
            <p:cNvSpPr/>
            <p:nvPr/>
          </p:nvSpPr>
          <p:spPr>
            <a:xfrm rot="18865701">
              <a:off x="3710711" y="1527586"/>
              <a:ext cx="2429551" cy="1554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WHY</a:t>
              </a:r>
              <a:endParaRPr lang="en-GB" sz="2400" dirty="0"/>
            </a:p>
          </p:txBody>
        </p:sp>
        <p:sp>
          <p:nvSpPr>
            <p:cNvPr id="25" name="Left Arrow 24"/>
            <p:cNvSpPr/>
            <p:nvPr/>
          </p:nvSpPr>
          <p:spPr>
            <a:xfrm rot="18887503">
              <a:off x="5558915" y="1527585"/>
              <a:ext cx="2429551" cy="1554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WHEN</a:t>
              </a:r>
              <a:endParaRPr lang="en-GB" sz="2400" dirty="0"/>
            </a:p>
          </p:txBody>
        </p:sp>
        <p:sp>
          <p:nvSpPr>
            <p:cNvPr id="26" name="Left Arrow 25"/>
            <p:cNvSpPr/>
            <p:nvPr/>
          </p:nvSpPr>
          <p:spPr>
            <a:xfrm rot="18924161">
              <a:off x="7476448" y="1519519"/>
              <a:ext cx="2429551" cy="1554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WHERE</a:t>
              </a:r>
              <a:endParaRPr lang="en-GB" sz="2400" dirty="0"/>
            </a:p>
          </p:txBody>
        </p:sp>
      </p:grpSp>
    </p:spTree>
    <p:extLst>
      <p:ext uri="{BB962C8B-B14F-4D97-AF65-F5344CB8AC3E}">
        <p14:creationId xmlns:p14="http://schemas.microsoft.com/office/powerpoint/2010/main" val="239678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007" y="72931"/>
            <a:ext cx="8543925" cy="1325563"/>
          </a:xfrm>
        </p:spPr>
        <p:txBody>
          <a:bodyPr>
            <a:normAutofit fontScale="90000"/>
          </a:bodyPr>
          <a:lstStyle/>
          <a:p>
            <a:pPr algn="ctr"/>
            <a:r>
              <a:rPr lang="en-GB" dirty="0" smtClean="0"/>
              <a:t>What is a festival?</a:t>
            </a:r>
            <a:br>
              <a:rPr lang="en-GB" dirty="0" smtClean="0"/>
            </a:br>
            <a:r>
              <a:rPr lang="en-GB" sz="3100" dirty="0" smtClean="0"/>
              <a:t>Under each heading make a list of all the possible answers</a:t>
            </a:r>
            <a:endParaRPr lang="en-GB" sz="3100" dirty="0"/>
          </a:p>
        </p:txBody>
      </p:sp>
      <p:grpSp>
        <p:nvGrpSpPr>
          <p:cNvPr id="22" name="Group 21"/>
          <p:cNvGrpSpPr/>
          <p:nvPr/>
        </p:nvGrpSpPr>
        <p:grpSpPr>
          <a:xfrm>
            <a:off x="-54314" y="1423613"/>
            <a:ext cx="9960313" cy="2432086"/>
            <a:chOff x="-54314" y="1087438"/>
            <a:chExt cx="9960313" cy="2432086"/>
          </a:xfrm>
        </p:grpSpPr>
        <p:sp>
          <p:nvSpPr>
            <p:cNvPr id="3" name="Left Arrow 2"/>
            <p:cNvSpPr/>
            <p:nvPr/>
          </p:nvSpPr>
          <p:spPr>
            <a:xfrm rot="18900502">
              <a:off x="-54314" y="1519520"/>
              <a:ext cx="2429551" cy="1554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WHO</a:t>
              </a:r>
              <a:endParaRPr lang="en-GB" sz="2400" dirty="0"/>
            </a:p>
          </p:txBody>
        </p:sp>
        <p:sp>
          <p:nvSpPr>
            <p:cNvPr id="10" name="Left Arrow 9"/>
            <p:cNvSpPr/>
            <p:nvPr/>
          </p:nvSpPr>
          <p:spPr>
            <a:xfrm rot="18892840">
              <a:off x="1793891" y="1525051"/>
              <a:ext cx="2429551" cy="1554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WHAT</a:t>
              </a:r>
              <a:endParaRPr lang="en-GB" sz="2400" dirty="0"/>
            </a:p>
          </p:txBody>
        </p:sp>
        <p:sp>
          <p:nvSpPr>
            <p:cNvPr id="11" name="Left Arrow 10"/>
            <p:cNvSpPr/>
            <p:nvPr/>
          </p:nvSpPr>
          <p:spPr>
            <a:xfrm rot="18865701">
              <a:off x="3710711" y="1527586"/>
              <a:ext cx="2429551" cy="1554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WHY</a:t>
              </a:r>
              <a:endParaRPr lang="en-GB" sz="2400" dirty="0"/>
            </a:p>
          </p:txBody>
        </p:sp>
        <p:sp>
          <p:nvSpPr>
            <p:cNvPr id="18" name="Left Arrow 17"/>
            <p:cNvSpPr/>
            <p:nvPr/>
          </p:nvSpPr>
          <p:spPr>
            <a:xfrm rot="18887503">
              <a:off x="5558915" y="1527585"/>
              <a:ext cx="2429551" cy="1554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WHEN</a:t>
              </a:r>
              <a:endParaRPr lang="en-GB" sz="2400" dirty="0"/>
            </a:p>
          </p:txBody>
        </p:sp>
        <p:sp>
          <p:nvSpPr>
            <p:cNvPr id="19" name="Left Arrow 18"/>
            <p:cNvSpPr/>
            <p:nvPr/>
          </p:nvSpPr>
          <p:spPr>
            <a:xfrm rot="18924161">
              <a:off x="7476448" y="1519519"/>
              <a:ext cx="2429551" cy="1554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WHERE</a:t>
              </a:r>
              <a:endParaRPr lang="en-GB" sz="2400" dirty="0"/>
            </a:p>
          </p:txBody>
        </p:sp>
      </p:grpSp>
      <p:sp>
        <p:nvSpPr>
          <p:cNvPr id="20" name="TextBox 19"/>
          <p:cNvSpPr txBox="1"/>
          <p:nvPr/>
        </p:nvSpPr>
        <p:spPr>
          <a:xfrm>
            <a:off x="282388" y="3716228"/>
            <a:ext cx="1519518" cy="646331"/>
          </a:xfrm>
          <a:prstGeom prst="rect">
            <a:avLst/>
          </a:prstGeom>
          <a:noFill/>
        </p:spPr>
        <p:txBody>
          <a:bodyPr wrap="square" rtlCol="0">
            <a:spAutoFit/>
          </a:bodyPr>
          <a:lstStyle/>
          <a:p>
            <a:r>
              <a:rPr lang="en-GB" u="sng" dirty="0" smtClean="0"/>
              <a:t>                             </a:t>
            </a:r>
          </a:p>
          <a:p>
            <a:pPr marL="342900" indent="-342900">
              <a:buFont typeface="+mj-lt"/>
              <a:buAutoNum type="arabicPeriod"/>
            </a:pPr>
            <a:endParaRPr lang="en-GB" u="sng" dirty="0"/>
          </a:p>
        </p:txBody>
      </p:sp>
      <p:sp>
        <p:nvSpPr>
          <p:cNvPr id="4" name="TextBox 3"/>
          <p:cNvSpPr txBox="1"/>
          <p:nvPr/>
        </p:nvSpPr>
        <p:spPr>
          <a:xfrm>
            <a:off x="6941713" y="6375042"/>
            <a:ext cx="2640169" cy="369332"/>
          </a:xfrm>
          <a:prstGeom prst="rect">
            <a:avLst/>
          </a:prstGeom>
          <a:noFill/>
        </p:spPr>
        <p:txBody>
          <a:bodyPr wrap="square" rtlCol="0">
            <a:spAutoFit/>
          </a:bodyPr>
          <a:lstStyle/>
          <a:p>
            <a:r>
              <a:rPr lang="en-GB" dirty="0" smtClean="0"/>
              <a:t>Name…………………………….</a:t>
            </a:r>
            <a:endParaRPr lang="en-GB" dirty="0"/>
          </a:p>
        </p:txBody>
      </p:sp>
      <p:sp>
        <p:nvSpPr>
          <p:cNvPr id="5" name="TextBox 4"/>
          <p:cNvSpPr txBox="1"/>
          <p:nvPr/>
        </p:nvSpPr>
        <p:spPr>
          <a:xfrm>
            <a:off x="8744755" y="72931"/>
            <a:ext cx="837127" cy="369332"/>
          </a:xfrm>
          <a:prstGeom prst="rect">
            <a:avLst/>
          </a:prstGeom>
          <a:noFill/>
        </p:spPr>
        <p:txBody>
          <a:bodyPr wrap="square" rtlCol="0">
            <a:spAutoFit/>
          </a:bodyPr>
          <a:lstStyle/>
          <a:p>
            <a:r>
              <a:rPr lang="en-GB" dirty="0" smtClean="0"/>
              <a:t>Page 2</a:t>
            </a:r>
            <a:endParaRPr lang="en-GB" dirty="0"/>
          </a:p>
        </p:txBody>
      </p:sp>
    </p:spTree>
    <p:extLst>
      <p:ext uri="{BB962C8B-B14F-4D97-AF65-F5344CB8AC3E}">
        <p14:creationId xmlns:p14="http://schemas.microsoft.com/office/powerpoint/2010/main" val="2263980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p:txBody>
          <a:bodyPr/>
          <a:lstStyle/>
          <a:p>
            <a:pPr marL="0" indent="0" algn="ctr">
              <a:buNone/>
            </a:pPr>
            <a:r>
              <a:rPr lang="en-GB" dirty="0" smtClean="0"/>
              <a:t>Looking at the lists you have made you now need to sum up what your festival will be all about. For example:</a:t>
            </a:r>
          </a:p>
          <a:p>
            <a:endParaRPr lang="en-GB" dirty="0"/>
          </a:p>
          <a:p>
            <a:r>
              <a:rPr lang="en-GB" i="1" dirty="0" smtClean="0"/>
              <a:t>My festival will be aimed at </a:t>
            </a:r>
            <a:r>
              <a:rPr lang="en-GB" i="1" u="sng" dirty="0" smtClean="0"/>
              <a:t>young people </a:t>
            </a:r>
            <a:r>
              <a:rPr lang="en-GB" i="1" dirty="0" smtClean="0"/>
              <a:t>between the ages of 6 to 15 year olds. The theme of the festival will be on </a:t>
            </a:r>
            <a:r>
              <a:rPr lang="en-GB" i="1" u="sng" dirty="0" smtClean="0"/>
              <a:t>food</a:t>
            </a:r>
            <a:r>
              <a:rPr lang="en-GB" i="1" dirty="0" smtClean="0"/>
              <a:t>. The aim of the festival is to </a:t>
            </a:r>
            <a:r>
              <a:rPr lang="en-GB" i="1" u="sng" dirty="0" smtClean="0"/>
              <a:t>introduce</a:t>
            </a:r>
            <a:r>
              <a:rPr lang="en-GB" i="1" dirty="0" smtClean="0"/>
              <a:t> young children to different types of food from around the world whilst helping to </a:t>
            </a:r>
            <a:r>
              <a:rPr lang="en-GB" i="1" u="sng" dirty="0" smtClean="0"/>
              <a:t>raise money </a:t>
            </a:r>
            <a:r>
              <a:rPr lang="en-GB" i="1" dirty="0" smtClean="0"/>
              <a:t>for starving children. It will take place on the </a:t>
            </a:r>
            <a:r>
              <a:rPr lang="en-GB" i="1" u="sng" dirty="0" smtClean="0"/>
              <a:t>last weekend in August </a:t>
            </a:r>
            <a:r>
              <a:rPr lang="en-GB" i="1" dirty="0" smtClean="0"/>
              <a:t>and will be held in </a:t>
            </a:r>
            <a:r>
              <a:rPr lang="en-GB" i="1" u="sng" dirty="0" smtClean="0"/>
              <a:t>Cardiff Castle grounds</a:t>
            </a:r>
            <a:r>
              <a:rPr lang="en-GB" i="1" dirty="0" smtClean="0"/>
              <a:t>.</a:t>
            </a:r>
            <a:endParaRPr lang="en-GB" i="1" dirty="0"/>
          </a:p>
        </p:txBody>
      </p:sp>
    </p:spTree>
    <p:extLst>
      <p:ext uri="{BB962C8B-B14F-4D97-AF65-F5344CB8AC3E}">
        <p14:creationId xmlns:p14="http://schemas.microsoft.com/office/powerpoint/2010/main" val="3261827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1012" y="395287"/>
            <a:ext cx="2295525" cy="1990725"/>
          </a:xfrm>
          <a:prstGeom prst="rect">
            <a:avLst/>
          </a:prstGeom>
        </p:spPr>
      </p:pic>
      <p:pic>
        <p:nvPicPr>
          <p:cNvPr id="5" name="Picture 4"/>
          <p:cNvPicPr>
            <a:picLocks noChangeAspect="1"/>
          </p:cNvPicPr>
          <p:nvPr/>
        </p:nvPicPr>
        <p:blipFill>
          <a:blip r:embed="rId3"/>
          <a:stretch>
            <a:fillRect/>
          </a:stretch>
        </p:blipFill>
        <p:spPr>
          <a:xfrm>
            <a:off x="3071813" y="395287"/>
            <a:ext cx="1766888" cy="1766888"/>
          </a:xfrm>
          <a:prstGeom prst="rect">
            <a:avLst/>
          </a:prstGeom>
        </p:spPr>
      </p:pic>
      <p:pic>
        <p:nvPicPr>
          <p:cNvPr id="6" name="Picture 5"/>
          <p:cNvPicPr>
            <a:picLocks noChangeAspect="1"/>
          </p:cNvPicPr>
          <p:nvPr/>
        </p:nvPicPr>
        <p:blipFill>
          <a:blip r:embed="rId4"/>
          <a:stretch>
            <a:fillRect/>
          </a:stretch>
        </p:blipFill>
        <p:spPr>
          <a:xfrm>
            <a:off x="271462" y="2614613"/>
            <a:ext cx="2275553" cy="1652588"/>
          </a:xfrm>
          <a:prstGeom prst="rect">
            <a:avLst/>
          </a:prstGeom>
        </p:spPr>
      </p:pic>
      <p:pic>
        <p:nvPicPr>
          <p:cNvPr id="7" name="Picture 6"/>
          <p:cNvPicPr>
            <a:picLocks noChangeAspect="1"/>
          </p:cNvPicPr>
          <p:nvPr/>
        </p:nvPicPr>
        <p:blipFill rotWithShape="1">
          <a:blip r:embed="rId5"/>
          <a:srcRect l="9111" t="16666" r="9555" b="17111"/>
          <a:stretch/>
        </p:blipFill>
        <p:spPr>
          <a:xfrm>
            <a:off x="2618943" y="2703909"/>
            <a:ext cx="2029690" cy="1652588"/>
          </a:xfrm>
          <a:prstGeom prst="rect">
            <a:avLst/>
          </a:prstGeom>
        </p:spPr>
      </p:pic>
      <p:pic>
        <p:nvPicPr>
          <p:cNvPr id="8" name="Picture 7"/>
          <p:cNvPicPr>
            <a:picLocks noChangeAspect="1"/>
          </p:cNvPicPr>
          <p:nvPr/>
        </p:nvPicPr>
        <p:blipFill>
          <a:blip r:embed="rId6"/>
          <a:stretch>
            <a:fillRect/>
          </a:stretch>
        </p:blipFill>
        <p:spPr>
          <a:xfrm>
            <a:off x="5257800" y="242887"/>
            <a:ext cx="2133600" cy="2143125"/>
          </a:xfrm>
          <a:prstGeom prst="rect">
            <a:avLst/>
          </a:prstGeom>
        </p:spPr>
      </p:pic>
      <p:pic>
        <p:nvPicPr>
          <p:cNvPr id="9" name="Picture 8"/>
          <p:cNvPicPr>
            <a:picLocks noChangeAspect="1"/>
          </p:cNvPicPr>
          <p:nvPr/>
        </p:nvPicPr>
        <p:blipFill>
          <a:blip r:embed="rId7"/>
          <a:stretch>
            <a:fillRect/>
          </a:stretch>
        </p:blipFill>
        <p:spPr>
          <a:xfrm>
            <a:off x="490538" y="4619625"/>
            <a:ext cx="2581275" cy="1771650"/>
          </a:xfrm>
          <a:prstGeom prst="rect">
            <a:avLst/>
          </a:prstGeom>
        </p:spPr>
      </p:pic>
      <p:pic>
        <p:nvPicPr>
          <p:cNvPr id="10" name="Picture 9"/>
          <p:cNvPicPr>
            <a:picLocks noChangeAspect="1"/>
          </p:cNvPicPr>
          <p:nvPr/>
        </p:nvPicPr>
        <p:blipFill>
          <a:blip r:embed="rId8"/>
          <a:stretch>
            <a:fillRect/>
          </a:stretch>
        </p:blipFill>
        <p:spPr>
          <a:xfrm>
            <a:off x="3633788" y="4450557"/>
            <a:ext cx="2409825" cy="1895475"/>
          </a:xfrm>
          <a:prstGeom prst="rect">
            <a:avLst/>
          </a:prstGeom>
        </p:spPr>
      </p:pic>
      <p:pic>
        <p:nvPicPr>
          <p:cNvPr id="11" name="Picture 10"/>
          <p:cNvPicPr>
            <a:picLocks noChangeAspect="1"/>
          </p:cNvPicPr>
          <p:nvPr/>
        </p:nvPicPr>
        <p:blipFill>
          <a:blip r:embed="rId9"/>
          <a:stretch>
            <a:fillRect/>
          </a:stretch>
        </p:blipFill>
        <p:spPr>
          <a:xfrm>
            <a:off x="5588203" y="2506268"/>
            <a:ext cx="2676525" cy="1704975"/>
          </a:xfrm>
          <a:prstGeom prst="rect">
            <a:avLst/>
          </a:prstGeom>
        </p:spPr>
      </p:pic>
      <p:pic>
        <p:nvPicPr>
          <p:cNvPr id="12" name="Picture 11"/>
          <p:cNvPicPr>
            <a:picLocks noChangeAspect="1"/>
          </p:cNvPicPr>
          <p:nvPr/>
        </p:nvPicPr>
        <p:blipFill>
          <a:blip r:embed="rId10"/>
          <a:stretch>
            <a:fillRect/>
          </a:stretch>
        </p:blipFill>
        <p:spPr>
          <a:xfrm>
            <a:off x="6324600" y="4326731"/>
            <a:ext cx="2143125" cy="2143125"/>
          </a:xfrm>
          <a:prstGeom prst="rect">
            <a:avLst/>
          </a:prstGeom>
        </p:spPr>
      </p:pic>
      <p:sp>
        <p:nvSpPr>
          <p:cNvPr id="13" name="TextBox 12"/>
          <p:cNvSpPr txBox="1"/>
          <p:nvPr/>
        </p:nvSpPr>
        <p:spPr>
          <a:xfrm>
            <a:off x="7940878" y="485775"/>
            <a:ext cx="1329210" cy="369332"/>
          </a:xfrm>
          <a:prstGeom prst="rect">
            <a:avLst/>
          </a:prstGeom>
          <a:noFill/>
        </p:spPr>
        <p:txBody>
          <a:bodyPr wrap="none" rtlCol="0">
            <a:spAutoFit/>
          </a:bodyPr>
          <a:lstStyle/>
          <a:p>
            <a:r>
              <a:rPr lang="en-GB" dirty="0" smtClean="0">
                <a:latin typeface="Algerian" panose="04020705040A02060702" pitchFamily="82" charset="0"/>
              </a:rPr>
              <a:t>Food Fest</a:t>
            </a:r>
            <a:endParaRPr lang="en-GB" dirty="0">
              <a:latin typeface="Algerian" panose="04020705040A02060702" pitchFamily="82" charset="0"/>
            </a:endParaRPr>
          </a:p>
        </p:txBody>
      </p:sp>
      <p:sp>
        <p:nvSpPr>
          <p:cNvPr id="14" name="Rectangle 13"/>
          <p:cNvSpPr/>
          <p:nvPr/>
        </p:nvSpPr>
        <p:spPr>
          <a:xfrm>
            <a:off x="7940878" y="970595"/>
            <a:ext cx="1329210" cy="369332"/>
          </a:xfrm>
          <a:prstGeom prst="rect">
            <a:avLst/>
          </a:prstGeom>
        </p:spPr>
        <p:txBody>
          <a:bodyPr wrap="none">
            <a:spAutoFit/>
          </a:bodyPr>
          <a:lstStyle/>
          <a:p>
            <a:r>
              <a:rPr lang="en-GB" dirty="0">
                <a:latin typeface="Broadway" panose="04040905080B02020502" pitchFamily="82" charset="0"/>
              </a:rPr>
              <a:t>Food Fest</a:t>
            </a:r>
          </a:p>
        </p:txBody>
      </p:sp>
    </p:spTree>
    <p:extLst>
      <p:ext uri="{BB962C8B-B14F-4D97-AF65-F5344CB8AC3E}">
        <p14:creationId xmlns:p14="http://schemas.microsoft.com/office/powerpoint/2010/main" val="3100832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6618" y="365127"/>
            <a:ext cx="5368345" cy="1325563"/>
          </a:xfrm>
        </p:spPr>
        <p:txBody>
          <a:bodyPr>
            <a:normAutofit/>
          </a:bodyPr>
          <a:lstStyle/>
          <a:p>
            <a:r>
              <a:rPr lang="en-GB" sz="3200" dirty="0" smtClean="0"/>
              <a:t>Create a mind map of ideas for your festival name and theme</a:t>
            </a:r>
            <a:endParaRPr lang="en-GB" sz="32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212" t="2271" r="8213" b="2657"/>
          <a:stretch/>
        </p:blipFill>
        <p:spPr>
          <a:xfrm rot="5400000">
            <a:off x="4153668" y="1538835"/>
            <a:ext cx="4886465" cy="548056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5352" t="3573" r="10047" b="5285"/>
          <a:stretch/>
        </p:blipFill>
        <p:spPr>
          <a:xfrm rot="5400000">
            <a:off x="102899" y="-102899"/>
            <a:ext cx="3539774" cy="374557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6038" r="13816"/>
          <a:stretch/>
        </p:blipFill>
        <p:spPr>
          <a:xfrm rot="5400000">
            <a:off x="121233" y="3261568"/>
            <a:ext cx="3503106" cy="3745572"/>
          </a:xfrm>
          <a:prstGeom prst="rect">
            <a:avLst/>
          </a:prstGeom>
        </p:spPr>
      </p:pic>
    </p:spTree>
    <p:extLst>
      <p:ext uri="{BB962C8B-B14F-4D97-AF65-F5344CB8AC3E}">
        <p14:creationId xmlns:p14="http://schemas.microsoft.com/office/powerpoint/2010/main" val="3267471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816" y="99146"/>
            <a:ext cx="8543925" cy="1325563"/>
          </a:xfrm>
        </p:spPr>
        <p:txBody>
          <a:bodyPr/>
          <a:lstStyle/>
          <a:p>
            <a:r>
              <a:rPr lang="en-GB" dirty="0" smtClean="0"/>
              <a:t>4 X 4 development of idea exercise</a:t>
            </a:r>
            <a:endParaRPr lang="en-GB" dirty="0"/>
          </a:p>
        </p:txBody>
      </p:sp>
      <p:grpSp>
        <p:nvGrpSpPr>
          <p:cNvPr id="23" name="Group 22"/>
          <p:cNvGrpSpPr/>
          <p:nvPr/>
        </p:nvGrpSpPr>
        <p:grpSpPr>
          <a:xfrm>
            <a:off x="476517" y="1596980"/>
            <a:ext cx="6542466" cy="4213172"/>
            <a:chOff x="1442433" y="1906073"/>
            <a:chExt cx="6542466" cy="4213172"/>
          </a:xfrm>
        </p:grpSpPr>
        <p:sp>
          <p:nvSpPr>
            <p:cNvPr id="4" name="Rectangle 3"/>
            <p:cNvSpPr/>
            <p:nvPr/>
          </p:nvSpPr>
          <p:spPr>
            <a:xfrm>
              <a:off x="1442433" y="1906073"/>
              <a:ext cx="6516710" cy="42113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a:stCxn id="4" idx="0"/>
              <a:endCxn id="9" idx="0"/>
            </p:cNvCxnSpPr>
            <p:nvPr/>
          </p:nvCxnSpPr>
          <p:spPr>
            <a:xfrm flipH="1">
              <a:off x="4687910" y="1906073"/>
              <a:ext cx="12878" cy="1455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9" idx="1"/>
            </p:cNvCxnSpPr>
            <p:nvPr/>
          </p:nvCxnSpPr>
          <p:spPr>
            <a:xfrm>
              <a:off x="1442433" y="4011769"/>
              <a:ext cx="226668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709115" y="3361386"/>
              <a:ext cx="1957589" cy="13007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flipH="1">
              <a:off x="4687909" y="4663932"/>
              <a:ext cx="12878" cy="1455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666704" y="4011769"/>
              <a:ext cx="2266682"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7559897" y="3442218"/>
              <a:ext cx="360609" cy="461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Down Arrow 16"/>
            <p:cNvSpPr/>
            <p:nvPr/>
          </p:nvSpPr>
          <p:spPr>
            <a:xfrm rot="5400000">
              <a:off x="4815805" y="5574253"/>
              <a:ext cx="360609" cy="461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wn Arrow 17"/>
            <p:cNvSpPr/>
            <p:nvPr/>
          </p:nvSpPr>
          <p:spPr>
            <a:xfrm rot="16200000">
              <a:off x="4134119" y="1987424"/>
              <a:ext cx="360609" cy="461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1622738" y="2038049"/>
              <a:ext cx="425003" cy="369332"/>
            </a:xfrm>
            <a:prstGeom prst="rect">
              <a:avLst/>
            </a:prstGeom>
            <a:noFill/>
          </p:spPr>
          <p:txBody>
            <a:bodyPr wrap="square" rtlCol="0">
              <a:spAutoFit/>
            </a:bodyPr>
            <a:lstStyle/>
            <a:p>
              <a:r>
                <a:rPr lang="en-GB" dirty="0" smtClean="0"/>
                <a:t>1</a:t>
              </a:r>
              <a:endParaRPr lang="en-GB" dirty="0"/>
            </a:p>
          </p:txBody>
        </p:sp>
        <p:sp>
          <p:nvSpPr>
            <p:cNvPr id="20" name="TextBox 19"/>
            <p:cNvSpPr txBox="1"/>
            <p:nvPr/>
          </p:nvSpPr>
          <p:spPr>
            <a:xfrm>
              <a:off x="4776278" y="2029327"/>
              <a:ext cx="425003" cy="369332"/>
            </a:xfrm>
            <a:prstGeom prst="rect">
              <a:avLst/>
            </a:prstGeom>
            <a:noFill/>
          </p:spPr>
          <p:txBody>
            <a:bodyPr wrap="square" rtlCol="0">
              <a:spAutoFit/>
            </a:bodyPr>
            <a:lstStyle/>
            <a:p>
              <a:r>
                <a:rPr lang="en-GB" dirty="0" smtClean="0"/>
                <a:t>2</a:t>
              </a:r>
              <a:endParaRPr lang="en-GB" dirty="0"/>
            </a:p>
          </p:txBody>
        </p:sp>
        <p:sp>
          <p:nvSpPr>
            <p:cNvPr id="21" name="TextBox 20"/>
            <p:cNvSpPr txBox="1"/>
            <p:nvPr/>
          </p:nvSpPr>
          <p:spPr>
            <a:xfrm>
              <a:off x="7559896" y="5616156"/>
              <a:ext cx="425003" cy="369332"/>
            </a:xfrm>
            <a:prstGeom prst="rect">
              <a:avLst/>
            </a:prstGeom>
            <a:noFill/>
          </p:spPr>
          <p:txBody>
            <a:bodyPr wrap="square" rtlCol="0">
              <a:spAutoFit/>
            </a:bodyPr>
            <a:lstStyle/>
            <a:p>
              <a:r>
                <a:rPr lang="en-GB" dirty="0" smtClean="0"/>
                <a:t>3</a:t>
              </a:r>
              <a:endParaRPr lang="en-GB" dirty="0"/>
            </a:p>
          </p:txBody>
        </p:sp>
        <p:sp>
          <p:nvSpPr>
            <p:cNvPr id="22" name="TextBox 21"/>
            <p:cNvSpPr txBox="1"/>
            <p:nvPr/>
          </p:nvSpPr>
          <p:spPr>
            <a:xfrm>
              <a:off x="1672471" y="5605496"/>
              <a:ext cx="243278" cy="369332"/>
            </a:xfrm>
            <a:prstGeom prst="rect">
              <a:avLst/>
            </a:prstGeom>
            <a:noFill/>
          </p:spPr>
          <p:txBody>
            <a:bodyPr wrap="square" rtlCol="0">
              <a:spAutoFit/>
            </a:bodyPr>
            <a:lstStyle/>
            <a:p>
              <a:r>
                <a:rPr lang="en-GB" dirty="0" smtClean="0"/>
                <a:t>4</a:t>
              </a:r>
              <a:endParaRPr lang="en-GB" dirty="0"/>
            </a:p>
          </p:txBody>
        </p:sp>
      </p:grpSp>
      <p:sp>
        <p:nvSpPr>
          <p:cNvPr id="24" name="TextBox 23"/>
          <p:cNvSpPr txBox="1"/>
          <p:nvPr/>
        </p:nvSpPr>
        <p:spPr>
          <a:xfrm>
            <a:off x="7340957" y="1913622"/>
            <a:ext cx="2279560" cy="3416320"/>
          </a:xfrm>
          <a:prstGeom prst="rect">
            <a:avLst/>
          </a:prstGeom>
          <a:noFill/>
        </p:spPr>
        <p:txBody>
          <a:bodyPr wrap="square" rtlCol="0">
            <a:spAutoFit/>
          </a:bodyPr>
          <a:lstStyle/>
          <a:p>
            <a:r>
              <a:rPr lang="en-GB" sz="3600" b="1" dirty="0">
                <a:solidFill>
                  <a:srgbClr val="C00000"/>
                </a:solidFill>
              </a:rPr>
              <a:t>S</a:t>
            </a:r>
            <a:r>
              <a:rPr lang="en-GB" sz="3600" dirty="0" smtClean="0"/>
              <a:t>ize / scale</a:t>
            </a:r>
          </a:p>
          <a:p>
            <a:r>
              <a:rPr lang="en-GB" sz="3600" b="1" dirty="0" smtClean="0">
                <a:solidFill>
                  <a:srgbClr val="C00000"/>
                </a:solidFill>
              </a:rPr>
              <a:t>C</a:t>
            </a:r>
            <a:r>
              <a:rPr lang="en-GB" sz="3600" dirty="0" smtClean="0"/>
              <a:t>ombine</a:t>
            </a:r>
          </a:p>
          <a:p>
            <a:r>
              <a:rPr lang="en-GB" sz="3600" b="1" dirty="0" smtClean="0">
                <a:solidFill>
                  <a:srgbClr val="C00000"/>
                </a:solidFill>
              </a:rPr>
              <a:t>A</a:t>
            </a:r>
            <a:r>
              <a:rPr lang="en-GB" sz="3600" dirty="0" smtClean="0"/>
              <a:t>dd</a:t>
            </a:r>
          </a:p>
          <a:p>
            <a:r>
              <a:rPr lang="en-GB" sz="3600" b="1" dirty="0" smtClean="0">
                <a:solidFill>
                  <a:srgbClr val="C00000"/>
                </a:solidFill>
              </a:rPr>
              <a:t>R</a:t>
            </a:r>
            <a:r>
              <a:rPr lang="en-GB" sz="3600" dirty="0" smtClean="0"/>
              <a:t>eplace</a:t>
            </a:r>
          </a:p>
          <a:p>
            <a:r>
              <a:rPr lang="en-GB" sz="3600" b="1" dirty="0" smtClean="0">
                <a:solidFill>
                  <a:srgbClr val="C00000"/>
                </a:solidFill>
              </a:rPr>
              <a:t>E</a:t>
            </a:r>
            <a:r>
              <a:rPr lang="en-GB" sz="3600" dirty="0" smtClean="0"/>
              <a:t>liminate</a:t>
            </a:r>
          </a:p>
          <a:p>
            <a:r>
              <a:rPr lang="en-GB" sz="3600" b="1" dirty="0" smtClean="0">
                <a:solidFill>
                  <a:srgbClr val="C00000"/>
                </a:solidFill>
              </a:rPr>
              <a:t>D</a:t>
            </a:r>
            <a:r>
              <a:rPr lang="en-GB" sz="3600" dirty="0" smtClean="0"/>
              <a:t>uplicate</a:t>
            </a:r>
            <a:endParaRPr lang="en-GB" sz="3600" dirty="0"/>
          </a:p>
        </p:txBody>
      </p:sp>
      <p:sp>
        <p:nvSpPr>
          <p:cNvPr id="25" name="TextBox 24"/>
          <p:cNvSpPr txBox="1"/>
          <p:nvPr/>
        </p:nvSpPr>
        <p:spPr>
          <a:xfrm>
            <a:off x="3301044" y="3045769"/>
            <a:ext cx="841897" cy="276999"/>
          </a:xfrm>
          <a:prstGeom prst="rect">
            <a:avLst/>
          </a:prstGeom>
          <a:noFill/>
        </p:spPr>
        <p:txBody>
          <a:bodyPr wrap="none" rtlCol="0">
            <a:spAutoFit/>
          </a:bodyPr>
          <a:lstStyle/>
          <a:p>
            <a:r>
              <a:rPr lang="en-GB" sz="1200" i="1" dirty="0" smtClean="0"/>
              <a:t>Initial Idea</a:t>
            </a:r>
            <a:endParaRPr lang="en-GB" sz="1200" i="1" dirty="0"/>
          </a:p>
        </p:txBody>
      </p:sp>
    </p:spTree>
    <p:extLst>
      <p:ext uri="{BB962C8B-B14F-4D97-AF65-F5344CB8AC3E}">
        <p14:creationId xmlns:p14="http://schemas.microsoft.com/office/powerpoint/2010/main" val="1344499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the 6 R’s?</a:t>
            </a:r>
            <a:endParaRPr lang="en-GB" dirty="0"/>
          </a:p>
        </p:txBody>
      </p:sp>
      <p:sp>
        <p:nvSpPr>
          <p:cNvPr id="3" name="Content Placeholder 2"/>
          <p:cNvSpPr>
            <a:spLocks noGrp="1"/>
          </p:cNvSpPr>
          <p:nvPr>
            <p:ph idx="1"/>
          </p:nvPr>
        </p:nvSpPr>
        <p:spPr/>
        <p:txBody>
          <a:bodyPr/>
          <a:lstStyle/>
          <a:p>
            <a:r>
              <a:rPr lang="en-GB" dirty="0" smtClean="0"/>
              <a:t>Research the definitions of the 6 R’s and find visual examples to support the definitions</a:t>
            </a:r>
            <a:endParaRPr lang="en-GB" dirty="0"/>
          </a:p>
        </p:txBody>
      </p:sp>
      <p:sp>
        <p:nvSpPr>
          <p:cNvPr id="4" name="TextBox 3"/>
          <p:cNvSpPr txBox="1"/>
          <p:nvPr/>
        </p:nvSpPr>
        <p:spPr>
          <a:xfrm rot="20416692">
            <a:off x="529591" y="3679609"/>
            <a:ext cx="3102718" cy="769441"/>
          </a:xfrm>
          <a:prstGeom prst="rect">
            <a:avLst/>
          </a:prstGeom>
          <a:noFill/>
        </p:spPr>
        <p:txBody>
          <a:bodyPr wrap="square" rtlCol="0">
            <a:spAutoFit/>
          </a:bodyPr>
          <a:lstStyle/>
          <a:p>
            <a:r>
              <a:rPr lang="en-GB" sz="4400" dirty="0" smtClean="0">
                <a:latin typeface="Broadway" panose="04040905080B02020502" pitchFamily="82" charset="0"/>
              </a:rPr>
              <a:t>RECYCLE</a:t>
            </a:r>
            <a:endParaRPr lang="en-GB" sz="4400" dirty="0">
              <a:latin typeface="Broadway" panose="04040905080B02020502" pitchFamily="82" charset="0"/>
            </a:endParaRPr>
          </a:p>
        </p:txBody>
      </p:sp>
      <p:sp>
        <p:nvSpPr>
          <p:cNvPr id="5" name="TextBox 4"/>
          <p:cNvSpPr txBox="1"/>
          <p:nvPr/>
        </p:nvSpPr>
        <p:spPr>
          <a:xfrm rot="1034982">
            <a:off x="6871112" y="5264759"/>
            <a:ext cx="2774883" cy="707886"/>
          </a:xfrm>
          <a:prstGeom prst="rect">
            <a:avLst/>
          </a:prstGeom>
          <a:noFill/>
        </p:spPr>
        <p:txBody>
          <a:bodyPr wrap="square" rtlCol="0">
            <a:spAutoFit/>
          </a:bodyPr>
          <a:lstStyle/>
          <a:p>
            <a:r>
              <a:rPr lang="en-GB" sz="4000" dirty="0" smtClean="0">
                <a:latin typeface="Rosewood Std Regular" panose="04090804040204020202" pitchFamily="82" charset="0"/>
              </a:rPr>
              <a:t>RETHINK</a:t>
            </a:r>
            <a:endParaRPr lang="en-GB" sz="4000" dirty="0">
              <a:latin typeface="Rosewood Std Regular" panose="04090804040204020202" pitchFamily="82" charset="0"/>
            </a:endParaRPr>
          </a:p>
        </p:txBody>
      </p:sp>
      <p:sp>
        <p:nvSpPr>
          <p:cNvPr id="6" name="TextBox 5"/>
          <p:cNvSpPr txBox="1"/>
          <p:nvPr/>
        </p:nvSpPr>
        <p:spPr>
          <a:xfrm rot="1084572">
            <a:off x="1426795" y="5213257"/>
            <a:ext cx="2291899" cy="707886"/>
          </a:xfrm>
          <a:prstGeom prst="rect">
            <a:avLst/>
          </a:prstGeom>
          <a:noFill/>
        </p:spPr>
        <p:txBody>
          <a:bodyPr wrap="square" rtlCol="0">
            <a:spAutoFit/>
          </a:bodyPr>
          <a:lstStyle/>
          <a:p>
            <a:r>
              <a:rPr lang="en-GB" sz="4000" dirty="0" smtClean="0">
                <a:latin typeface="Georgia" panose="02040502050405020303" pitchFamily="18" charset="0"/>
              </a:rPr>
              <a:t>REPAIR</a:t>
            </a:r>
            <a:endParaRPr lang="en-GB" sz="4000" dirty="0">
              <a:latin typeface="Georgia" panose="02040502050405020303" pitchFamily="18" charset="0"/>
            </a:endParaRPr>
          </a:p>
        </p:txBody>
      </p:sp>
      <p:sp>
        <p:nvSpPr>
          <p:cNvPr id="7" name="TextBox 6"/>
          <p:cNvSpPr txBox="1"/>
          <p:nvPr/>
        </p:nvSpPr>
        <p:spPr>
          <a:xfrm rot="20630070">
            <a:off x="3847847" y="4905437"/>
            <a:ext cx="2293616" cy="707886"/>
          </a:xfrm>
          <a:prstGeom prst="rect">
            <a:avLst/>
          </a:prstGeom>
          <a:noFill/>
        </p:spPr>
        <p:txBody>
          <a:bodyPr wrap="square" rtlCol="0">
            <a:spAutoFit/>
          </a:bodyPr>
          <a:lstStyle/>
          <a:p>
            <a:r>
              <a:rPr lang="en-GB" sz="4000" dirty="0" smtClean="0">
                <a:latin typeface="Hobo Std" panose="020B0803040709020204" pitchFamily="34" charset="0"/>
              </a:rPr>
              <a:t>REFUSE</a:t>
            </a:r>
            <a:endParaRPr lang="en-GB" sz="4000" dirty="0">
              <a:latin typeface="Hobo Std" panose="020B0803040709020204" pitchFamily="34" charset="0"/>
            </a:endParaRPr>
          </a:p>
        </p:txBody>
      </p:sp>
      <p:sp>
        <p:nvSpPr>
          <p:cNvPr id="8" name="TextBox 7"/>
          <p:cNvSpPr txBox="1"/>
          <p:nvPr/>
        </p:nvSpPr>
        <p:spPr>
          <a:xfrm rot="20183577">
            <a:off x="7179120" y="3537359"/>
            <a:ext cx="2143320" cy="707886"/>
          </a:xfrm>
          <a:prstGeom prst="rect">
            <a:avLst/>
          </a:prstGeom>
          <a:noFill/>
        </p:spPr>
        <p:txBody>
          <a:bodyPr wrap="square" rtlCol="0">
            <a:spAutoFit/>
          </a:bodyPr>
          <a:lstStyle/>
          <a:p>
            <a:r>
              <a:rPr lang="en-GB" sz="4000" dirty="0" smtClean="0">
                <a:latin typeface="Cooper Black" panose="0208090404030B020404" pitchFamily="18" charset="0"/>
              </a:rPr>
              <a:t>REUSE</a:t>
            </a:r>
            <a:endParaRPr lang="en-GB" sz="4000" dirty="0">
              <a:latin typeface="Cooper Black" panose="0208090404030B020404" pitchFamily="18" charset="0"/>
            </a:endParaRPr>
          </a:p>
        </p:txBody>
      </p:sp>
      <p:sp>
        <p:nvSpPr>
          <p:cNvPr id="9" name="TextBox 8"/>
          <p:cNvSpPr txBox="1"/>
          <p:nvPr/>
        </p:nvSpPr>
        <p:spPr>
          <a:xfrm rot="702604">
            <a:off x="4061507" y="3360940"/>
            <a:ext cx="2392359" cy="707886"/>
          </a:xfrm>
          <a:prstGeom prst="rect">
            <a:avLst/>
          </a:prstGeom>
          <a:noFill/>
        </p:spPr>
        <p:txBody>
          <a:bodyPr wrap="square" rtlCol="0">
            <a:spAutoFit/>
          </a:bodyPr>
          <a:lstStyle/>
          <a:p>
            <a:r>
              <a:rPr lang="en-GB" sz="4000" dirty="0" smtClean="0">
                <a:latin typeface="Bauhaus 93" panose="04030905020B02020C02" pitchFamily="82" charset="0"/>
              </a:rPr>
              <a:t>REDUCE</a:t>
            </a:r>
            <a:endParaRPr lang="en-GB" sz="4000" dirty="0">
              <a:latin typeface="Bauhaus 93" panose="04030905020B02020C02" pitchFamily="82" charset="0"/>
            </a:endParaRPr>
          </a:p>
        </p:txBody>
      </p:sp>
    </p:spTree>
    <p:extLst>
      <p:ext uri="{BB962C8B-B14F-4D97-AF65-F5344CB8AC3E}">
        <p14:creationId xmlns:p14="http://schemas.microsoft.com/office/powerpoint/2010/main" val="1529109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Map Key</a:t>
            </a:r>
            <a:endParaRPr lang="en-GB" dirty="0"/>
          </a:p>
        </p:txBody>
      </p:sp>
      <p:sp>
        <p:nvSpPr>
          <p:cNvPr id="3" name="Content Placeholder 2"/>
          <p:cNvSpPr>
            <a:spLocks noGrp="1"/>
          </p:cNvSpPr>
          <p:nvPr>
            <p:ph idx="1"/>
          </p:nvPr>
        </p:nvSpPr>
        <p:spPr>
          <a:xfrm>
            <a:off x="514937" y="1706186"/>
            <a:ext cx="8543925" cy="4351338"/>
          </a:xfrm>
        </p:spPr>
        <p:txBody>
          <a:bodyPr/>
          <a:lstStyle/>
          <a:p>
            <a:r>
              <a:rPr lang="en-GB" dirty="0" smtClean="0"/>
              <a:t>Make a list of all the possible services which will be available to visitors and staff at your festival.</a:t>
            </a:r>
          </a:p>
          <a:p>
            <a:r>
              <a:rPr lang="en-GB" dirty="0" smtClean="0"/>
              <a:t>Next to the list sketch out ideas for icons to represent the different services. These will then be used for the key on your map.</a:t>
            </a:r>
          </a:p>
          <a:p>
            <a:pPr marL="0" indent="0">
              <a:buNone/>
            </a:pPr>
            <a:endParaRPr lang="en-GB" sz="2000" dirty="0" smtClean="0"/>
          </a:p>
          <a:p>
            <a:pPr marL="0" indent="0">
              <a:buNone/>
            </a:pPr>
            <a:r>
              <a:rPr lang="en-GB" sz="2000" dirty="0" smtClean="0"/>
              <a:t>For example any of these icons would be suitable to identify the toilets…..</a:t>
            </a:r>
          </a:p>
        </p:txBody>
      </p:sp>
      <p:pic>
        <p:nvPicPr>
          <p:cNvPr id="6" name="Picture 5"/>
          <p:cNvPicPr>
            <a:picLocks noChangeAspect="1"/>
          </p:cNvPicPr>
          <p:nvPr/>
        </p:nvPicPr>
        <p:blipFill>
          <a:blip r:embed="rId2"/>
          <a:stretch>
            <a:fillRect/>
          </a:stretch>
        </p:blipFill>
        <p:spPr>
          <a:xfrm>
            <a:off x="3840338" y="4915661"/>
            <a:ext cx="1789177" cy="1789177"/>
          </a:xfrm>
          <a:prstGeom prst="rect">
            <a:avLst/>
          </a:prstGeom>
        </p:spPr>
      </p:pic>
      <p:pic>
        <p:nvPicPr>
          <p:cNvPr id="7" name="Picture 6"/>
          <p:cNvPicPr>
            <a:picLocks noChangeAspect="1"/>
          </p:cNvPicPr>
          <p:nvPr/>
        </p:nvPicPr>
        <p:blipFill>
          <a:blip r:embed="rId3"/>
          <a:stretch>
            <a:fillRect/>
          </a:stretch>
        </p:blipFill>
        <p:spPr>
          <a:xfrm>
            <a:off x="388998" y="5009882"/>
            <a:ext cx="1636865" cy="1636865"/>
          </a:xfrm>
          <a:prstGeom prst="rect">
            <a:avLst/>
          </a:prstGeom>
        </p:spPr>
      </p:pic>
      <p:pic>
        <p:nvPicPr>
          <p:cNvPr id="8" name="Picture 7"/>
          <p:cNvPicPr>
            <a:picLocks noChangeAspect="1"/>
          </p:cNvPicPr>
          <p:nvPr/>
        </p:nvPicPr>
        <p:blipFill>
          <a:blip r:embed="rId4"/>
          <a:stretch>
            <a:fillRect/>
          </a:stretch>
        </p:blipFill>
        <p:spPr>
          <a:xfrm>
            <a:off x="6764386" y="4758714"/>
            <a:ext cx="1855575" cy="1855575"/>
          </a:xfrm>
          <a:prstGeom prst="rect">
            <a:avLst/>
          </a:prstGeom>
        </p:spPr>
      </p:pic>
      <p:pic>
        <p:nvPicPr>
          <p:cNvPr id="9" name="Picture 8"/>
          <p:cNvPicPr>
            <a:picLocks noChangeAspect="1"/>
          </p:cNvPicPr>
          <p:nvPr/>
        </p:nvPicPr>
        <p:blipFill>
          <a:blip r:embed="rId5"/>
          <a:stretch>
            <a:fillRect/>
          </a:stretch>
        </p:blipFill>
        <p:spPr>
          <a:xfrm>
            <a:off x="2295192" y="4900165"/>
            <a:ext cx="1731084" cy="1731084"/>
          </a:xfrm>
          <a:prstGeom prst="rect">
            <a:avLst/>
          </a:prstGeom>
        </p:spPr>
      </p:pic>
      <p:pic>
        <p:nvPicPr>
          <p:cNvPr id="10" name="Picture 9"/>
          <p:cNvPicPr>
            <a:picLocks noChangeAspect="1"/>
          </p:cNvPicPr>
          <p:nvPr/>
        </p:nvPicPr>
        <p:blipFill>
          <a:blip r:embed="rId6"/>
          <a:stretch>
            <a:fillRect/>
          </a:stretch>
        </p:blipFill>
        <p:spPr>
          <a:xfrm>
            <a:off x="5566190" y="5095700"/>
            <a:ext cx="1518589" cy="1518589"/>
          </a:xfrm>
          <a:prstGeom prst="rect">
            <a:avLst/>
          </a:prstGeom>
        </p:spPr>
      </p:pic>
      <p:pic>
        <p:nvPicPr>
          <p:cNvPr id="12" name="Picture 11"/>
          <p:cNvPicPr>
            <a:picLocks noChangeAspect="1"/>
          </p:cNvPicPr>
          <p:nvPr/>
        </p:nvPicPr>
        <p:blipFill rotWithShape="1">
          <a:blip r:embed="rId7"/>
          <a:srcRect l="33882" t="10388" r="23831" b="28100"/>
          <a:stretch/>
        </p:blipFill>
        <p:spPr>
          <a:xfrm>
            <a:off x="8324767" y="4534635"/>
            <a:ext cx="1468191" cy="2303734"/>
          </a:xfrm>
          <a:prstGeom prst="rect">
            <a:avLst/>
          </a:prstGeom>
        </p:spPr>
      </p:pic>
    </p:spTree>
    <p:extLst>
      <p:ext uri="{BB962C8B-B14F-4D97-AF65-F5344CB8AC3E}">
        <p14:creationId xmlns:p14="http://schemas.microsoft.com/office/powerpoint/2010/main" val="890957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550" t="8235" r="2009" b="7843"/>
          <a:stretch/>
        </p:blipFill>
        <p:spPr>
          <a:xfrm>
            <a:off x="165531" y="203599"/>
            <a:ext cx="8269942" cy="5755342"/>
          </a:xfrm>
          <a:prstGeom prst="rect">
            <a:avLst/>
          </a:prstGeom>
        </p:spPr>
      </p:pic>
      <p:sp>
        <p:nvSpPr>
          <p:cNvPr id="2" name="Left Arrow 1"/>
          <p:cNvSpPr/>
          <p:nvPr/>
        </p:nvSpPr>
        <p:spPr>
          <a:xfrm rot="2588740">
            <a:off x="7894560" y="5145085"/>
            <a:ext cx="1081826" cy="7172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8912180" y="5640946"/>
            <a:ext cx="824248" cy="584775"/>
          </a:xfrm>
          <a:prstGeom prst="rect">
            <a:avLst/>
          </a:prstGeom>
          <a:noFill/>
        </p:spPr>
        <p:txBody>
          <a:bodyPr wrap="square" rtlCol="0">
            <a:spAutoFit/>
          </a:bodyPr>
          <a:lstStyle/>
          <a:p>
            <a:r>
              <a:rPr lang="en-GB" sz="3200" b="1" dirty="0" smtClean="0"/>
              <a:t>KEY</a:t>
            </a:r>
            <a:endParaRPr lang="en-GB" sz="3200" b="1" dirty="0"/>
          </a:p>
        </p:txBody>
      </p:sp>
    </p:spTree>
    <p:extLst>
      <p:ext uri="{BB962C8B-B14F-4D97-AF65-F5344CB8AC3E}">
        <p14:creationId xmlns:p14="http://schemas.microsoft.com/office/powerpoint/2010/main" val="333329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Ticket designs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038" y="1690690"/>
            <a:ext cx="1943100" cy="23526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896" y="1690690"/>
            <a:ext cx="1743075" cy="261937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7160" t="21726" r="14047" b="26921"/>
          <a:stretch/>
        </p:blipFill>
        <p:spPr>
          <a:xfrm>
            <a:off x="681038" y="4813987"/>
            <a:ext cx="3030350" cy="169439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5411" y="1690690"/>
            <a:ext cx="3758175" cy="210457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6273" y="4380157"/>
            <a:ext cx="2095500" cy="21812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6658" y="4310065"/>
            <a:ext cx="3339354" cy="2321410"/>
          </a:xfrm>
          <a:prstGeom prst="rect">
            <a:avLst/>
          </a:prstGeom>
        </p:spPr>
      </p:pic>
    </p:spTree>
    <p:extLst>
      <p:ext uri="{BB962C8B-B14F-4D97-AF65-F5344CB8AC3E}">
        <p14:creationId xmlns:p14="http://schemas.microsoft.com/office/powerpoint/2010/main" val="2170225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261751"/>
            <a:ext cx="7280462" cy="948484"/>
          </a:xfrm>
        </p:spPr>
        <p:txBody>
          <a:bodyPr/>
          <a:lstStyle/>
          <a:p>
            <a:r>
              <a:rPr lang="en-GB" dirty="0" smtClean="0"/>
              <a:t>Ticket Design</a:t>
            </a:r>
            <a:endParaRPr lang="en-GB" dirty="0"/>
          </a:p>
        </p:txBody>
      </p:sp>
      <p:sp>
        <p:nvSpPr>
          <p:cNvPr id="4" name="TextBox 3"/>
          <p:cNvSpPr txBox="1"/>
          <p:nvPr/>
        </p:nvSpPr>
        <p:spPr>
          <a:xfrm>
            <a:off x="605119" y="1613647"/>
            <a:ext cx="8370070" cy="3970318"/>
          </a:xfrm>
          <a:prstGeom prst="rect">
            <a:avLst/>
          </a:prstGeom>
          <a:noFill/>
        </p:spPr>
        <p:txBody>
          <a:bodyPr wrap="square" rtlCol="0">
            <a:spAutoFit/>
          </a:bodyPr>
          <a:lstStyle/>
          <a:p>
            <a:r>
              <a:rPr lang="en-US" dirty="0"/>
              <a:t>What your ticket communicates is just as important as how it looks! Ensure your ticket </a:t>
            </a:r>
            <a:r>
              <a:rPr lang="en-US" dirty="0" smtClean="0"/>
              <a:t>conveys the right message by using </a:t>
            </a:r>
            <a:r>
              <a:rPr lang="en-US" dirty="0"/>
              <a:t>the following tips</a:t>
            </a:r>
            <a:r>
              <a:rPr lang="en-US" dirty="0" smtClean="0"/>
              <a:t>:</a:t>
            </a:r>
          </a:p>
          <a:p>
            <a:endParaRPr lang="en-US" dirty="0"/>
          </a:p>
          <a:p>
            <a:pPr marL="285750" indent="-285750">
              <a:buFont typeface="Arial" panose="020B0604020202020204" pitchFamily="34" charset="0"/>
              <a:buChar char="•"/>
            </a:pPr>
            <a:r>
              <a:rPr lang="en-US" dirty="0"/>
              <a:t>Make the </a:t>
            </a:r>
            <a:r>
              <a:rPr lang="en-US" b="1" dirty="0"/>
              <a:t>most important information the most visible</a:t>
            </a:r>
            <a:r>
              <a:rPr lang="en-US" dirty="0"/>
              <a:t>. In most cases, this will be the </a:t>
            </a:r>
            <a:r>
              <a:rPr lang="en-US" b="1" dirty="0"/>
              <a:t>event name or main purpose of the ticket</a:t>
            </a:r>
            <a:r>
              <a:rPr lang="en-US" dirty="0"/>
              <a:t>. This information should be placed in a </a:t>
            </a:r>
            <a:r>
              <a:rPr lang="en-US" b="1" dirty="0"/>
              <a:t>larger font </a:t>
            </a:r>
            <a:r>
              <a:rPr lang="en-US" dirty="0"/>
              <a:t>and be easy to find on the ticket</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a </a:t>
            </a:r>
            <a:r>
              <a:rPr lang="en-US" b="1" dirty="0"/>
              <a:t>font color and style </a:t>
            </a:r>
            <a:r>
              <a:rPr lang="en-US" dirty="0"/>
              <a:t>that will </a:t>
            </a:r>
            <a:r>
              <a:rPr lang="en-US" b="1" dirty="0"/>
              <a:t>create contrast between the text and the background of the ticket</a:t>
            </a:r>
            <a:r>
              <a:rPr lang="en-US" dirty="0"/>
              <a:t>. The text will just clutter the ticket design if it is lost in the background or difficult to read</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 sure to leave some empty space on your ticket. Space without text will add balance to the ticket and make it more attractive.</a:t>
            </a:r>
          </a:p>
          <a:p>
            <a:endParaRPr lang="en-GB" dirty="0"/>
          </a:p>
        </p:txBody>
      </p:sp>
    </p:spTree>
    <p:extLst>
      <p:ext uri="{BB962C8B-B14F-4D97-AF65-F5344CB8AC3E}">
        <p14:creationId xmlns:p14="http://schemas.microsoft.com/office/powerpoint/2010/main" val="2985105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7" y="136527"/>
            <a:ext cx="8543925" cy="1325563"/>
          </a:xfrm>
        </p:spPr>
        <p:txBody>
          <a:bodyPr>
            <a:normAutofit/>
          </a:bodyPr>
          <a:lstStyle/>
          <a:p>
            <a:r>
              <a:rPr lang="en-GB" sz="3200" b="1" dirty="0" smtClean="0"/>
              <a:t>Task - research &amp; design festival ticket.</a:t>
            </a:r>
            <a:endParaRPr lang="en-GB" sz="3200" b="1" dirty="0"/>
          </a:p>
        </p:txBody>
      </p:sp>
      <p:sp>
        <p:nvSpPr>
          <p:cNvPr id="3" name="Content Placeholder 2"/>
          <p:cNvSpPr>
            <a:spLocks noGrp="1"/>
          </p:cNvSpPr>
          <p:nvPr>
            <p:ph idx="1"/>
          </p:nvPr>
        </p:nvSpPr>
        <p:spPr>
          <a:xfrm>
            <a:off x="681036" y="1462089"/>
            <a:ext cx="8543925" cy="5261439"/>
          </a:xfrm>
        </p:spPr>
        <p:txBody>
          <a:bodyPr>
            <a:normAutofit lnSpcReduction="10000"/>
          </a:bodyPr>
          <a:lstStyle/>
          <a:p>
            <a:pPr marL="514350" indent="-514350">
              <a:buFont typeface="+mj-lt"/>
              <a:buAutoNum type="arabicPeriod"/>
            </a:pPr>
            <a:r>
              <a:rPr lang="en-GB" sz="2400" dirty="0" smtClean="0"/>
              <a:t>Spend no longer than </a:t>
            </a:r>
            <a:r>
              <a:rPr lang="en-GB" sz="2400" b="1" dirty="0" smtClean="0"/>
              <a:t>15min</a:t>
            </a:r>
            <a:r>
              <a:rPr lang="en-GB" sz="2400" dirty="0" smtClean="0"/>
              <a:t> on the computer researching examples of </a:t>
            </a:r>
            <a:r>
              <a:rPr lang="en-GB" sz="2400" b="1" dirty="0" smtClean="0"/>
              <a:t>interesting</a:t>
            </a:r>
            <a:r>
              <a:rPr lang="en-GB" sz="2400" dirty="0" smtClean="0"/>
              <a:t> </a:t>
            </a:r>
            <a:r>
              <a:rPr lang="en-GB" sz="2400" b="1" dirty="0" smtClean="0"/>
              <a:t>ticket</a:t>
            </a:r>
            <a:r>
              <a:rPr lang="en-GB" sz="2400" dirty="0" smtClean="0"/>
              <a:t> designs. It would be wise to concentrate on examples that are of the </a:t>
            </a:r>
            <a:r>
              <a:rPr lang="en-GB" sz="2400" b="1" dirty="0" smtClean="0"/>
              <a:t>same theme </a:t>
            </a:r>
            <a:r>
              <a:rPr lang="en-GB" sz="2400" dirty="0" smtClean="0"/>
              <a:t>as your own festival.</a:t>
            </a:r>
          </a:p>
          <a:p>
            <a:pPr marL="514350" indent="-514350">
              <a:buFont typeface="+mj-lt"/>
              <a:buAutoNum type="arabicPeriod"/>
            </a:pPr>
            <a:r>
              <a:rPr lang="en-GB" sz="2400" dirty="0" smtClean="0"/>
              <a:t>On an </a:t>
            </a:r>
            <a:r>
              <a:rPr lang="en-GB" sz="2400" b="1" dirty="0" smtClean="0"/>
              <a:t>A4</a:t>
            </a:r>
            <a:r>
              <a:rPr lang="en-GB" sz="2400" dirty="0" smtClean="0"/>
              <a:t> piece of paper come up with </a:t>
            </a:r>
            <a:r>
              <a:rPr lang="en-GB" sz="2400" b="1" dirty="0" smtClean="0"/>
              <a:t>4</a:t>
            </a:r>
            <a:r>
              <a:rPr lang="en-GB" sz="2400" dirty="0" smtClean="0"/>
              <a:t> creative different design ideas for a </a:t>
            </a:r>
            <a:r>
              <a:rPr lang="en-GB" sz="2400" b="1" dirty="0" smtClean="0"/>
              <a:t>ticket</a:t>
            </a:r>
            <a:r>
              <a:rPr lang="en-GB" sz="2400" dirty="0" smtClean="0"/>
              <a:t> for your festival. Be creative in the shape of the ticket. Remember to make use of annotation to get your idea across. Don’t forget to include relevant information for a festival ticket;</a:t>
            </a:r>
          </a:p>
          <a:p>
            <a:pPr marL="971550" lvl="1" indent="-514350">
              <a:buFont typeface="+mj-lt"/>
              <a:buAutoNum type="alphaLcParenR"/>
            </a:pPr>
            <a:r>
              <a:rPr lang="en-GB" b="1" dirty="0" smtClean="0"/>
              <a:t>Name of the festival</a:t>
            </a:r>
          </a:p>
          <a:p>
            <a:pPr marL="971550" lvl="1" indent="-514350">
              <a:buFont typeface="+mj-lt"/>
              <a:buAutoNum type="alphaLcParenR"/>
            </a:pPr>
            <a:r>
              <a:rPr lang="en-GB" b="1" dirty="0" smtClean="0"/>
              <a:t>Date</a:t>
            </a:r>
          </a:p>
          <a:p>
            <a:pPr marL="971550" lvl="1" indent="-514350">
              <a:buFont typeface="+mj-lt"/>
              <a:buAutoNum type="alphaLcParenR"/>
            </a:pPr>
            <a:r>
              <a:rPr lang="en-GB" b="1" dirty="0" smtClean="0"/>
              <a:t>Location</a:t>
            </a:r>
          </a:p>
          <a:p>
            <a:pPr marL="971550" lvl="1" indent="-514350">
              <a:buFont typeface="+mj-lt"/>
              <a:buAutoNum type="alphaLcParenR"/>
            </a:pPr>
            <a:r>
              <a:rPr lang="en-GB" b="1" dirty="0" smtClean="0"/>
              <a:t>Additional info such as headline bands </a:t>
            </a:r>
            <a:r>
              <a:rPr lang="en-GB" b="1" dirty="0" err="1" smtClean="0"/>
              <a:t>etc</a:t>
            </a:r>
            <a:r>
              <a:rPr lang="en-GB" b="1" dirty="0" smtClean="0"/>
              <a:t>…</a:t>
            </a:r>
          </a:p>
          <a:p>
            <a:pPr marL="514350" indent="-514350">
              <a:buFont typeface="+mj-lt"/>
              <a:buAutoNum type="arabicPeriod"/>
            </a:pPr>
            <a:r>
              <a:rPr lang="en-GB" sz="2400" dirty="0" smtClean="0"/>
              <a:t>Make sure you give your work a title, ‘Ticket Design Ideas’ and that you write your name in the bottom right hand corner.</a:t>
            </a:r>
            <a:endParaRPr lang="en-GB" sz="2400" dirty="0"/>
          </a:p>
        </p:txBody>
      </p:sp>
    </p:spTree>
    <p:extLst>
      <p:ext uri="{BB962C8B-B14F-4D97-AF65-F5344CB8AC3E}">
        <p14:creationId xmlns:p14="http://schemas.microsoft.com/office/powerpoint/2010/main" val="375863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Ticket Design</a:t>
            </a:r>
            <a:endParaRPr lang="en-GB" dirty="0"/>
          </a:p>
        </p:txBody>
      </p:sp>
      <p:sp>
        <p:nvSpPr>
          <p:cNvPr id="3" name="Content Placeholder 2"/>
          <p:cNvSpPr>
            <a:spLocks noGrp="1"/>
          </p:cNvSpPr>
          <p:nvPr>
            <p:ph idx="1"/>
          </p:nvPr>
        </p:nvSpPr>
        <p:spPr/>
        <p:txBody>
          <a:bodyPr/>
          <a:lstStyle/>
          <a:p>
            <a:r>
              <a:rPr lang="en-GB" dirty="0" smtClean="0"/>
              <a:t>Once you have 4 design ideas you will need to select one as your final. Annotate to identify which one and why you have chosen as your final design.</a:t>
            </a:r>
          </a:p>
          <a:p>
            <a:r>
              <a:rPr lang="en-GB" dirty="0" smtClean="0"/>
              <a:t>You now need complete a presentation style drawing of the front and back of your final design ticket.</a:t>
            </a:r>
          </a:p>
        </p:txBody>
      </p:sp>
    </p:spTree>
    <p:extLst>
      <p:ext uri="{BB962C8B-B14F-4D97-AF65-F5344CB8AC3E}">
        <p14:creationId xmlns:p14="http://schemas.microsoft.com/office/powerpoint/2010/main" val="747640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49313" y="1043189"/>
            <a:ext cx="8229600" cy="2376286"/>
          </a:xfrm>
        </p:spPr>
        <p:txBody>
          <a:bodyPr>
            <a:normAutofit fontScale="90000"/>
          </a:bodyPr>
          <a:lstStyle/>
          <a:p>
            <a:r>
              <a:rPr lang="en-GB" altLang="en-US" sz="4000" b="1" dirty="0" smtClean="0">
                <a:solidFill>
                  <a:srgbClr val="00B050"/>
                </a:solidFill>
              </a:rPr>
              <a:t>ECO Challenge</a:t>
            </a:r>
            <a:br>
              <a:rPr lang="en-GB" altLang="en-US" sz="4000" b="1" dirty="0" smtClean="0">
                <a:solidFill>
                  <a:srgbClr val="00B050"/>
                </a:solidFill>
              </a:rPr>
            </a:br>
            <a:r>
              <a:rPr lang="en-GB" sz="4000" dirty="0">
                <a:solidFill>
                  <a:srgbClr val="00B050"/>
                </a:solidFill>
              </a:rPr>
              <a:t>Can you come up with a way of making your ticket have a secondary </a:t>
            </a:r>
            <a:r>
              <a:rPr lang="en-GB" sz="4000" dirty="0" smtClean="0">
                <a:solidFill>
                  <a:srgbClr val="00B050"/>
                </a:solidFill>
              </a:rPr>
              <a:t>function? </a:t>
            </a:r>
            <a:r>
              <a:rPr lang="en-GB" sz="4000" dirty="0">
                <a:solidFill>
                  <a:srgbClr val="00B050"/>
                </a:solidFill>
              </a:rPr>
              <a:t>In other words could it be used for something else after the festival</a:t>
            </a:r>
            <a:r>
              <a:rPr lang="en-GB" sz="4000" dirty="0" smtClean="0">
                <a:solidFill>
                  <a:srgbClr val="00B050"/>
                </a:solidFill>
              </a:rPr>
              <a:t>?</a:t>
            </a:r>
            <a:r>
              <a:rPr lang="en-GB" altLang="en-US" sz="4000" dirty="0" smtClean="0">
                <a:solidFill>
                  <a:srgbClr val="00B050"/>
                </a:solidFill>
              </a:rPr>
              <a:t/>
            </a:r>
            <a:br>
              <a:rPr lang="en-GB" altLang="en-US" sz="4000" dirty="0" smtClean="0">
                <a:solidFill>
                  <a:srgbClr val="00B050"/>
                </a:solidFill>
              </a:rPr>
            </a:br>
            <a:r>
              <a:rPr lang="en-GB" altLang="en-US" sz="4000" dirty="0" smtClean="0">
                <a:solidFill>
                  <a:srgbClr val="00B050"/>
                </a:solidFill>
              </a:rPr>
              <a:t/>
            </a:r>
            <a:br>
              <a:rPr lang="en-GB" altLang="en-US" sz="4000" dirty="0" smtClean="0">
                <a:solidFill>
                  <a:srgbClr val="00B050"/>
                </a:solidFill>
              </a:rPr>
            </a:br>
            <a:r>
              <a:rPr lang="en-GB" altLang="en-US" sz="4000" dirty="0" smtClean="0"/>
              <a:t>Examples of Packaging </a:t>
            </a:r>
            <a:r>
              <a:rPr lang="en-GB" altLang="en-US" sz="4000" dirty="0"/>
              <a:t>with a </a:t>
            </a:r>
            <a:br>
              <a:rPr lang="en-GB" altLang="en-US" sz="4000" dirty="0"/>
            </a:br>
            <a:r>
              <a:rPr lang="en-GB" altLang="en-US" sz="4000" dirty="0"/>
              <a:t>secondary </a:t>
            </a:r>
            <a:r>
              <a:rPr lang="en-GB" altLang="en-US" sz="4000" dirty="0" smtClean="0"/>
              <a:t>function </a:t>
            </a:r>
            <a:endParaRPr lang="en-US" altLang="en-US" sz="4000" dirty="0"/>
          </a:p>
        </p:txBody>
      </p:sp>
      <p:pic>
        <p:nvPicPr>
          <p:cNvPr id="15364" name="Picture 4" descr="wine bottle more o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826" y="5013325"/>
            <a:ext cx="1946275" cy="1392238"/>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twist kitcn produc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6876" y="5084763"/>
            <a:ext cx="1655763" cy="111601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box hanger"/>
          <p:cNvPicPr>
            <a:picLocks noChangeAspect="1" noChangeArrowheads="1"/>
          </p:cNvPicPr>
          <p:nvPr/>
        </p:nvPicPr>
        <p:blipFill>
          <a:blip r:embed="rId4" cstate="print">
            <a:extLst>
              <a:ext uri="{28A0092B-C50C-407E-A947-70E740481C1C}">
                <a14:useLocalDpi xmlns:a14="http://schemas.microsoft.com/office/drawing/2010/main" val="0"/>
              </a:ext>
            </a:extLst>
          </a:blip>
          <a:srcRect l="28114"/>
          <a:stretch>
            <a:fillRect/>
          </a:stretch>
        </p:blipFill>
        <p:spPr bwMode="auto">
          <a:xfrm>
            <a:off x="5024438" y="5013325"/>
            <a:ext cx="1655762"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seed bo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3589" y="5013325"/>
            <a:ext cx="1944687" cy="12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165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ppt_x"/>
                                          </p:val>
                                        </p:tav>
                                        <p:tav tm="100000">
                                          <p:val>
                                            <p:strVal val="#ppt_x"/>
                                          </p:val>
                                        </p:tav>
                                      </p:tavLst>
                                    </p:anim>
                                    <p:anim calcmode="lin" valueType="num">
                                      <p:cBhvr additive="base">
                                        <p:cTn id="8" dur="500" fill="hold"/>
                                        <p:tgtEl>
                                          <p:spTgt spid="1536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5"/>
                                        </p:tgtEl>
                                        <p:attrNameLst>
                                          <p:attrName>style.visibility</p:attrName>
                                        </p:attrNameLst>
                                      </p:cBhvr>
                                      <p:to>
                                        <p:strVal val="visible"/>
                                      </p:to>
                                    </p:set>
                                    <p:anim calcmode="lin" valueType="num">
                                      <p:cBhvr additive="base">
                                        <p:cTn id="11" dur="500" fill="hold"/>
                                        <p:tgtEl>
                                          <p:spTgt spid="15365"/>
                                        </p:tgtEl>
                                        <p:attrNameLst>
                                          <p:attrName>ppt_x</p:attrName>
                                        </p:attrNameLst>
                                      </p:cBhvr>
                                      <p:tavLst>
                                        <p:tav tm="0">
                                          <p:val>
                                            <p:strVal val="#ppt_x"/>
                                          </p:val>
                                        </p:tav>
                                        <p:tav tm="100000">
                                          <p:val>
                                            <p:strVal val="#ppt_x"/>
                                          </p:val>
                                        </p:tav>
                                      </p:tavLst>
                                    </p:anim>
                                    <p:anim calcmode="lin" valueType="num">
                                      <p:cBhvr additive="base">
                                        <p:cTn id="12" dur="500" fill="hold"/>
                                        <p:tgtEl>
                                          <p:spTgt spid="153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366"/>
                                        </p:tgtEl>
                                        <p:attrNameLst>
                                          <p:attrName>style.visibility</p:attrName>
                                        </p:attrNameLst>
                                      </p:cBhvr>
                                      <p:to>
                                        <p:strVal val="visible"/>
                                      </p:to>
                                    </p:set>
                                    <p:anim calcmode="lin" valueType="num">
                                      <p:cBhvr additive="base">
                                        <p:cTn id="15" dur="500" fill="hold"/>
                                        <p:tgtEl>
                                          <p:spTgt spid="15366"/>
                                        </p:tgtEl>
                                        <p:attrNameLst>
                                          <p:attrName>ppt_x</p:attrName>
                                        </p:attrNameLst>
                                      </p:cBhvr>
                                      <p:tavLst>
                                        <p:tav tm="0">
                                          <p:val>
                                            <p:strVal val="#ppt_x"/>
                                          </p:val>
                                        </p:tav>
                                        <p:tav tm="100000">
                                          <p:val>
                                            <p:strVal val="#ppt_x"/>
                                          </p:val>
                                        </p:tav>
                                      </p:tavLst>
                                    </p:anim>
                                    <p:anim calcmode="lin" valueType="num">
                                      <p:cBhvr additive="base">
                                        <p:cTn id="16" dur="500" fill="hold"/>
                                        <p:tgtEl>
                                          <p:spTgt spid="1536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367"/>
                                        </p:tgtEl>
                                        <p:attrNameLst>
                                          <p:attrName>style.visibility</p:attrName>
                                        </p:attrNameLst>
                                      </p:cBhvr>
                                      <p:to>
                                        <p:strVal val="visible"/>
                                      </p:to>
                                    </p:set>
                                    <p:anim calcmode="lin" valueType="num">
                                      <p:cBhvr additive="base">
                                        <p:cTn id="19" dur="500" fill="hold"/>
                                        <p:tgtEl>
                                          <p:spTgt spid="15367"/>
                                        </p:tgtEl>
                                        <p:attrNameLst>
                                          <p:attrName>ppt_x</p:attrName>
                                        </p:attrNameLst>
                                      </p:cBhvr>
                                      <p:tavLst>
                                        <p:tav tm="0">
                                          <p:val>
                                            <p:strVal val="#ppt_x"/>
                                          </p:val>
                                        </p:tav>
                                        <p:tav tm="100000">
                                          <p:val>
                                            <p:strVal val="#ppt_x"/>
                                          </p:val>
                                        </p:tav>
                                      </p:tavLst>
                                    </p:anim>
                                    <p:anim calcmode="lin" valueType="num">
                                      <p:cBhvr additive="base">
                                        <p:cTn id="20" dur="500" fill="hold"/>
                                        <p:tgtEl>
                                          <p:spTgt spid="153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reusable-packaging-lampsh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714" y="1052513"/>
            <a:ext cx="5832475" cy="4379912"/>
          </a:xfrm>
          <a:prstGeom prst="rect">
            <a:avLst/>
          </a:prstGeom>
          <a:noFill/>
          <a:extLst>
            <a:ext uri="{909E8E84-426E-40DD-AFC4-6F175D3DCCD1}">
              <a14:hiddenFill xmlns:a14="http://schemas.microsoft.com/office/drawing/2010/main">
                <a:solidFill>
                  <a:srgbClr val="FFFFFF"/>
                </a:solidFill>
              </a14:hiddenFill>
            </a:ext>
          </a:extLst>
        </p:spPr>
      </p:pic>
      <p:sp>
        <p:nvSpPr>
          <p:cNvPr id="7173" name="Text Box 5"/>
          <p:cNvSpPr txBox="1">
            <a:spLocks noChangeArrowheads="1"/>
          </p:cNvSpPr>
          <p:nvPr/>
        </p:nvSpPr>
        <p:spPr bwMode="auto">
          <a:xfrm>
            <a:off x="1423988" y="620713"/>
            <a:ext cx="7129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b="1"/>
              <a:t>Packaging for this light becomes the shade part of the product</a:t>
            </a:r>
            <a:endParaRPr lang="en-US" altLang="en-US" b="1"/>
          </a:p>
        </p:txBody>
      </p:sp>
    </p:spTree>
    <p:extLst>
      <p:ext uri="{BB962C8B-B14F-4D97-AF65-F5344CB8AC3E}">
        <p14:creationId xmlns:p14="http://schemas.microsoft.com/office/powerpoint/2010/main" val="1913641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ox ha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1371600"/>
            <a:ext cx="7899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077" name="Text Box 5"/>
          <p:cNvSpPr txBox="1">
            <a:spLocks noChangeArrowheads="1"/>
          </p:cNvSpPr>
          <p:nvPr/>
        </p:nvSpPr>
        <p:spPr bwMode="auto">
          <a:xfrm>
            <a:off x="920751" y="620713"/>
            <a:ext cx="7993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b="1"/>
              <a:t>T-shirt box packaging becomes the hanger</a:t>
            </a:r>
            <a:endParaRPr lang="en-US" altLang="en-US" b="1"/>
          </a:p>
        </p:txBody>
      </p:sp>
    </p:spTree>
    <p:extLst>
      <p:ext uri="{BB962C8B-B14F-4D97-AF65-F5344CB8AC3E}">
        <p14:creationId xmlns:p14="http://schemas.microsoft.com/office/powerpoint/2010/main" val="709474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44" name="Group 8"/>
          <p:cNvGrpSpPr>
            <a:grpSpLocks/>
          </p:cNvGrpSpPr>
          <p:nvPr/>
        </p:nvGrpSpPr>
        <p:grpSpPr bwMode="auto">
          <a:xfrm>
            <a:off x="1784350" y="1341438"/>
            <a:ext cx="6002338" cy="4824412"/>
            <a:chOff x="476" y="890"/>
            <a:chExt cx="3781" cy="3039"/>
          </a:xfrm>
        </p:grpSpPr>
        <p:pic>
          <p:nvPicPr>
            <p:cNvPr id="14341" name="Picture 5" descr="tea box wind chime"/>
            <p:cNvPicPr>
              <a:picLocks noChangeAspect="1" noChangeArrowheads="1"/>
            </p:cNvPicPr>
            <p:nvPr/>
          </p:nvPicPr>
          <p:blipFill>
            <a:blip r:embed="rId2" cstate="print">
              <a:extLst>
                <a:ext uri="{28A0092B-C50C-407E-A947-70E740481C1C}">
                  <a14:useLocalDpi xmlns:a14="http://schemas.microsoft.com/office/drawing/2010/main" val="0"/>
                </a:ext>
              </a:extLst>
            </a:blip>
            <a:srcRect l="66985" t="44008" r="8383" b="17322"/>
            <a:stretch>
              <a:fillRect/>
            </a:stretch>
          </p:blipFill>
          <p:spPr bwMode="auto">
            <a:xfrm>
              <a:off x="2789" y="890"/>
              <a:ext cx="1468" cy="299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tea infus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 y="890"/>
              <a:ext cx="2275" cy="3039"/>
            </a:xfrm>
            <a:prstGeom prst="rect">
              <a:avLst/>
            </a:prstGeom>
            <a:noFill/>
            <a:extLst>
              <a:ext uri="{909E8E84-426E-40DD-AFC4-6F175D3DCCD1}">
                <a14:hiddenFill xmlns:a14="http://schemas.microsoft.com/office/drawing/2010/main">
                  <a:solidFill>
                    <a:srgbClr val="FFFFFF"/>
                  </a:solidFill>
                </a14:hiddenFill>
              </a:ext>
            </a:extLst>
          </p:spPr>
        </p:pic>
      </p:grpSp>
      <p:sp>
        <p:nvSpPr>
          <p:cNvPr id="14343" name="Text Box 7"/>
          <p:cNvSpPr txBox="1">
            <a:spLocks noChangeArrowheads="1"/>
          </p:cNvSpPr>
          <p:nvPr/>
        </p:nvSpPr>
        <p:spPr bwMode="auto">
          <a:xfrm>
            <a:off x="704850" y="549276"/>
            <a:ext cx="882015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Packaging for a Tea Infuser – the secondary use in this case is a wind-chime.</a:t>
            </a:r>
          </a:p>
          <a:p>
            <a:pPr>
              <a:spcBef>
                <a:spcPct val="50000"/>
              </a:spcBef>
            </a:pPr>
            <a:endParaRPr lang="en-US" altLang="en-US" b="1"/>
          </a:p>
        </p:txBody>
      </p:sp>
    </p:spTree>
    <p:extLst>
      <p:ext uri="{BB962C8B-B14F-4D97-AF65-F5344CB8AC3E}">
        <p14:creationId xmlns:p14="http://schemas.microsoft.com/office/powerpoint/2010/main" val="1159705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Design a poster to help you remember the 6 R’s</a:t>
            </a:r>
            <a:endParaRPr lang="en-GB" dirty="0"/>
          </a:p>
        </p:txBody>
      </p:sp>
      <p:pic>
        <p:nvPicPr>
          <p:cNvPr id="4" name="Picture 3"/>
          <p:cNvPicPr>
            <a:picLocks noChangeAspect="1"/>
          </p:cNvPicPr>
          <p:nvPr/>
        </p:nvPicPr>
        <p:blipFill rotWithShape="1">
          <a:blip r:embed="rId2"/>
          <a:srcRect l="18719" r="21140"/>
          <a:stretch/>
        </p:blipFill>
        <p:spPr>
          <a:xfrm>
            <a:off x="157938" y="1690690"/>
            <a:ext cx="3003176" cy="2805756"/>
          </a:xfrm>
          <a:prstGeom prst="rect">
            <a:avLst/>
          </a:prstGeom>
        </p:spPr>
      </p:pic>
      <p:pic>
        <p:nvPicPr>
          <p:cNvPr id="5" name="Picture 4"/>
          <p:cNvPicPr>
            <a:picLocks noChangeAspect="1"/>
          </p:cNvPicPr>
          <p:nvPr/>
        </p:nvPicPr>
        <p:blipFill rotWithShape="1">
          <a:blip r:embed="rId3"/>
          <a:srcRect l="20383" t="12159" r="25109" b="24530"/>
          <a:stretch/>
        </p:blipFill>
        <p:spPr>
          <a:xfrm>
            <a:off x="7068671" y="365127"/>
            <a:ext cx="2837329" cy="2468476"/>
          </a:xfrm>
          <a:prstGeom prst="rect">
            <a:avLst/>
          </a:prstGeom>
        </p:spPr>
      </p:pic>
      <p:pic>
        <p:nvPicPr>
          <p:cNvPr id="6" name="Picture 5"/>
          <p:cNvPicPr>
            <a:picLocks noChangeAspect="1"/>
          </p:cNvPicPr>
          <p:nvPr/>
        </p:nvPicPr>
        <p:blipFill>
          <a:blip r:embed="rId4"/>
          <a:stretch>
            <a:fillRect/>
          </a:stretch>
        </p:blipFill>
        <p:spPr>
          <a:xfrm>
            <a:off x="3548696" y="1947863"/>
            <a:ext cx="2814146" cy="3874976"/>
          </a:xfrm>
          <a:prstGeom prst="rect">
            <a:avLst/>
          </a:prstGeom>
        </p:spPr>
      </p:pic>
      <p:pic>
        <p:nvPicPr>
          <p:cNvPr id="7" name="Picture 6"/>
          <p:cNvPicPr>
            <a:picLocks noChangeAspect="1"/>
          </p:cNvPicPr>
          <p:nvPr/>
        </p:nvPicPr>
        <p:blipFill rotWithShape="1">
          <a:blip r:embed="rId5"/>
          <a:srcRect l="14015" r="13801"/>
          <a:stretch/>
        </p:blipFill>
        <p:spPr>
          <a:xfrm>
            <a:off x="6750424" y="3016253"/>
            <a:ext cx="2649070" cy="3669921"/>
          </a:xfrm>
          <a:prstGeom prst="rect">
            <a:avLst/>
          </a:prstGeom>
        </p:spPr>
      </p:pic>
      <p:pic>
        <p:nvPicPr>
          <p:cNvPr id="8" name="Picture 7"/>
          <p:cNvPicPr>
            <a:picLocks noChangeAspect="1"/>
          </p:cNvPicPr>
          <p:nvPr/>
        </p:nvPicPr>
        <p:blipFill>
          <a:blip r:embed="rId6"/>
          <a:stretch>
            <a:fillRect/>
          </a:stretch>
        </p:blipFill>
        <p:spPr>
          <a:xfrm>
            <a:off x="290032" y="4496446"/>
            <a:ext cx="2857500" cy="1600200"/>
          </a:xfrm>
          <a:prstGeom prst="rect">
            <a:avLst/>
          </a:prstGeom>
        </p:spPr>
      </p:pic>
      <p:sp>
        <p:nvSpPr>
          <p:cNvPr id="3" name="TextBox 2"/>
          <p:cNvSpPr txBox="1"/>
          <p:nvPr/>
        </p:nvSpPr>
        <p:spPr>
          <a:xfrm>
            <a:off x="389966" y="6080012"/>
            <a:ext cx="6360458" cy="646331"/>
          </a:xfrm>
          <a:prstGeom prst="rect">
            <a:avLst/>
          </a:prstGeom>
          <a:noFill/>
        </p:spPr>
        <p:txBody>
          <a:bodyPr wrap="square" rtlCol="0">
            <a:spAutoFit/>
          </a:bodyPr>
          <a:lstStyle/>
          <a:p>
            <a:r>
              <a:rPr lang="en-GB" dirty="0" smtClean="0"/>
              <a:t>You can present it as either hand drawn or computer generated. It must identify all of the 6R’s and what they mean.</a:t>
            </a:r>
            <a:endParaRPr lang="en-GB" dirty="0"/>
          </a:p>
        </p:txBody>
      </p:sp>
    </p:spTree>
    <p:extLst>
      <p:ext uri="{BB962C8B-B14F-4D97-AF65-F5344CB8AC3E}">
        <p14:creationId xmlns:p14="http://schemas.microsoft.com/office/powerpoint/2010/main" val="2024087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twist kitcn produc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850" y="1050925"/>
            <a:ext cx="4025900" cy="27130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bird feeder"/>
          <p:cNvPicPr>
            <a:picLocks noChangeAspect="1" noChangeArrowheads="1"/>
          </p:cNvPicPr>
          <p:nvPr/>
        </p:nvPicPr>
        <p:blipFill>
          <a:blip r:embed="rId3" cstate="print">
            <a:extLst>
              <a:ext uri="{28A0092B-C50C-407E-A947-70E740481C1C}">
                <a14:useLocalDpi xmlns:a14="http://schemas.microsoft.com/office/drawing/2010/main" val="0"/>
              </a:ext>
            </a:extLst>
          </a:blip>
          <a:srcRect l="9541" t="2269" r="5293" b="46820"/>
          <a:stretch>
            <a:fillRect/>
          </a:stretch>
        </p:blipFill>
        <p:spPr bwMode="auto">
          <a:xfrm>
            <a:off x="4376738" y="3716338"/>
            <a:ext cx="3744912" cy="294640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bird feeder"/>
          <p:cNvPicPr>
            <a:picLocks noChangeAspect="1" noChangeArrowheads="1"/>
          </p:cNvPicPr>
          <p:nvPr/>
        </p:nvPicPr>
        <p:blipFill>
          <a:blip r:embed="rId4" cstate="print">
            <a:extLst>
              <a:ext uri="{28A0092B-C50C-407E-A947-70E740481C1C}">
                <a14:useLocalDpi xmlns:a14="http://schemas.microsoft.com/office/drawing/2010/main" val="0"/>
              </a:ext>
            </a:extLst>
          </a:blip>
          <a:srcRect l="29794" t="56783" r="6001" b="1849"/>
          <a:stretch>
            <a:fillRect/>
          </a:stretch>
        </p:blipFill>
        <p:spPr bwMode="auto">
          <a:xfrm>
            <a:off x="1712914" y="4005263"/>
            <a:ext cx="2232025" cy="1892300"/>
          </a:xfrm>
          <a:prstGeom prst="rect">
            <a:avLst/>
          </a:prstGeom>
          <a:noFill/>
          <a:extLst>
            <a:ext uri="{909E8E84-426E-40DD-AFC4-6F175D3DCCD1}">
              <a14:hiddenFill xmlns:a14="http://schemas.microsoft.com/office/drawing/2010/main">
                <a:solidFill>
                  <a:srgbClr val="FFFFFF"/>
                </a:solidFill>
              </a14:hiddenFill>
            </a:ext>
          </a:extLst>
        </p:spPr>
      </p:pic>
      <p:sp>
        <p:nvSpPr>
          <p:cNvPr id="8200" name="Text Box 8"/>
          <p:cNvSpPr txBox="1">
            <a:spLocks noChangeArrowheads="1"/>
          </p:cNvSpPr>
          <p:nvPr/>
        </p:nvSpPr>
        <p:spPr bwMode="auto">
          <a:xfrm>
            <a:off x="5024439" y="981075"/>
            <a:ext cx="3889375" cy="256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t>The sponge company Twist make products derived from fully sustainable resources, and complete the cycle by wrapping their products in equally sustainable packaging.</a:t>
            </a:r>
          </a:p>
          <a:p>
            <a:pPr>
              <a:spcBef>
                <a:spcPct val="50000"/>
              </a:spcBef>
            </a:pPr>
            <a:r>
              <a:rPr lang="en-GB" altLang="en-US" sz="1400"/>
              <a:t>The entire line of products is packaged in post-consumer waste paper with soy-based inks.</a:t>
            </a:r>
          </a:p>
          <a:p>
            <a:pPr>
              <a:spcBef>
                <a:spcPct val="50000"/>
              </a:spcBef>
            </a:pPr>
            <a:r>
              <a:rPr lang="en-GB" altLang="en-US" sz="1400" b="1" u="sng"/>
              <a:t>Reusability</a:t>
            </a:r>
            <a:r>
              <a:rPr lang="en-GB" altLang="en-US" sz="1400" u="sng"/>
              <a:t> of package</a:t>
            </a:r>
            <a:r>
              <a:rPr lang="en-GB" altLang="en-US" sz="1400"/>
              <a:t>.</a:t>
            </a:r>
          </a:p>
          <a:p>
            <a:pPr>
              <a:spcBef>
                <a:spcPct val="50000"/>
              </a:spcBef>
            </a:pPr>
            <a:r>
              <a:rPr lang="en-GB" altLang="en-US" sz="1400"/>
              <a:t>The packaging can be turned into a bird feeder by following the instructions and Net printed on the reverse side.                                   </a:t>
            </a:r>
            <a:endParaRPr lang="en-US" altLang="en-US" sz="1400"/>
          </a:p>
        </p:txBody>
      </p:sp>
      <p:sp>
        <p:nvSpPr>
          <p:cNvPr id="8201" name="Text Box 9"/>
          <p:cNvSpPr txBox="1">
            <a:spLocks noChangeArrowheads="1"/>
          </p:cNvSpPr>
          <p:nvPr/>
        </p:nvSpPr>
        <p:spPr bwMode="auto">
          <a:xfrm>
            <a:off x="631825" y="188913"/>
            <a:ext cx="8497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b="1"/>
              <a:t>Sustainable Product / Sustainable Packaging / Reusable Packaging </a:t>
            </a:r>
            <a:endParaRPr lang="en-US" altLang="en-US" b="1"/>
          </a:p>
        </p:txBody>
      </p:sp>
    </p:spTree>
    <p:extLst>
      <p:ext uri="{BB962C8B-B14F-4D97-AF65-F5344CB8AC3E}">
        <p14:creationId xmlns:p14="http://schemas.microsoft.com/office/powerpoint/2010/main" val="4055863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00">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200">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8199"/>
                                        </p:tgtEl>
                                        <p:attrNameLst>
                                          <p:attrName>style.visibility</p:attrName>
                                        </p:attrNameLst>
                                      </p:cBhvr>
                                      <p:to>
                                        <p:strVal val="visible"/>
                                      </p:to>
                                    </p:set>
                                    <p:anim calcmode="lin" valueType="num">
                                      <p:cBhvr additive="base">
                                        <p:cTn id="17" dur="500" fill="hold"/>
                                        <p:tgtEl>
                                          <p:spTgt spid="8199"/>
                                        </p:tgtEl>
                                        <p:attrNameLst>
                                          <p:attrName>ppt_x</p:attrName>
                                        </p:attrNameLst>
                                      </p:cBhvr>
                                      <p:tavLst>
                                        <p:tav tm="0">
                                          <p:val>
                                            <p:strVal val="#ppt_x"/>
                                          </p:val>
                                        </p:tav>
                                        <p:tav tm="100000">
                                          <p:val>
                                            <p:strVal val="#ppt_x"/>
                                          </p:val>
                                        </p:tav>
                                      </p:tavLst>
                                    </p:anim>
                                    <p:anim calcmode="lin" valueType="num">
                                      <p:cBhvr additive="base">
                                        <p:cTn id="18" dur="500" fill="hold"/>
                                        <p:tgtEl>
                                          <p:spTgt spid="819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 calcmode="lin" valueType="num">
                                      <p:cBhvr additive="base">
                                        <p:cTn id="21" dur="500" fill="hold"/>
                                        <p:tgtEl>
                                          <p:spTgt spid="8198"/>
                                        </p:tgtEl>
                                        <p:attrNameLst>
                                          <p:attrName>ppt_x</p:attrName>
                                        </p:attrNameLst>
                                      </p:cBhvr>
                                      <p:tavLst>
                                        <p:tav tm="0">
                                          <p:val>
                                            <p:strVal val="#ppt_x"/>
                                          </p:val>
                                        </p:tav>
                                        <p:tav tm="100000">
                                          <p:val>
                                            <p:strVal val="#ppt_x"/>
                                          </p:val>
                                        </p:tav>
                                      </p:tavLst>
                                    </p:anim>
                                    <p:anim calcmode="lin" valueType="num">
                                      <p:cBhvr additive="base">
                                        <p:cTn id="22"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2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seed bo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188" y="908051"/>
            <a:ext cx="6278562" cy="3922713"/>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1281114" y="404813"/>
            <a:ext cx="74882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b="1"/>
              <a:t>Packaging for soap</a:t>
            </a:r>
            <a:endParaRPr lang="en-US" altLang="en-US" b="1"/>
          </a:p>
        </p:txBody>
      </p:sp>
      <p:sp>
        <p:nvSpPr>
          <p:cNvPr id="10246" name="Text Box 6"/>
          <p:cNvSpPr txBox="1">
            <a:spLocks noChangeArrowheads="1"/>
          </p:cNvSpPr>
          <p:nvPr/>
        </p:nvSpPr>
        <p:spPr bwMode="auto">
          <a:xfrm>
            <a:off x="920750" y="5300664"/>
            <a:ext cx="7848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Just unpack the soap, and plant the package. A fully biodegradable, moulded pulp box contains seeds of various herbs so that it can be planted in the backyard.</a:t>
            </a:r>
            <a:endParaRPr lang="en-US" altLang="en-US"/>
          </a:p>
        </p:txBody>
      </p:sp>
      <p:sp>
        <p:nvSpPr>
          <p:cNvPr id="10247" name="Text Box 7"/>
          <p:cNvSpPr txBox="1">
            <a:spLocks noChangeArrowheads="1"/>
          </p:cNvSpPr>
          <p:nvPr/>
        </p:nvSpPr>
        <p:spPr bwMode="auto">
          <a:xfrm>
            <a:off x="5529264" y="3500439"/>
            <a:ext cx="34575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Packaging made from 100% post-consumer newsprint. No glue required due to clamshell design of box.</a:t>
            </a:r>
            <a:endParaRPr lang="en-US" altLang="en-US"/>
          </a:p>
        </p:txBody>
      </p:sp>
    </p:spTree>
    <p:extLst>
      <p:ext uri="{BB962C8B-B14F-4D97-AF65-F5344CB8AC3E}">
        <p14:creationId xmlns:p14="http://schemas.microsoft.com/office/powerpoint/2010/main" val="1229771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wine bottles"/>
          <p:cNvPicPr>
            <a:picLocks noChangeAspect="1" noChangeArrowheads="1"/>
          </p:cNvPicPr>
          <p:nvPr/>
        </p:nvPicPr>
        <p:blipFill>
          <a:blip r:embed="rId2" cstate="print">
            <a:extLst>
              <a:ext uri="{28A0092B-C50C-407E-A947-70E740481C1C}">
                <a14:useLocalDpi xmlns:a14="http://schemas.microsoft.com/office/drawing/2010/main" val="0"/>
              </a:ext>
            </a:extLst>
          </a:blip>
          <a:srcRect l="9146" t="61218" r="71016" b="4715"/>
          <a:stretch>
            <a:fillRect/>
          </a:stretch>
        </p:blipFill>
        <p:spPr bwMode="auto">
          <a:xfrm>
            <a:off x="992188" y="260351"/>
            <a:ext cx="1420812" cy="3167063"/>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wine bottles"/>
          <p:cNvPicPr>
            <a:picLocks noChangeAspect="1" noChangeArrowheads="1"/>
          </p:cNvPicPr>
          <p:nvPr/>
        </p:nvPicPr>
        <p:blipFill>
          <a:blip r:embed="rId3" cstate="print">
            <a:extLst>
              <a:ext uri="{28A0092B-C50C-407E-A947-70E740481C1C}">
                <a14:useLocalDpi xmlns:a14="http://schemas.microsoft.com/office/drawing/2010/main" val="0"/>
              </a:ext>
            </a:extLst>
          </a:blip>
          <a:srcRect l="32043" t="67770" r="34399" b="4715"/>
          <a:stretch>
            <a:fillRect/>
          </a:stretch>
        </p:blipFill>
        <p:spPr bwMode="auto">
          <a:xfrm>
            <a:off x="7040563" y="908051"/>
            <a:ext cx="22987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wine bottles"/>
          <p:cNvPicPr>
            <a:picLocks noChangeAspect="1" noChangeArrowheads="1"/>
          </p:cNvPicPr>
          <p:nvPr/>
        </p:nvPicPr>
        <p:blipFill>
          <a:blip r:embed="rId4" cstate="print">
            <a:extLst>
              <a:ext uri="{28A0092B-C50C-407E-A947-70E740481C1C}">
                <a14:useLocalDpi xmlns:a14="http://schemas.microsoft.com/office/drawing/2010/main" val="0"/>
              </a:ext>
            </a:extLst>
          </a:blip>
          <a:srcRect l="65599" t="68265" r="3871" b="2357"/>
          <a:stretch>
            <a:fillRect/>
          </a:stretch>
        </p:blipFill>
        <p:spPr bwMode="auto">
          <a:xfrm>
            <a:off x="3657601" y="1"/>
            <a:ext cx="1960563" cy="244951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wine bottles"/>
          <p:cNvPicPr>
            <a:picLocks noChangeAspect="1" noChangeArrowheads="1"/>
          </p:cNvPicPr>
          <p:nvPr/>
        </p:nvPicPr>
        <p:blipFill>
          <a:blip r:embed="rId2" cstate="print">
            <a:extLst>
              <a:ext uri="{28A0092B-C50C-407E-A947-70E740481C1C}">
                <a14:useLocalDpi xmlns:a14="http://schemas.microsoft.com/office/drawing/2010/main" val="0"/>
              </a:ext>
            </a:extLst>
          </a:blip>
          <a:srcRect l="56802" t="3722" r="4614" b="72365"/>
          <a:stretch>
            <a:fillRect/>
          </a:stretch>
        </p:blipFill>
        <p:spPr bwMode="auto">
          <a:xfrm>
            <a:off x="704850" y="3716338"/>
            <a:ext cx="3671888" cy="2952750"/>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wine bottle more o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5164" y="4152900"/>
            <a:ext cx="3779837" cy="2705100"/>
          </a:xfrm>
          <a:prstGeom prst="rect">
            <a:avLst/>
          </a:prstGeom>
          <a:noFill/>
          <a:extLst>
            <a:ext uri="{909E8E84-426E-40DD-AFC4-6F175D3DCCD1}">
              <a14:hiddenFill xmlns:a14="http://schemas.microsoft.com/office/drawing/2010/main">
                <a:solidFill>
                  <a:srgbClr val="FFFFFF"/>
                </a:solidFill>
              </a14:hiddenFill>
            </a:ext>
          </a:extLst>
        </p:spPr>
      </p:pic>
      <p:sp>
        <p:nvSpPr>
          <p:cNvPr id="11274" name="Text Box 10"/>
          <p:cNvSpPr txBox="1">
            <a:spLocks noChangeArrowheads="1"/>
          </p:cNvSpPr>
          <p:nvPr/>
        </p:nvSpPr>
        <p:spPr bwMode="auto">
          <a:xfrm>
            <a:off x="2936875" y="1916113"/>
            <a:ext cx="40322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The Tresdon packaging incorporates 3 of the 6 R’s with its wine system – it </a:t>
            </a:r>
            <a:r>
              <a:rPr lang="en-GB" altLang="en-US" b="1"/>
              <a:t>reduces</a:t>
            </a:r>
            <a:r>
              <a:rPr lang="en-GB" altLang="en-US"/>
              <a:t> the material required to package and ship the wine bottles, it gives the consumer an option to keep the packaging and </a:t>
            </a:r>
            <a:r>
              <a:rPr lang="en-GB" altLang="en-US" b="1"/>
              <a:t>reuse</a:t>
            </a:r>
            <a:r>
              <a:rPr lang="en-GB" altLang="en-US"/>
              <a:t> it in multiple ways and the packaging can easily be made from any pressed, </a:t>
            </a:r>
            <a:r>
              <a:rPr lang="en-GB" altLang="en-US" b="1"/>
              <a:t>recycled</a:t>
            </a:r>
            <a:r>
              <a:rPr lang="en-GB" altLang="en-US"/>
              <a:t> material.</a:t>
            </a:r>
            <a:endParaRPr lang="en-US" altLang="en-US" b="1"/>
          </a:p>
        </p:txBody>
      </p:sp>
    </p:spTree>
    <p:extLst>
      <p:ext uri="{BB962C8B-B14F-4D97-AF65-F5344CB8AC3E}">
        <p14:creationId xmlns:p14="http://schemas.microsoft.com/office/powerpoint/2010/main" val="3348853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paper lantern"/>
          <p:cNvPicPr>
            <a:picLocks noChangeAspect="1" noChangeArrowheads="1"/>
          </p:cNvPicPr>
          <p:nvPr/>
        </p:nvPicPr>
        <p:blipFill>
          <a:blip r:embed="rId2" cstate="print">
            <a:extLst>
              <a:ext uri="{28A0092B-C50C-407E-A947-70E740481C1C}">
                <a14:useLocalDpi xmlns:a14="http://schemas.microsoft.com/office/drawing/2010/main" val="0"/>
              </a:ext>
            </a:extLst>
          </a:blip>
          <a:srcRect l="7314" t="50661" r="35696" b="24695"/>
          <a:stretch>
            <a:fillRect/>
          </a:stretch>
        </p:blipFill>
        <p:spPr bwMode="auto">
          <a:xfrm>
            <a:off x="776289" y="260350"/>
            <a:ext cx="5616575" cy="30226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tea ligh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738" y="3429000"/>
            <a:ext cx="4367212" cy="2882900"/>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920751" y="3429001"/>
            <a:ext cx="331152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The design brief for this product was to create a set of votive candle holders that also function as their own packaging, the challenge was to make them small enough and aesthetically pleasing while at the same time ensuring that they did not become a fire hazard.</a:t>
            </a:r>
            <a:endParaRPr lang="en-US" altLang="en-US"/>
          </a:p>
        </p:txBody>
      </p:sp>
      <p:sp>
        <p:nvSpPr>
          <p:cNvPr id="12295" name="Text Box 7"/>
          <p:cNvSpPr txBox="1">
            <a:spLocks noChangeArrowheads="1"/>
          </p:cNvSpPr>
          <p:nvPr/>
        </p:nvSpPr>
        <p:spPr bwMode="auto">
          <a:xfrm>
            <a:off x="6392863" y="765175"/>
            <a:ext cx="23050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The package of four paper lanterns is supported by a base that also acts as a refillable storage container for the votives.</a:t>
            </a:r>
            <a:endParaRPr lang="en-US" altLang="en-US"/>
          </a:p>
        </p:txBody>
      </p:sp>
    </p:spTree>
    <p:extLst>
      <p:ext uri="{BB962C8B-B14F-4D97-AF65-F5344CB8AC3E}">
        <p14:creationId xmlns:p14="http://schemas.microsoft.com/office/powerpoint/2010/main" val="2053879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21" name="Group 9"/>
          <p:cNvGrpSpPr>
            <a:grpSpLocks/>
          </p:cNvGrpSpPr>
          <p:nvPr/>
        </p:nvGrpSpPr>
        <p:grpSpPr bwMode="auto">
          <a:xfrm>
            <a:off x="5240338" y="188913"/>
            <a:ext cx="4284662" cy="4386262"/>
            <a:chOff x="2789" y="754"/>
            <a:chExt cx="2835" cy="2899"/>
          </a:xfrm>
        </p:grpSpPr>
        <p:pic>
          <p:nvPicPr>
            <p:cNvPr id="13316" name="Picture 4" descr="IMG"/>
            <p:cNvPicPr>
              <a:picLocks noChangeAspect="1" noChangeArrowheads="1"/>
            </p:cNvPicPr>
            <p:nvPr/>
          </p:nvPicPr>
          <p:blipFill>
            <a:blip r:embed="rId2" cstate="print">
              <a:extLst>
                <a:ext uri="{28A0092B-C50C-407E-A947-70E740481C1C}">
                  <a14:useLocalDpi xmlns:a14="http://schemas.microsoft.com/office/drawing/2010/main" val="0"/>
                </a:ext>
              </a:extLst>
            </a:blip>
            <a:srcRect l="7724" t="52718" r="26160" b="6485"/>
            <a:stretch>
              <a:fillRect/>
            </a:stretch>
          </p:blipFill>
          <p:spPr bwMode="auto">
            <a:xfrm>
              <a:off x="2789" y="754"/>
              <a:ext cx="2223" cy="1778"/>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IMG"/>
            <p:cNvPicPr>
              <a:picLocks noChangeAspect="1" noChangeArrowheads="1"/>
            </p:cNvPicPr>
            <p:nvPr/>
          </p:nvPicPr>
          <p:blipFill>
            <a:blip r:embed="rId3" cstate="print">
              <a:extLst>
                <a:ext uri="{28A0092B-C50C-407E-A947-70E740481C1C}">
                  <a14:useLocalDpi xmlns:a14="http://schemas.microsoft.com/office/drawing/2010/main" val="0"/>
                </a:ext>
              </a:extLst>
            </a:blip>
            <a:srcRect l="56206" t="5435" r="7433" b="73312"/>
            <a:stretch>
              <a:fillRect/>
            </a:stretch>
          </p:blipFill>
          <p:spPr bwMode="auto">
            <a:xfrm>
              <a:off x="3833" y="2296"/>
              <a:ext cx="1791" cy="13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20" name="Group 8"/>
          <p:cNvGrpSpPr>
            <a:grpSpLocks/>
          </p:cNvGrpSpPr>
          <p:nvPr/>
        </p:nvGrpSpPr>
        <p:grpSpPr bwMode="auto">
          <a:xfrm>
            <a:off x="992188" y="2276475"/>
            <a:ext cx="3168650" cy="4179888"/>
            <a:chOff x="295" y="771"/>
            <a:chExt cx="2223" cy="2815"/>
          </a:xfrm>
        </p:grpSpPr>
        <p:pic>
          <p:nvPicPr>
            <p:cNvPr id="13318" name="Picture 6" descr="torch"/>
            <p:cNvPicPr>
              <a:picLocks noChangeAspect="1" noChangeArrowheads="1"/>
            </p:cNvPicPr>
            <p:nvPr/>
          </p:nvPicPr>
          <p:blipFill>
            <a:blip r:embed="rId4" cstate="print">
              <a:extLst>
                <a:ext uri="{28A0092B-C50C-407E-A947-70E740481C1C}">
                  <a14:useLocalDpi xmlns:a14="http://schemas.microsoft.com/office/drawing/2010/main" val="0"/>
                </a:ext>
              </a:extLst>
            </a:blip>
            <a:srcRect l="7010" r="3592" b="48840"/>
            <a:stretch>
              <a:fillRect/>
            </a:stretch>
          </p:blipFill>
          <p:spPr bwMode="auto">
            <a:xfrm>
              <a:off x="295" y="771"/>
              <a:ext cx="2222" cy="1244"/>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torch"/>
            <p:cNvPicPr>
              <a:picLocks noChangeAspect="1" noChangeArrowheads="1"/>
            </p:cNvPicPr>
            <p:nvPr/>
          </p:nvPicPr>
          <p:blipFill>
            <a:blip r:embed="rId5" cstate="print">
              <a:extLst>
                <a:ext uri="{28A0092B-C50C-407E-A947-70E740481C1C}">
                  <a14:useLocalDpi xmlns:a14="http://schemas.microsoft.com/office/drawing/2010/main" val="0"/>
                </a:ext>
              </a:extLst>
            </a:blip>
            <a:srcRect l="7010" t="56470" r="32866" b="354"/>
            <a:stretch>
              <a:fillRect/>
            </a:stretch>
          </p:blipFill>
          <p:spPr bwMode="auto">
            <a:xfrm>
              <a:off x="295" y="2024"/>
              <a:ext cx="2223" cy="1562"/>
            </a:xfrm>
            <a:prstGeom prst="rect">
              <a:avLst/>
            </a:prstGeom>
            <a:noFill/>
            <a:extLst>
              <a:ext uri="{909E8E84-426E-40DD-AFC4-6F175D3DCCD1}">
                <a14:hiddenFill xmlns:a14="http://schemas.microsoft.com/office/drawing/2010/main">
                  <a:solidFill>
                    <a:srgbClr val="FFFFFF"/>
                  </a:solidFill>
                </a14:hiddenFill>
              </a:ext>
            </a:extLst>
          </p:spPr>
        </p:pic>
      </p:grpSp>
      <p:sp>
        <p:nvSpPr>
          <p:cNvPr id="13322" name="Text Box 10"/>
          <p:cNvSpPr txBox="1">
            <a:spLocks noChangeArrowheads="1"/>
          </p:cNvSpPr>
          <p:nvPr/>
        </p:nvSpPr>
        <p:spPr bwMode="auto">
          <a:xfrm>
            <a:off x="4521201" y="4868863"/>
            <a:ext cx="475297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Packages are printed with muted colours on the interior, and the bottoms are detachable so that the carton can open into a lampshade. Die cut holes on the gussets allow light to beam outwards.</a:t>
            </a:r>
            <a:endParaRPr lang="en-US" altLang="en-US"/>
          </a:p>
        </p:txBody>
      </p:sp>
      <p:sp>
        <p:nvSpPr>
          <p:cNvPr id="13323" name="Text Box 11"/>
          <p:cNvSpPr txBox="1">
            <a:spLocks noChangeArrowheads="1"/>
          </p:cNvSpPr>
          <p:nvPr/>
        </p:nvSpPr>
        <p:spPr bwMode="auto">
          <a:xfrm>
            <a:off x="4521200" y="2924175"/>
            <a:ext cx="23050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Package design features a triangular form for minimal shipping volume and maximum reusability as a lampshade.</a:t>
            </a:r>
            <a:endParaRPr lang="en-US" altLang="en-US"/>
          </a:p>
        </p:txBody>
      </p:sp>
      <p:sp>
        <p:nvSpPr>
          <p:cNvPr id="13324" name="Text Box 12"/>
          <p:cNvSpPr txBox="1">
            <a:spLocks noChangeArrowheads="1"/>
          </p:cNvSpPr>
          <p:nvPr/>
        </p:nvSpPr>
        <p:spPr bwMode="auto">
          <a:xfrm>
            <a:off x="992189" y="188914"/>
            <a:ext cx="3889375"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The secondary use for this torch is as a stand alone ‘candle’. The idea for the packaging arose from the desire to further the simple ingenuity of the secondary use by diffusing the light into a softer and more evenly dispersed glow.</a:t>
            </a:r>
            <a:endParaRPr lang="en-US" altLang="en-US"/>
          </a:p>
        </p:txBody>
      </p:sp>
    </p:spTree>
    <p:extLst>
      <p:ext uri="{BB962C8B-B14F-4D97-AF65-F5344CB8AC3E}">
        <p14:creationId xmlns:p14="http://schemas.microsoft.com/office/powerpoint/2010/main" val="3061506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2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VIP pass designs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824" y="2033011"/>
            <a:ext cx="2983800" cy="2983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616" y="1690690"/>
            <a:ext cx="2544222" cy="351662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821" y="2033011"/>
            <a:ext cx="2983800" cy="2983800"/>
          </a:xfrm>
          <a:prstGeom prst="rect">
            <a:avLst/>
          </a:prstGeom>
        </p:spPr>
      </p:pic>
    </p:spTree>
    <p:extLst>
      <p:ext uri="{BB962C8B-B14F-4D97-AF65-F5344CB8AC3E}">
        <p14:creationId xmlns:p14="http://schemas.microsoft.com/office/powerpoint/2010/main" val="10854455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 VIP Pass?</a:t>
            </a:r>
            <a:endParaRPr lang="en-GB" dirty="0"/>
          </a:p>
        </p:txBody>
      </p:sp>
      <p:sp>
        <p:nvSpPr>
          <p:cNvPr id="3" name="Content Placeholder 2"/>
          <p:cNvSpPr>
            <a:spLocks noGrp="1"/>
          </p:cNvSpPr>
          <p:nvPr>
            <p:ph idx="1"/>
          </p:nvPr>
        </p:nvSpPr>
        <p:spPr/>
        <p:txBody>
          <a:bodyPr/>
          <a:lstStyle/>
          <a:p>
            <a:r>
              <a:rPr lang="en-GB" dirty="0" smtClean="0"/>
              <a:t>Use the internet to research different festivals.</a:t>
            </a:r>
          </a:p>
          <a:p>
            <a:r>
              <a:rPr lang="en-GB" dirty="0" smtClean="0"/>
              <a:t> Find out what their VIP pass gives the consumer that is in addition to a normal ticket.</a:t>
            </a:r>
          </a:p>
          <a:p>
            <a:r>
              <a:rPr lang="en-GB" dirty="0" smtClean="0"/>
              <a:t>Make a list in the table below of ‘special extras’ that someone would get as a result of buying a VIP pass.</a:t>
            </a:r>
            <a:endParaRPr lang="en-GB" dirty="0"/>
          </a:p>
        </p:txBody>
      </p:sp>
      <p:graphicFrame>
        <p:nvGraphicFramePr>
          <p:cNvPr id="4" name="Table 3"/>
          <p:cNvGraphicFramePr>
            <a:graphicFrameLocks noGrp="1"/>
          </p:cNvGraphicFramePr>
          <p:nvPr>
            <p:extLst/>
          </p:nvPr>
        </p:nvGraphicFramePr>
        <p:xfrm>
          <a:off x="1032435" y="4322763"/>
          <a:ext cx="6604000" cy="1854200"/>
        </p:xfrm>
        <a:graphic>
          <a:graphicData uri="http://schemas.openxmlformats.org/drawingml/2006/table">
            <a:tbl>
              <a:tblPr firstRow="1" bandRow="1">
                <a:tableStyleId>{5C22544A-7EE6-4342-B048-85BDC9FD1C3A}</a:tableStyleId>
              </a:tblPr>
              <a:tblGrid>
                <a:gridCol w="3302000"/>
                <a:gridCol w="3302000"/>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6095306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an example of what a VIP Pass for the Wireless Festival will get you</a:t>
            </a:r>
            <a:endParaRPr lang="en-GB" dirty="0"/>
          </a:p>
        </p:txBody>
      </p:sp>
      <p:sp>
        <p:nvSpPr>
          <p:cNvPr id="3" name="Content Placeholder 2"/>
          <p:cNvSpPr>
            <a:spLocks noGrp="1"/>
          </p:cNvSpPr>
          <p:nvPr>
            <p:ph idx="1"/>
          </p:nvPr>
        </p:nvSpPr>
        <p:spPr>
          <a:xfrm>
            <a:off x="681038" y="1825625"/>
            <a:ext cx="8543925" cy="4736540"/>
          </a:xfrm>
        </p:spPr>
        <p:txBody>
          <a:bodyPr>
            <a:normAutofit fontScale="85000" lnSpcReduction="20000"/>
          </a:bodyPr>
          <a:lstStyle/>
          <a:p>
            <a:r>
              <a:rPr lang="en-US" b="1" cap="all" dirty="0"/>
              <a:t>PACKAGE INCLUDES:</a:t>
            </a:r>
          </a:p>
          <a:p>
            <a:r>
              <a:rPr lang="en-US" b="1" cap="all" dirty="0"/>
              <a:t>DESIGNATED VIP ENTRY LANE</a:t>
            </a:r>
          </a:p>
          <a:p>
            <a:r>
              <a:rPr lang="en-US" dirty="0"/>
              <a:t>General admission ticket with VIP entry lane to </a:t>
            </a:r>
            <a:r>
              <a:rPr lang="en-US" dirty="0" smtClean="0"/>
              <a:t>festival</a:t>
            </a:r>
            <a:endParaRPr lang="en-US" b="1" cap="all" dirty="0" smtClean="0"/>
          </a:p>
          <a:p>
            <a:r>
              <a:rPr lang="en-US" b="1" cap="all" dirty="0" smtClean="0"/>
              <a:t>VIP </a:t>
            </a:r>
            <a:r>
              <a:rPr lang="en-US" b="1" cap="all" dirty="0"/>
              <a:t>VILLAGE</a:t>
            </a:r>
          </a:p>
          <a:p>
            <a:r>
              <a:rPr lang="en-US" dirty="0"/>
              <a:t>Access to Wireless VIP Village &amp; DJs </a:t>
            </a:r>
          </a:p>
          <a:p>
            <a:r>
              <a:rPr lang="en-US" dirty="0"/>
              <a:t>Chill out area</a:t>
            </a:r>
          </a:p>
          <a:p>
            <a:r>
              <a:rPr lang="en-US" dirty="0"/>
              <a:t>10 Complimentary drinks tokens per person (valid for wine, beer, selected spirits or soft drinks excludes champagne &amp; cocktails)</a:t>
            </a:r>
          </a:p>
          <a:p>
            <a:r>
              <a:rPr lang="en-US" dirty="0"/>
              <a:t>One complimentary meal (£15 value and valid at VIP Food Trucks)</a:t>
            </a:r>
          </a:p>
          <a:p>
            <a:r>
              <a:rPr lang="en-US" dirty="0"/>
              <a:t>Complimentary cloakroom facilities</a:t>
            </a:r>
          </a:p>
          <a:p>
            <a:r>
              <a:rPr lang="en-US" dirty="0"/>
              <a:t>Luxury restrooms</a:t>
            </a:r>
          </a:p>
          <a:p>
            <a:r>
              <a:rPr lang="en-US" dirty="0"/>
              <a:t>Commemorative VIP wristband &amp; laminate + lanyard</a:t>
            </a:r>
          </a:p>
          <a:p>
            <a:endParaRPr lang="en-GB" dirty="0"/>
          </a:p>
        </p:txBody>
      </p:sp>
    </p:spTree>
    <p:extLst>
      <p:ext uri="{BB962C8B-B14F-4D97-AF65-F5344CB8AC3E}">
        <p14:creationId xmlns:p14="http://schemas.microsoft.com/office/powerpoint/2010/main" val="9516174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VIP Pass Design</a:t>
            </a:r>
            <a:endParaRPr lang="en-GB" dirty="0"/>
          </a:p>
        </p:txBody>
      </p:sp>
      <p:sp>
        <p:nvSpPr>
          <p:cNvPr id="3" name="Content Placeholder 2"/>
          <p:cNvSpPr>
            <a:spLocks noGrp="1"/>
          </p:cNvSpPr>
          <p:nvPr>
            <p:ph idx="1"/>
          </p:nvPr>
        </p:nvSpPr>
        <p:spPr>
          <a:xfrm>
            <a:off x="458130" y="2057445"/>
            <a:ext cx="8543925" cy="4351338"/>
          </a:xfrm>
        </p:spPr>
        <p:txBody>
          <a:bodyPr/>
          <a:lstStyle/>
          <a:p>
            <a:r>
              <a:rPr lang="en-GB" dirty="0"/>
              <a:t>VIP passes usually come as a lanyard and are made up of several leaves. Produce a rough design for each separate leaf of the lanyard. For example – one leaf could be for free drinks. Another could be access to luxury camping. Easy access parking… these leaves will then all come together to make up the lanyard VIP pass.</a:t>
            </a:r>
          </a:p>
          <a:p>
            <a:endParaRPr lang="en-GB" dirty="0"/>
          </a:p>
        </p:txBody>
      </p:sp>
      <p:pic>
        <p:nvPicPr>
          <p:cNvPr id="4" name="Picture 3"/>
          <p:cNvPicPr>
            <a:picLocks noChangeAspect="1"/>
          </p:cNvPicPr>
          <p:nvPr/>
        </p:nvPicPr>
        <p:blipFill>
          <a:blip r:embed="rId2"/>
          <a:stretch>
            <a:fillRect/>
          </a:stretch>
        </p:blipFill>
        <p:spPr>
          <a:xfrm>
            <a:off x="257042" y="4747130"/>
            <a:ext cx="2514600" cy="1819275"/>
          </a:xfrm>
          <a:prstGeom prst="rect">
            <a:avLst/>
          </a:prstGeom>
        </p:spPr>
      </p:pic>
      <p:pic>
        <p:nvPicPr>
          <p:cNvPr id="5" name="Picture 4"/>
          <p:cNvPicPr>
            <a:picLocks noChangeAspect="1"/>
          </p:cNvPicPr>
          <p:nvPr/>
        </p:nvPicPr>
        <p:blipFill>
          <a:blip r:embed="rId3"/>
          <a:stretch>
            <a:fillRect/>
          </a:stretch>
        </p:blipFill>
        <p:spPr>
          <a:xfrm>
            <a:off x="3000107" y="4759876"/>
            <a:ext cx="3459971" cy="1819275"/>
          </a:xfrm>
          <a:prstGeom prst="rect">
            <a:avLst/>
          </a:prstGeom>
        </p:spPr>
      </p:pic>
      <p:pic>
        <p:nvPicPr>
          <p:cNvPr id="6" name="Picture 5"/>
          <p:cNvPicPr>
            <a:picLocks noChangeAspect="1"/>
          </p:cNvPicPr>
          <p:nvPr/>
        </p:nvPicPr>
        <p:blipFill>
          <a:blip r:embed="rId4"/>
          <a:stretch>
            <a:fillRect/>
          </a:stretch>
        </p:blipFill>
        <p:spPr>
          <a:xfrm>
            <a:off x="6688543" y="4759876"/>
            <a:ext cx="2733883" cy="1819275"/>
          </a:xfrm>
          <a:prstGeom prst="rect">
            <a:avLst/>
          </a:prstGeom>
        </p:spPr>
      </p:pic>
      <p:pic>
        <p:nvPicPr>
          <p:cNvPr id="7" name="Picture 6"/>
          <p:cNvPicPr>
            <a:picLocks noChangeAspect="1"/>
          </p:cNvPicPr>
          <p:nvPr/>
        </p:nvPicPr>
        <p:blipFill>
          <a:blip r:embed="rId5"/>
          <a:stretch>
            <a:fillRect/>
          </a:stretch>
        </p:blipFill>
        <p:spPr>
          <a:xfrm>
            <a:off x="7971507" y="218942"/>
            <a:ext cx="1677452" cy="1680882"/>
          </a:xfrm>
          <a:prstGeom prst="rect">
            <a:avLst/>
          </a:prstGeom>
        </p:spPr>
      </p:pic>
    </p:spTree>
    <p:extLst>
      <p:ext uri="{BB962C8B-B14F-4D97-AF65-F5344CB8AC3E}">
        <p14:creationId xmlns:p14="http://schemas.microsoft.com/office/powerpoint/2010/main" val="32084188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b="1" dirty="0">
                <a:solidFill>
                  <a:srgbClr val="00B050"/>
                </a:solidFill>
              </a:rPr>
              <a:t>ECO Challenge</a:t>
            </a:r>
            <a:endParaRPr lang="en-GB" dirty="0"/>
          </a:p>
        </p:txBody>
      </p:sp>
      <p:sp>
        <p:nvSpPr>
          <p:cNvPr id="3" name="Content Placeholder 2"/>
          <p:cNvSpPr>
            <a:spLocks noGrp="1"/>
          </p:cNvSpPr>
          <p:nvPr>
            <p:ph idx="1"/>
          </p:nvPr>
        </p:nvSpPr>
        <p:spPr/>
        <p:txBody>
          <a:bodyPr/>
          <a:lstStyle/>
          <a:p>
            <a:r>
              <a:rPr lang="en-GB" dirty="0">
                <a:solidFill>
                  <a:srgbClr val="00B050"/>
                </a:solidFill>
              </a:rPr>
              <a:t>Research 5 different festival products, then for each one find as many different examples of reuse of that product.</a:t>
            </a:r>
          </a:p>
          <a:p>
            <a:endParaRPr lang="en-GB" dirty="0"/>
          </a:p>
        </p:txBody>
      </p:sp>
    </p:spTree>
    <p:extLst>
      <p:ext uri="{BB962C8B-B14F-4D97-AF65-F5344CB8AC3E}">
        <p14:creationId xmlns:p14="http://schemas.microsoft.com/office/powerpoint/2010/main" val="2196963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74" t="6950" r="2477" b="4413"/>
          <a:stretch/>
        </p:blipFill>
        <p:spPr>
          <a:xfrm rot="5400000">
            <a:off x="-372834" y="1441778"/>
            <a:ext cx="5794183" cy="406972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270" t="8075" r="4025" b="4601"/>
          <a:stretch/>
        </p:blipFill>
        <p:spPr>
          <a:xfrm rot="5400000">
            <a:off x="4083149" y="1383931"/>
            <a:ext cx="5787960" cy="4179194"/>
          </a:xfrm>
          <a:prstGeom prst="rect">
            <a:avLst/>
          </a:prstGeom>
        </p:spPr>
      </p:pic>
    </p:spTree>
    <p:extLst>
      <p:ext uri="{BB962C8B-B14F-4D97-AF65-F5344CB8AC3E}">
        <p14:creationId xmlns:p14="http://schemas.microsoft.com/office/powerpoint/2010/main" val="3927039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4568" y="-387424"/>
            <a:ext cx="7772400" cy="1470025"/>
          </a:xfrm>
        </p:spPr>
        <p:txBody>
          <a:bodyPr/>
          <a:lstStyle/>
          <a:p>
            <a:r>
              <a:rPr lang="en-GB" dirty="0" smtClean="0"/>
              <a:t>Festival Products</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372" y="330966"/>
            <a:ext cx="1974591" cy="27809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96" y="3105185"/>
            <a:ext cx="1630344" cy="17430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596" y="260648"/>
            <a:ext cx="1866900" cy="24574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3896" y="2852936"/>
            <a:ext cx="2133600" cy="21336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6300" y="1027651"/>
            <a:ext cx="2204468" cy="14669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7126" y="3383829"/>
            <a:ext cx="2895600" cy="1581150"/>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5636" t="10109" r="16598"/>
          <a:stretch/>
        </p:blipFill>
        <p:spPr>
          <a:xfrm>
            <a:off x="7331630" y="5304788"/>
            <a:ext cx="2013859" cy="137848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811" y="5063629"/>
            <a:ext cx="2886075" cy="1581150"/>
          </a:xfrm>
          <a:prstGeom prst="rect">
            <a:avLst/>
          </a:prstGeom>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9248" r="10484"/>
          <a:stretch/>
        </p:blipFill>
        <p:spPr>
          <a:xfrm>
            <a:off x="5313042" y="1303853"/>
            <a:ext cx="1980183" cy="1847850"/>
          </a:xfrm>
          <a:prstGeom prst="rect">
            <a:avLst/>
          </a:prstGeom>
        </p:spPr>
      </p:pic>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t="10135" b="11211"/>
          <a:stretch/>
        </p:blipFill>
        <p:spPr>
          <a:xfrm>
            <a:off x="3959764" y="5097459"/>
            <a:ext cx="2865445" cy="151349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72681" y="3383830"/>
            <a:ext cx="2091119" cy="1512893"/>
          </a:xfrm>
          <a:prstGeom prst="rect">
            <a:avLst/>
          </a:prstGeom>
        </p:spPr>
      </p:pic>
      <p:pic>
        <p:nvPicPr>
          <p:cNvPr id="15" name="Picture 14"/>
          <p:cNvPicPr>
            <a:picLocks noChangeAspect="1"/>
          </p:cNvPicPr>
          <p:nvPr/>
        </p:nvPicPr>
        <p:blipFill rotWithShape="1">
          <a:blip r:embed="rId13">
            <a:extLst>
              <a:ext uri="{28A0092B-C50C-407E-A947-70E740481C1C}">
                <a14:useLocalDpi xmlns:a14="http://schemas.microsoft.com/office/drawing/2010/main" val="0"/>
              </a:ext>
            </a:extLst>
          </a:blip>
          <a:srcRect t="11231" b="13140"/>
          <a:stretch/>
        </p:blipFill>
        <p:spPr>
          <a:xfrm>
            <a:off x="2847278" y="2360258"/>
            <a:ext cx="2633042" cy="958792"/>
          </a:xfrm>
          <a:prstGeom prst="rect">
            <a:avLst/>
          </a:prstGeom>
        </p:spPr>
      </p:pic>
    </p:spTree>
    <p:extLst>
      <p:ext uri="{BB962C8B-B14F-4D97-AF65-F5344CB8AC3E}">
        <p14:creationId xmlns:p14="http://schemas.microsoft.com/office/powerpoint/2010/main" val="25855386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446" y="-243408"/>
            <a:ext cx="8229600" cy="1143000"/>
          </a:xfrm>
        </p:spPr>
        <p:txBody>
          <a:bodyPr/>
          <a:lstStyle/>
          <a:p>
            <a:r>
              <a:rPr lang="en-GB" dirty="0" smtClean="0"/>
              <a:t>Reuse of Product – Wrist band</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1232" y="1345838"/>
            <a:ext cx="2151128" cy="161334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021" y="5125297"/>
            <a:ext cx="2924175" cy="15621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547" r="13704"/>
          <a:stretch/>
        </p:blipFill>
        <p:spPr>
          <a:xfrm>
            <a:off x="817735" y="2700173"/>
            <a:ext cx="1578428" cy="15975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282" y="5238920"/>
            <a:ext cx="3152775" cy="1447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8559" y="2627413"/>
            <a:ext cx="2619375" cy="174307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6950" y="743987"/>
            <a:ext cx="1473843" cy="1473843"/>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0601" r="8187"/>
          <a:stretch/>
        </p:blipFill>
        <p:spPr>
          <a:xfrm>
            <a:off x="6681192" y="3281536"/>
            <a:ext cx="2699658" cy="13716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29867" y="836712"/>
            <a:ext cx="2496759" cy="1288392"/>
          </a:xfrm>
          <a:prstGeom prst="rect">
            <a:avLst/>
          </a:prstGeom>
        </p:spPr>
      </p:pic>
      <p:cxnSp>
        <p:nvCxnSpPr>
          <p:cNvPr id="13" name="Straight Arrow Connector 12"/>
          <p:cNvCxnSpPr/>
          <p:nvPr/>
        </p:nvCxnSpPr>
        <p:spPr>
          <a:xfrm flipH="1" flipV="1">
            <a:off x="2694510" y="2125104"/>
            <a:ext cx="746322" cy="65582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648867" y="3828390"/>
            <a:ext cx="721648"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321152" y="2204864"/>
            <a:ext cx="576064" cy="57606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664968" y="1916832"/>
            <a:ext cx="0" cy="57606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005065" y="4437124"/>
            <a:ext cx="1" cy="66527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609123" y="4434305"/>
            <a:ext cx="578810" cy="72955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321152" y="3535984"/>
            <a:ext cx="792088" cy="3703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49853" y="2275727"/>
            <a:ext cx="2208850" cy="369332"/>
          </a:xfrm>
          <a:prstGeom prst="rect">
            <a:avLst/>
          </a:prstGeom>
          <a:noFill/>
        </p:spPr>
        <p:txBody>
          <a:bodyPr wrap="square" rtlCol="0">
            <a:spAutoFit/>
          </a:bodyPr>
          <a:lstStyle/>
          <a:p>
            <a:r>
              <a:rPr lang="en-GB" dirty="0"/>
              <a:t>Fashion Accessory </a:t>
            </a:r>
          </a:p>
        </p:txBody>
      </p:sp>
      <p:sp>
        <p:nvSpPr>
          <p:cNvPr id="37" name="TextBox 36"/>
          <p:cNvSpPr txBox="1"/>
          <p:nvPr/>
        </p:nvSpPr>
        <p:spPr>
          <a:xfrm>
            <a:off x="573148" y="4305096"/>
            <a:ext cx="2664296" cy="369332"/>
          </a:xfrm>
          <a:prstGeom prst="rect">
            <a:avLst/>
          </a:prstGeom>
          <a:noFill/>
        </p:spPr>
        <p:txBody>
          <a:bodyPr wrap="square" rtlCol="0">
            <a:spAutoFit/>
          </a:bodyPr>
          <a:lstStyle/>
          <a:p>
            <a:r>
              <a:rPr lang="en-GB" dirty="0"/>
              <a:t>Art Work / Collection</a:t>
            </a:r>
          </a:p>
        </p:txBody>
      </p:sp>
      <p:sp>
        <p:nvSpPr>
          <p:cNvPr id="38" name="TextBox 37"/>
          <p:cNvSpPr txBox="1"/>
          <p:nvPr/>
        </p:nvSpPr>
        <p:spPr>
          <a:xfrm>
            <a:off x="4787488" y="2151270"/>
            <a:ext cx="1054864" cy="369332"/>
          </a:xfrm>
          <a:prstGeom prst="rect">
            <a:avLst/>
          </a:prstGeom>
          <a:noFill/>
        </p:spPr>
        <p:txBody>
          <a:bodyPr wrap="square" rtlCol="0">
            <a:spAutoFit/>
          </a:bodyPr>
          <a:lstStyle/>
          <a:p>
            <a:r>
              <a:rPr lang="en-GB" dirty="0"/>
              <a:t>Key Ring</a:t>
            </a:r>
          </a:p>
        </p:txBody>
      </p:sp>
      <p:sp>
        <p:nvSpPr>
          <p:cNvPr id="39" name="TextBox 38"/>
          <p:cNvSpPr txBox="1"/>
          <p:nvPr/>
        </p:nvSpPr>
        <p:spPr>
          <a:xfrm>
            <a:off x="6897216" y="836712"/>
            <a:ext cx="2376264" cy="369332"/>
          </a:xfrm>
          <a:prstGeom prst="rect">
            <a:avLst/>
          </a:prstGeom>
          <a:noFill/>
        </p:spPr>
        <p:txBody>
          <a:bodyPr wrap="square" rtlCol="0">
            <a:spAutoFit/>
          </a:bodyPr>
          <a:lstStyle/>
          <a:p>
            <a:r>
              <a:rPr lang="en-GB" dirty="0"/>
              <a:t>Lamp Shade</a:t>
            </a:r>
          </a:p>
        </p:txBody>
      </p:sp>
      <p:sp>
        <p:nvSpPr>
          <p:cNvPr id="40" name="TextBox 39"/>
          <p:cNvSpPr txBox="1"/>
          <p:nvPr/>
        </p:nvSpPr>
        <p:spPr>
          <a:xfrm>
            <a:off x="7401272" y="4657962"/>
            <a:ext cx="1512168" cy="369332"/>
          </a:xfrm>
          <a:prstGeom prst="rect">
            <a:avLst/>
          </a:prstGeom>
          <a:noFill/>
        </p:spPr>
        <p:txBody>
          <a:bodyPr wrap="square" rtlCol="0">
            <a:spAutoFit/>
          </a:bodyPr>
          <a:lstStyle/>
          <a:p>
            <a:r>
              <a:rPr lang="en-GB" dirty="0"/>
              <a:t>Memory stick</a:t>
            </a:r>
          </a:p>
        </p:txBody>
      </p:sp>
      <p:sp>
        <p:nvSpPr>
          <p:cNvPr id="41" name="TextBox 40"/>
          <p:cNvSpPr txBox="1"/>
          <p:nvPr/>
        </p:nvSpPr>
        <p:spPr>
          <a:xfrm>
            <a:off x="4005065" y="4460019"/>
            <a:ext cx="1746362" cy="369332"/>
          </a:xfrm>
          <a:prstGeom prst="rect">
            <a:avLst/>
          </a:prstGeom>
          <a:noFill/>
        </p:spPr>
        <p:txBody>
          <a:bodyPr wrap="square" rtlCol="0">
            <a:spAutoFit/>
          </a:bodyPr>
          <a:lstStyle/>
          <a:p>
            <a:r>
              <a:rPr lang="en-GB" dirty="0"/>
              <a:t>Entrance Ticket</a:t>
            </a:r>
          </a:p>
        </p:txBody>
      </p:sp>
      <p:pic>
        <p:nvPicPr>
          <p:cNvPr id="45" name="Picture 44"/>
          <p:cNvPicPr>
            <a:picLocks noChangeAspect="1"/>
          </p:cNvPicPr>
          <p:nvPr/>
        </p:nvPicPr>
        <p:blipFill rotWithShape="1">
          <a:blip r:embed="rId10">
            <a:extLst>
              <a:ext uri="{28A0092B-C50C-407E-A947-70E740481C1C}">
                <a14:useLocalDpi xmlns:a14="http://schemas.microsoft.com/office/drawing/2010/main" val="0"/>
              </a:ext>
            </a:extLst>
          </a:blip>
          <a:srcRect l="20734" t="14516" r="20908" b="13347"/>
          <a:stretch/>
        </p:blipFill>
        <p:spPr>
          <a:xfrm>
            <a:off x="8425543" y="315687"/>
            <a:ext cx="1045029" cy="968828"/>
          </a:xfrm>
          <a:prstGeom prst="rect">
            <a:avLst/>
          </a:prstGeom>
        </p:spPr>
      </p:pic>
      <p:pic>
        <p:nvPicPr>
          <p:cNvPr id="46" name="Picture 45"/>
          <p:cNvPicPr>
            <a:picLocks noChangeAspect="1"/>
          </p:cNvPicPr>
          <p:nvPr/>
        </p:nvPicPr>
        <p:blipFill rotWithShape="1">
          <a:blip r:embed="rId11">
            <a:extLst>
              <a:ext uri="{28A0092B-C50C-407E-A947-70E740481C1C}">
                <a14:useLocalDpi xmlns:a14="http://schemas.microsoft.com/office/drawing/2010/main" val="0"/>
              </a:ext>
            </a:extLst>
          </a:blip>
          <a:srcRect l="15393" r="15541"/>
          <a:stretch/>
        </p:blipFill>
        <p:spPr>
          <a:xfrm>
            <a:off x="478686" y="750077"/>
            <a:ext cx="1017931" cy="1473843"/>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854" y="4799082"/>
            <a:ext cx="1538851" cy="1538851"/>
          </a:xfrm>
          <a:prstGeom prst="rect">
            <a:avLst/>
          </a:prstGeom>
        </p:spPr>
      </p:pic>
      <p:cxnSp>
        <p:nvCxnSpPr>
          <p:cNvPr id="49" name="Straight Arrow Connector 48"/>
          <p:cNvCxnSpPr/>
          <p:nvPr/>
        </p:nvCxnSpPr>
        <p:spPr>
          <a:xfrm flipH="1">
            <a:off x="2343871" y="4460019"/>
            <a:ext cx="1026645" cy="66527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89059" y="6320963"/>
            <a:ext cx="1355630" cy="646331"/>
          </a:xfrm>
          <a:prstGeom prst="rect">
            <a:avLst/>
          </a:prstGeom>
          <a:noFill/>
        </p:spPr>
        <p:txBody>
          <a:bodyPr wrap="square" rtlCol="0">
            <a:spAutoFit/>
          </a:bodyPr>
          <a:lstStyle/>
          <a:p>
            <a:r>
              <a:rPr lang="en-GB" dirty="0"/>
              <a:t>Jewellery </a:t>
            </a:r>
          </a:p>
          <a:p>
            <a:endParaRPr lang="en-GB" dirty="0"/>
          </a:p>
        </p:txBody>
      </p:sp>
    </p:spTree>
    <p:extLst>
      <p:ext uri="{BB962C8B-B14F-4D97-AF65-F5344CB8AC3E}">
        <p14:creationId xmlns:p14="http://schemas.microsoft.com/office/powerpoint/2010/main" val="951635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777" t="1503" r="15575"/>
          <a:stretch/>
        </p:blipFill>
        <p:spPr>
          <a:xfrm rot="5400000">
            <a:off x="447284" y="772475"/>
            <a:ext cx="5013614" cy="496158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157" t="6949" r="4589" b="8357"/>
          <a:stretch/>
        </p:blipFill>
        <p:spPr>
          <a:xfrm rot="5400000">
            <a:off x="5092021" y="1527206"/>
            <a:ext cx="5013616" cy="3452123"/>
          </a:xfrm>
          <a:prstGeom prst="rect">
            <a:avLst/>
          </a:prstGeom>
        </p:spPr>
      </p:pic>
    </p:spTree>
    <p:extLst>
      <p:ext uri="{BB962C8B-B14F-4D97-AF65-F5344CB8AC3E}">
        <p14:creationId xmlns:p14="http://schemas.microsoft.com/office/powerpoint/2010/main" val="1490850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438" t="7512" r="6561" b="6667"/>
          <a:stretch/>
        </p:blipFill>
        <p:spPr>
          <a:xfrm rot="5400000">
            <a:off x="-418606" y="1358762"/>
            <a:ext cx="6104670" cy="436593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678" t="6950" r="4730" b="4413"/>
          <a:stretch/>
        </p:blipFill>
        <p:spPr>
          <a:xfrm rot="5400000">
            <a:off x="4230072" y="1251266"/>
            <a:ext cx="6104671" cy="4580929"/>
          </a:xfrm>
          <a:prstGeom prst="rect">
            <a:avLst/>
          </a:prstGeom>
        </p:spPr>
      </p:pic>
    </p:spTree>
    <p:extLst>
      <p:ext uri="{BB962C8B-B14F-4D97-AF65-F5344CB8AC3E}">
        <p14:creationId xmlns:p14="http://schemas.microsoft.com/office/powerpoint/2010/main" val="289114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2378073"/>
          </a:xfrm>
        </p:spPr>
        <p:txBody>
          <a:bodyPr>
            <a:normAutofit fontScale="90000"/>
          </a:bodyPr>
          <a:lstStyle/>
          <a:p>
            <a:r>
              <a:rPr lang="en-GB" b="1" dirty="0" smtClean="0">
                <a:effectLst/>
              </a:rPr>
              <a:t>What is a Festival?</a:t>
            </a:r>
            <a:br>
              <a:rPr lang="en-GB" b="1" dirty="0" smtClean="0">
                <a:effectLst/>
              </a:rPr>
            </a:br>
            <a:r>
              <a:rPr lang="en-GB" b="1" dirty="0" smtClean="0">
                <a:effectLst/>
              </a:rPr>
              <a:t/>
            </a:r>
            <a:br>
              <a:rPr lang="en-GB" b="1" dirty="0" smtClean="0">
                <a:effectLst/>
              </a:rPr>
            </a:br>
            <a:r>
              <a:rPr lang="en-GB" b="1" dirty="0" smtClean="0">
                <a:effectLst/>
              </a:rPr>
              <a:t>The meaning of “festival” in the English Dictionary</a:t>
            </a:r>
            <a:endParaRPr lang="en-GB" dirty="0"/>
          </a:p>
        </p:txBody>
      </p:sp>
      <p:sp>
        <p:nvSpPr>
          <p:cNvPr id="3" name="Content Placeholder 2"/>
          <p:cNvSpPr>
            <a:spLocks noGrp="1"/>
          </p:cNvSpPr>
          <p:nvPr>
            <p:ph idx="1"/>
          </p:nvPr>
        </p:nvSpPr>
        <p:spPr/>
        <p:txBody>
          <a:bodyPr/>
          <a:lstStyle/>
          <a:p>
            <a:endParaRPr lang="en-GB" dirty="0" smtClean="0"/>
          </a:p>
          <a:p>
            <a:endParaRPr lang="en-GB" dirty="0"/>
          </a:p>
          <a:p>
            <a:r>
              <a:rPr lang="en-GB" dirty="0" smtClean="0"/>
              <a:t>a special day or period, usually in memory of a religious event, with its own social activities, food, or ceremonies</a:t>
            </a:r>
          </a:p>
          <a:p>
            <a:r>
              <a:rPr lang="en-GB" dirty="0" smtClean="0"/>
              <a:t>a Jewish/Christian/Hindu festival</a:t>
            </a:r>
          </a:p>
          <a:p>
            <a:endParaRPr lang="en-GB" dirty="0"/>
          </a:p>
        </p:txBody>
      </p:sp>
    </p:spTree>
    <p:extLst>
      <p:ext uri="{BB962C8B-B14F-4D97-AF65-F5344CB8AC3E}">
        <p14:creationId xmlns:p14="http://schemas.microsoft.com/office/powerpoint/2010/main" val="860596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effectLst/>
              </a:rPr>
              <a:t>Meaning of “festival” in the English Dictionary</a:t>
            </a:r>
            <a:endParaRPr lang="en-GB" dirty="0"/>
          </a:p>
        </p:txBody>
      </p:sp>
      <p:sp>
        <p:nvSpPr>
          <p:cNvPr id="3" name="Content Placeholder 2"/>
          <p:cNvSpPr>
            <a:spLocks noGrp="1"/>
          </p:cNvSpPr>
          <p:nvPr>
            <p:ph idx="1"/>
          </p:nvPr>
        </p:nvSpPr>
        <p:spPr/>
        <p:txBody>
          <a:bodyPr/>
          <a:lstStyle/>
          <a:p>
            <a:r>
              <a:rPr lang="en-GB" dirty="0" smtClean="0"/>
              <a:t>an organized set of special events, such as musical performances: a folk/pop/rock festival</a:t>
            </a:r>
          </a:p>
          <a:p>
            <a:r>
              <a:rPr lang="en-GB" dirty="0" smtClean="0"/>
              <a:t>The New Orleans Jazz Festival is held every year in the spring.</a:t>
            </a:r>
          </a:p>
          <a:p>
            <a:r>
              <a:rPr lang="en-GB" dirty="0"/>
              <a:t>T</a:t>
            </a:r>
            <a:r>
              <a:rPr lang="en-GB" dirty="0" smtClean="0"/>
              <a:t>he Cannes Film Festival</a:t>
            </a:r>
          </a:p>
          <a:p>
            <a:endParaRPr lang="en-GB" dirty="0"/>
          </a:p>
        </p:txBody>
      </p:sp>
    </p:spTree>
    <p:extLst>
      <p:ext uri="{BB962C8B-B14F-4D97-AF65-F5344CB8AC3E}">
        <p14:creationId xmlns:p14="http://schemas.microsoft.com/office/powerpoint/2010/main" val="3335457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err="1"/>
              <a:t>Boardmasters</a:t>
            </a:r>
            <a:r>
              <a:rPr lang="en-GB" sz="3200" b="1" dirty="0"/>
              <a:t>, </a:t>
            </a:r>
            <a:r>
              <a:rPr lang="en-GB" sz="3200" b="1" dirty="0" err="1"/>
              <a:t>Fistral</a:t>
            </a:r>
            <a:r>
              <a:rPr lang="en-GB" sz="3200" b="1" dirty="0"/>
              <a:t> Beach &amp; Watergate Bay, Newquay: 10-14 Aug 2016</a:t>
            </a:r>
            <a:endParaRPr lang="en-GB"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4848" y="2132856"/>
            <a:ext cx="5715000" cy="2857500"/>
          </a:xfrm>
        </p:spPr>
      </p:pic>
      <p:sp>
        <p:nvSpPr>
          <p:cNvPr id="5" name="Rectangle 4"/>
          <p:cNvSpPr/>
          <p:nvPr/>
        </p:nvSpPr>
        <p:spPr>
          <a:xfrm>
            <a:off x="848544" y="1628801"/>
            <a:ext cx="4572000" cy="646331"/>
          </a:xfrm>
          <a:prstGeom prst="rect">
            <a:avLst/>
          </a:prstGeom>
        </p:spPr>
        <p:txBody>
          <a:bodyPr>
            <a:spAutoFit/>
          </a:bodyPr>
          <a:lstStyle/>
          <a:p>
            <a:r>
              <a:rPr lang="en-GB" dirty="0"/>
              <a:t>Headliners: Chase &amp; Status, deadmau5, Catfish and the </a:t>
            </a:r>
            <a:r>
              <a:rPr lang="en-GB" dirty="0" err="1"/>
              <a:t>Bottlemen</a:t>
            </a:r>
            <a:endParaRPr lang="en-GB" dirty="0"/>
          </a:p>
        </p:txBody>
      </p:sp>
      <p:sp>
        <p:nvSpPr>
          <p:cNvPr id="6" name="Rectangle 5"/>
          <p:cNvSpPr/>
          <p:nvPr/>
        </p:nvSpPr>
        <p:spPr>
          <a:xfrm>
            <a:off x="848544" y="5048016"/>
            <a:ext cx="8424936" cy="1477328"/>
          </a:xfrm>
          <a:prstGeom prst="rect">
            <a:avLst/>
          </a:prstGeom>
        </p:spPr>
        <p:txBody>
          <a:bodyPr wrap="square">
            <a:spAutoFit/>
          </a:bodyPr>
          <a:lstStyle/>
          <a:p>
            <a:r>
              <a:rPr lang="en-GB" dirty="0"/>
              <a:t>Hidden amongst the swell and sunshine of the south-west coast of England, </a:t>
            </a:r>
            <a:r>
              <a:rPr lang="en-GB" dirty="0" err="1"/>
              <a:t>Boardmasters</a:t>
            </a:r>
            <a:r>
              <a:rPr lang="en-GB" dirty="0"/>
              <a:t> mixes the best </a:t>
            </a:r>
            <a:r>
              <a:rPr lang="en-GB" u="sng" dirty="0"/>
              <a:t>boarders</a:t>
            </a:r>
            <a:r>
              <a:rPr lang="en-GB" dirty="0"/>
              <a:t> in the world - whether they’re </a:t>
            </a:r>
            <a:r>
              <a:rPr lang="en-GB" u="sng" dirty="0"/>
              <a:t>surfers </a:t>
            </a:r>
            <a:r>
              <a:rPr lang="en-GB" dirty="0"/>
              <a:t>or </a:t>
            </a:r>
            <a:r>
              <a:rPr lang="en-GB" u="sng" dirty="0"/>
              <a:t>skaters </a:t>
            </a:r>
            <a:r>
              <a:rPr lang="en-GB" dirty="0"/>
              <a:t>- with </a:t>
            </a:r>
            <a:r>
              <a:rPr lang="en-GB" u="sng" dirty="0"/>
              <a:t>BMX</a:t>
            </a:r>
            <a:r>
              <a:rPr lang="en-GB" dirty="0"/>
              <a:t> kings, and </a:t>
            </a:r>
            <a:r>
              <a:rPr lang="en-GB" u="sng" dirty="0"/>
              <a:t>soundtracks</a:t>
            </a:r>
            <a:r>
              <a:rPr lang="en-GB" dirty="0"/>
              <a:t> the action with </a:t>
            </a:r>
            <a:r>
              <a:rPr lang="en-GB" u="sng" dirty="0"/>
              <a:t>dance dons</a:t>
            </a:r>
            <a:r>
              <a:rPr lang="en-GB" dirty="0"/>
              <a:t>, </a:t>
            </a:r>
            <a:r>
              <a:rPr lang="en-GB" u="sng" dirty="0"/>
              <a:t>folk stars</a:t>
            </a:r>
            <a:r>
              <a:rPr lang="en-GB" dirty="0"/>
              <a:t>, and </a:t>
            </a:r>
            <a:r>
              <a:rPr lang="en-GB" u="sng" dirty="0"/>
              <a:t>pop favourites. </a:t>
            </a:r>
            <a:r>
              <a:rPr lang="en-GB" dirty="0"/>
              <a:t>With cliff-top sessions and surf shack shows, it's only a cocktail short of the best weekend of the year. Ready to make your Instagram followers jealous?</a:t>
            </a:r>
          </a:p>
        </p:txBody>
      </p:sp>
    </p:spTree>
    <p:extLst>
      <p:ext uri="{BB962C8B-B14F-4D97-AF65-F5344CB8AC3E}">
        <p14:creationId xmlns:p14="http://schemas.microsoft.com/office/powerpoint/2010/main" val="36860291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633</TotalTime>
  <Words>1827</Words>
  <Application>Microsoft Office PowerPoint</Application>
  <PresentationFormat>A4 Paper (210x297 mm)</PresentationFormat>
  <Paragraphs>170</Paragraphs>
  <Slides>41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Algerian</vt:lpstr>
      <vt:lpstr>Arial</vt:lpstr>
      <vt:lpstr>Bauhaus 93</vt:lpstr>
      <vt:lpstr>Broadway</vt:lpstr>
      <vt:lpstr>Calibri</vt:lpstr>
      <vt:lpstr>Calibri Light</vt:lpstr>
      <vt:lpstr>Cooper Black</vt:lpstr>
      <vt:lpstr>Georgia</vt:lpstr>
      <vt:lpstr>Hobo Std</vt:lpstr>
      <vt:lpstr>Rosewood Std Regular</vt:lpstr>
      <vt:lpstr>Office Theme</vt:lpstr>
      <vt:lpstr>Yr. 9 Graphics</vt:lpstr>
      <vt:lpstr>What are the 6 R’s?</vt:lpstr>
      <vt:lpstr>Design a poster to help you remember the 6 R’s</vt:lpstr>
      <vt:lpstr>PowerPoint Presentation</vt:lpstr>
      <vt:lpstr>PowerPoint Presentation</vt:lpstr>
      <vt:lpstr>PowerPoint Presentation</vt:lpstr>
      <vt:lpstr>What is a Festival?  The meaning of “festival” in the English Dictionary</vt:lpstr>
      <vt:lpstr>Meaning of “festival” in the English Dictionary</vt:lpstr>
      <vt:lpstr>Boardmasters, Fistral Beach &amp; Watergate Bay, Newquay: 10-14 Aug 2016</vt:lpstr>
      <vt:lpstr>Glastonbury Festival, Pilton, Somerset: 22-26 Jun 2016</vt:lpstr>
      <vt:lpstr>Latitude Festival, Henham Park, Southwold: 14-17 Jul 2016</vt:lpstr>
      <vt:lpstr>HW</vt:lpstr>
      <vt:lpstr>Design Brief</vt:lpstr>
      <vt:lpstr>What is a festival? Before you start designing you will need to answer the following questions.</vt:lpstr>
      <vt:lpstr>What is a festival? Under each heading make a list of all the possible answers</vt:lpstr>
      <vt:lpstr>Summary</vt:lpstr>
      <vt:lpstr>PowerPoint Presentation</vt:lpstr>
      <vt:lpstr>Create a mind map of ideas for your festival name and theme</vt:lpstr>
      <vt:lpstr>4 X 4 development of idea exercise</vt:lpstr>
      <vt:lpstr>Map Key</vt:lpstr>
      <vt:lpstr>PowerPoint Presentation</vt:lpstr>
      <vt:lpstr>Ticket designs</vt:lpstr>
      <vt:lpstr>Ticket Design</vt:lpstr>
      <vt:lpstr>Task - research &amp; design festival ticket.</vt:lpstr>
      <vt:lpstr>Ticket Design</vt:lpstr>
      <vt:lpstr>ECO Challenge Can you come up with a way of making your ticket have a secondary function? In other words could it be used for something else after the festival?  Examples of Packaging with a  secondary function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VIP pass designs</vt:lpstr>
      <vt:lpstr>What is a VIP Pass?</vt:lpstr>
      <vt:lpstr>This is an example of what a VIP Pass for the Wireless Festival will get you</vt:lpstr>
      <vt:lpstr>VIP Pass Design</vt:lpstr>
      <vt:lpstr>ECO Challenge</vt:lpstr>
      <vt:lpstr>Festival Products</vt:lpstr>
      <vt:lpstr>Reuse of Product – Wrist band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Yr. 9 Graphics</dc:title>
  <dc:creator>Victoria Richards</dc:creator>
  <cp:lastModifiedBy>Victoria Richards</cp:lastModifiedBy>
  <cp:revision>62</cp:revision>
  <cp:lastPrinted>2020-10-02T13:00:47Z</cp:lastPrinted>
  <dcterms:created xsi:type="dcterms:W3CDTF">2017-11-17T12:45:10Z</dcterms:created>
  <dcterms:modified xsi:type="dcterms:W3CDTF">2021-01-07T09:29:32Z</dcterms:modified>
</cp:coreProperties>
</file>