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98.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3.jpg" ContentType="image/jpe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9"/>
  </p:notesMasterIdLst>
  <p:handoutMasterIdLst>
    <p:handoutMasterId r:id="rId50"/>
  </p:handoutMasterIdLst>
  <p:sldIdLst>
    <p:sldId id="256" r:id="rId3"/>
    <p:sldId id="285" r:id="rId4"/>
    <p:sldId id="257" r:id="rId5"/>
    <p:sldId id="258" r:id="rId6"/>
    <p:sldId id="269" r:id="rId7"/>
    <p:sldId id="282" r:id="rId8"/>
    <p:sldId id="286" r:id="rId9"/>
    <p:sldId id="267" r:id="rId10"/>
    <p:sldId id="268" r:id="rId11"/>
    <p:sldId id="307" r:id="rId12"/>
    <p:sldId id="270" r:id="rId13"/>
    <p:sldId id="317" r:id="rId14"/>
    <p:sldId id="272" r:id="rId15"/>
    <p:sldId id="295" r:id="rId16"/>
    <p:sldId id="289" r:id="rId17"/>
    <p:sldId id="297" r:id="rId18"/>
    <p:sldId id="331" r:id="rId19"/>
    <p:sldId id="333" r:id="rId20"/>
    <p:sldId id="332" r:id="rId21"/>
    <p:sldId id="334" r:id="rId22"/>
    <p:sldId id="306" r:id="rId23"/>
    <p:sldId id="291" r:id="rId24"/>
    <p:sldId id="292" r:id="rId25"/>
    <p:sldId id="321" r:id="rId26"/>
    <p:sldId id="322" r:id="rId27"/>
    <p:sldId id="323" r:id="rId28"/>
    <p:sldId id="324" r:id="rId29"/>
    <p:sldId id="325" r:id="rId30"/>
    <p:sldId id="326" r:id="rId31"/>
    <p:sldId id="327" r:id="rId32"/>
    <p:sldId id="328" r:id="rId33"/>
    <p:sldId id="335" r:id="rId34"/>
    <p:sldId id="329" r:id="rId35"/>
    <p:sldId id="337" r:id="rId36"/>
    <p:sldId id="330" r:id="rId37"/>
    <p:sldId id="288" r:id="rId38"/>
    <p:sldId id="336" r:id="rId39"/>
    <p:sldId id="280" r:id="rId40"/>
    <p:sldId id="299" r:id="rId41"/>
    <p:sldId id="300" r:id="rId42"/>
    <p:sldId id="303" r:id="rId43"/>
    <p:sldId id="312" r:id="rId44"/>
    <p:sldId id="314" r:id="rId45"/>
    <p:sldId id="316" r:id="rId46"/>
    <p:sldId id="301" r:id="rId47"/>
    <p:sldId id="284" r:id="rId48"/>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3" d="100"/>
          <a:sy n="113" d="100"/>
        </p:scale>
        <p:origin x="122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418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1098" y="0"/>
            <a:ext cx="2944958" cy="494186"/>
          </a:xfrm>
          <a:prstGeom prst="rect">
            <a:avLst/>
          </a:prstGeom>
        </p:spPr>
        <p:txBody>
          <a:bodyPr vert="horz" lIns="91440" tIns="45720" rIns="91440" bIns="45720" rtlCol="0"/>
          <a:lstStyle>
            <a:lvl1pPr algn="r">
              <a:defRPr sz="1200"/>
            </a:lvl1pPr>
          </a:lstStyle>
          <a:p>
            <a:fld id="{21BB8050-EAC7-4209-B336-3D85716199EC}" type="datetimeFigureOut">
              <a:rPr lang="en-GB" smtClean="0"/>
              <a:t>01/03/2021</a:t>
            </a:fld>
            <a:endParaRPr lang="en-GB" dirty="0"/>
          </a:p>
        </p:txBody>
      </p:sp>
      <p:sp>
        <p:nvSpPr>
          <p:cNvPr id="4" name="Footer Placeholder 3"/>
          <p:cNvSpPr>
            <a:spLocks noGrp="1"/>
          </p:cNvSpPr>
          <p:nvPr>
            <p:ph type="ftr" sz="quarter" idx="2"/>
          </p:nvPr>
        </p:nvSpPr>
        <p:spPr>
          <a:xfrm>
            <a:off x="0" y="9378477"/>
            <a:ext cx="2944958" cy="49418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1098" y="9378477"/>
            <a:ext cx="2944958" cy="494186"/>
          </a:xfrm>
          <a:prstGeom prst="rect">
            <a:avLst/>
          </a:prstGeom>
        </p:spPr>
        <p:txBody>
          <a:bodyPr vert="horz" lIns="91440" tIns="45720" rIns="91440" bIns="45720" rtlCol="0" anchor="b"/>
          <a:lstStyle>
            <a:lvl1pPr algn="r">
              <a:defRPr sz="1200"/>
            </a:lvl1pPr>
          </a:lstStyle>
          <a:p>
            <a:fld id="{040AB9CA-17BA-4391-8BF4-DBB208E60233}" type="slidenum">
              <a:rPr lang="en-GB" smtClean="0"/>
              <a:t>‹#›</a:t>
            </a:fld>
            <a:endParaRPr lang="en-GB" dirty="0"/>
          </a:p>
        </p:txBody>
      </p:sp>
    </p:spTree>
    <p:extLst>
      <p:ext uri="{BB962C8B-B14F-4D97-AF65-F5344CB8AC3E}">
        <p14:creationId xmlns:p14="http://schemas.microsoft.com/office/powerpoint/2010/main" val="7056193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418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1098" y="0"/>
            <a:ext cx="2944958" cy="494186"/>
          </a:xfrm>
          <a:prstGeom prst="rect">
            <a:avLst/>
          </a:prstGeom>
        </p:spPr>
        <p:txBody>
          <a:bodyPr vert="horz" lIns="91440" tIns="45720" rIns="91440" bIns="45720" rtlCol="0"/>
          <a:lstStyle>
            <a:lvl1pPr algn="r">
              <a:defRPr sz="1200"/>
            </a:lvl1pPr>
          </a:lstStyle>
          <a:p>
            <a:fld id="{072F945A-CA12-4B1D-B190-DA06018DA09B}" type="datetimeFigureOut">
              <a:rPr lang="en-GB" smtClean="0"/>
              <a:t>01/03/2021</a:t>
            </a:fld>
            <a:endParaRPr lang="en-GB" dirty="0"/>
          </a:p>
        </p:txBody>
      </p:sp>
      <p:sp>
        <p:nvSpPr>
          <p:cNvPr id="4" name="Slide Image Placeholder 3"/>
          <p:cNvSpPr>
            <a:spLocks noGrp="1" noRot="1" noChangeAspect="1"/>
          </p:cNvSpPr>
          <p:nvPr>
            <p:ph type="sldImg" idx="2"/>
          </p:nvPr>
        </p:nvSpPr>
        <p:spPr>
          <a:xfrm>
            <a:off x="1177925" y="1235075"/>
            <a:ext cx="4441825" cy="3330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606" y="4750817"/>
            <a:ext cx="5438464" cy="388717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477"/>
            <a:ext cx="2944958" cy="49418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1098" y="9378477"/>
            <a:ext cx="2944958" cy="494186"/>
          </a:xfrm>
          <a:prstGeom prst="rect">
            <a:avLst/>
          </a:prstGeom>
        </p:spPr>
        <p:txBody>
          <a:bodyPr vert="horz" lIns="91440" tIns="45720" rIns="91440" bIns="45720" rtlCol="0" anchor="b"/>
          <a:lstStyle>
            <a:lvl1pPr algn="r">
              <a:defRPr sz="1200"/>
            </a:lvl1pPr>
          </a:lstStyle>
          <a:p>
            <a:fld id="{7BA21ACA-75A3-4B35-BABB-8456D154BAED}" type="slidenum">
              <a:rPr lang="en-GB" smtClean="0"/>
              <a:t>‹#›</a:t>
            </a:fld>
            <a:endParaRPr lang="en-GB" dirty="0"/>
          </a:p>
        </p:txBody>
      </p:sp>
    </p:spTree>
    <p:extLst>
      <p:ext uri="{BB962C8B-B14F-4D97-AF65-F5344CB8AC3E}">
        <p14:creationId xmlns:p14="http://schemas.microsoft.com/office/powerpoint/2010/main" val="1892337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half’ refers to the avoidable food waste as opposed to unavoidable food waste.</a:t>
            </a:r>
          </a:p>
          <a:p>
            <a:endParaRPr lang="en-GB" dirty="0"/>
          </a:p>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34570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59079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refers to</a:t>
            </a:r>
            <a:r>
              <a:rPr lang="en-GB" dirty="0"/>
              <a:t> CO2</a:t>
            </a:r>
            <a:r>
              <a:rPr lang="en-GB" baseline="0" dirty="0"/>
              <a:t> emissions generated by wasting the food in landfill and all the effort that is required to grow and transport food.</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44</a:t>
            </a:fld>
            <a:endParaRPr lang="en-US" dirty="0"/>
          </a:p>
        </p:txBody>
      </p:sp>
    </p:spTree>
    <p:extLst>
      <p:ext uri="{BB962C8B-B14F-4D97-AF65-F5344CB8AC3E}">
        <p14:creationId xmlns:p14="http://schemas.microsoft.com/office/powerpoint/2010/main" val="269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6F0819-60B8-4390-853A-6DC37E838472}"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12864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98F974-0377-4952-9449-128FE9FDD205}"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75945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C671D8-3543-4F30-B13F-E879319B8DB5}"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56306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40011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781903"/>
            <a:endParaRPr lang="en-GB" sz="1539"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781903"/>
            <a:fld id="{D02F9343-C6A9-47A4-8F64-5D44C526480D}" type="datetime1">
              <a:rPr lang="en-GB" sz="1539" smtClean="0">
                <a:solidFill>
                  <a:prstClr val="black">
                    <a:tint val="75000"/>
                  </a:prstClr>
                </a:solidFill>
              </a:rPr>
              <a:t>01/03/2021</a:t>
            </a:fld>
            <a:endParaRPr lang="en-US" sz="1539"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781903"/>
            <a:fld id="{B6F15528-21DE-4FAA-801E-634DDDAF4B2B}" type="slidenum">
              <a:rPr lang="en-GB" sz="1539" smtClean="0">
                <a:solidFill>
                  <a:prstClr val="black">
                    <a:tint val="75000"/>
                  </a:prstClr>
                </a:solidFill>
              </a:rPr>
              <a:pPr defTabSz="781903"/>
              <a:t>‹#›</a:t>
            </a:fld>
            <a:endParaRPr lang="en-GB" sz="1539" dirty="0">
              <a:solidFill>
                <a:prstClr val="black">
                  <a:tint val="75000"/>
                </a:prstClr>
              </a:solidFill>
            </a:endParaRPr>
          </a:p>
        </p:txBody>
      </p:sp>
    </p:spTree>
    <p:extLst>
      <p:ext uri="{BB962C8B-B14F-4D97-AF65-F5344CB8AC3E}">
        <p14:creationId xmlns:p14="http://schemas.microsoft.com/office/powerpoint/2010/main" val="228157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5094" y="404685"/>
            <a:ext cx="7893812" cy="342081"/>
          </a:xfrm>
        </p:spPr>
        <p:txBody>
          <a:bodyPr lIns="0" tIns="0" rIns="0" bIns="0"/>
          <a:lstStyle>
            <a:lvl1pPr>
              <a:defRPr sz="2223" b="1" i="0">
                <a:solidFill>
                  <a:srgbClr val="00AF50"/>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781903"/>
            <a:endParaRPr lang="en-GB" sz="1539"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781903"/>
            <a:fld id="{C895E0AF-3332-400D-98F6-35D38C995FB4}" type="datetime1">
              <a:rPr lang="en-GB" sz="1539" smtClean="0">
                <a:solidFill>
                  <a:prstClr val="black">
                    <a:tint val="75000"/>
                  </a:prstClr>
                </a:solidFill>
              </a:rPr>
              <a:t>01/03/2021</a:t>
            </a:fld>
            <a:endParaRPr lang="en-US" sz="1539"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781903"/>
            <a:fld id="{B6F15528-21DE-4FAA-801E-634DDDAF4B2B}" type="slidenum">
              <a:rPr lang="en-GB" sz="1539" smtClean="0">
                <a:solidFill>
                  <a:prstClr val="black">
                    <a:tint val="75000"/>
                  </a:prstClr>
                </a:solidFill>
              </a:rPr>
              <a:pPr defTabSz="781903"/>
              <a:t>‹#›</a:t>
            </a:fld>
            <a:endParaRPr lang="en-GB" sz="1539" dirty="0">
              <a:solidFill>
                <a:prstClr val="black">
                  <a:tint val="75000"/>
                </a:prstClr>
              </a:solidFill>
            </a:endParaRPr>
          </a:p>
        </p:txBody>
      </p:sp>
    </p:spTree>
    <p:extLst>
      <p:ext uri="{BB962C8B-B14F-4D97-AF65-F5344CB8AC3E}">
        <p14:creationId xmlns:p14="http://schemas.microsoft.com/office/powerpoint/2010/main" val="1063015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5094" y="404685"/>
            <a:ext cx="7893812" cy="342081"/>
          </a:xfrm>
        </p:spPr>
        <p:txBody>
          <a:bodyPr lIns="0" tIns="0" rIns="0" bIns="0"/>
          <a:lstStyle>
            <a:lvl1pPr>
              <a:defRPr sz="2223" b="1" i="0">
                <a:solidFill>
                  <a:srgbClr val="00AF50"/>
                </a:solidFill>
                <a:latin typeface="Century Gothic"/>
                <a:cs typeface="Century Gothic"/>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781903"/>
            <a:endParaRPr lang="en-GB" sz="1539"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781903"/>
            <a:fld id="{0358C399-AB1A-4028-AFBE-A9FFE6653892}" type="datetime1">
              <a:rPr lang="en-GB" sz="1539" smtClean="0">
                <a:solidFill>
                  <a:prstClr val="black">
                    <a:tint val="75000"/>
                  </a:prstClr>
                </a:solidFill>
              </a:rPr>
              <a:t>01/03/2021</a:t>
            </a:fld>
            <a:endParaRPr lang="en-US" sz="1539"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781903"/>
            <a:fld id="{B6F15528-21DE-4FAA-801E-634DDDAF4B2B}" type="slidenum">
              <a:rPr lang="en-GB" sz="1539" smtClean="0">
                <a:solidFill>
                  <a:prstClr val="black">
                    <a:tint val="75000"/>
                  </a:prstClr>
                </a:solidFill>
              </a:rPr>
              <a:pPr defTabSz="781903"/>
              <a:t>‹#›</a:t>
            </a:fld>
            <a:endParaRPr lang="en-GB" sz="1539" dirty="0">
              <a:solidFill>
                <a:prstClr val="black">
                  <a:tint val="75000"/>
                </a:prstClr>
              </a:solidFill>
            </a:endParaRPr>
          </a:p>
        </p:txBody>
      </p:sp>
    </p:spTree>
    <p:extLst>
      <p:ext uri="{BB962C8B-B14F-4D97-AF65-F5344CB8AC3E}">
        <p14:creationId xmlns:p14="http://schemas.microsoft.com/office/powerpoint/2010/main" val="602052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5094" y="404685"/>
            <a:ext cx="7893812" cy="342081"/>
          </a:xfrm>
        </p:spPr>
        <p:txBody>
          <a:bodyPr lIns="0" tIns="0" rIns="0" bIns="0"/>
          <a:lstStyle>
            <a:lvl1pPr>
              <a:defRPr sz="2223" b="1" i="0">
                <a:solidFill>
                  <a:srgbClr val="00AF50"/>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781903"/>
            <a:endParaRPr lang="en-GB" sz="1539"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781903"/>
            <a:fld id="{C806A260-5FBF-4EE9-ABD8-B45986F3EA2D}" type="datetime1">
              <a:rPr lang="en-GB" sz="1539" smtClean="0">
                <a:solidFill>
                  <a:prstClr val="black">
                    <a:tint val="75000"/>
                  </a:prstClr>
                </a:solidFill>
              </a:rPr>
              <a:t>01/03/2021</a:t>
            </a:fld>
            <a:endParaRPr lang="en-US" sz="1539"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781903"/>
            <a:fld id="{B6F15528-21DE-4FAA-801E-634DDDAF4B2B}" type="slidenum">
              <a:rPr lang="en-GB" sz="1539" smtClean="0">
                <a:solidFill>
                  <a:prstClr val="black">
                    <a:tint val="75000"/>
                  </a:prstClr>
                </a:solidFill>
              </a:rPr>
              <a:pPr defTabSz="781903"/>
              <a:t>‹#›</a:t>
            </a:fld>
            <a:endParaRPr lang="en-GB" sz="1539" dirty="0">
              <a:solidFill>
                <a:prstClr val="black">
                  <a:tint val="75000"/>
                </a:prstClr>
              </a:solidFill>
            </a:endParaRPr>
          </a:p>
        </p:txBody>
      </p:sp>
    </p:spTree>
    <p:extLst>
      <p:ext uri="{BB962C8B-B14F-4D97-AF65-F5344CB8AC3E}">
        <p14:creationId xmlns:p14="http://schemas.microsoft.com/office/powerpoint/2010/main" val="983236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781903"/>
            <a:endParaRPr lang="en-GB" sz="1539"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781903"/>
            <a:fld id="{D067362C-08A5-4E4C-B1B9-266E3506D4C3}" type="datetime1">
              <a:rPr lang="en-GB" sz="1539" smtClean="0">
                <a:solidFill>
                  <a:prstClr val="black">
                    <a:tint val="75000"/>
                  </a:prstClr>
                </a:solidFill>
              </a:rPr>
              <a:t>01/03/2021</a:t>
            </a:fld>
            <a:endParaRPr lang="en-US" sz="1539"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781903"/>
            <a:fld id="{B6F15528-21DE-4FAA-801E-634DDDAF4B2B}" type="slidenum">
              <a:rPr lang="en-GB" sz="1539" smtClean="0">
                <a:solidFill>
                  <a:prstClr val="black">
                    <a:tint val="75000"/>
                  </a:prstClr>
                </a:solidFill>
              </a:rPr>
              <a:pPr defTabSz="781903"/>
              <a:t>‹#›</a:t>
            </a:fld>
            <a:endParaRPr lang="en-GB" sz="1539" dirty="0">
              <a:solidFill>
                <a:prstClr val="black">
                  <a:tint val="75000"/>
                </a:prstClr>
              </a:solidFill>
            </a:endParaRPr>
          </a:p>
        </p:txBody>
      </p:sp>
    </p:spTree>
    <p:extLst>
      <p:ext uri="{BB962C8B-B14F-4D97-AF65-F5344CB8AC3E}">
        <p14:creationId xmlns:p14="http://schemas.microsoft.com/office/powerpoint/2010/main" val="144988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48A21-F3FF-49B3-9F58-482522504ADD}"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48269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C3F7AC-DA5A-4EC8-94A0-9AEE9ADCF411}"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60336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DAE91F-545D-481C-A2EE-EF2E9FE750E6}"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02508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B4D700-F1C1-4E0B-99C8-D25B3F875042}" type="datetime1">
              <a:rPr lang="en-GB" smtClean="0"/>
              <a:t>01/03/2021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415560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CB31D4-668F-47B1-8DC4-5D1F2B539931}" type="datetime1">
              <a:rPr lang="en-GB" smtClean="0"/>
              <a:t>01/03/2021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315716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3E657-A6C0-4644-A35A-60A6DA9278A6}" type="datetime1">
              <a:rPr lang="en-GB" smtClean="0"/>
              <a:t>01/03/2021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361813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33F203-D566-414F-8974-723A18C03A30}"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536034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708337-0375-426C-9E63-5A32C81C9FFE}"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76899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F3F54-4E27-48D7-A8F4-6AC0EFD5C0F4}" type="datetime1">
              <a:rPr lang="en-GB" smtClean="0"/>
              <a:t>01/03/2021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B242D-6290-49E5-A6EF-D013109EBBA5}" type="slidenum">
              <a:rPr lang="en-GB" smtClean="0"/>
              <a:t>‹#›</a:t>
            </a:fld>
            <a:endParaRPr lang="en-GB" dirty="0"/>
          </a:p>
        </p:txBody>
      </p:sp>
    </p:spTree>
    <p:extLst>
      <p:ext uri="{BB962C8B-B14F-4D97-AF65-F5344CB8AC3E}">
        <p14:creationId xmlns:p14="http://schemas.microsoft.com/office/powerpoint/2010/main" val="738441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5094" y="404685"/>
            <a:ext cx="7893812" cy="400110"/>
          </a:xfrm>
          <a:prstGeom prst="rect">
            <a:avLst/>
          </a:prstGeom>
        </p:spPr>
        <p:txBody>
          <a:bodyPr wrap="square" lIns="0" tIns="0" rIns="0" bIns="0">
            <a:spAutoFit/>
          </a:bodyPr>
          <a:lstStyle>
            <a:lvl1pPr>
              <a:defRPr sz="2600" b="1" i="0">
                <a:solidFill>
                  <a:srgbClr val="00AF50"/>
                </a:solidFill>
                <a:latin typeface="Century Gothic"/>
                <a:cs typeface="Century Gothic"/>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39"/>
            <a:ext cx="2926080" cy="236860"/>
          </a:xfrm>
          <a:prstGeom prst="rect">
            <a:avLst/>
          </a:prstGeom>
        </p:spPr>
        <p:txBody>
          <a:bodyPr wrap="square" lIns="0" tIns="0" rIns="0" bIns="0">
            <a:spAutoFit/>
          </a:bodyPr>
          <a:lstStyle>
            <a:lvl1pPr algn="ctr">
              <a:defRPr>
                <a:solidFill>
                  <a:schemeClr val="tx1">
                    <a:tint val="75000"/>
                  </a:schemeClr>
                </a:solidFill>
              </a:defRPr>
            </a:lvl1pPr>
          </a:lstStyle>
          <a:p>
            <a:pPr defTabSz="781903"/>
            <a:endParaRPr lang="en-GB" sz="1539" dirty="0">
              <a:solidFill>
                <a:prstClr val="black">
                  <a:tint val="75000"/>
                </a:prstClr>
              </a:solidFill>
            </a:endParaRPr>
          </a:p>
        </p:txBody>
      </p:sp>
      <p:sp>
        <p:nvSpPr>
          <p:cNvPr id="5" name="Holder 5"/>
          <p:cNvSpPr>
            <a:spLocks noGrp="1"/>
          </p:cNvSpPr>
          <p:nvPr>
            <p:ph type="dt" sz="half" idx="6"/>
          </p:nvPr>
        </p:nvSpPr>
        <p:spPr>
          <a:xfrm>
            <a:off x="457200" y="6377939"/>
            <a:ext cx="2103120" cy="236860"/>
          </a:xfrm>
          <a:prstGeom prst="rect">
            <a:avLst/>
          </a:prstGeom>
        </p:spPr>
        <p:txBody>
          <a:bodyPr wrap="square" lIns="0" tIns="0" rIns="0" bIns="0">
            <a:spAutoFit/>
          </a:bodyPr>
          <a:lstStyle>
            <a:lvl1pPr algn="l">
              <a:defRPr>
                <a:solidFill>
                  <a:schemeClr val="tx1">
                    <a:tint val="75000"/>
                  </a:schemeClr>
                </a:solidFill>
              </a:defRPr>
            </a:lvl1pPr>
          </a:lstStyle>
          <a:p>
            <a:pPr defTabSz="781903"/>
            <a:fld id="{B78961CA-BC94-4273-87EA-C303FEAEB695}" type="datetime1">
              <a:rPr lang="en-GB" sz="1539" smtClean="0">
                <a:solidFill>
                  <a:prstClr val="black">
                    <a:tint val="75000"/>
                  </a:prstClr>
                </a:solidFill>
              </a:rPr>
              <a:t>01/03/2021</a:t>
            </a:fld>
            <a:endParaRPr lang="en-US" sz="1539" dirty="0">
              <a:solidFill>
                <a:prstClr val="black">
                  <a:tint val="75000"/>
                </a:prstClr>
              </a:solidFill>
            </a:endParaRPr>
          </a:p>
        </p:txBody>
      </p:sp>
      <p:sp>
        <p:nvSpPr>
          <p:cNvPr id="6" name="Holder 6"/>
          <p:cNvSpPr>
            <a:spLocks noGrp="1"/>
          </p:cNvSpPr>
          <p:nvPr>
            <p:ph type="sldNum" sz="quarter" idx="7"/>
          </p:nvPr>
        </p:nvSpPr>
        <p:spPr>
          <a:xfrm>
            <a:off x="6583680" y="6377939"/>
            <a:ext cx="2103120" cy="236860"/>
          </a:xfrm>
          <a:prstGeom prst="rect">
            <a:avLst/>
          </a:prstGeom>
        </p:spPr>
        <p:txBody>
          <a:bodyPr wrap="square" lIns="0" tIns="0" rIns="0" bIns="0">
            <a:spAutoFit/>
          </a:bodyPr>
          <a:lstStyle>
            <a:lvl1pPr algn="r">
              <a:defRPr>
                <a:solidFill>
                  <a:schemeClr val="tx1">
                    <a:tint val="75000"/>
                  </a:schemeClr>
                </a:solidFill>
              </a:defRPr>
            </a:lvl1pPr>
          </a:lstStyle>
          <a:p>
            <a:pPr defTabSz="781903"/>
            <a:fld id="{B6F15528-21DE-4FAA-801E-634DDDAF4B2B}" type="slidenum">
              <a:rPr lang="en-GB" sz="1539" smtClean="0">
                <a:solidFill>
                  <a:prstClr val="black">
                    <a:tint val="75000"/>
                  </a:prstClr>
                </a:solidFill>
              </a:rPr>
              <a:pPr defTabSz="781903"/>
              <a:t>‹#›</a:t>
            </a:fld>
            <a:endParaRPr lang="en-GB" sz="1539" dirty="0">
              <a:solidFill>
                <a:prstClr val="black">
                  <a:tint val="75000"/>
                </a:prstClr>
              </a:solidFill>
            </a:endParaRPr>
          </a:p>
        </p:txBody>
      </p:sp>
    </p:spTree>
    <p:extLst>
      <p:ext uri="{BB962C8B-B14F-4D97-AF65-F5344CB8AC3E}">
        <p14:creationId xmlns:p14="http://schemas.microsoft.com/office/powerpoint/2010/main" val="20946447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youtube.com/watch?v=LybfPwCzs3g&amp;safe=true" TargetMode="External"/><Relationship Id="rId1" Type="http://schemas.openxmlformats.org/officeDocument/2006/relationships/slideLayout" Target="../slideLayouts/slideLayout15.xml"/><Relationship Id="rId5" Type="http://schemas.openxmlformats.org/officeDocument/2006/relationships/image" Target="../media/image58.jpeg"/><Relationship Id="rId4" Type="http://schemas.openxmlformats.org/officeDocument/2006/relationships/hyperlink" Target="https://www.youtube.com/watch?v=DTK-uWx_VQo&amp;safe=true"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jp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9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96.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9.png"/><Relationship Id="rId4" Type="http://schemas.openxmlformats.org/officeDocument/2006/relationships/hyperlink" Target="https://www.vzblogging.com/occasion-gourmet-food-gift-baske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hyperlink" Target="https://cooking.stackexchange.com/questions/84069/am-i-able-use-overripe-bananas-in-pancak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oleObject" Target="../embeddings/oleObject5.bin"/><Relationship Id="rId7"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08.wmf"/><Relationship Id="rId4" Type="http://schemas.openxmlformats.org/officeDocument/2006/relationships/package" Target="../embeddings/Microsoft_Word_Document1.docx"/></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8487" y="420291"/>
            <a:ext cx="7867651" cy="2062103"/>
          </a:xfrm>
          <a:prstGeom prst="rect">
            <a:avLst/>
          </a:prstGeom>
          <a:noFill/>
          <a:ln>
            <a:solidFill>
              <a:schemeClr val="accent1"/>
            </a:solidFill>
          </a:ln>
        </p:spPr>
        <p:txBody>
          <a:bodyPr wrap="square" rtlCol="0">
            <a:spAutoFit/>
          </a:bodyPr>
          <a:lstStyle/>
          <a:p>
            <a:pPr algn="ctr"/>
            <a:r>
              <a:rPr lang="en-GB" sz="2800" dirty="0"/>
              <a:t>Food Technology</a:t>
            </a:r>
          </a:p>
          <a:p>
            <a:pPr algn="ctr"/>
            <a:r>
              <a:rPr lang="en-GB" sz="2800" dirty="0"/>
              <a:t>Year 8 </a:t>
            </a:r>
          </a:p>
          <a:p>
            <a:pPr algn="ctr"/>
            <a:endParaRPr lang="en-GB" dirty="0"/>
          </a:p>
          <a:p>
            <a:r>
              <a:rPr lang="en-GB" dirty="0"/>
              <a:t>Name:</a:t>
            </a:r>
          </a:p>
          <a:p>
            <a:r>
              <a:rPr lang="en-GB" dirty="0"/>
              <a:t>				Pathway:</a:t>
            </a:r>
          </a:p>
          <a:p>
            <a:r>
              <a:rPr lang="en-GB" dirty="0"/>
              <a:t>Class:</a:t>
            </a:r>
          </a:p>
        </p:txBody>
      </p:sp>
      <p:sp>
        <p:nvSpPr>
          <p:cNvPr id="8" name="AutoShape 2"/>
          <p:cNvSpPr>
            <a:spLocks noChangeArrowheads="1"/>
          </p:cNvSpPr>
          <p:nvPr/>
        </p:nvSpPr>
        <p:spPr bwMode="auto">
          <a:xfrm>
            <a:off x="740075" y="3030698"/>
            <a:ext cx="7304474" cy="608013"/>
          </a:xfrm>
          <a:prstGeom prst="roundRect">
            <a:avLst>
              <a:gd name="adj" fmla="val 16667"/>
            </a:avLst>
          </a:prstGeom>
          <a:solidFill>
            <a:srgbClr val="E6B9B8"/>
          </a:solidFill>
          <a:ln w="9525" algn="in">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0000"/>
                </a:solidFill>
                <a:effectLst/>
                <a:latin typeface="Calibri" panose="020F0502020204030204" pitchFamily="34" charset="0"/>
              </a:rPr>
              <a:t>Focus on</a:t>
            </a:r>
            <a:r>
              <a:rPr lang="en-GB" altLang="en-US" sz="2800" dirty="0">
                <a:solidFill>
                  <a:srgbClr val="000000"/>
                </a:solidFill>
                <a:latin typeface="Calibri" panose="020F0502020204030204" pitchFamily="34" charset="0"/>
              </a:rPr>
              <a:t> Practical Skills and Healthy Eating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882" y="4012599"/>
            <a:ext cx="2007058" cy="2309619"/>
          </a:xfrm>
          <a:prstGeom prst="rect">
            <a:avLst/>
          </a:prstGeom>
        </p:spPr>
      </p:pic>
      <p:sp>
        <p:nvSpPr>
          <p:cNvPr id="4" name="Slide Number Placeholder 3"/>
          <p:cNvSpPr>
            <a:spLocks noGrp="1"/>
          </p:cNvSpPr>
          <p:nvPr>
            <p:ph type="sldNum" sz="quarter" idx="12"/>
          </p:nvPr>
        </p:nvSpPr>
        <p:spPr/>
        <p:txBody>
          <a:bodyPr/>
          <a:lstStyle/>
          <a:p>
            <a:fld id="{620B242D-6290-49E5-A6EF-D013109EBBA5}" type="slidenum">
              <a:rPr lang="en-GB" smtClean="0"/>
              <a:t>1</a:t>
            </a:fld>
            <a:endParaRPr lang="en-GB" dirty="0"/>
          </a:p>
        </p:txBody>
      </p:sp>
    </p:spTree>
    <p:extLst>
      <p:ext uri="{BB962C8B-B14F-4D97-AF65-F5344CB8AC3E}">
        <p14:creationId xmlns:p14="http://schemas.microsoft.com/office/powerpoint/2010/main" val="56439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10</a:t>
            </a:fld>
            <a:endParaRPr lang="en-GB" dirty="0"/>
          </a:p>
        </p:txBody>
      </p:sp>
      <p:pic>
        <p:nvPicPr>
          <p:cNvPr id="3" name="Picture 2"/>
          <p:cNvPicPr>
            <a:picLocks noChangeAspect="1"/>
          </p:cNvPicPr>
          <p:nvPr/>
        </p:nvPicPr>
        <p:blipFill>
          <a:blip r:embed="rId2"/>
          <a:stretch>
            <a:fillRect/>
          </a:stretch>
        </p:blipFill>
        <p:spPr>
          <a:xfrm>
            <a:off x="365888" y="193118"/>
            <a:ext cx="8358340" cy="76816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235258132"/>
              </p:ext>
            </p:extLst>
          </p:nvPr>
        </p:nvGraphicFramePr>
        <p:xfrm>
          <a:off x="621792" y="961278"/>
          <a:ext cx="7893558" cy="5512673"/>
        </p:xfrm>
        <a:graphic>
          <a:graphicData uri="http://schemas.openxmlformats.org/drawingml/2006/table">
            <a:tbl>
              <a:tblPr firstRow="1" bandRow="1">
                <a:tableStyleId>{5C22544A-7EE6-4342-B048-85BDC9FD1C3A}</a:tableStyleId>
              </a:tblPr>
              <a:tblGrid>
                <a:gridCol w="2631186">
                  <a:extLst>
                    <a:ext uri="{9D8B030D-6E8A-4147-A177-3AD203B41FA5}">
                      <a16:colId xmlns:a16="http://schemas.microsoft.com/office/drawing/2014/main" xmlns="" val="384943199"/>
                    </a:ext>
                  </a:extLst>
                </a:gridCol>
                <a:gridCol w="2631186">
                  <a:extLst>
                    <a:ext uri="{9D8B030D-6E8A-4147-A177-3AD203B41FA5}">
                      <a16:colId xmlns:a16="http://schemas.microsoft.com/office/drawing/2014/main" xmlns="" val="1725366852"/>
                    </a:ext>
                  </a:extLst>
                </a:gridCol>
                <a:gridCol w="2631186">
                  <a:extLst>
                    <a:ext uri="{9D8B030D-6E8A-4147-A177-3AD203B41FA5}">
                      <a16:colId xmlns:a16="http://schemas.microsoft.com/office/drawing/2014/main" xmlns="" val="2848050039"/>
                    </a:ext>
                  </a:extLst>
                </a:gridCol>
              </a:tblGrid>
              <a:tr h="862134">
                <a:tc>
                  <a:txBody>
                    <a:bodyPr/>
                    <a:lstStyle/>
                    <a:p>
                      <a:pPr algn="ctr"/>
                      <a:r>
                        <a:rPr lang="en-GB" dirty="0"/>
                        <a:t>Nutrient</a:t>
                      </a:r>
                    </a:p>
                  </a:txBody>
                  <a:tcPr/>
                </a:tc>
                <a:tc>
                  <a:txBody>
                    <a:bodyPr/>
                    <a:lstStyle/>
                    <a:p>
                      <a:pPr algn="ctr"/>
                      <a:r>
                        <a:rPr lang="en-GB" dirty="0"/>
                        <a:t>Function</a:t>
                      </a:r>
                    </a:p>
                  </a:txBody>
                  <a:tcPr/>
                </a:tc>
                <a:tc>
                  <a:txBody>
                    <a:bodyPr/>
                    <a:lstStyle/>
                    <a:p>
                      <a:pPr algn="ctr"/>
                      <a:r>
                        <a:rPr lang="en-GB" dirty="0"/>
                        <a:t>Where it’s found</a:t>
                      </a:r>
                    </a:p>
                  </a:txBody>
                  <a:tcPr/>
                </a:tc>
                <a:extLst>
                  <a:ext uri="{0D108BD9-81ED-4DB2-BD59-A6C34878D82A}">
                    <a16:rowId xmlns:a16="http://schemas.microsoft.com/office/drawing/2014/main" xmlns="" val="2327384752"/>
                  </a:ext>
                </a:extLst>
              </a:tr>
              <a:tr h="862134">
                <a:tc>
                  <a:txBody>
                    <a:bodyPr/>
                    <a:lstStyle/>
                    <a:p>
                      <a:r>
                        <a:rPr lang="en-GB" dirty="0"/>
                        <a:t>Carbohydrates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291203785"/>
                  </a:ext>
                </a:extLst>
              </a:tr>
              <a:tr h="862134">
                <a:tc>
                  <a:txBody>
                    <a:bodyPr/>
                    <a:lstStyle/>
                    <a:p>
                      <a:r>
                        <a:rPr lang="en-GB" dirty="0"/>
                        <a:t>Proteins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094306700"/>
                  </a:ext>
                </a:extLst>
              </a:tr>
              <a:tr h="862134">
                <a:tc>
                  <a:txBody>
                    <a:bodyPr/>
                    <a:lstStyle/>
                    <a:p>
                      <a:r>
                        <a:rPr lang="en-GB" dirty="0"/>
                        <a:t>Fats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817067447"/>
                  </a:ext>
                </a:extLst>
              </a:tr>
              <a:tr h="862134">
                <a:tc>
                  <a:txBody>
                    <a:bodyPr/>
                    <a:lstStyle/>
                    <a:p>
                      <a:r>
                        <a:rPr lang="en-GB" dirty="0"/>
                        <a:t>Vitamins and minerals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017525483"/>
                  </a:ext>
                </a:extLst>
              </a:tr>
              <a:tr h="1202003">
                <a:tc>
                  <a:txBody>
                    <a:bodyPr/>
                    <a:lstStyle/>
                    <a:p>
                      <a:r>
                        <a:rPr lang="en-GB" dirty="0"/>
                        <a:t>Fibre</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282766341"/>
                  </a:ext>
                </a:extLst>
              </a:tr>
            </a:tbl>
          </a:graphicData>
        </a:graphic>
      </p:graphicFrame>
    </p:spTree>
    <p:extLst>
      <p:ext uri="{BB962C8B-B14F-4D97-AF65-F5344CB8AC3E}">
        <p14:creationId xmlns:p14="http://schemas.microsoft.com/office/powerpoint/2010/main" val="1781781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11</a:t>
            </a:fld>
            <a:endParaRPr lang="en-GB" dirty="0"/>
          </a:p>
        </p:txBody>
      </p:sp>
      <p:sp>
        <p:nvSpPr>
          <p:cNvPr id="3" name="TextBox 2"/>
          <p:cNvSpPr txBox="1"/>
          <p:nvPr/>
        </p:nvSpPr>
        <p:spPr>
          <a:xfrm>
            <a:off x="359890" y="82045"/>
            <a:ext cx="8155460" cy="461665"/>
          </a:xfrm>
          <a:prstGeom prst="rect">
            <a:avLst/>
          </a:prstGeom>
          <a:noFill/>
        </p:spPr>
        <p:txBody>
          <a:bodyPr wrap="square" rtlCol="0">
            <a:spAutoFit/>
          </a:bodyPr>
          <a:lstStyle/>
          <a:p>
            <a:pPr algn="ctr"/>
            <a:r>
              <a:rPr lang="en-GB" sz="2400" dirty="0"/>
              <a:t>Implementing Dietary Goals</a:t>
            </a:r>
          </a:p>
        </p:txBody>
      </p:sp>
      <p:sp>
        <p:nvSpPr>
          <p:cNvPr id="4" name="Rectangle 3"/>
          <p:cNvSpPr/>
          <p:nvPr/>
        </p:nvSpPr>
        <p:spPr>
          <a:xfrm>
            <a:off x="0" y="666329"/>
            <a:ext cx="4572000" cy="830997"/>
          </a:xfrm>
          <a:prstGeom prst="rect">
            <a:avLst/>
          </a:prstGeom>
          <a:solidFill>
            <a:schemeClr val="accent4">
              <a:lumMod val="60000"/>
              <a:lumOff val="40000"/>
            </a:schemeClr>
          </a:solidFill>
        </p:spPr>
        <p:txBody>
          <a:bodyPr>
            <a:spAutoFit/>
          </a:bodyPr>
          <a:lstStyle/>
          <a:p>
            <a:r>
              <a:rPr lang="en-GB" sz="1200" dirty="0">
                <a:latin typeface="Comic Sans MS" panose="030F0702030302020204" pitchFamily="66" charset="0"/>
                <a:ea typeface="Times New Roman" panose="02020603050405020304" pitchFamily="18" charset="0"/>
                <a:cs typeface="Times New Roman" panose="02020603050405020304" pitchFamily="18" charset="0"/>
              </a:rPr>
              <a:t>For a healthy life we need to eat well. We know that the food we eat over a period of time rather than on any one particular day will affect our future health. As a nation we suffer from many diseases that are dietary related</a:t>
            </a:r>
            <a:endParaRPr lang="en-GB" dirty="0"/>
          </a:p>
        </p:txBody>
      </p:sp>
      <p:sp>
        <p:nvSpPr>
          <p:cNvPr id="5" name="Rectangle 4"/>
          <p:cNvSpPr/>
          <p:nvPr/>
        </p:nvSpPr>
        <p:spPr>
          <a:xfrm>
            <a:off x="0" y="2100161"/>
            <a:ext cx="1289135" cy="276999"/>
          </a:xfrm>
          <a:prstGeom prst="rect">
            <a:avLst/>
          </a:prstGeom>
        </p:spPr>
        <p:txBody>
          <a:bodyPr wrap="none">
            <a:spAutoFit/>
          </a:bodyPr>
          <a:lstStyle/>
          <a:p>
            <a:r>
              <a:rPr lang="en-GB" sz="1200" dirty="0">
                <a:latin typeface="Comic Sans MS" panose="030F0702030302020204" pitchFamily="66" charset="0"/>
                <a:ea typeface="Times New Roman" panose="02020603050405020304" pitchFamily="18" charset="0"/>
                <a:cs typeface="Times New Roman" panose="02020603050405020304" pitchFamily="18" charset="0"/>
              </a:rPr>
              <a:t>Too much </a:t>
            </a:r>
            <a:r>
              <a:rPr lang="en-GB" sz="1200" b="1" dirty="0">
                <a:latin typeface="Comic Sans MS" panose="030F0702030302020204" pitchFamily="66" charset="0"/>
                <a:ea typeface="Times New Roman" panose="02020603050405020304" pitchFamily="18" charset="0"/>
                <a:cs typeface="Times New Roman" panose="02020603050405020304" pitchFamily="18" charset="0"/>
              </a:rPr>
              <a:t>FAT </a:t>
            </a:r>
            <a:endParaRPr lang="en-GB" sz="1200" dirty="0"/>
          </a:p>
        </p:txBody>
      </p:sp>
      <p:sp>
        <p:nvSpPr>
          <p:cNvPr id="6" name="Rectangle 5"/>
          <p:cNvSpPr/>
          <p:nvPr/>
        </p:nvSpPr>
        <p:spPr>
          <a:xfrm>
            <a:off x="0" y="2742794"/>
            <a:ext cx="1444626" cy="276999"/>
          </a:xfrm>
          <a:prstGeom prst="rect">
            <a:avLst/>
          </a:prstGeom>
        </p:spPr>
        <p:txBody>
          <a:bodyPr wrap="none">
            <a:spAutoFit/>
          </a:bodyPr>
          <a:lstStyle/>
          <a:p>
            <a:pPr>
              <a:spcAft>
                <a:spcPts val="0"/>
              </a:spcAft>
            </a:pPr>
            <a:r>
              <a:rPr lang="en-GB" sz="1200" dirty="0">
                <a:latin typeface="Comic Sans MS" panose="030F0702030302020204" pitchFamily="66" charset="0"/>
              </a:rPr>
              <a:t>Too much </a:t>
            </a:r>
            <a:r>
              <a:rPr lang="en-GB" sz="1200" b="1" dirty="0">
                <a:latin typeface="Comic Sans MS" panose="030F0702030302020204" pitchFamily="66" charset="0"/>
              </a:rPr>
              <a:t>SUGAR</a:t>
            </a:r>
            <a:endParaRPr lang="en-GB" sz="1200" b="1" dirty="0">
              <a:effectLst/>
              <a:latin typeface="Comic Sans MS" panose="030F0702030302020204" pitchFamily="66" charset="0"/>
            </a:endParaRPr>
          </a:p>
        </p:txBody>
      </p:sp>
      <p:sp>
        <p:nvSpPr>
          <p:cNvPr id="7" name="Rectangle 6"/>
          <p:cNvSpPr/>
          <p:nvPr/>
        </p:nvSpPr>
        <p:spPr>
          <a:xfrm>
            <a:off x="0" y="3373244"/>
            <a:ext cx="1321196" cy="276999"/>
          </a:xfrm>
          <a:prstGeom prst="rect">
            <a:avLst/>
          </a:prstGeom>
        </p:spPr>
        <p:txBody>
          <a:bodyPr wrap="none">
            <a:spAutoFit/>
          </a:bodyPr>
          <a:lstStyle/>
          <a:p>
            <a:pPr>
              <a:spcAft>
                <a:spcPts val="0"/>
              </a:spcAft>
            </a:pPr>
            <a:r>
              <a:rPr lang="en-GB" sz="1200" dirty="0">
                <a:latin typeface="Comic Sans MS" panose="030F0702030302020204" pitchFamily="66" charset="0"/>
                <a:ea typeface="Times New Roman" panose="02020603050405020304" pitchFamily="18" charset="0"/>
              </a:rPr>
              <a:t>Too much </a:t>
            </a:r>
            <a:r>
              <a:rPr lang="en-GB" sz="1200" b="1" dirty="0">
                <a:latin typeface="Comic Sans MS" panose="030F0702030302020204" pitchFamily="66" charset="0"/>
                <a:ea typeface="Times New Roman" panose="02020603050405020304" pitchFamily="18" charset="0"/>
              </a:rPr>
              <a:t>SALT</a:t>
            </a:r>
            <a:endParaRPr lang="en-GB" sz="12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0" y="3941026"/>
            <a:ext cx="2720617" cy="276999"/>
          </a:xfrm>
          <a:prstGeom prst="rect">
            <a:avLst/>
          </a:prstGeom>
        </p:spPr>
        <p:txBody>
          <a:bodyPr wrap="none">
            <a:spAutoFit/>
          </a:bodyPr>
          <a:lstStyle/>
          <a:p>
            <a:pPr>
              <a:spcAft>
                <a:spcPts val="0"/>
              </a:spcAft>
            </a:pPr>
            <a:r>
              <a:rPr lang="en-GB" sz="1200" dirty="0">
                <a:latin typeface="Comic Sans MS" panose="030F0702030302020204" pitchFamily="66" charset="0"/>
                <a:ea typeface="Times New Roman" panose="02020603050405020304" pitchFamily="18" charset="0"/>
              </a:rPr>
              <a:t>Too little DIETARY FIBRE ( NSP)  </a:t>
            </a:r>
            <a:endParaRPr lang="en-GB" sz="1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577688" y="1554154"/>
            <a:ext cx="1383957" cy="3262432"/>
          </a:xfrm>
          <a:prstGeom prst="rect">
            <a:avLst/>
          </a:prstGeom>
          <a:solidFill>
            <a:schemeClr val="accent1">
              <a:lumMod val="75000"/>
            </a:schemeClr>
          </a:solidFill>
        </p:spPr>
        <p:txBody>
          <a:bodyPr wrap="square">
            <a:spAutoFit/>
          </a:bodyPr>
          <a:lstStyle/>
          <a:p>
            <a:pPr>
              <a:spcAft>
                <a:spcPts val="0"/>
              </a:spcAft>
            </a:pPr>
            <a:r>
              <a:rPr lang="en-GB" sz="1000" dirty="0">
                <a:latin typeface="Comic Sans MS" panose="030F0702030302020204" pitchFamily="66" charset="0"/>
              </a:rPr>
              <a:t>Gum Disease</a:t>
            </a:r>
            <a:endParaRPr lang="en-GB" sz="1400" dirty="0">
              <a:latin typeface="Comic Sans MS" panose="030F0702030302020204" pitchFamily="66" charset="0"/>
            </a:endParaRPr>
          </a:p>
          <a:p>
            <a:pPr>
              <a:spcAft>
                <a:spcPts val="0"/>
              </a:spcAft>
            </a:pPr>
            <a:r>
              <a:rPr lang="en-GB" sz="1000" dirty="0">
                <a:latin typeface="Times New Roman" panose="02020603050405020304" pitchFamily="18"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Obesity</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Strokes</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Cancer of the Colon</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High Blood Pressure</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Tooth Decay</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Constipation</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Diabetes</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Heart Disease</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Diverticular Disease</a:t>
            </a:r>
            <a:endParaRPr lang="en-GB" sz="1200" dirty="0">
              <a:latin typeface="Times New Roman" panose="02020603050405020304" pitchFamily="18" charset="0"/>
              <a:ea typeface="Times New Roman" panose="02020603050405020304" pitchFamily="18" charset="0"/>
            </a:endParaRPr>
          </a:p>
          <a:p>
            <a:pPr>
              <a:spcAft>
                <a:spcPts val="0"/>
              </a:spcAft>
            </a:pPr>
            <a:r>
              <a:rPr lang="en-GB" sz="1400" dirty="0">
                <a:latin typeface="Comic Sans MS" panose="030F0702030302020204" pitchFamily="66"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359890" y="5001910"/>
            <a:ext cx="8130746" cy="1600438"/>
          </a:xfrm>
          <a:prstGeom prst="rect">
            <a:avLst/>
          </a:prstGeom>
          <a:solidFill>
            <a:schemeClr val="accent4">
              <a:lumMod val="40000"/>
              <a:lumOff val="60000"/>
            </a:schemeClr>
          </a:solidFill>
        </p:spPr>
        <p:txBody>
          <a:bodyPr wrap="square">
            <a:spAutoFit/>
          </a:bodyPr>
          <a:lstStyle/>
          <a:p>
            <a:pPr>
              <a:spcAft>
                <a:spcPts val="0"/>
              </a:spcAft>
            </a:pPr>
            <a:r>
              <a:rPr lang="en-GB" sz="1400" b="1" dirty="0">
                <a:latin typeface="Comic Sans MS" panose="030F0702030302020204" pitchFamily="66" charset="0"/>
                <a:ea typeface="Times New Roman" panose="02020603050405020304" pitchFamily="18" charset="0"/>
              </a:rPr>
              <a:t>Dietary Goals:</a:t>
            </a:r>
            <a:endParaRPr lang="en-GB" sz="1400" dirty="0">
              <a:latin typeface="Times New Roman" panose="02020603050405020304" pitchFamily="18" charset="0"/>
              <a:ea typeface="Times New Roman" panose="02020603050405020304" pitchFamily="18" charset="0"/>
            </a:endParaRPr>
          </a:p>
          <a:p>
            <a:pPr>
              <a:spcAft>
                <a:spcPts val="0"/>
              </a:spcAft>
            </a:pPr>
            <a:r>
              <a:rPr lang="en-GB" sz="1400" dirty="0">
                <a:latin typeface="Comic Sans MS" panose="030F0702030302020204" pitchFamily="66" charset="0"/>
                <a:ea typeface="Times New Roman" panose="02020603050405020304" pitchFamily="18" charset="0"/>
              </a:rPr>
              <a:t>In order to avoid illness and to try to improve our state of health the government have set us targets in the form of dietary goals. These are:-</a:t>
            </a:r>
            <a:endParaRPr lang="en-GB" sz="14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1400" dirty="0">
                <a:latin typeface="Comic Sans MS" panose="030F0702030302020204" pitchFamily="66" charset="0"/>
                <a:ea typeface="Times New Roman" panose="02020603050405020304" pitchFamily="18" charset="0"/>
              </a:rPr>
              <a:t>To reduce F _ _</a:t>
            </a:r>
            <a:endParaRPr lang="en-GB" sz="14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1400" dirty="0">
                <a:latin typeface="Comic Sans MS" panose="030F0702030302020204" pitchFamily="66" charset="0"/>
                <a:ea typeface="Times New Roman" panose="02020603050405020304" pitchFamily="18" charset="0"/>
              </a:rPr>
              <a:t>To reduce S _ _ _ _</a:t>
            </a:r>
            <a:endParaRPr lang="en-GB" sz="14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1400" dirty="0">
                <a:latin typeface="Comic Sans MS" panose="030F0702030302020204" pitchFamily="66" charset="0"/>
                <a:ea typeface="Times New Roman" panose="02020603050405020304" pitchFamily="18" charset="0"/>
              </a:rPr>
              <a:t>To reduce S _ _ _</a:t>
            </a:r>
          </a:p>
          <a:p>
            <a:pPr marL="342900" lvl="0" indent="-342900">
              <a:spcAft>
                <a:spcPts val="0"/>
              </a:spcAft>
              <a:buFont typeface="Wingdings" panose="05000000000000000000" pitchFamily="2" charset="2"/>
              <a:buChar char=""/>
              <a:tabLst>
                <a:tab pos="457200" algn="l"/>
              </a:tabLst>
            </a:pPr>
            <a:r>
              <a:rPr lang="en-GB" sz="1400" dirty="0">
                <a:latin typeface="Comic Sans MS" panose="030F0702030302020204" pitchFamily="66" charset="0"/>
                <a:ea typeface="Times New Roman" panose="02020603050405020304" pitchFamily="18" charset="0"/>
              </a:rPr>
              <a:t>To increase D _ _ _ _ _ _  F _ _ _ _  (NSP)</a:t>
            </a:r>
            <a:endParaRPr lang="en-GB" sz="14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576390817"/>
              </p:ext>
            </p:extLst>
          </p:nvPr>
        </p:nvGraphicFramePr>
        <p:xfrm>
          <a:off x="4572000" y="1916520"/>
          <a:ext cx="4571999" cy="2402960"/>
        </p:xfrm>
        <a:graphic>
          <a:graphicData uri="http://schemas.openxmlformats.org/drawingml/2006/table">
            <a:tbl>
              <a:tblPr/>
              <a:tblGrid>
                <a:gridCol w="2439827">
                  <a:extLst>
                    <a:ext uri="{9D8B030D-6E8A-4147-A177-3AD203B41FA5}">
                      <a16:colId xmlns:a16="http://schemas.microsoft.com/office/drawing/2014/main" xmlns="" val="20000"/>
                    </a:ext>
                  </a:extLst>
                </a:gridCol>
                <a:gridCol w="2132172">
                  <a:extLst>
                    <a:ext uri="{9D8B030D-6E8A-4147-A177-3AD203B41FA5}">
                      <a16:colId xmlns:a16="http://schemas.microsoft.com/office/drawing/2014/main" xmlns="" val="20001"/>
                    </a:ext>
                  </a:extLst>
                </a:gridCol>
              </a:tblGrid>
              <a:tr h="200025">
                <a:tc>
                  <a:txBody>
                    <a:bodyPr/>
                    <a:lstStyle/>
                    <a:p>
                      <a:pPr algn="l">
                        <a:spcAft>
                          <a:spcPts val="0"/>
                        </a:spcAft>
                      </a:pPr>
                      <a:r>
                        <a:rPr lang="en-GB" sz="1100" b="1" u="none" strike="noStrike" dirty="0">
                          <a:effectLst/>
                          <a:latin typeface="Comic Sans MS" panose="030F0702030302020204" pitchFamily="66" charset="0"/>
                        </a:rPr>
                        <a:t>                REDUCE FAT</a:t>
                      </a:r>
                      <a:endParaRPr lang="en-GB" sz="1100" b="1" u="sng" dirty="0">
                        <a:effectLst/>
                        <a:latin typeface="Comic Sans MS" panose="030F0702030302020204" pitchFamily="66"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gn="l">
                        <a:spcAft>
                          <a:spcPts val="0"/>
                        </a:spcAft>
                      </a:pPr>
                      <a:r>
                        <a:rPr lang="en-GB" sz="1100" b="1" dirty="0">
                          <a:effectLst/>
                          <a:latin typeface="Comic Sans MS" panose="030F0702030302020204" pitchFamily="66" charset="0"/>
                        </a:rPr>
                        <a:t>           REDUCE SUGAR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xmlns="" val="10000"/>
                  </a:ext>
                </a:extLst>
              </a:tr>
              <a:tr h="1038980">
                <a:tc>
                  <a:txBody>
                    <a:bodyPr/>
                    <a:lstStyle/>
                    <a:p>
                      <a:pPr marL="342900" lvl="0" indent="-342900" algn="l">
                        <a:spcAft>
                          <a:spcPts val="0"/>
                        </a:spcAft>
                        <a:buFont typeface="Wingdings" panose="05000000000000000000" pitchFamily="2" charset="2"/>
                        <a:buChar char=""/>
                        <a:tabLst>
                          <a:tab pos="457200" algn="l"/>
                        </a:tabLst>
                      </a:pPr>
                      <a:r>
                        <a:rPr lang="en-GB" sz="1100" b="1" u="none" strike="noStrike" dirty="0">
                          <a:effectLst/>
                          <a:latin typeface="Comic Sans MS" panose="030F0702030302020204" pitchFamily="66" charset="0"/>
                          <a:ea typeface="Times New Roman" panose="02020603050405020304" pitchFamily="18" charset="0"/>
                        </a:rPr>
                        <a:t> </a:t>
                      </a:r>
                      <a:endParaRPr lang="en-GB" sz="1100" dirty="0">
                        <a:effectLst/>
                        <a:latin typeface="Comic Sans MS" panose="030F0702030302020204" pitchFamily="66" charset="0"/>
                        <a:ea typeface="Times New Roman" panose="02020603050405020304" pitchFamily="18" charset="0"/>
                      </a:endParaRP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Font typeface="Wingdings" panose="05000000000000000000" pitchFamily="2" charset="2"/>
                        <a:buChar char=""/>
                        <a:tabLst>
                          <a:tab pos="457200" algn="l"/>
                        </a:tabLst>
                      </a:pPr>
                      <a:r>
                        <a:rPr lang="en-GB" sz="1100" b="1" u="none" strike="noStrike" dirty="0">
                          <a:effectLst/>
                          <a:latin typeface="Comic Sans MS" panose="030F0702030302020204" pitchFamily="66" charset="0"/>
                          <a:ea typeface="Times New Roman" panose="02020603050405020304" pitchFamily="18" charset="0"/>
                        </a:rPr>
                        <a:t> </a:t>
                      </a:r>
                      <a:endParaRPr lang="en-GB" sz="1100" dirty="0">
                        <a:effectLst/>
                        <a:latin typeface="Comic Sans MS" panose="030F0702030302020204" pitchFamily="66" charset="0"/>
                        <a:ea typeface="Times New Roman" panose="02020603050405020304" pitchFamily="18" charset="0"/>
                      </a:endParaRP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9075">
                <a:tc>
                  <a:txBody>
                    <a:bodyPr/>
                    <a:lstStyle/>
                    <a:p>
                      <a:pPr algn="l">
                        <a:spcAft>
                          <a:spcPts val="0"/>
                        </a:spcAft>
                      </a:pPr>
                      <a:r>
                        <a:rPr lang="en-GB" sz="1100" b="1" dirty="0">
                          <a:effectLst/>
                          <a:latin typeface="Comic Sans MS" panose="030F0702030302020204" pitchFamily="66" charset="0"/>
                        </a:rPr>
                        <a:t>              REDUCE SALT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gn="ctr">
                        <a:spcAft>
                          <a:spcPts val="0"/>
                        </a:spcAft>
                      </a:pPr>
                      <a:r>
                        <a:rPr lang="en-GB" sz="1100" b="1" dirty="0">
                          <a:effectLst/>
                          <a:latin typeface="Comic Sans MS" panose="030F0702030302020204" pitchFamily="66" charset="0"/>
                        </a:rPr>
                        <a:t>         INCREASE DIETARY FIBRE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xmlns="" val="10002"/>
                  </a:ext>
                </a:extLst>
              </a:tr>
              <a:tr h="828675">
                <a:tc>
                  <a:txBody>
                    <a:bodyPr/>
                    <a:lstStyle/>
                    <a:p>
                      <a:pPr marL="342900" lvl="0" indent="-342900" algn="l">
                        <a:spcAft>
                          <a:spcPts val="0"/>
                        </a:spcAft>
                        <a:buFont typeface="Wingdings" panose="05000000000000000000" pitchFamily="2" charset="2"/>
                        <a:buChar char=""/>
                        <a:tabLst>
                          <a:tab pos="457200" algn="l"/>
                        </a:tabLst>
                      </a:pPr>
                      <a:r>
                        <a:rPr lang="en-GB" sz="1100" b="1" u="none" strike="noStrike" dirty="0">
                          <a:effectLst/>
                          <a:latin typeface="Comic Sans MS" panose="030F0702030302020204" pitchFamily="66" charset="0"/>
                          <a:ea typeface="Times New Roman" panose="02020603050405020304" pitchFamily="18" charset="0"/>
                        </a:rPr>
                        <a:t> </a:t>
                      </a:r>
                      <a:endParaRPr lang="en-GB" sz="1100" dirty="0">
                        <a:effectLst/>
                        <a:latin typeface="Comic Sans MS" panose="030F0702030302020204" pitchFamily="66" charset="0"/>
                        <a:ea typeface="Times New Roman" panose="02020603050405020304" pitchFamily="18" charset="0"/>
                      </a:endParaRP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Font typeface="Wingdings" panose="05000000000000000000" pitchFamily="2" charset="2"/>
                        <a:buChar char=""/>
                        <a:tabLst>
                          <a:tab pos="457200" algn="l"/>
                        </a:tabLst>
                      </a:pPr>
                      <a:r>
                        <a:rPr lang="en-GB" sz="1100" b="1" u="none" strike="noStrike" dirty="0">
                          <a:effectLst/>
                          <a:latin typeface="Comic Sans MS" panose="030F0702030302020204" pitchFamily="66" charset="0"/>
                          <a:ea typeface="Times New Roman" panose="02020603050405020304" pitchFamily="18" charset="0"/>
                        </a:rPr>
                        <a:t> </a:t>
                      </a:r>
                      <a:endParaRPr lang="en-GB" sz="1100" dirty="0">
                        <a:effectLst/>
                        <a:latin typeface="Comic Sans MS" panose="030F0702030302020204" pitchFamily="66" charset="0"/>
                        <a:ea typeface="Times New Roman" panose="02020603050405020304" pitchFamily="18" charset="0"/>
                      </a:endParaRP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3" name="Rectangle 12"/>
          <p:cNvSpPr/>
          <p:nvPr/>
        </p:nvSpPr>
        <p:spPr>
          <a:xfrm>
            <a:off x="4572000" y="1245264"/>
            <a:ext cx="4572000" cy="646331"/>
          </a:xfrm>
          <a:prstGeom prst="rect">
            <a:avLst/>
          </a:prstGeom>
          <a:solidFill>
            <a:schemeClr val="accent1">
              <a:lumMod val="40000"/>
              <a:lumOff val="60000"/>
            </a:schemeClr>
          </a:solidFill>
        </p:spPr>
        <p:txBody>
          <a:bodyPr>
            <a:spAutoFit/>
          </a:bodyPr>
          <a:lstStyle/>
          <a:p>
            <a:pPr algn="ctr">
              <a:spcAft>
                <a:spcPts val="0"/>
              </a:spcAft>
            </a:pPr>
            <a:r>
              <a:rPr lang="en-GB" sz="1200" b="1" dirty="0">
                <a:latin typeface="Comic Sans MS" panose="030F0702030302020204" pitchFamily="66" charset="0"/>
                <a:ea typeface="Times New Roman" panose="02020603050405020304" pitchFamily="18" charset="0"/>
              </a:rPr>
              <a:t>Implementing these DIETARY GOALS:</a:t>
            </a:r>
            <a:r>
              <a:rPr lang="en-GB" sz="1200" dirty="0">
                <a:latin typeface="Comic Sans MS" panose="030F0702030302020204" pitchFamily="66" charset="0"/>
                <a:ea typeface="Times New Roman" panose="02020603050405020304" pitchFamily="18" charset="0"/>
              </a:rPr>
              <a:t> We can easily make the following changes to our diet to help implement these goals.</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0484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12</a:t>
            </a:fld>
            <a:endParaRPr lang="en-GB" dirty="0"/>
          </a:p>
        </p:txBody>
      </p:sp>
      <p:sp>
        <p:nvSpPr>
          <p:cNvPr id="3" name="TextBox 2"/>
          <p:cNvSpPr txBox="1"/>
          <p:nvPr/>
        </p:nvSpPr>
        <p:spPr>
          <a:xfrm>
            <a:off x="745236" y="70132"/>
            <a:ext cx="7646670" cy="646331"/>
          </a:xfrm>
          <a:prstGeom prst="rect">
            <a:avLst/>
          </a:prstGeom>
          <a:noFill/>
        </p:spPr>
        <p:txBody>
          <a:bodyPr wrap="square" rtlCol="0">
            <a:spAutoFit/>
          </a:bodyPr>
          <a:lstStyle/>
          <a:p>
            <a:pPr algn="ctr"/>
            <a:r>
              <a:rPr lang="en-GB" dirty="0">
                <a:latin typeface="Century Gothic" panose="020B0502020202020204" pitchFamily="34" charset="0"/>
              </a:rPr>
              <a:t>The function of ingredients – why do we use some ingredients and not others? What do the ingredients ‘do’ in the recipe?</a:t>
            </a:r>
          </a:p>
        </p:txBody>
      </p:sp>
      <p:graphicFrame>
        <p:nvGraphicFramePr>
          <p:cNvPr id="5" name="Table 4"/>
          <p:cNvGraphicFramePr>
            <a:graphicFrameLocks noGrp="1"/>
          </p:cNvGraphicFramePr>
          <p:nvPr>
            <p:extLst>
              <p:ext uri="{D42A27DB-BD31-4B8C-83A1-F6EECF244321}">
                <p14:modId xmlns:p14="http://schemas.microsoft.com/office/powerpoint/2010/main" val="2172716901"/>
              </p:ext>
            </p:extLst>
          </p:nvPr>
        </p:nvGraphicFramePr>
        <p:xfrm>
          <a:off x="621792" y="704088"/>
          <a:ext cx="7893558" cy="5934457"/>
        </p:xfrm>
        <a:graphic>
          <a:graphicData uri="http://schemas.openxmlformats.org/drawingml/2006/table">
            <a:tbl>
              <a:tblPr firstRow="1" bandRow="1">
                <a:tableStyleId>{5C22544A-7EE6-4342-B048-85BDC9FD1C3A}</a:tableStyleId>
              </a:tblPr>
              <a:tblGrid>
                <a:gridCol w="2386584">
                  <a:extLst>
                    <a:ext uri="{9D8B030D-6E8A-4147-A177-3AD203B41FA5}">
                      <a16:colId xmlns:a16="http://schemas.microsoft.com/office/drawing/2014/main" xmlns="" val="384943199"/>
                    </a:ext>
                  </a:extLst>
                </a:gridCol>
                <a:gridCol w="5506974">
                  <a:extLst>
                    <a:ext uri="{9D8B030D-6E8A-4147-A177-3AD203B41FA5}">
                      <a16:colId xmlns:a16="http://schemas.microsoft.com/office/drawing/2014/main" xmlns="" val="1725366852"/>
                    </a:ext>
                  </a:extLst>
                </a:gridCol>
              </a:tblGrid>
              <a:tr h="389831">
                <a:tc>
                  <a:txBody>
                    <a:bodyPr/>
                    <a:lstStyle/>
                    <a:p>
                      <a:pPr algn="ctr"/>
                      <a:r>
                        <a:rPr lang="en-GB" dirty="0"/>
                        <a:t>Ingredient</a:t>
                      </a:r>
                    </a:p>
                  </a:txBody>
                  <a:tcPr/>
                </a:tc>
                <a:tc>
                  <a:txBody>
                    <a:bodyPr/>
                    <a:lstStyle/>
                    <a:p>
                      <a:pPr algn="ctr"/>
                      <a:r>
                        <a:rPr lang="en-GB" dirty="0"/>
                        <a:t>Function</a:t>
                      </a:r>
                    </a:p>
                  </a:txBody>
                  <a:tcPr/>
                </a:tc>
                <a:extLst>
                  <a:ext uri="{0D108BD9-81ED-4DB2-BD59-A6C34878D82A}">
                    <a16:rowId xmlns:a16="http://schemas.microsoft.com/office/drawing/2014/main" xmlns="" val="2327384752"/>
                  </a:ext>
                </a:extLst>
              </a:tr>
              <a:tr h="816775">
                <a:tc>
                  <a:txBody>
                    <a:bodyPr/>
                    <a:lstStyle/>
                    <a:p>
                      <a:r>
                        <a:rPr lang="en-GB" dirty="0"/>
                        <a:t>Flour</a:t>
                      </a:r>
                    </a:p>
                  </a:txBody>
                  <a:tcPr/>
                </a:tc>
                <a:tc>
                  <a:txBody>
                    <a:bodyPr/>
                    <a:lstStyle/>
                    <a:p>
                      <a:endParaRPr lang="en-GB" dirty="0"/>
                    </a:p>
                  </a:txBody>
                  <a:tcPr/>
                </a:tc>
                <a:extLst>
                  <a:ext uri="{0D108BD9-81ED-4DB2-BD59-A6C34878D82A}">
                    <a16:rowId xmlns:a16="http://schemas.microsoft.com/office/drawing/2014/main" xmlns="" val="2291203785"/>
                  </a:ext>
                </a:extLst>
              </a:tr>
              <a:tr h="816775">
                <a:tc>
                  <a:txBody>
                    <a:bodyPr/>
                    <a:lstStyle/>
                    <a:p>
                      <a:r>
                        <a:rPr lang="en-GB" dirty="0"/>
                        <a:t>Butter/Margarine</a:t>
                      </a:r>
                    </a:p>
                  </a:txBody>
                  <a:tcPr/>
                </a:tc>
                <a:tc>
                  <a:txBody>
                    <a:bodyPr/>
                    <a:lstStyle/>
                    <a:p>
                      <a:endParaRPr lang="en-GB" dirty="0"/>
                    </a:p>
                  </a:txBody>
                  <a:tcPr/>
                </a:tc>
                <a:extLst>
                  <a:ext uri="{0D108BD9-81ED-4DB2-BD59-A6C34878D82A}">
                    <a16:rowId xmlns:a16="http://schemas.microsoft.com/office/drawing/2014/main" xmlns="" val="1094306700"/>
                  </a:ext>
                </a:extLst>
              </a:tr>
              <a:tr h="816775">
                <a:tc>
                  <a:txBody>
                    <a:bodyPr/>
                    <a:lstStyle/>
                    <a:p>
                      <a:r>
                        <a:rPr lang="en-GB" dirty="0"/>
                        <a:t>Sugar</a:t>
                      </a:r>
                    </a:p>
                  </a:txBody>
                  <a:tcPr/>
                </a:tc>
                <a:tc>
                  <a:txBody>
                    <a:bodyPr/>
                    <a:lstStyle/>
                    <a:p>
                      <a:endParaRPr lang="en-GB" dirty="0"/>
                    </a:p>
                  </a:txBody>
                  <a:tcPr/>
                </a:tc>
                <a:extLst>
                  <a:ext uri="{0D108BD9-81ED-4DB2-BD59-A6C34878D82A}">
                    <a16:rowId xmlns:a16="http://schemas.microsoft.com/office/drawing/2014/main" xmlns="" val="817067447"/>
                  </a:ext>
                </a:extLst>
              </a:tr>
              <a:tr h="816775">
                <a:tc>
                  <a:txBody>
                    <a:bodyPr/>
                    <a:lstStyle/>
                    <a:p>
                      <a:r>
                        <a:rPr lang="en-GB" dirty="0"/>
                        <a:t>Eggs</a:t>
                      </a:r>
                    </a:p>
                  </a:txBody>
                  <a:tcPr/>
                </a:tc>
                <a:tc>
                  <a:txBody>
                    <a:bodyPr/>
                    <a:lstStyle/>
                    <a:p>
                      <a:endParaRPr lang="en-GB" dirty="0"/>
                    </a:p>
                  </a:txBody>
                  <a:tcPr/>
                </a:tc>
                <a:extLst>
                  <a:ext uri="{0D108BD9-81ED-4DB2-BD59-A6C34878D82A}">
                    <a16:rowId xmlns:a16="http://schemas.microsoft.com/office/drawing/2014/main" xmlns="" val="2017525483"/>
                  </a:ext>
                </a:extLst>
              </a:tr>
              <a:tr h="1138763">
                <a:tc>
                  <a:txBody>
                    <a:bodyPr/>
                    <a:lstStyle/>
                    <a:p>
                      <a:r>
                        <a:rPr lang="en-GB" dirty="0"/>
                        <a:t>Milk</a:t>
                      </a:r>
                    </a:p>
                  </a:txBody>
                  <a:tcPr/>
                </a:tc>
                <a:tc>
                  <a:txBody>
                    <a:bodyPr/>
                    <a:lstStyle/>
                    <a:p>
                      <a:endParaRPr lang="en-GB" dirty="0"/>
                    </a:p>
                  </a:txBody>
                  <a:tcPr/>
                </a:tc>
                <a:extLst>
                  <a:ext uri="{0D108BD9-81ED-4DB2-BD59-A6C34878D82A}">
                    <a16:rowId xmlns:a16="http://schemas.microsoft.com/office/drawing/2014/main" xmlns="" val="2282766341"/>
                  </a:ext>
                </a:extLst>
              </a:tr>
              <a:tr h="1138763">
                <a:tc>
                  <a:txBody>
                    <a:bodyPr/>
                    <a:lstStyle/>
                    <a:p>
                      <a:r>
                        <a:rPr lang="en-GB" dirty="0"/>
                        <a:t>Flavourings/seasonings</a:t>
                      </a:r>
                    </a:p>
                  </a:txBody>
                  <a:tcPr/>
                </a:tc>
                <a:tc>
                  <a:txBody>
                    <a:bodyPr/>
                    <a:lstStyle/>
                    <a:p>
                      <a:endParaRPr lang="en-GB" dirty="0"/>
                    </a:p>
                  </a:txBody>
                  <a:tcPr/>
                </a:tc>
                <a:extLst>
                  <a:ext uri="{0D108BD9-81ED-4DB2-BD59-A6C34878D82A}">
                    <a16:rowId xmlns:a16="http://schemas.microsoft.com/office/drawing/2014/main" xmlns="" val="550233642"/>
                  </a:ext>
                </a:extLst>
              </a:tr>
            </a:tbl>
          </a:graphicData>
        </a:graphic>
      </p:graphicFrame>
    </p:spTree>
    <p:extLst>
      <p:ext uri="{BB962C8B-B14F-4D97-AF65-F5344CB8AC3E}">
        <p14:creationId xmlns:p14="http://schemas.microsoft.com/office/powerpoint/2010/main" val="280972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13</a:t>
            </a:fld>
            <a:endParaRPr lang="en-GB" dirty="0"/>
          </a:p>
        </p:txBody>
      </p:sp>
      <p:sp>
        <p:nvSpPr>
          <p:cNvPr id="3" name="Rectangle 2"/>
          <p:cNvSpPr/>
          <p:nvPr/>
        </p:nvSpPr>
        <p:spPr>
          <a:xfrm>
            <a:off x="506626" y="281428"/>
            <a:ext cx="8217243" cy="454612"/>
          </a:xfrm>
          <a:prstGeom prst="rect">
            <a:avLst/>
          </a:prstGeom>
        </p:spPr>
        <p:txBody>
          <a:bodyPr wrap="square">
            <a:spAutoFit/>
          </a:bodyPr>
          <a:lstStyle/>
          <a:p>
            <a:pPr>
              <a:lnSpc>
                <a:spcPct val="107000"/>
              </a:lnSpc>
              <a:spcAft>
                <a:spcPts val="800"/>
              </a:spcAft>
            </a:pPr>
            <a:r>
              <a:rPr lang="en-GB" sz="1100" b="1" dirty="0">
                <a:latin typeface="Century Gothic" panose="020B0502020202020204" pitchFamily="34" charset="0"/>
                <a:ea typeface="Calibri" panose="020F0502020204030204" pitchFamily="34" charset="0"/>
                <a:cs typeface="Times New Roman" panose="02020603050405020304" pitchFamily="18" charset="0"/>
              </a:rPr>
              <a:t>Homework Task – </a:t>
            </a:r>
            <a:r>
              <a:rPr lang="en-GB" sz="1100" dirty="0">
                <a:latin typeface="Century Gothic" panose="020B0502020202020204" pitchFamily="34" charset="0"/>
                <a:ea typeface="Calibri" panose="020F0502020204030204" pitchFamily="34" charset="0"/>
                <a:cs typeface="Times New Roman" panose="02020603050405020304" pitchFamily="18" charset="0"/>
              </a:rPr>
              <a:t>Research 3 different types of Bread. You must include an image of the bread –country of origin – description of the bread. Complete the following table.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39273955"/>
              </p:ext>
            </p:extLst>
          </p:nvPr>
        </p:nvGraphicFramePr>
        <p:xfrm>
          <a:off x="506626" y="1034793"/>
          <a:ext cx="8303741" cy="5613619"/>
        </p:xfrm>
        <a:graphic>
          <a:graphicData uri="http://schemas.openxmlformats.org/drawingml/2006/table">
            <a:tbl>
              <a:tblPr firstRow="1" firstCol="1" bandRow="1"/>
              <a:tblGrid>
                <a:gridCol w="2075795">
                  <a:extLst>
                    <a:ext uri="{9D8B030D-6E8A-4147-A177-3AD203B41FA5}">
                      <a16:colId xmlns:a16="http://schemas.microsoft.com/office/drawing/2014/main" xmlns="" val="20000"/>
                    </a:ext>
                  </a:extLst>
                </a:gridCol>
                <a:gridCol w="2075795">
                  <a:extLst>
                    <a:ext uri="{9D8B030D-6E8A-4147-A177-3AD203B41FA5}">
                      <a16:colId xmlns:a16="http://schemas.microsoft.com/office/drawing/2014/main" xmlns="" val="20001"/>
                    </a:ext>
                  </a:extLst>
                </a:gridCol>
                <a:gridCol w="2075795">
                  <a:extLst>
                    <a:ext uri="{9D8B030D-6E8A-4147-A177-3AD203B41FA5}">
                      <a16:colId xmlns:a16="http://schemas.microsoft.com/office/drawing/2014/main" xmlns="" val="20002"/>
                    </a:ext>
                  </a:extLst>
                </a:gridCol>
                <a:gridCol w="2076356">
                  <a:extLst>
                    <a:ext uri="{9D8B030D-6E8A-4147-A177-3AD203B41FA5}">
                      <a16:colId xmlns:a16="http://schemas.microsoft.com/office/drawing/2014/main" xmlns="" val="20003"/>
                    </a:ext>
                  </a:extLst>
                </a:gridCol>
              </a:tblGrid>
              <a:tr h="196862">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31106">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NAME OF BREAD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272888">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IMAGE OF BREAD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31106">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COUNTRY OF ORIGIN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389596">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lvl="0" algn="ctr" defTabSz="179388">
                        <a:lnSpc>
                          <a:spcPct val="107000"/>
                        </a:lnSpc>
                        <a:spcAft>
                          <a:spcPts val="0"/>
                        </a:spcAft>
                      </a:pPr>
                      <a:endParaRPr lang="en-GB"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gn="ctr" defTabSz="179388">
                        <a:lnSpc>
                          <a:spcPct val="107000"/>
                        </a:lnSpc>
                        <a:spcAft>
                          <a:spcPts val="0"/>
                        </a:spcAft>
                      </a:pPr>
                      <a:endParaRPr lang="en-GB"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gn="ctr" defTabSz="179388">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DESCRIPTION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48601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14</a:t>
            </a:fld>
            <a:endParaRPr lang="en-GB" dirty="0"/>
          </a:p>
        </p:txBody>
      </p:sp>
      <p:sp>
        <p:nvSpPr>
          <p:cNvPr id="3" name="Title 1"/>
          <p:cNvSpPr txBox="1">
            <a:spLocks/>
          </p:cNvSpPr>
          <p:nvPr/>
        </p:nvSpPr>
        <p:spPr>
          <a:xfrm>
            <a:off x="654707" y="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latin typeface="Century Gothic" panose="020B0502020202020204" pitchFamily="34" charset="0"/>
              </a:rPr>
              <a:t>Making Bread Rolls</a:t>
            </a:r>
            <a:endParaRPr lang="en-US" sz="1800" dirty="0">
              <a:latin typeface="Century Gothic" panose="020B0502020202020204" pitchFamily="34" charset="0"/>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07" y="2771737"/>
            <a:ext cx="1975217" cy="1444929"/>
          </a:xfrm>
          <a:prstGeom prst="rect">
            <a:avLst/>
          </a:prstGeom>
        </p:spPr>
      </p:pic>
      <p:pic>
        <p:nvPicPr>
          <p:cNvPr id="5" name="Picture 4"/>
          <p:cNvPicPr>
            <a:picLocks noChangeAspect="1"/>
          </p:cNvPicPr>
          <p:nvPr/>
        </p:nvPicPr>
        <p:blipFill>
          <a:blip r:embed="rId3"/>
          <a:stretch>
            <a:fillRect/>
          </a:stretch>
        </p:blipFill>
        <p:spPr>
          <a:xfrm>
            <a:off x="2701277" y="719232"/>
            <a:ext cx="1964892" cy="1564180"/>
          </a:xfrm>
          <a:prstGeom prst="rect">
            <a:avLst/>
          </a:prstGeom>
        </p:spPr>
      </p:pic>
      <p:pic>
        <p:nvPicPr>
          <p:cNvPr id="6" name="Picture 5"/>
          <p:cNvPicPr>
            <a:picLocks noChangeAspect="1"/>
          </p:cNvPicPr>
          <p:nvPr/>
        </p:nvPicPr>
        <p:blipFill>
          <a:blip r:embed="rId4"/>
          <a:stretch>
            <a:fillRect/>
          </a:stretch>
        </p:blipFill>
        <p:spPr>
          <a:xfrm>
            <a:off x="2701277" y="2771737"/>
            <a:ext cx="1964892" cy="1448570"/>
          </a:xfrm>
          <a:prstGeom prst="rect">
            <a:avLst/>
          </a:prstGeom>
        </p:spPr>
      </p:pic>
      <p:pic>
        <p:nvPicPr>
          <p:cNvPr id="7" name="Picture 6"/>
          <p:cNvPicPr>
            <a:picLocks noChangeAspect="1"/>
          </p:cNvPicPr>
          <p:nvPr/>
        </p:nvPicPr>
        <p:blipFill>
          <a:blip r:embed="rId5"/>
          <a:stretch>
            <a:fillRect/>
          </a:stretch>
        </p:blipFill>
        <p:spPr>
          <a:xfrm>
            <a:off x="2701277" y="4711192"/>
            <a:ext cx="2001378" cy="1497328"/>
          </a:xfrm>
          <a:prstGeom prst="rect">
            <a:avLst/>
          </a:prstGeom>
        </p:spPr>
      </p:pic>
      <p:pic>
        <p:nvPicPr>
          <p:cNvPr id="8" name="Picture 7"/>
          <p:cNvPicPr>
            <a:picLocks noChangeAspect="1"/>
          </p:cNvPicPr>
          <p:nvPr/>
        </p:nvPicPr>
        <p:blipFill>
          <a:blip r:embed="rId6"/>
          <a:stretch>
            <a:fillRect/>
          </a:stretch>
        </p:blipFill>
        <p:spPr>
          <a:xfrm>
            <a:off x="329069" y="719233"/>
            <a:ext cx="2083855" cy="1564179"/>
          </a:xfrm>
          <a:prstGeom prst="rect">
            <a:avLst/>
          </a:prstGeom>
        </p:spPr>
      </p:pic>
      <p:pic>
        <p:nvPicPr>
          <p:cNvPr id="9" name="Picture 8"/>
          <p:cNvPicPr>
            <a:picLocks noChangeAspect="1"/>
          </p:cNvPicPr>
          <p:nvPr/>
        </p:nvPicPr>
        <p:blipFill>
          <a:blip r:embed="rId7"/>
          <a:stretch>
            <a:fillRect/>
          </a:stretch>
        </p:blipFill>
        <p:spPr>
          <a:xfrm>
            <a:off x="144587" y="4749440"/>
            <a:ext cx="2170211" cy="1497328"/>
          </a:xfrm>
          <a:prstGeom prst="rect">
            <a:avLst/>
          </a:prstGeom>
        </p:spPr>
      </p:pic>
      <p:sp>
        <p:nvSpPr>
          <p:cNvPr id="10" name="TextBox 9"/>
          <p:cNvSpPr txBox="1"/>
          <p:nvPr/>
        </p:nvSpPr>
        <p:spPr>
          <a:xfrm>
            <a:off x="7028900" y="2577676"/>
            <a:ext cx="2088232" cy="1323439"/>
          </a:xfrm>
          <a:prstGeom prst="rect">
            <a:avLst/>
          </a:prstGeom>
          <a:noFill/>
          <a:ln>
            <a:solidFill>
              <a:srgbClr val="0070C0"/>
            </a:solidFill>
          </a:ln>
        </p:spPr>
        <p:txBody>
          <a:bodyPr wrap="square" rtlCol="0">
            <a:spAutoFit/>
          </a:bodyPr>
          <a:lstStyle/>
          <a:p>
            <a:r>
              <a:rPr lang="en-GB" sz="1600" b="1" dirty="0">
                <a:latin typeface="Century Gothic" panose="020B0502020202020204" pitchFamily="34" charset="0"/>
              </a:rPr>
              <a:t>Put all the ingredients into  bowl. Add enough warm water to make a dough. </a:t>
            </a:r>
            <a:endParaRPr lang="en-US" sz="1600" b="1" dirty="0">
              <a:latin typeface="Century Gothic" panose="020B0502020202020204" pitchFamily="34" charset="0"/>
            </a:endParaRPr>
          </a:p>
        </p:txBody>
      </p:sp>
      <p:sp>
        <p:nvSpPr>
          <p:cNvPr id="11" name="TextBox 10"/>
          <p:cNvSpPr txBox="1"/>
          <p:nvPr/>
        </p:nvSpPr>
        <p:spPr>
          <a:xfrm>
            <a:off x="4702655" y="644007"/>
            <a:ext cx="1800200" cy="646331"/>
          </a:xfrm>
          <a:prstGeom prst="rect">
            <a:avLst/>
          </a:prstGeom>
          <a:noFill/>
          <a:ln>
            <a:solidFill>
              <a:schemeClr val="accent1"/>
            </a:solidFill>
          </a:ln>
        </p:spPr>
        <p:txBody>
          <a:bodyPr wrap="square" rtlCol="0">
            <a:spAutoFit/>
          </a:bodyPr>
          <a:lstStyle/>
          <a:p>
            <a:r>
              <a:rPr lang="en-GB" b="1" dirty="0">
                <a:latin typeface="Century Gothic" panose="020B0502020202020204" pitchFamily="34" charset="0"/>
              </a:rPr>
              <a:t>Knead for 10 minutes</a:t>
            </a:r>
            <a:endParaRPr lang="en-US" b="1" dirty="0">
              <a:latin typeface="Century Gothic" panose="020B0502020202020204" pitchFamily="34" charset="0"/>
            </a:endParaRPr>
          </a:p>
        </p:txBody>
      </p:sp>
      <p:sp>
        <p:nvSpPr>
          <p:cNvPr id="12" name="TextBox 11"/>
          <p:cNvSpPr txBox="1"/>
          <p:nvPr/>
        </p:nvSpPr>
        <p:spPr>
          <a:xfrm>
            <a:off x="4775655" y="2137849"/>
            <a:ext cx="1979067" cy="584775"/>
          </a:xfrm>
          <a:prstGeom prst="rect">
            <a:avLst/>
          </a:prstGeom>
          <a:noFill/>
          <a:ln>
            <a:solidFill>
              <a:srgbClr val="0070C0"/>
            </a:solidFill>
          </a:ln>
        </p:spPr>
        <p:txBody>
          <a:bodyPr wrap="square" rtlCol="0">
            <a:spAutoFit/>
          </a:bodyPr>
          <a:lstStyle/>
          <a:p>
            <a:r>
              <a:rPr lang="en-GB" sz="1600" b="1" dirty="0">
                <a:latin typeface="Century Gothic" panose="020B0502020202020204" pitchFamily="34" charset="0"/>
              </a:rPr>
              <a:t>Divide into 6 even</a:t>
            </a:r>
          </a:p>
          <a:p>
            <a:r>
              <a:rPr lang="en-GB" sz="1600" b="1" dirty="0">
                <a:latin typeface="Century Gothic" panose="020B0502020202020204" pitchFamily="34" charset="0"/>
              </a:rPr>
              <a:t>sized pieces</a:t>
            </a:r>
            <a:endParaRPr lang="en-US" sz="1600" b="1" dirty="0">
              <a:latin typeface="Century Gothic" panose="020B0502020202020204" pitchFamily="34" charset="0"/>
            </a:endParaRPr>
          </a:p>
        </p:txBody>
      </p:sp>
      <p:sp>
        <p:nvSpPr>
          <p:cNvPr id="13" name="TextBox 12"/>
          <p:cNvSpPr txBox="1"/>
          <p:nvPr/>
        </p:nvSpPr>
        <p:spPr>
          <a:xfrm>
            <a:off x="6278334" y="5118935"/>
            <a:ext cx="2605973" cy="861774"/>
          </a:xfrm>
          <a:prstGeom prst="rect">
            <a:avLst/>
          </a:prstGeom>
          <a:noFill/>
          <a:ln>
            <a:solidFill>
              <a:srgbClr val="0070C0"/>
            </a:solidFill>
          </a:ln>
        </p:spPr>
        <p:txBody>
          <a:bodyPr wrap="square" rtlCol="0">
            <a:spAutoFit/>
          </a:bodyPr>
          <a:lstStyle/>
          <a:p>
            <a:pPr algn="ctr"/>
            <a:r>
              <a:rPr lang="en-GB" b="1" dirty="0"/>
              <a:t> </a:t>
            </a:r>
            <a:r>
              <a:rPr lang="en-GB" sz="1600" b="1" dirty="0">
                <a:latin typeface="Century Gothic" panose="020B0502020202020204" pitchFamily="34" charset="0"/>
              </a:rPr>
              <a:t>Knead each roll until smooth and then shape. Place on baking sheet.</a:t>
            </a:r>
            <a:endParaRPr lang="en-US" sz="1600" b="1" dirty="0">
              <a:latin typeface="Century Gothic" panose="020B0502020202020204" pitchFamily="34" charset="0"/>
            </a:endParaRPr>
          </a:p>
        </p:txBody>
      </p:sp>
      <p:sp>
        <p:nvSpPr>
          <p:cNvPr id="14" name="TextBox 13"/>
          <p:cNvSpPr txBox="1"/>
          <p:nvPr/>
        </p:nvSpPr>
        <p:spPr>
          <a:xfrm>
            <a:off x="4743847" y="3906886"/>
            <a:ext cx="2837473" cy="1107996"/>
          </a:xfrm>
          <a:prstGeom prst="rect">
            <a:avLst/>
          </a:prstGeom>
          <a:noFill/>
          <a:ln>
            <a:solidFill>
              <a:srgbClr val="0070C0"/>
            </a:solidFill>
          </a:ln>
        </p:spPr>
        <p:txBody>
          <a:bodyPr wrap="square" rtlCol="0">
            <a:spAutoFit/>
          </a:bodyPr>
          <a:lstStyle/>
          <a:p>
            <a:pPr algn="ctr"/>
            <a:r>
              <a:rPr lang="en-GB" b="1" dirty="0"/>
              <a:t> </a:t>
            </a:r>
            <a:r>
              <a:rPr lang="en-GB" sz="1600" b="1" dirty="0">
                <a:latin typeface="Century Gothic" panose="020B0502020202020204" pitchFamily="34" charset="0"/>
              </a:rPr>
              <a:t>Cover with cling film and leave to prove in top oven for 10 minutes until double in size.</a:t>
            </a:r>
            <a:endParaRPr lang="en-US" sz="1600" b="1" dirty="0">
              <a:latin typeface="Century Gothic" panose="020B0502020202020204" pitchFamily="34" charset="0"/>
            </a:endParaRPr>
          </a:p>
        </p:txBody>
      </p:sp>
      <p:sp>
        <p:nvSpPr>
          <p:cNvPr id="15" name="TextBox 14"/>
          <p:cNvSpPr txBox="1"/>
          <p:nvPr/>
        </p:nvSpPr>
        <p:spPr>
          <a:xfrm>
            <a:off x="6184426" y="1512693"/>
            <a:ext cx="2304255" cy="584775"/>
          </a:xfrm>
          <a:prstGeom prst="rect">
            <a:avLst/>
          </a:prstGeom>
          <a:noFill/>
          <a:ln>
            <a:solidFill>
              <a:srgbClr val="0070C0"/>
            </a:solidFill>
          </a:ln>
        </p:spPr>
        <p:txBody>
          <a:bodyPr wrap="square" rtlCol="0">
            <a:spAutoFit/>
          </a:bodyPr>
          <a:lstStyle/>
          <a:p>
            <a:pPr algn="ctr"/>
            <a:r>
              <a:rPr lang="en-GB" sz="1600" b="1" dirty="0">
                <a:solidFill>
                  <a:srgbClr val="FF0000"/>
                </a:solidFill>
                <a:latin typeface="Century Gothic" panose="020B0502020202020204" pitchFamily="34" charset="0"/>
              </a:rPr>
              <a:t>Glaze and add any finishes.</a:t>
            </a:r>
            <a:endParaRPr lang="en-US" sz="1600" b="1" dirty="0">
              <a:solidFill>
                <a:srgbClr val="FF0000"/>
              </a:solidFill>
              <a:latin typeface="Century Gothic" panose="020B0502020202020204" pitchFamily="34" charset="0"/>
            </a:endParaRPr>
          </a:p>
        </p:txBody>
      </p:sp>
      <p:sp>
        <p:nvSpPr>
          <p:cNvPr id="16" name="TextBox 15"/>
          <p:cNvSpPr txBox="1"/>
          <p:nvPr/>
        </p:nvSpPr>
        <p:spPr>
          <a:xfrm>
            <a:off x="4672404" y="6105923"/>
            <a:ext cx="2664150" cy="615553"/>
          </a:xfrm>
          <a:prstGeom prst="rect">
            <a:avLst/>
          </a:prstGeom>
          <a:noFill/>
          <a:ln>
            <a:solidFill>
              <a:srgbClr val="0070C0"/>
            </a:solidFill>
          </a:ln>
        </p:spPr>
        <p:txBody>
          <a:bodyPr wrap="square" rtlCol="0">
            <a:spAutoFit/>
          </a:bodyPr>
          <a:lstStyle/>
          <a:p>
            <a:pPr algn="ctr"/>
            <a:r>
              <a:rPr lang="en-GB" b="1" dirty="0"/>
              <a:t> </a:t>
            </a:r>
            <a:r>
              <a:rPr lang="en-GB" sz="1600" b="1" dirty="0">
                <a:latin typeface="Century Gothic" panose="020B0502020202020204" pitchFamily="34" charset="0"/>
              </a:rPr>
              <a:t>Bake for 10-12 minutes until golden brown</a:t>
            </a:r>
            <a:endParaRPr lang="en-US" sz="1600" b="1" dirty="0">
              <a:latin typeface="Century Gothic" panose="020B0502020202020204" pitchFamily="34" charset="0"/>
            </a:endParaRPr>
          </a:p>
        </p:txBody>
      </p:sp>
    </p:spTree>
    <p:extLst>
      <p:ext uri="{BB962C8B-B14F-4D97-AF65-F5344CB8AC3E}">
        <p14:creationId xmlns:p14="http://schemas.microsoft.com/office/powerpoint/2010/main" val="204230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15</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4046522781"/>
              </p:ext>
            </p:extLst>
          </p:nvPr>
        </p:nvGraphicFramePr>
        <p:xfrm>
          <a:off x="490169" y="427171"/>
          <a:ext cx="7611762" cy="5457402"/>
        </p:xfrm>
        <a:graphic>
          <a:graphicData uri="http://schemas.openxmlformats.org/drawingml/2006/table">
            <a:tbl>
              <a:tblPr firstRow="1" firstCol="1" bandRow="1"/>
              <a:tblGrid>
                <a:gridCol w="393274">
                  <a:extLst>
                    <a:ext uri="{9D8B030D-6E8A-4147-A177-3AD203B41FA5}">
                      <a16:colId xmlns:a16="http://schemas.microsoft.com/office/drawing/2014/main" xmlns="" val="20000"/>
                    </a:ext>
                  </a:extLst>
                </a:gridCol>
                <a:gridCol w="3729764">
                  <a:extLst>
                    <a:ext uri="{9D8B030D-6E8A-4147-A177-3AD203B41FA5}">
                      <a16:colId xmlns:a16="http://schemas.microsoft.com/office/drawing/2014/main" xmlns="" val="20001"/>
                    </a:ext>
                  </a:extLst>
                </a:gridCol>
                <a:gridCol w="3488724">
                  <a:extLst>
                    <a:ext uri="{9D8B030D-6E8A-4147-A177-3AD203B41FA5}">
                      <a16:colId xmlns:a16="http://schemas.microsoft.com/office/drawing/2014/main" xmlns="" val="20002"/>
                    </a:ext>
                  </a:extLst>
                </a:gridCol>
              </a:tblGrid>
              <a:tr h="266672">
                <a:tc>
                  <a:txBody>
                    <a:bodyPr/>
                    <a:lstStyle/>
                    <a:p>
                      <a:pPr algn="l">
                        <a:lnSpc>
                          <a:spcPct val="115000"/>
                        </a:lnSpc>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Question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Answer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Name the type of flour we need to use in Bread making?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05013">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is the substance found in the flour that makes the dough stretchy?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05013">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Wheat is high in Gluten. If someone cannot eat gluten it means they have what condition?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7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4</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is the raising agent used in Bread making?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conditions does Yeast need to be active?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6</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gas is produced by yeast when the above conditions are present?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700" baseline="-250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is the scientific abbreviation for this gas?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05013">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is the chemical reaction called when yeast produces carbon dioxide?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721445">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9</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Put the following bread making processes in the correct order.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Proving – kneading – glazing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mixing – shaping -baking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10</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How could we add more </a:t>
                      </a:r>
                      <a:r>
                        <a:rPr lang="en-GB" sz="1200" noProof="0" dirty="0">
                          <a:effectLst/>
                          <a:latin typeface="Century Gothic" panose="020B0502020202020204" pitchFamily="34" charset="0"/>
                          <a:ea typeface="Calibri" panose="020F0502020204030204" pitchFamily="34" charset="0"/>
                          <a:cs typeface="Times New Roman" panose="02020603050405020304" pitchFamily="18" charset="0"/>
                        </a:rPr>
                        <a:t>Fibre</a:t>
                      </a: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to our bread mixture?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530192">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11</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Suggest 3 finishes that we could put on top of our rolls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7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
        <p:nvSpPr>
          <p:cNvPr id="5" name="TextBox 4"/>
          <p:cNvSpPr txBox="1"/>
          <p:nvPr/>
        </p:nvSpPr>
        <p:spPr>
          <a:xfrm>
            <a:off x="672730" y="71763"/>
            <a:ext cx="6437870" cy="461665"/>
          </a:xfrm>
          <a:prstGeom prst="rect">
            <a:avLst/>
          </a:prstGeom>
          <a:noFill/>
        </p:spPr>
        <p:txBody>
          <a:bodyPr wrap="square" rtlCol="0">
            <a:spAutoFit/>
          </a:bodyPr>
          <a:lstStyle/>
          <a:p>
            <a:pPr algn="ctr"/>
            <a:r>
              <a:rPr lang="en-GB" sz="2400" dirty="0"/>
              <a:t>Bread Making Checklist</a:t>
            </a:r>
          </a:p>
        </p:txBody>
      </p:sp>
      <p:graphicFrame>
        <p:nvGraphicFramePr>
          <p:cNvPr id="6" name="Table 5"/>
          <p:cNvGraphicFramePr>
            <a:graphicFrameLocks noGrp="1"/>
          </p:cNvGraphicFramePr>
          <p:nvPr>
            <p:extLst>
              <p:ext uri="{D42A27DB-BD31-4B8C-83A1-F6EECF244321}">
                <p14:modId xmlns:p14="http://schemas.microsoft.com/office/powerpoint/2010/main" val="2433112345"/>
              </p:ext>
            </p:extLst>
          </p:nvPr>
        </p:nvGraphicFramePr>
        <p:xfrm>
          <a:off x="490169" y="6293549"/>
          <a:ext cx="7611762" cy="458724"/>
        </p:xfrm>
        <a:graphic>
          <a:graphicData uri="http://schemas.openxmlformats.org/drawingml/2006/table">
            <a:tbl>
              <a:tblPr firstRow="1" firstCol="1" bandRow="1"/>
              <a:tblGrid>
                <a:gridCol w="1603034">
                  <a:extLst>
                    <a:ext uri="{9D8B030D-6E8A-4147-A177-3AD203B41FA5}">
                      <a16:colId xmlns:a16="http://schemas.microsoft.com/office/drawing/2014/main" xmlns="" val="20000"/>
                    </a:ext>
                  </a:extLst>
                </a:gridCol>
                <a:gridCol w="2603429">
                  <a:extLst>
                    <a:ext uri="{9D8B030D-6E8A-4147-A177-3AD203B41FA5}">
                      <a16:colId xmlns:a16="http://schemas.microsoft.com/office/drawing/2014/main" xmlns="" val="20001"/>
                    </a:ext>
                  </a:extLst>
                </a:gridCol>
                <a:gridCol w="1292176">
                  <a:extLst>
                    <a:ext uri="{9D8B030D-6E8A-4147-A177-3AD203B41FA5}">
                      <a16:colId xmlns:a16="http://schemas.microsoft.com/office/drawing/2014/main" xmlns="" val="20002"/>
                    </a:ext>
                  </a:extLst>
                </a:gridCol>
                <a:gridCol w="2113123">
                  <a:extLst>
                    <a:ext uri="{9D8B030D-6E8A-4147-A177-3AD203B41FA5}">
                      <a16:colId xmlns:a16="http://schemas.microsoft.com/office/drawing/2014/main" xmlns="" val="20003"/>
                    </a:ext>
                  </a:extLst>
                </a:gridCol>
              </a:tblGrid>
              <a:tr h="0">
                <a:tc>
                  <a:txBody>
                    <a:bodyPr/>
                    <a:lstStyle/>
                    <a:p>
                      <a:pPr algn="ctr">
                        <a:lnSpc>
                          <a:spcPct val="115000"/>
                        </a:lnSpc>
                        <a:spcAft>
                          <a:spcPts val="600"/>
                        </a:spcAft>
                      </a:pPr>
                      <a:r>
                        <a:rPr lang="en-US" sz="1400" b="1" dirty="0">
                          <a:effectLst/>
                          <a:latin typeface="Century Gothic" panose="020B0502020202020204" pitchFamily="34" charset="0"/>
                          <a:ea typeface="Calibri" panose="020F0502020204030204" pitchFamily="34" charset="0"/>
                          <a:cs typeface="Times New Roman" panose="02020603050405020304" pitchFamily="18" charset="0"/>
                        </a:rPr>
                        <a:t>KEY WORDS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Strong Plain Bread Flour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Warmth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Coeliac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CO</a:t>
                      </a:r>
                      <a:r>
                        <a:rPr lang="en-US" sz="1400" dirty="0">
                          <a:effectLst/>
                          <a:latin typeface="Cambria Math" panose="02040503050406030204" pitchFamily="18" charset="0"/>
                          <a:ea typeface="Calibri" panose="020F0502020204030204" pitchFamily="34" charset="0"/>
                          <a:cs typeface="Cambria Math" panose="02040503050406030204" pitchFamily="18" charset="0"/>
                        </a:rPr>
                        <a:t>₂</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Moisture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Gluten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Carbon Dioxide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726200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16</a:t>
            </a:fld>
            <a:endParaRPr lang="en-GB" dirty="0"/>
          </a:p>
        </p:txBody>
      </p:sp>
      <p:sp>
        <p:nvSpPr>
          <p:cNvPr id="3" name="TextBox 2"/>
          <p:cNvSpPr txBox="1"/>
          <p:nvPr/>
        </p:nvSpPr>
        <p:spPr>
          <a:xfrm>
            <a:off x="1078992" y="402336"/>
            <a:ext cx="5934456" cy="461665"/>
          </a:xfrm>
          <a:prstGeom prst="rect">
            <a:avLst/>
          </a:prstGeom>
          <a:noFill/>
          <a:ln>
            <a:solidFill>
              <a:srgbClr val="0070C0"/>
            </a:solidFill>
          </a:ln>
        </p:spPr>
        <p:txBody>
          <a:bodyPr wrap="square" rtlCol="0">
            <a:spAutoFit/>
          </a:bodyPr>
          <a:lstStyle/>
          <a:p>
            <a:pPr algn="ctr"/>
            <a:r>
              <a:rPr lang="en-US" sz="2400" dirty="0"/>
              <a:t>Design a pizza brief</a:t>
            </a:r>
            <a:endParaRPr lang="en-GB" sz="2400" dirty="0"/>
          </a:p>
        </p:txBody>
      </p:sp>
      <p:sp>
        <p:nvSpPr>
          <p:cNvPr id="4" name="TextBox 3"/>
          <p:cNvSpPr txBox="1"/>
          <p:nvPr/>
        </p:nvSpPr>
        <p:spPr>
          <a:xfrm>
            <a:off x="358520" y="920255"/>
            <a:ext cx="8220456" cy="2031325"/>
          </a:xfrm>
          <a:prstGeom prst="rect">
            <a:avLst/>
          </a:prstGeom>
          <a:noFill/>
        </p:spPr>
        <p:txBody>
          <a:bodyPr wrap="square" rtlCol="0">
            <a:spAutoFit/>
          </a:bodyPr>
          <a:lstStyle/>
          <a:p>
            <a:r>
              <a:rPr lang="en-GB" dirty="0">
                <a:latin typeface="Century Gothic" panose="020B0502020202020204" pitchFamily="34" charset="0"/>
              </a:rPr>
              <a:t>Tesco have asked you to design and make a new pizza aimed at teenagers promoting healthy eating. </a:t>
            </a:r>
          </a:p>
          <a:p>
            <a:r>
              <a:rPr lang="en-GB" dirty="0">
                <a:latin typeface="Century Gothic" panose="020B0502020202020204" pitchFamily="34" charset="0"/>
              </a:rPr>
              <a:t>Your task is to design, draw and annotate 4 pizza designs that would fit the brief. Please think about the appearance, flavours, textures and use of healthy ingredients for the pizza. </a:t>
            </a:r>
          </a:p>
          <a:p>
            <a:r>
              <a:rPr lang="en-GB" dirty="0">
                <a:latin typeface="Century Gothic" panose="020B0502020202020204" pitchFamily="34" charset="0"/>
              </a:rPr>
              <a:t>Consider your 4 designs and choose the one you feel will be most successful. </a:t>
            </a:r>
          </a:p>
        </p:txBody>
      </p:sp>
      <p:pic>
        <p:nvPicPr>
          <p:cNvPr id="5" name="Picture 4"/>
          <p:cNvPicPr>
            <a:picLocks noChangeAspect="1"/>
          </p:cNvPicPr>
          <p:nvPr/>
        </p:nvPicPr>
        <p:blipFill>
          <a:blip r:embed="rId2"/>
          <a:stretch>
            <a:fillRect/>
          </a:stretch>
        </p:blipFill>
        <p:spPr>
          <a:xfrm>
            <a:off x="618743" y="3284284"/>
            <a:ext cx="2495550" cy="1828800"/>
          </a:xfrm>
          <a:prstGeom prst="rect">
            <a:avLst/>
          </a:prstGeom>
        </p:spPr>
      </p:pic>
      <p:pic>
        <p:nvPicPr>
          <p:cNvPr id="6" name="Picture 5"/>
          <p:cNvPicPr>
            <a:picLocks noChangeAspect="1"/>
          </p:cNvPicPr>
          <p:nvPr/>
        </p:nvPicPr>
        <p:blipFill>
          <a:blip r:embed="rId3"/>
          <a:stretch>
            <a:fillRect/>
          </a:stretch>
        </p:blipFill>
        <p:spPr>
          <a:xfrm>
            <a:off x="3235261" y="2942653"/>
            <a:ext cx="2143125" cy="2143125"/>
          </a:xfrm>
          <a:prstGeom prst="rect">
            <a:avLst/>
          </a:prstGeom>
        </p:spPr>
      </p:pic>
      <p:pic>
        <p:nvPicPr>
          <p:cNvPr id="7" name="Picture 6"/>
          <p:cNvPicPr>
            <a:picLocks noChangeAspect="1"/>
          </p:cNvPicPr>
          <p:nvPr/>
        </p:nvPicPr>
        <p:blipFill>
          <a:blip r:embed="rId4"/>
          <a:stretch>
            <a:fillRect/>
          </a:stretch>
        </p:blipFill>
        <p:spPr>
          <a:xfrm>
            <a:off x="6182296" y="3237928"/>
            <a:ext cx="2466975" cy="1847850"/>
          </a:xfrm>
          <a:prstGeom prst="rect">
            <a:avLst/>
          </a:prstGeom>
        </p:spPr>
      </p:pic>
      <p:pic>
        <p:nvPicPr>
          <p:cNvPr id="8" name="Picture 7"/>
          <p:cNvPicPr>
            <a:picLocks noChangeAspect="1"/>
          </p:cNvPicPr>
          <p:nvPr/>
        </p:nvPicPr>
        <p:blipFill>
          <a:blip r:embed="rId5"/>
          <a:stretch>
            <a:fillRect/>
          </a:stretch>
        </p:blipFill>
        <p:spPr>
          <a:xfrm>
            <a:off x="3235261" y="4882770"/>
            <a:ext cx="2466975" cy="1847850"/>
          </a:xfrm>
          <a:prstGeom prst="rect">
            <a:avLst/>
          </a:prstGeom>
        </p:spPr>
      </p:pic>
      <p:pic>
        <p:nvPicPr>
          <p:cNvPr id="9" name="Picture 8"/>
          <p:cNvPicPr>
            <a:picLocks noChangeAspect="1"/>
          </p:cNvPicPr>
          <p:nvPr/>
        </p:nvPicPr>
        <p:blipFill>
          <a:blip r:embed="rId6"/>
          <a:stretch>
            <a:fillRect/>
          </a:stretch>
        </p:blipFill>
        <p:spPr>
          <a:xfrm>
            <a:off x="5940360" y="4696556"/>
            <a:ext cx="2303337" cy="1725279"/>
          </a:xfrm>
          <a:prstGeom prst="rect">
            <a:avLst/>
          </a:prstGeom>
        </p:spPr>
      </p:pic>
      <p:pic>
        <p:nvPicPr>
          <p:cNvPr id="10" name="Picture 9"/>
          <p:cNvPicPr>
            <a:picLocks noChangeAspect="1"/>
          </p:cNvPicPr>
          <p:nvPr/>
        </p:nvPicPr>
        <p:blipFill>
          <a:blip r:embed="rId7"/>
          <a:stretch>
            <a:fillRect/>
          </a:stretch>
        </p:blipFill>
        <p:spPr>
          <a:xfrm>
            <a:off x="1138664" y="4622969"/>
            <a:ext cx="1396461" cy="2098507"/>
          </a:xfrm>
          <a:prstGeom prst="rect">
            <a:avLst/>
          </a:prstGeom>
        </p:spPr>
      </p:pic>
    </p:spTree>
    <p:extLst>
      <p:ext uri="{BB962C8B-B14F-4D97-AF65-F5344CB8AC3E}">
        <p14:creationId xmlns:p14="http://schemas.microsoft.com/office/powerpoint/2010/main" val="143973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17</a:t>
            </a:fld>
            <a:endParaRPr lang="en-GB" dirty="0"/>
          </a:p>
        </p:txBody>
      </p:sp>
      <p:sp>
        <p:nvSpPr>
          <p:cNvPr id="3" name="Text Box 1"/>
          <p:cNvSpPr txBox="1"/>
          <p:nvPr/>
        </p:nvSpPr>
        <p:spPr>
          <a:xfrm>
            <a:off x="1985896" y="301425"/>
            <a:ext cx="5403215" cy="552450"/>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2000" b="1"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Century Gothic" panose="020B0502020202020204" pitchFamily="34" charset="0"/>
                <a:ea typeface="Calibri" panose="020F0502020204030204" pitchFamily="34" charset="0"/>
                <a:cs typeface="Times New Roman" panose="02020603050405020304" pitchFamily="18" charset="0"/>
              </a:rPr>
              <a:t>Homework – Designing a Pizza</a:t>
            </a:r>
            <a:endParaRPr kumimoji="0" lang="en-GB"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506" y="301425"/>
            <a:ext cx="1719964" cy="1142364"/>
          </a:xfrm>
          <a:prstGeom prst="rect">
            <a:avLst/>
          </a:prstGeom>
        </p:spPr>
      </p:pic>
      <p:sp>
        <p:nvSpPr>
          <p:cNvPr id="5" name="TextBox 4"/>
          <p:cNvSpPr txBox="1"/>
          <p:nvPr/>
        </p:nvSpPr>
        <p:spPr>
          <a:xfrm>
            <a:off x="529388" y="688521"/>
            <a:ext cx="8219976" cy="1490793"/>
          </a:xfrm>
          <a:prstGeom prst="rect">
            <a:avLst/>
          </a:prstGeom>
          <a:noFill/>
        </p:spPr>
        <p:txBody>
          <a:bodyPr wrap="square" rtlCol="0">
            <a:spAutoFit/>
          </a:bodyPr>
          <a:lstStyle/>
          <a:p>
            <a:pPr algn="ctr">
              <a:lnSpc>
                <a:spcPct val="107000"/>
              </a:lnSpc>
              <a:spcAft>
                <a:spcPts val="800"/>
              </a:spcAft>
            </a:pPr>
            <a:r>
              <a:rPr lang="en-GB" sz="1200" dirty="0">
                <a:latin typeface="+mj-lt"/>
                <a:ea typeface="Calibri" panose="020F0502020204030204" pitchFamily="34" charset="0"/>
                <a:cs typeface="Times New Roman" panose="02020603050405020304" pitchFamily="18" charset="0"/>
              </a:rPr>
              <a:t>The word</a:t>
            </a:r>
            <a:r>
              <a:rPr lang="en-GB" sz="1200" b="1" dirty="0">
                <a:latin typeface="+mj-lt"/>
                <a:ea typeface="Calibri" panose="020F0502020204030204" pitchFamily="34" charset="0"/>
                <a:cs typeface="Times New Roman" panose="02020603050405020304" pitchFamily="18" charset="0"/>
              </a:rPr>
              <a:t> pizza</a:t>
            </a:r>
            <a:r>
              <a:rPr lang="en-GB" sz="1200" dirty="0">
                <a:latin typeface="+mj-lt"/>
                <a:ea typeface="Calibri" panose="020F0502020204030204" pitchFamily="34" charset="0"/>
                <a:cs typeface="Times New Roman" panose="02020603050405020304" pitchFamily="18" charset="0"/>
              </a:rPr>
              <a:t> is Italian for pie. </a:t>
            </a:r>
          </a:p>
          <a:p>
            <a:pPr algn="ctr">
              <a:lnSpc>
                <a:spcPct val="107000"/>
              </a:lnSpc>
              <a:spcAft>
                <a:spcPts val="800"/>
              </a:spcAft>
            </a:pPr>
            <a:r>
              <a:rPr lang="en-GB" sz="1200" dirty="0">
                <a:latin typeface="+mj-lt"/>
                <a:ea typeface="Calibri" panose="020F0502020204030204" pitchFamily="34" charset="0"/>
                <a:cs typeface="Times New Roman" panose="02020603050405020304" pitchFamily="18" charset="0"/>
              </a:rPr>
              <a:t>A Margherita Pizza is the most popular pizza followed closely by a Pepperoni Pizza.</a:t>
            </a:r>
          </a:p>
          <a:p>
            <a:pPr algn="ctr">
              <a:lnSpc>
                <a:spcPct val="107000"/>
              </a:lnSpc>
              <a:spcAft>
                <a:spcPts val="800"/>
              </a:spcAft>
            </a:pPr>
            <a:r>
              <a:rPr lang="en-GB" sz="1200" b="1" dirty="0">
                <a:ea typeface="Calibri" panose="020F0502020204030204" pitchFamily="34" charset="0"/>
                <a:cs typeface="Times New Roman" panose="02020603050405020304" pitchFamily="18" charset="0"/>
              </a:rPr>
              <a:t>Produce 4 different design ideas.</a:t>
            </a:r>
          </a:p>
          <a:p>
            <a:pPr algn="ctr">
              <a:lnSpc>
                <a:spcPct val="107000"/>
              </a:lnSpc>
              <a:spcAft>
                <a:spcPts val="800"/>
              </a:spcAft>
            </a:pPr>
            <a:r>
              <a:rPr lang="en-GB" sz="1200" b="1" dirty="0">
                <a:ea typeface="Calibri" panose="020F0502020204030204" pitchFamily="34" charset="0"/>
                <a:cs typeface="Times New Roman" panose="02020603050405020304" pitchFamily="18" charset="0"/>
              </a:rPr>
              <a:t>Key words:</a:t>
            </a:r>
            <a:r>
              <a:rPr lang="en-GB" sz="1200" dirty="0">
                <a:ea typeface="Calibri" panose="020F0502020204030204" pitchFamily="34" charset="0"/>
                <a:cs typeface="Times New Roman" panose="02020603050405020304" pitchFamily="18" charset="0"/>
              </a:rPr>
              <a:t> to help you to check your spelling: tomato, mozzarella, basil, pepperoni, pineapple,</a:t>
            </a:r>
          </a:p>
          <a:p>
            <a:pPr algn="ctr">
              <a:lnSpc>
                <a:spcPct val="107000"/>
              </a:lnSpc>
              <a:spcAft>
                <a:spcPts val="800"/>
              </a:spcAft>
              <a:tabLst>
                <a:tab pos="590550" algn="l"/>
              </a:tabLst>
            </a:pPr>
            <a:r>
              <a:rPr lang="en-GB" sz="1200" b="1" i="1" dirty="0">
                <a:ea typeface="Calibri" panose="020F0502020204030204" pitchFamily="34" charset="0"/>
                <a:cs typeface="Times New Roman" panose="02020603050405020304" pitchFamily="18" charset="0"/>
              </a:rPr>
              <a:t>Remember to sketch with a pencil, render and annotate your sketches in detail.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34224234"/>
              </p:ext>
            </p:extLst>
          </p:nvPr>
        </p:nvGraphicFramePr>
        <p:xfrm>
          <a:off x="269506" y="2172462"/>
          <a:ext cx="8633862" cy="4549014"/>
        </p:xfrm>
        <a:graphic>
          <a:graphicData uri="http://schemas.openxmlformats.org/drawingml/2006/table">
            <a:tbl>
              <a:tblPr firstRow="1" firstCol="1" bandRow="1"/>
              <a:tblGrid>
                <a:gridCol w="4316931">
                  <a:extLst>
                    <a:ext uri="{9D8B030D-6E8A-4147-A177-3AD203B41FA5}">
                      <a16:colId xmlns:a16="http://schemas.microsoft.com/office/drawing/2014/main" xmlns="" val="20000"/>
                    </a:ext>
                  </a:extLst>
                </a:gridCol>
                <a:gridCol w="4316931">
                  <a:extLst>
                    <a:ext uri="{9D8B030D-6E8A-4147-A177-3AD203B41FA5}">
                      <a16:colId xmlns:a16="http://schemas.microsoft.com/office/drawing/2014/main" xmlns="" val="20001"/>
                    </a:ext>
                  </a:extLst>
                </a:gridCol>
              </a:tblGrid>
              <a:tr h="2245534">
                <a:tc>
                  <a:txBody>
                    <a:bodyPr/>
                    <a:lstStyle/>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Design 1</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86" marR="46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Design 2</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86" marR="46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70953">
                <a:tc>
                  <a:txBody>
                    <a:bodyPr/>
                    <a:lstStyle/>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Design 3</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86" marR="46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Design 4</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86" marR="46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811784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18</a:t>
            </a:fld>
            <a:endParaRPr lang="en-GB" dirty="0"/>
          </a:p>
        </p:txBody>
      </p:sp>
      <p:pic>
        <p:nvPicPr>
          <p:cNvPr id="3" name="Picture 2"/>
          <p:cNvPicPr>
            <a:picLocks noChangeAspect="1"/>
          </p:cNvPicPr>
          <p:nvPr/>
        </p:nvPicPr>
        <p:blipFill>
          <a:blip r:embed="rId2"/>
          <a:stretch>
            <a:fillRect/>
          </a:stretch>
        </p:blipFill>
        <p:spPr>
          <a:xfrm>
            <a:off x="7424779" y="0"/>
            <a:ext cx="1719221" cy="1146147"/>
          </a:xfrm>
          <a:prstGeom prst="rect">
            <a:avLst/>
          </a:prstGeom>
        </p:spPr>
      </p:pic>
      <p:sp>
        <p:nvSpPr>
          <p:cNvPr id="4" name="TextBox 3"/>
          <p:cNvSpPr txBox="1"/>
          <p:nvPr/>
        </p:nvSpPr>
        <p:spPr>
          <a:xfrm>
            <a:off x="889000" y="292100"/>
            <a:ext cx="7073900" cy="461665"/>
          </a:xfrm>
          <a:prstGeom prst="rect">
            <a:avLst/>
          </a:prstGeom>
          <a:noFill/>
        </p:spPr>
        <p:txBody>
          <a:bodyPr wrap="square" rtlCol="0">
            <a:spAutoFit/>
          </a:bodyPr>
          <a:lstStyle/>
          <a:p>
            <a:pPr algn="ctr"/>
            <a:r>
              <a:rPr lang="en-GB" sz="2400" dirty="0"/>
              <a:t>Design Sheet</a:t>
            </a:r>
          </a:p>
        </p:txBody>
      </p:sp>
      <p:graphicFrame>
        <p:nvGraphicFramePr>
          <p:cNvPr id="5" name="Table 4"/>
          <p:cNvGraphicFramePr>
            <a:graphicFrameLocks noGrp="1"/>
          </p:cNvGraphicFramePr>
          <p:nvPr>
            <p:extLst>
              <p:ext uri="{D42A27DB-BD31-4B8C-83A1-F6EECF244321}">
                <p14:modId xmlns:p14="http://schemas.microsoft.com/office/powerpoint/2010/main" val="54086768"/>
              </p:ext>
            </p:extLst>
          </p:nvPr>
        </p:nvGraphicFramePr>
        <p:xfrm>
          <a:off x="253999" y="753765"/>
          <a:ext cx="8597900" cy="5602585"/>
        </p:xfrm>
        <a:graphic>
          <a:graphicData uri="http://schemas.openxmlformats.org/drawingml/2006/table">
            <a:tbl>
              <a:tblPr/>
              <a:tblGrid>
                <a:gridCol w="4298950">
                  <a:extLst>
                    <a:ext uri="{9D8B030D-6E8A-4147-A177-3AD203B41FA5}">
                      <a16:colId xmlns:a16="http://schemas.microsoft.com/office/drawing/2014/main" xmlns="" val="20000"/>
                    </a:ext>
                  </a:extLst>
                </a:gridCol>
                <a:gridCol w="4298950">
                  <a:extLst>
                    <a:ext uri="{9D8B030D-6E8A-4147-A177-3AD203B41FA5}">
                      <a16:colId xmlns:a16="http://schemas.microsoft.com/office/drawing/2014/main" xmlns="" val="20001"/>
                    </a:ext>
                  </a:extLst>
                </a:gridCol>
              </a:tblGrid>
              <a:tr h="593763">
                <a:tc gridSpan="2">
                  <a:txBody>
                    <a:bodyPr/>
                    <a:lstStyle/>
                    <a:p>
                      <a:pPr algn="l">
                        <a:lnSpc>
                          <a:spcPct val="115000"/>
                        </a:lnSpc>
                        <a:spcAft>
                          <a:spcPts val="0"/>
                        </a:spcAft>
                        <a:tabLst>
                          <a:tab pos="1600200" algn="l"/>
                        </a:tabLst>
                      </a:pPr>
                      <a:r>
                        <a:rPr lang="en-GB" sz="10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tabLst>
                          <a:tab pos="1600200" algn="l"/>
                        </a:tabLst>
                      </a:pPr>
                      <a:r>
                        <a:rPr lang="en-GB" sz="10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tabLst>
                          <a:tab pos="1600200" algn="l"/>
                        </a:tabLst>
                      </a:pPr>
                      <a:r>
                        <a:rPr lang="en-GB" sz="10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xmlns="" val="10000"/>
                  </a:ext>
                </a:extLst>
              </a:tr>
              <a:tr h="507978">
                <a:tc>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Product Name:</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Product Design:</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tabLst>
                          <a:tab pos="1351915"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817093">
                <a:tc>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Product specification</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Be a bread based product</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Healthy – includes healthy ingredients</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Looks attractive</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Taste good</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Golden crust</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Good shape</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Base is thin and crisp.</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US" sz="1200" b="1" dirty="0">
                          <a:effectLst/>
                          <a:latin typeface="Comic Sans MS" panose="030F0702030302020204" pitchFamily="66" charset="0"/>
                          <a:ea typeface="Times New Roman" panose="02020603050405020304" pitchFamily="18" charset="0"/>
                          <a:cs typeface="Times New Roman" panose="02020603050405020304" pitchFamily="18" charset="0"/>
                        </a:rPr>
                        <a:t>Appeal to target market.</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457200" algn="l">
                        <a:lnSpc>
                          <a:spcPct val="115000"/>
                        </a:lnSpc>
                        <a:spcAft>
                          <a:spcPts val="0"/>
                        </a:spcAft>
                      </a:pP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10002"/>
                  </a:ext>
                </a:extLst>
              </a:tr>
              <a:tr h="975631">
                <a:tc rowSpan="2">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Why my product meet design brief?</a:t>
                      </a:r>
                    </a:p>
                    <a:p>
                      <a:pPr algn="l">
                        <a:lnSpc>
                          <a:spcPct val="115000"/>
                        </a:lnSpc>
                        <a:spcAft>
                          <a:spcPts val="0"/>
                        </a:spcAft>
                      </a:pPr>
                      <a:r>
                        <a:rPr lang="en-GB" sz="1200" b="1" i="1" dirty="0">
                          <a:effectLst/>
                          <a:latin typeface="Comic Sans MS" panose="030F0702030302020204" pitchFamily="66" charset="0"/>
                          <a:ea typeface="Times New Roman" panose="02020603050405020304" pitchFamily="18" charset="0"/>
                          <a:cs typeface="Times New Roman" panose="02020603050405020304" pitchFamily="18" charset="0"/>
                        </a:rPr>
                        <a:t>Use the product specification above to help you.</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Ingredients I have chosen to add to the basic recipe:</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08120">
                <a:tc vMerge="1">
                  <a:txBody>
                    <a:bodyPr/>
                    <a:lstStyle/>
                    <a:p>
                      <a:endParaRPr lang="en-GB"/>
                    </a:p>
                  </a:txBody>
                  <a:tcPr/>
                </a:tc>
                <a:tc>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Skills I will use</a:t>
                      </a: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866633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19</a:t>
            </a:fld>
            <a:endParaRPr lang="en-GB" dirty="0"/>
          </a:p>
        </p:txBody>
      </p:sp>
      <p:sp>
        <p:nvSpPr>
          <p:cNvPr id="3" name="Rectangle 2"/>
          <p:cNvSpPr/>
          <p:nvPr/>
        </p:nvSpPr>
        <p:spPr>
          <a:xfrm>
            <a:off x="2403985" y="108401"/>
            <a:ext cx="2757485" cy="307777"/>
          </a:xfrm>
          <a:prstGeom prst="rect">
            <a:avLst/>
          </a:prstGeom>
        </p:spPr>
        <p:txBody>
          <a:bodyPr wrap="none">
            <a:spAutoFit/>
          </a:bodyPr>
          <a:lstStyle/>
          <a:p>
            <a:pPr algn="ctr">
              <a:spcAft>
                <a:spcPts val="0"/>
              </a:spcAft>
            </a:pPr>
            <a:r>
              <a:rPr lang="en-GB" sz="1400" b="1" dirty="0">
                <a:latin typeface="Comic Sans MS" panose="030F0702030302020204" pitchFamily="66" charset="0"/>
                <a:ea typeface="Times New Roman" panose="02020603050405020304" pitchFamily="18" charset="0"/>
              </a:rPr>
              <a:t>Design Specification for</a:t>
            </a:r>
            <a:r>
              <a:rPr lang="en-GB" sz="1400" dirty="0">
                <a:latin typeface="Comic Sans MS" panose="030F0702030302020204" pitchFamily="66" charset="0"/>
                <a:ea typeface="Times New Roman" panose="02020603050405020304" pitchFamily="18" charset="0"/>
              </a:rPr>
              <a:t> ……….</a:t>
            </a:r>
            <a:endParaRPr lang="en-GB" sz="1000" dirty="0">
              <a:effectLst/>
              <a:latin typeface="Comic Sans MS" panose="030F0702030302020204" pitchFamily="66"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5777548"/>
              </p:ext>
            </p:extLst>
          </p:nvPr>
        </p:nvGraphicFramePr>
        <p:xfrm>
          <a:off x="134755" y="416178"/>
          <a:ext cx="8537608" cy="3060741"/>
        </p:xfrm>
        <a:graphic>
          <a:graphicData uri="http://schemas.openxmlformats.org/drawingml/2006/table">
            <a:tbl>
              <a:tblPr/>
              <a:tblGrid>
                <a:gridCol w="426540">
                  <a:extLst>
                    <a:ext uri="{9D8B030D-6E8A-4147-A177-3AD203B41FA5}">
                      <a16:colId xmlns:a16="http://schemas.microsoft.com/office/drawing/2014/main" xmlns="" val="20000"/>
                    </a:ext>
                  </a:extLst>
                </a:gridCol>
                <a:gridCol w="5869180">
                  <a:extLst>
                    <a:ext uri="{9D8B030D-6E8A-4147-A177-3AD203B41FA5}">
                      <a16:colId xmlns:a16="http://schemas.microsoft.com/office/drawing/2014/main" xmlns="" val="20001"/>
                    </a:ext>
                  </a:extLst>
                </a:gridCol>
                <a:gridCol w="560472">
                  <a:extLst>
                    <a:ext uri="{9D8B030D-6E8A-4147-A177-3AD203B41FA5}">
                      <a16:colId xmlns:a16="http://schemas.microsoft.com/office/drawing/2014/main" xmlns="" val="20002"/>
                    </a:ext>
                  </a:extLst>
                </a:gridCol>
                <a:gridCol w="560472">
                  <a:extLst>
                    <a:ext uri="{9D8B030D-6E8A-4147-A177-3AD203B41FA5}">
                      <a16:colId xmlns:a16="http://schemas.microsoft.com/office/drawing/2014/main" xmlns="" val="20003"/>
                    </a:ext>
                  </a:extLst>
                </a:gridCol>
                <a:gridCol w="560472">
                  <a:extLst>
                    <a:ext uri="{9D8B030D-6E8A-4147-A177-3AD203B41FA5}">
                      <a16:colId xmlns:a16="http://schemas.microsoft.com/office/drawing/2014/main" xmlns="" val="20004"/>
                    </a:ext>
                  </a:extLst>
                </a:gridCol>
                <a:gridCol w="560472">
                  <a:extLst>
                    <a:ext uri="{9D8B030D-6E8A-4147-A177-3AD203B41FA5}">
                      <a16:colId xmlns:a16="http://schemas.microsoft.com/office/drawing/2014/main" xmlns="" val="20005"/>
                    </a:ext>
                  </a:extLst>
                </a:gridCol>
              </a:tblGrid>
              <a:tr h="1128955">
                <a:tc>
                  <a:txBody>
                    <a:bodyPr/>
                    <a:lstStyle/>
                    <a:p>
                      <a:pPr algn="ctr">
                        <a:spcAft>
                          <a:spcPts val="0"/>
                        </a:spcAft>
                      </a:pPr>
                      <a:r>
                        <a:rPr lang="en-GB" sz="1200" dirty="0">
                          <a:effectLst/>
                          <a:latin typeface="Comic Sans MS" panose="030F0702030302020204" pitchFamily="66" charset="0"/>
                          <a:ea typeface="Times New Roman" panose="02020603050405020304" pitchFamily="18" charset="0"/>
                        </a:rPr>
                        <a:t> </a:t>
                      </a:r>
                    </a:p>
                    <a:p>
                      <a:pPr algn="l">
                        <a:spcAft>
                          <a:spcPts val="0"/>
                        </a:spcAft>
                      </a:pPr>
                      <a:r>
                        <a:rPr lang="en-GB" sz="1200" dirty="0">
                          <a:effectLst/>
                          <a:latin typeface="Comic Sans MS" panose="030F0702030302020204" pitchFamily="66" charset="0"/>
                          <a:ea typeface="Times New Roman" panose="02020603050405020304" pitchFamily="18" charset="0"/>
                        </a:rPr>
                        <a:t> </a:t>
                      </a:r>
                    </a:p>
                    <a:p>
                      <a:pPr algn="l">
                        <a:spcAft>
                          <a:spcPts val="0"/>
                        </a:spcAft>
                      </a:pPr>
                      <a:r>
                        <a:rPr lang="en-GB" sz="1200" b="1" kern="0" dirty="0">
                          <a:effectLst/>
                          <a:latin typeface="Comic Sans MS" panose="030F0702030302020204" pitchFamily="66" charset="0"/>
                        </a:rPr>
                        <a:t> </a:t>
                      </a:r>
                    </a:p>
                    <a:p>
                      <a:pPr algn="l">
                        <a:spcAft>
                          <a:spcPts val="0"/>
                        </a:spcAft>
                      </a:pPr>
                      <a:r>
                        <a:rPr lang="en-GB" sz="1200" b="1" dirty="0">
                          <a:effectLst/>
                          <a:latin typeface="Comic Sans MS" panose="030F0702030302020204" pitchFamily="66" charset="0"/>
                          <a:ea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endParaRPr>
                    </a:p>
                    <a:p>
                      <a:pPr algn="l">
                        <a:spcAft>
                          <a:spcPts val="0"/>
                        </a:spcAft>
                      </a:pPr>
                      <a:r>
                        <a:rPr lang="en-GB" sz="1200" b="1" dirty="0">
                          <a:effectLst/>
                          <a:latin typeface="Comic Sans MS" panose="030F0702030302020204" pitchFamily="66" charset="0"/>
                          <a:ea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b="1" dirty="0">
                          <a:effectLst/>
                          <a:latin typeface="Comic Sans MS" panose="030F0702030302020204" pitchFamily="66" charset="0"/>
                          <a:ea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endParaRPr>
                    </a:p>
                    <a:p>
                      <a:pPr marL="261620" algn="l">
                        <a:spcAft>
                          <a:spcPts val="0"/>
                        </a:spcAft>
                      </a:pPr>
                      <a:r>
                        <a:rPr lang="en-GB" sz="1200" b="1" kern="0" dirty="0">
                          <a:effectLst/>
                          <a:latin typeface="Comic Sans MS" panose="030F0702030302020204" pitchFamily="66" charset="0"/>
                        </a:rPr>
                        <a:t>                 Specification</a:t>
                      </a:r>
                    </a:p>
                    <a:p>
                      <a:pPr algn="l">
                        <a:spcAft>
                          <a:spcPts val="0"/>
                        </a:spcAft>
                      </a:pPr>
                      <a:r>
                        <a:rPr lang="en-GB" sz="1200" b="1" dirty="0">
                          <a:effectLst/>
                          <a:latin typeface="Comic Sans MS" panose="030F0702030302020204" pitchFamily="66" charset="0"/>
                          <a:ea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spcAft>
                          <a:spcPts val="0"/>
                        </a:spcAft>
                      </a:pPr>
                      <a:r>
                        <a:rPr lang="en-GB" sz="1200" b="1" dirty="0">
                          <a:effectLst/>
                          <a:latin typeface="Comic Sans MS" panose="030F0702030302020204" pitchFamily="66" charset="0"/>
                          <a:ea typeface="Times New Roman" panose="02020603050405020304" pitchFamily="18" charset="0"/>
                        </a:rPr>
                        <a:t>Design 1</a:t>
                      </a:r>
                      <a:endParaRPr lang="en-GB" sz="1200" dirty="0">
                        <a:effectLst/>
                        <a:latin typeface="Comic Sans MS" panose="030F0702030302020204" pitchFamily="66" charset="0"/>
                        <a:ea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spcAft>
                          <a:spcPts val="0"/>
                        </a:spcAft>
                      </a:pPr>
                      <a:r>
                        <a:rPr lang="en-GB" sz="1200" b="1" dirty="0">
                          <a:effectLst/>
                          <a:latin typeface="Comic Sans MS" panose="030F0702030302020204" pitchFamily="66" charset="0"/>
                          <a:ea typeface="Times New Roman" panose="02020603050405020304" pitchFamily="18" charset="0"/>
                        </a:rPr>
                        <a:t>Design 2</a:t>
                      </a:r>
                      <a:endParaRPr lang="en-GB" sz="1200" dirty="0">
                        <a:effectLst/>
                        <a:latin typeface="Comic Sans MS" panose="030F0702030302020204" pitchFamily="66" charset="0"/>
                        <a:ea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spcAft>
                          <a:spcPts val="0"/>
                        </a:spcAft>
                      </a:pPr>
                      <a:r>
                        <a:rPr lang="en-GB" sz="1200" b="1" dirty="0">
                          <a:effectLst/>
                          <a:latin typeface="Comic Sans MS" panose="030F0702030302020204" pitchFamily="66" charset="0"/>
                          <a:ea typeface="Times New Roman" panose="02020603050405020304" pitchFamily="18" charset="0"/>
                        </a:rPr>
                        <a:t>Design 3</a:t>
                      </a:r>
                      <a:endParaRPr lang="en-GB" sz="1200" dirty="0">
                        <a:effectLst/>
                        <a:latin typeface="Comic Sans MS" panose="030F0702030302020204" pitchFamily="66" charset="0"/>
                        <a:ea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spcAft>
                          <a:spcPts val="0"/>
                        </a:spcAft>
                      </a:pPr>
                      <a:r>
                        <a:rPr lang="en-GB" sz="1200" b="1" dirty="0">
                          <a:effectLst/>
                          <a:latin typeface="Comic Sans MS" panose="030F0702030302020204" pitchFamily="66" charset="0"/>
                          <a:ea typeface="Times New Roman" panose="02020603050405020304" pitchFamily="18" charset="0"/>
                        </a:rPr>
                        <a:t>Design 4</a:t>
                      </a:r>
                      <a:endParaRPr lang="en-GB" sz="1200" dirty="0">
                        <a:effectLst/>
                        <a:latin typeface="Comic Sans MS" panose="030F0702030302020204" pitchFamily="66" charset="0"/>
                        <a:ea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71041">
                <a:tc>
                  <a:txBody>
                    <a:bodyPr/>
                    <a:lstStyle/>
                    <a:p>
                      <a:pPr algn="l">
                        <a:spcAft>
                          <a:spcPts val="0"/>
                        </a:spcAft>
                      </a:pPr>
                      <a:r>
                        <a:rPr lang="en-GB" sz="1200" b="1" dirty="0">
                          <a:effectLst/>
                          <a:latin typeface="Comic Sans MS" panose="030F0702030302020204" pitchFamily="66"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algn="l">
                        <a:spcAft>
                          <a:spcPts val="0"/>
                        </a:spcAft>
                      </a:pPr>
                      <a:r>
                        <a:rPr lang="en-GB" sz="1200" b="1" dirty="0">
                          <a:effectLst/>
                          <a:latin typeface="Comic Sans MS" panose="030F0702030302020204" pitchFamily="66" charset="0"/>
                        </a:rPr>
                        <a:t>Based on the bread recipe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b="1" dirty="0">
                          <a:effectLst/>
                          <a:latin typeface="Comic Sans MS" panose="030F0702030302020204" pitchFamily="66"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algn="l">
                        <a:spcAft>
                          <a:spcPts val="0"/>
                        </a:spcAft>
                      </a:pPr>
                      <a:r>
                        <a:rPr lang="en-GB" sz="1200" dirty="0">
                          <a:effectLst/>
                          <a:latin typeface="Comic Sans MS" panose="030F0702030302020204" pitchFamily="66" charset="0"/>
                          <a:ea typeface="Times New Roman" panose="02020603050405020304" pitchFamily="18" charset="0"/>
                        </a:rPr>
                        <a:t>Healthy – include healthy ingredients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algn="l">
                        <a:spcAft>
                          <a:spcPts val="0"/>
                        </a:spcAft>
                      </a:pPr>
                      <a:r>
                        <a:rPr lang="en-GB" sz="1200" dirty="0">
                          <a:effectLst/>
                          <a:latin typeface="Comic Sans MS" panose="030F0702030302020204" pitchFamily="66" charset="0"/>
                          <a:ea typeface="Times New Roman" panose="02020603050405020304" pitchFamily="18" charset="0"/>
                        </a:rPr>
                        <a:t>Look attractive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algn="l">
                        <a:spcAft>
                          <a:spcPts val="0"/>
                        </a:spcAft>
                      </a:pPr>
                      <a:r>
                        <a:rPr lang="en-GB" sz="1200" dirty="0">
                          <a:effectLst/>
                          <a:latin typeface="Comic Sans MS" panose="030F0702030302020204" pitchFamily="66" charset="0"/>
                          <a:ea typeface="Times New Roman" panose="02020603050405020304" pitchFamily="18" charset="0"/>
                        </a:rPr>
                        <a:t>Tastes good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algn="l">
                        <a:spcAft>
                          <a:spcPts val="0"/>
                        </a:spcAft>
                      </a:pPr>
                      <a:r>
                        <a:rPr lang="en-GB" sz="1200" dirty="0">
                          <a:effectLst/>
                          <a:latin typeface="Comic Sans MS" panose="030F0702030302020204" pitchFamily="66" charset="0"/>
                          <a:ea typeface="Times New Roman" panose="02020603050405020304" pitchFamily="18" charset="0"/>
                        </a:rPr>
                        <a:t>Golden Crust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Good shape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algn="l">
                        <a:spcAft>
                          <a:spcPts val="0"/>
                        </a:spcAft>
                      </a:pPr>
                      <a:r>
                        <a:rPr lang="en-GB" sz="1200" dirty="0">
                          <a:effectLst/>
                          <a:latin typeface="Comic Sans MS" panose="030F0702030302020204" pitchFamily="66" charset="0"/>
                          <a:ea typeface="Times New Roman" panose="02020603050405020304" pitchFamily="18" charset="0"/>
                        </a:rPr>
                        <a:t>Base is thin and crispy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algn="l">
                        <a:spcAft>
                          <a:spcPts val="0"/>
                        </a:spcAft>
                      </a:pPr>
                      <a:r>
                        <a:rPr lang="en-GB" sz="1200" dirty="0">
                          <a:effectLst/>
                          <a:latin typeface="Comic Sans MS" panose="030F0702030302020204" pitchFamily="66" charset="0"/>
                          <a:ea typeface="Times New Roman" panose="02020603050405020304" pitchFamily="18" charset="0"/>
                        </a:rPr>
                        <a:t>Appeal to chosen target market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468746">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b="1" dirty="0">
                          <a:effectLst/>
                          <a:latin typeface="Comic Sans MS" panose="030F0702030302020204" pitchFamily="66" charset="0"/>
                          <a:ea typeface="Times New Roman" panose="02020603050405020304" pitchFamily="18" charset="0"/>
                        </a:rPr>
                        <a:t>             TOTALS</a:t>
                      </a:r>
                      <a:r>
                        <a:rPr lang="en-GB" sz="1200" dirty="0">
                          <a:effectLst/>
                          <a:latin typeface="Comic Sans MS" panose="030F0702030302020204" pitchFamily="66" charset="0"/>
                          <a:ea typeface="Times New Roman" panose="02020603050405020304" pitchFamily="18" charset="0"/>
                        </a:rPr>
                        <a:t> for each design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5" name="Rectangle 4"/>
          <p:cNvSpPr/>
          <p:nvPr/>
        </p:nvSpPr>
        <p:spPr>
          <a:xfrm>
            <a:off x="134755" y="3476919"/>
            <a:ext cx="4981072" cy="3077766"/>
          </a:xfrm>
          <a:prstGeom prst="rect">
            <a:avLst/>
          </a:prstGeom>
        </p:spPr>
        <p:txBody>
          <a:bodyPr wrap="square">
            <a:spAutoFit/>
          </a:bodyPr>
          <a:lstStyle/>
          <a:p>
            <a:pPr>
              <a:spcAft>
                <a:spcPts val="0"/>
              </a:spcAft>
            </a:pPr>
            <a:r>
              <a:rPr lang="en-GB" sz="1400" b="1" dirty="0">
                <a:latin typeface="Courier New" panose="02070309020205020404" pitchFamily="49" charset="0"/>
              </a:rPr>
              <a:t>Design Proposal</a:t>
            </a:r>
            <a:endParaRPr lang="en-GB" sz="1400" b="1" dirty="0">
              <a:latin typeface="Comic Sans MS" panose="030F0702030302020204" pitchFamily="66" charset="0"/>
            </a:endParaRPr>
          </a:p>
          <a:p>
            <a:pPr>
              <a:spcAft>
                <a:spcPts val="0"/>
              </a:spcAft>
            </a:pPr>
            <a:r>
              <a:rPr lang="en-GB" sz="1000" dirty="0">
                <a:latin typeface="Times New Roman" panose="02020603050405020304" pitchFamily="18" charset="0"/>
                <a:ea typeface="Times New Roman" panose="02020603050405020304" pitchFamily="18" charset="0"/>
              </a:rPr>
              <a:t> </a:t>
            </a:r>
          </a:p>
          <a:p>
            <a:pPr>
              <a:spcAft>
                <a:spcPts val="0"/>
              </a:spcAft>
            </a:pPr>
            <a:r>
              <a:rPr lang="en-GB" sz="1400" dirty="0">
                <a:latin typeface="Courier New" panose="02070309020205020404" pitchFamily="49" charset="0"/>
              </a:rPr>
              <a:t>I have chosen to make design number …… because	</a:t>
            </a:r>
            <a:endParaRPr lang="en-GB" sz="1400" b="1" dirty="0">
              <a:latin typeface="Comic Sans MS" panose="030F0702030302020204" pitchFamily="66" charset="0"/>
            </a:endParaRPr>
          </a:p>
          <a:p>
            <a:pPr>
              <a:spcAft>
                <a:spcPts val="0"/>
              </a:spcAft>
            </a:pPr>
            <a:r>
              <a:rPr lang="en-GB" sz="1000" dirty="0">
                <a:latin typeface="Times New Roman" panose="02020603050405020304" pitchFamily="18" charset="0"/>
                <a:ea typeface="Times New Roman" panose="02020603050405020304" pitchFamily="18" charset="0"/>
              </a:rPr>
              <a:t> </a:t>
            </a:r>
          </a:p>
          <a:p>
            <a:pPr>
              <a:spcAft>
                <a:spcPts val="0"/>
              </a:spcAft>
            </a:pPr>
            <a:r>
              <a:rPr lang="en-GB" sz="1000" dirty="0">
                <a:latin typeface="Times New Roman" panose="02020603050405020304" pitchFamily="18" charset="0"/>
                <a:ea typeface="Times New Roman" panose="02020603050405020304" pitchFamily="18" charset="0"/>
              </a:rPr>
              <a:t> </a:t>
            </a:r>
          </a:p>
          <a:p>
            <a:pPr>
              <a:spcAft>
                <a:spcPts val="0"/>
              </a:spcAft>
            </a:pPr>
            <a:r>
              <a:rPr lang="en-GB" sz="1000" dirty="0">
                <a:latin typeface="Times New Roman" panose="02020603050405020304" pitchFamily="18" charset="0"/>
                <a:ea typeface="Times New Roman" panose="02020603050405020304" pitchFamily="18" charset="0"/>
              </a:rPr>
              <a:t> </a:t>
            </a: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I am not making design number …… because</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I am not making design number …… because </a:t>
            </a:r>
            <a:endParaRPr lang="en-GB" sz="1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5313145" y="3863361"/>
            <a:ext cx="3830855" cy="2492990"/>
          </a:xfrm>
          <a:prstGeom prst="rect">
            <a:avLst/>
          </a:prstGeom>
          <a:solidFill>
            <a:schemeClr val="accent1">
              <a:lumMod val="40000"/>
              <a:lumOff val="60000"/>
            </a:schemeClr>
          </a:solidFill>
        </p:spPr>
        <p:txBody>
          <a:bodyPr wrap="square">
            <a:spAutoFit/>
          </a:bodyPr>
          <a:lstStyle/>
          <a:p>
            <a:pPr>
              <a:spcAft>
                <a:spcPts val="0"/>
              </a:spcAft>
            </a:pPr>
            <a:r>
              <a:rPr lang="en-GB" sz="1200" b="1" dirty="0">
                <a:latin typeface="Comic Sans MS" panose="030F0702030302020204" pitchFamily="66" charset="0"/>
              </a:rPr>
              <a:t>Words/ideas to help for choosing</a:t>
            </a:r>
          </a:p>
          <a:p>
            <a:pPr>
              <a:spcAft>
                <a:spcPts val="0"/>
              </a:spcAft>
            </a:pPr>
            <a:r>
              <a:rPr lang="en-GB" sz="1200" dirty="0">
                <a:latin typeface="Comic Sans MS" panose="030F0702030302020204" pitchFamily="66" charset="0"/>
                <a:ea typeface="Times New Roman" panose="02020603050405020304" pitchFamily="18" charset="0"/>
                <a:cs typeface="Times New Roman" panose="02020603050405020304" pitchFamily="18" charset="0"/>
              </a:rPr>
              <a:t>Got the highest score; most attractive; healthy: can make it healthy but still attractive; have skills to make; easily get the ingredients; challenging; different.</a:t>
            </a:r>
          </a:p>
          <a:p>
            <a:pPr>
              <a:spcAft>
                <a:spcPts val="0"/>
              </a:spcAft>
            </a:pPr>
            <a:r>
              <a:rPr lang="en-GB" sz="1200" dirty="0">
                <a:latin typeface="Comic Sans MS" panose="030F0702030302020204" pitchFamily="66" charset="0"/>
                <a:ea typeface="Times New Roman" panose="02020603050405020304" pitchFamily="18" charset="0"/>
                <a:cs typeface="Times New Roman" panose="02020603050405020304" pitchFamily="18" charset="0"/>
              </a:rPr>
              <a:t> </a:t>
            </a:r>
          </a:p>
          <a:p>
            <a:pPr>
              <a:spcAft>
                <a:spcPts val="0"/>
              </a:spcAft>
            </a:pPr>
            <a:r>
              <a:rPr lang="en-GB" sz="1200" b="1" kern="0" dirty="0">
                <a:latin typeface="Comic Sans MS" panose="030F0702030302020204" pitchFamily="66" charset="0"/>
              </a:rPr>
              <a:t>Words/ideas to help for not choosing</a:t>
            </a:r>
          </a:p>
          <a:p>
            <a:pPr>
              <a:spcAft>
                <a:spcPts val="0"/>
              </a:spcAft>
            </a:pPr>
            <a:r>
              <a:rPr lang="en-GB" sz="1200" dirty="0">
                <a:latin typeface="Comic Sans MS" panose="030F0702030302020204" pitchFamily="66" charset="0"/>
                <a:ea typeface="Times New Roman" panose="02020603050405020304" pitchFamily="18" charset="0"/>
              </a:rPr>
              <a:t>Did not score very many marks; difficult to make in the time; unhealthy; flavour may not be as popular; decoration too tricky; not easy to package without getting in a mess; would have to make a template so shapes may not be as accurate; not very original.</a:t>
            </a:r>
            <a:endParaRPr lang="en-GB" sz="1200"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209377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a:t>
            </a:fld>
            <a:endParaRPr lang="en-GB" dirty="0"/>
          </a:p>
        </p:txBody>
      </p:sp>
      <p:pic>
        <p:nvPicPr>
          <p:cNvPr id="3" name="Picture 2"/>
          <p:cNvPicPr>
            <a:picLocks noChangeAspect="1"/>
          </p:cNvPicPr>
          <p:nvPr/>
        </p:nvPicPr>
        <p:blipFill>
          <a:blip r:embed="rId2"/>
          <a:stretch>
            <a:fillRect/>
          </a:stretch>
        </p:blipFill>
        <p:spPr>
          <a:xfrm>
            <a:off x="0" y="302269"/>
            <a:ext cx="9144000" cy="6253462"/>
          </a:xfrm>
          <a:prstGeom prst="rect">
            <a:avLst/>
          </a:prstGeom>
        </p:spPr>
      </p:pic>
    </p:spTree>
    <p:extLst>
      <p:ext uri="{BB962C8B-B14F-4D97-AF65-F5344CB8AC3E}">
        <p14:creationId xmlns:p14="http://schemas.microsoft.com/office/powerpoint/2010/main" val="1572204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20</a:t>
            </a:fld>
            <a:endParaRPr lang="en-GB" dirty="0"/>
          </a:p>
        </p:txBody>
      </p:sp>
      <p:sp>
        <p:nvSpPr>
          <p:cNvPr id="3" name="TextBox 2"/>
          <p:cNvSpPr txBox="1"/>
          <p:nvPr/>
        </p:nvSpPr>
        <p:spPr>
          <a:xfrm>
            <a:off x="722630" y="73789"/>
            <a:ext cx="7035800" cy="461665"/>
          </a:xfrm>
          <a:prstGeom prst="rect">
            <a:avLst/>
          </a:prstGeom>
          <a:noFill/>
        </p:spPr>
        <p:txBody>
          <a:bodyPr wrap="square" rtlCol="0">
            <a:spAutoFit/>
          </a:bodyPr>
          <a:lstStyle/>
          <a:p>
            <a:pPr algn="ctr"/>
            <a:r>
              <a:rPr lang="en-GB" sz="2400" dirty="0"/>
              <a:t>Evaluation</a:t>
            </a:r>
          </a:p>
        </p:txBody>
      </p:sp>
      <p:pic>
        <p:nvPicPr>
          <p:cNvPr id="4" name="Picture 3"/>
          <p:cNvPicPr/>
          <p:nvPr/>
        </p:nvPicPr>
        <p:blipFill>
          <a:blip r:embed="rId2" cstate="print"/>
          <a:srcRect/>
          <a:stretch>
            <a:fillRect/>
          </a:stretch>
        </p:blipFill>
        <p:spPr bwMode="auto">
          <a:xfrm>
            <a:off x="624840" y="1425016"/>
            <a:ext cx="4432300" cy="4041773"/>
          </a:xfrm>
          <a:prstGeom prst="rect">
            <a:avLst/>
          </a:prstGeom>
          <a:noFill/>
        </p:spPr>
      </p:pic>
      <p:sp>
        <p:nvSpPr>
          <p:cNvPr id="5" name="Text Box 4"/>
          <p:cNvSpPr txBox="1">
            <a:spLocks noChangeArrowheads="1"/>
          </p:cNvSpPr>
          <p:nvPr/>
        </p:nvSpPr>
        <p:spPr bwMode="auto">
          <a:xfrm>
            <a:off x="1736090" y="902991"/>
            <a:ext cx="2326640" cy="3429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Made safely and hygienically</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 Box 5"/>
          <p:cNvSpPr txBox="1">
            <a:spLocks noChangeArrowheads="1"/>
          </p:cNvSpPr>
          <p:nvPr/>
        </p:nvSpPr>
        <p:spPr bwMode="auto">
          <a:xfrm>
            <a:off x="4116388" y="1474787"/>
            <a:ext cx="739775" cy="3524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Skills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 Box 7"/>
          <p:cNvSpPr txBox="1">
            <a:spLocks noChangeArrowheads="1"/>
          </p:cNvSpPr>
          <p:nvPr/>
        </p:nvSpPr>
        <p:spPr bwMode="auto">
          <a:xfrm>
            <a:off x="4116388" y="2872106"/>
            <a:ext cx="1141413" cy="381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Appeal to</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4240530" y="4298000"/>
            <a:ext cx="1068070" cy="3702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Appearance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 Box 9"/>
          <p:cNvSpPr txBox="1">
            <a:spLocks noChangeArrowheads="1"/>
          </p:cNvSpPr>
          <p:nvPr/>
        </p:nvSpPr>
        <p:spPr bwMode="auto">
          <a:xfrm>
            <a:off x="3048000" y="5436999"/>
            <a:ext cx="837565" cy="4178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Texture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 Box 12"/>
          <p:cNvSpPr txBox="1">
            <a:spLocks noChangeArrowheads="1"/>
          </p:cNvSpPr>
          <p:nvPr/>
        </p:nvSpPr>
        <p:spPr bwMode="auto">
          <a:xfrm>
            <a:off x="26988" y="1474787"/>
            <a:ext cx="1442720" cy="3708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Time management</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p:nvSpPr>
        <p:spPr bwMode="auto">
          <a:xfrm>
            <a:off x="12700" y="2872106"/>
            <a:ext cx="1435100" cy="368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Shape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 Box 10"/>
          <p:cNvSpPr txBox="1">
            <a:spLocks noChangeArrowheads="1"/>
          </p:cNvSpPr>
          <p:nvPr/>
        </p:nvSpPr>
        <p:spPr bwMode="auto">
          <a:xfrm>
            <a:off x="110490" y="4900910"/>
            <a:ext cx="122428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Colour</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5378226" y="776685"/>
            <a:ext cx="3765774" cy="261610"/>
          </a:xfrm>
          <a:prstGeom prst="rect">
            <a:avLst/>
          </a:prstGeom>
        </p:spPr>
        <p:txBody>
          <a:bodyPr wrap="none">
            <a:spAutoFit/>
          </a:bodyPr>
          <a:lstStyle/>
          <a:p>
            <a:r>
              <a:rPr lang="en-GB" sz="1100" dirty="0">
                <a:latin typeface="Comic Sans MS" panose="030F0702030302020204" pitchFamily="66" charset="0"/>
                <a:ea typeface="Times New Roman" panose="02020603050405020304" pitchFamily="18" charset="0"/>
                <a:cs typeface="Times New Roman" panose="02020603050405020304" pitchFamily="18" charset="0"/>
              </a:rPr>
              <a:t> Complete all the following questions in </a:t>
            </a:r>
            <a:r>
              <a:rPr lang="en-GB" sz="1100" b="1" dirty="0">
                <a:latin typeface="Comic Sans MS" panose="030F0702030302020204" pitchFamily="66" charset="0"/>
                <a:ea typeface="Times New Roman" panose="02020603050405020304" pitchFamily="18" charset="0"/>
                <a:cs typeface="Times New Roman" panose="02020603050405020304" pitchFamily="18" charset="0"/>
              </a:rPr>
              <a:t>full sentences.</a:t>
            </a:r>
            <a:endParaRPr lang="en-GB" sz="1100" dirty="0"/>
          </a:p>
        </p:txBody>
      </p:sp>
      <p:graphicFrame>
        <p:nvGraphicFramePr>
          <p:cNvPr id="14" name="Table 13"/>
          <p:cNvGraphicFramePr>
            <a:graphicFrameLocks noGrp="1"/>
          </p:cNvGraphicFramePr>
          <p:nvPr>
            <p:extLst>
              <p:ext uri="{D42A27DB-BD31-4B8C-83A1-F6EECF244321}">
                <p14:modId xmlns:p14="http://schemas.microsoft.com/office/powerpoint/2010/main" val="2483820440"/>
              </p:ext>
            </p:extLst>
          </p:nvPr>
        </p:nvGraphicFramePr>
        <p:xfrm>
          <a:off x="5486400" y="1108077"/>
          <a:ext cx="3657600" cy="5248274"/>
        </p:xfrm>
        <a:graphic>
          <a:graphicData uri="http://schemas.openxmlformats.org/drawingml/2006/table">
            <a:tbl>
              <a:tblPr firstRow="1" firstCol="1" bandRow="1"/>
              <a:tblGrid>
                <a:gridCol w="196035">
                  <a:extLst>
                    <a:ext uri="{9D8B030D-6E8A-4147-A177-3AD203B41FA5}">
                      <a16:colId xmlns:a16="http://schemas.microsoft.com/office/drawing/2014/main" xmlns="" val="20000"/>
                    </a:ext>
                  </a:extLst>
                </a:gridCol>
                <a:gridCol w="1560370">
                  <a:extLst>
                    <a:ext uri="{9D8B030D-6E8A-4147-A177-3AD203B41FA5}">
                      <a16:colId xmlns:a16="http://schemas.microsoft.com/office/drawing/2014/main" xmlns="" val="20001"/>
                    </a:ext>
                  </a:extLst>
                </a:gridCol>
                <a:gridCol w="1901195">
                  <a:extLst>
                    <a:ext uri="{9D8B030D-6E8A-4147-A177-3AD203B41FA5}">
                      <a16:colId xmlns:a16="http://schemas.microsoft.com/office/drawing/2014/main" xmlns="" val="20002"/>
                    </a:ext>
                  </a:extLst>
                </a:gridCol>
              </a:tblGrid>
              <a:tr h="87471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Did you meet the criteria of your design brief?</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314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Were you well organised? Explain.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8314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Did you find anything difficult?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7471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Could you of done anything differently or better?</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8314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Did you learn any new skills?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87471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Underline the practical skills you used:</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Kneading  -  Shaping -  Rolling  - Glazing  - Grating    Chopping – Slicing.</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87471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Were you pleased with your final result? Why?</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429233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21</a:t>
            </a:fld>
            <a:endParaRPr lang="en-GB" dirty="0"/>
          </a:p>
        </p:txBody>
      </p:sp>
      <p:sp>
        <p:nvSpPr>
          <p:cNvPr id="4" name="Rectangle 3"/>
          <p:cNvSpPr/>
          <p:nvPr/>
        </p:nvSpPr>
        <p:spPr>
          <a:xfrm>
            <a:off x="269508" y="269508"/>
            <a:ext cx="8662736" cy="6365658"/>
          </a:xfrm>
          <a:prstGeom prst="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5" name="Rectangle 4"/>
          <p:cNvSpPr/>
          <p:nvPr/>
        </p:nvSpPr>
        <p:spPr>
          <a:xfrm>
            <a:off x="269508" y="269508"/>
            <a:ext cx="8662736" cy="837089"/>
          </a:xfrm>
          <a:prstGeom prst="rect">
            <a:avLst/>
          </a:prstGeom>
        </p:spPr>
        <p:txBody>
          <a:bodyPr wrap="square">
            <a:spAutoFit/>
          </a:bodyPr>
          <a:lstStyle/>
          <a:p>
            <a:pPr algn="ctr">
              <a:lnSpc>
                <a:spcPct val="107000"/>
              </a:lnSpc>
              <a:spcAft>
                <a:spcPts val="800"/>
              </a:spcAft>
            </a:pPr>
            <a:r>
              <a:rPr lang="en-GB" sz="1400" b="1" dirty="0">
                <a:latin typeface="Century Gothic" panose="020B0502020202020204" pitchFamily="34" charset="0"/>
                <a:ea typeface="Calibri" panose="020F0502020204030204" pitchFamily="34" charset="0"/>
                <a:cs typeface="Times New Roman" panose="02020603050405020304" pitchFamily="18" charset="0"/>
              </a:rPr>
              <a:t>Homework – Produce a fact file on Pasta. Your fact file should include a title - 10 interesting facts – images and a border</a:t>
            </a:r>
            <a:r>
              <a:rPr lang="en-GB" sz="1100" dirty="0">
                <a:latin typeface="Century Gothic" panose="020B050202020202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i="1" dirty="0">
                <a:latin typeface="Century Gothic" panose="020B0502020202020204" pitchFamily="34" charset="0"/>
                <a:ea typeface="Calibri" panose="020F0502020204030204" pitchFamily="34" charset="0"/>
                <a:cs typeface="Times New Roman" panose="02020603050405020304" pitchFamily="18" charset="0"/>
              </a:rPr>
              <a:t>(You can do your work on this page or print off and stick work into your booklet)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8373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22</a:t>
            </a:fld>
            <a:endParaRPr lang="en-GB" dirty="0"/>
          </a:p>
        </p:txBody>
      </p:sp>
      <p:sp>
        <p:nvSpPr>
          <p:cNvPr id="3" name="TextBox 2"/>
          <p:cNvSpPr txBox="1"/>
          <p:nvPr/>
        </p:nvSpPr>
        <p:spPr>
          <a:xfrm>
            <a:off x="493776" y="118872"/>
            <a:ext cx="6181344" cy="369332"/>
          </a:xfrm>
          <a:prstGeom prst="rect">
            <a:avLst/>
          </a:prstGeom>
          <a:noFill/>
        </p:spPr>
        <p:txBody>
          <a:bodyPr wrap="square" rtlCol="0">
            <a:spAutoFit/>
          </a:bodyPr>
          <a:lstStyle/>
          <a:p>
            <a:pPr algn="ctr"/>
            <a:r>
              <a:rPr lang="en-US" dirty="0">
                <a:latin typeface="Arial Black" panose="020B0A04020102020204" pitchFamily="34" charset="0"/>
              </a:rPr>
              <a:t>Pasta Quiz</a:t>
            </a:r>
            <a:endParaRPr lang="en-GB" dirty="0">
              <a:latin typeface="Arial Black" panose="020B0A04020102020204" pitchFamily="34" charset="0"/>
            </a:endParaRPr>
          </a:p>
        </p:txBody>
      </p:sp>
      <p:sp>
        <p:nvSpPr>
          <p:cNvPr id="4" name="TextBox 3"/>
          <p:cNvSpPr txBox="1"/>
          <p:nvPr/>
        </p:nvSpPr>
        <p:spPr>
          <a:xfrm>
            <a:off x="347472" y="576072"/>
            <a:ext cx="8681198" cy="6247864"/>
          </a:xfrm>
          <a:prstGeom prst="rect">
            <a:avLst/>
          </a:prstGeom>
          <a:noFill/>
        </p:spPr>
        <p:txBody>
          <a:bodyPr wrap="square" rtlCol="0">
            <a:spAutoFit/>
          </a:bodyPr>
          <a:lstStyle/>
          <a:p>
            <a:pPr marL="342900" indent="-342900">
              <a:buAutoNum type="arabicPeriod"/>
            </a:pPr>
            <a:r>
              <a:rPr lang="en-US" sz="1400" dirty="0"/>
              <a:t>What is pasta made from……………………………………..</a:t>
            </a:r>
          </a:p>
          <a:p>
            <a:pPr marL="342900" indent="-342900">
              <a:buAutoNum type="arabicPeriod"/>
            </a:pPr>
            <a:endParaRPr lang="en-US" sz="1400" dirty="0"/>
          </a:p>
          <a:p>
            <a:pPr marL="342900" indent="-342900">
              <a:buAutoNum type="arabicPeriod"/>
            </a:pPr>
            <a:r>
              <a:rPr lang="en-US" sz="1400" dirty="0"/>
              <a:t>Which country has pasta as one of it’s staple foods?.....................................</a:t>
            </a:r>
          </a:p>
          <a:p>
            <a:pPr marL="342900" indent="-342900">
              <a:buAutoNum type="arabicPeriod"/>
            </a:pPr>
            <a:endParaRPr lang="en-US" sz="1400" dirty="0"/>
          </a:p>
          <a:p>
            <a:pPr marL="342900" indent="-342900">
              <a:buAutoNum type="arabicPeriod"/>
            </a:pPr>
            <a:r>
              <a:rPr lang="en-US" sz="1400" dirty="0"/>
              <a:t>What does the term ‘al dente’ mean when talking about pasta?.......................................</a:t>
            </a:r>
          </a:p>
          <a:p>
            <a:pPr marL="342900" indent="-342900">
              <a:buAutoNum type="arabicPeriod"/>
            </a:pPr>
            <a:endParaRPr lang="en-US" sz="1400" dirty="0"/>
          </a:p>
          <a:p>
            <a:pPr marL="342900" indent="-342900">
              <a:buAutoNum type="arabicPeriod"/>
            </a:pPr>
            <a:r>
              <a:rPr lang="en-US" sz="1400" dirty="0"/>
              <a:t>In what form can you buy pasta?...........................................................................</a:t>
            </a:r>
          </a:p>
          <a:p>
            <a:pPr marL="342900" indent="-342900">
              <a:buAutoNum type="arabicPeriod"/>
            </a:pPr>
            <a:endParaRPr lang="en-US" sz="1400" dirty="0"/>
          </a:p>
          <a:p>
            <a:pPr marL="342900" indent="-342900">
              <a:buFont typeface="+mj-lt"/>
              <a:buAutoNum type="arabicPeriod"/>
            </a:pPr>
            <a:r>
              <a:rPr lang="en-US" sz="1400" dirty="0"/>
              <a:t>There are over 100 shapes of pasta. Can you name 5?</a:t>
            </a:r>
          </a:p>
          <a:p>
            <a:pPr marL="800100" lvl="1" indent="-342900">
              <a:buFont typeface="+mj-lt"/>
              <a:buAutoNum type="arabicPeriod"/>
            </a:pPr>
            <a:r>
              <a:rPr lang="en-US" sz="1400" dirty="0"/>
              <a:t>......................................................................</a:t>
            </a:r>
          </a:p>
          <a:p>
            <a:pPr marL="800100" lvl="1" indent="-342900">
              <a:buFont typeface="+mj-lt"/>
              <a:buAutoNum type="arabicPeriod"/>
            </a:pPr>
            <a:r>
              <a:rPr lang="en-US" sz="1400" dirty="0"/>
              <a:t>………………………………………………………………….</a:t>
            </a:r>
          </a:p>
          <a:p>
            <a:pPr marL="800100" lvl="1" indent="-342900">
              <a:buFont typeface="+mj-lt"/>
              <a:buAutoNum type="arabicPeriod"/>
            </a:pPr>
            <a:r>
              <a:rPr lang="en-US" sz="1400" dirty="0"/>
              <a:t>………………………………………………………………….</a:t>
            </a:r>
          </a:p>
          <a:p>
            <a:pPr marL="800100" lvl="1" indent="-342900">
              <a:buFont typeface="+mj-lt"/>
              <a:buAutoNum type="arabicPeriod"/>
            </a:pPr>
            <a:r>
              <a:rPr lang="en-US" sz="1400" dirty="0"/>
              <a:t>………………………………………………………………….</a:t>
            </a:r>
          </a:p>
          <a:p>
            <a:pPr marL="800100" lvl="1" indent="-342900">
              <a:buFont typeface="+mj-lt"/>
              <a:buAutoNum type="arabicPeriod"/>
            </a:pPr>
            <a:r>
              <a:rPr lang="en-US" sz="1400" dirty="0"/>
              <a:t>……………………………………………………………......</a:t>
            </a:r>
          </a:p>
          <a:p>
            <a:pPr marL="342900" indent="-342900">
              <a:buAutoNum type="arabicPeriod"/>
            </a:pPr>
            <a:endParaRPr lang="en-US" sz="1400" dirty="0"/>
          </a:p>
          <a:p>
            <a:pPr marL="342900" indent="-342900">
              <a:buFont typeface="+mj-lt"/>
              <a:buAutoNum type="arabicPeriod"/>
            </a:pPr>
            <a:r>
              <a:rPr lang="en-US" sz="1400" dirty="0"/>
              <a:t>Name 4 dishes that use pasta.</a:t>
            </a:r>
          </a:p>
          <a:p>
            <a:pPr marL="800100" lvl="1" indent="-342900">
              <a:buFont typeface="+mj-lt"/>
              <a:buAutoNum type="arabicPeriod"/>
            </a:pPr>
            <a:r>
              <a:rPr lang="en-US" sz="1400" dirty="0"/>
              <a:t>…………………………………….</a:t>
            </a:r>
          </a:p>
          <a:p>
            <a:pPr marL="800100" lvl="1" indent="-342900">
              <a:buFont typeface="+mj-lt"/>
              <a:buAutoNum type="arabicPeriod"/>
            </a:pPr>
            <a:r>
              <a:rPr lang="en-US" sz="1400" dirty="0"/>
              <a:t>……………………………………..</a:t>
            </a:r>
          </a:p>
          <a:p>
            <a:pPr marL="800100" lvl="1" indent="-342900">
              <a:buFont typeface="+mj-lt"/>
              <a:buAutoNum type="arabicPeriod"/>
            </a:pPr>
            <a:r>
              <a:rPr lang="en-US" sz="1400" dirty="0"/>
              <a:t>……………………………………..</a:t>
            </a:r>
          </a:p>
          <a:p>
            <a:pPr marL="800100" lvl="1" indent="-342900">
              <a:buFont typeface="+mj-lt"/>
              <a:buAutoNum type="arabicPeriod"/>
            </a:pPr>
            <a:r>
              <a:rPr lang="en-US" sz="1400" dirty="0"/>
              <a:t>……………………………………..</a:t>
            </a:r>
          </a:p>
          <a:p>
            <a:pPr marL="342900" indent="-342900">
              <a:buFont typeface="+mj-lt"/>
              <a:buAutoNum type="arabicPeriod"/>
            </a:pPr>
            <a:endParaRPr lang="en-US" sz="1400" dirty="0"/>
          </a:p>
          <a:p>
            <a:pPr marL="342900" indent="-342900">
              <a:buFont typeface="+mj-lt"/>
              <a:buAutoNum type="arabicPeriod"/>
            </a:pPr>
            <a:r>
              <a:rPr lang="en-US" sz="1400" dirty="0"/>
              <a:t>Some pasta’s come in different </a:t>
            </a:r>
            <a:r>
              <a:rPr lang="en-GB" sz="1400" dirty="0"/>
              <a:t>colours</a:t>
            </a:r>
            <a:r>
              <a:rPr lang="en-US" sz="1400" dirty="0"/>
              <a:t>. What is used to </a:t>
            </a:r>
            <a:r>
              <a:rPr lang="en-GB" sz="1400" dirty="0"/>
              <a:t>colour</a:t>
            </a:r>
            <a:r>
              <a:rPr lang="en-US" sz="1400" dirty="0"/>
              <a:t> them?	</a:t>
            </a:r>
          </a:p>
          <a:p>
            <a:r>
              <a:rPr lang="en-US" sz="1400" dirty="0"/>
              <a:t>…………………………	………………………	…………………..  	……………………………</a:t>
            </a:r>
          </a:p>
          <a:p>
            <a:pPr marL="342900" indent="-342900">
              <a:buFont typeface="+mj-lt"/>
              <a:buAutoNum type="arabicPeriod"/>
            </a:pPr>
            <a:endParaRPr lang="en-US" sz="1400" dirty="0"/>
          </a:p>
          <a:p>
            <a:pPr marL="342900" indent="-342900">
              <a:buFont typeface="+mj-lt"/>
              <a:buAutoNum type="arabicPeriod" startAt="8"/>
            </a:pPr>
            <a:r>
              <a:rPr lang="en-US" sz="1400" dirty="0"/>
              <a:t>What type of pasta is known as ‘pillow pasta’?</a:t>
            </a:r>
          </a:p>
          <a:p>
            <a:r>
              <a:rPr lang="en-US" sz="1400" dirty="0"/>
              <a:t>………………………………………………………………………..</a:t>
            </a:r>
          </a:p>
          <a:p>
            <a:pPr marL="342900" indent="-342900">
              <a:buAutoNum type="arabicPeriod" startAt="8"/>
            </a:pPr>
            <a:endParaRPr lang="en-US" dirty="0"/>
          </a:p>
          <a:p>
            <a:pPr marL="342900" indent="-342900">
              <a:buAutoNum type="arabicPeriod" startAt="8"/>
            </a:pPr>
            <a:endParaRPr lang="en-GB" dirty="0"/>
          </a:p>
        </p:txBody>
      </p:sp>
      <p:pic>
        <p:nvPicPr>
          <p:cNvPr id="5" name="Picture 4"/>
          <p:cNvPicPr>
            <a:picLocks noChangeAspect="1"/>
          </p:cNvPicPr>
          <p:nvPr/>
        </p:nvPicPr>
        <p:blipFill>
          <a:blip r:embed="rId2"/>
          <a:stretch>
            <a:fillRect/>
          </a:stretch>
        </p:blipFill>
        <p:spPr>
          <a:xfrm rot="5400000">
            <a:off x="6862762" y="4132264"/>
            <a:ext cx="2847975" cy="1600200"/>
          </a:xfrm>
          <a:prstGeom prst="rect">
            <a:avLst/>
          </a:prstGeom>
        </p:spPr>
      </p:pic>
    </p:spTree>
    <p:extLst>
      <p:ext uri="{BB962C8B-B14F-4D97-AF65-F5344CB8AC3E}">
        <p14:creationId xmlns:p14="http://schemas.microsoft.com/office/powerpoint/2010/main" val="167305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23</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122972752"/>
              </p:ext>
            </p:extLst>
          </p:nvPr>
        </p:nvGraphicFramePr>
        <p:xfrm>
          <a:off x="163738" y="765235"/>
          <a:ext cx="5994488" cy="5963756"/>
        </p:xfrm>
        <a:graphic>
          <a:graphicData uri="http://schemas.openxmlformats.org/presentationml/2006/ole">
            <mc:AlternateContent xmlns:mc="http://schemas.openxmlformats.org/markup-compatibility/2006">
              <mc:Choice xmlns:v="urn:schemas-microsoft-com:vml" Requires="v">
                <p:oleObj spid="_x0000_s44034" name="Document" r:id="rId3" imgW="6493862" imgH="9350409" progId="Word.Document.12">
                  <p:embed/>
                </p:oleObj>
              </mc:Choice>
              <mc:Fallback>
                <p:oleObj name="Document" r:id="rId3" imgW="6493862" imgH="9350409" progId="Word.Document.12">
                  <p:embed/>
                  <p:pic>
                    <p:nvPicPr>
                      <p:cNvPr id="3" name="Object 2"/>
                      <p:cNvPicPr/>
                      <p:nvPr/>
                    </p:nvPicPr>
                    <p:blipFill>
                      <a:blip r:embed="rId4"/>
                      <a:stretch>
                        <a:fillRect/>
                      </a:stretch>
                    </p:blipFill>
                    <p:spPr>
                      <a:xfrm>
                        <a:off x="163738" y="765235"/>
                        <a:ext cx="5994488" cy="5963756"/>
                      </a:xfrm>
                      <a:prstGeom prst="rect">
                        <a:avLst/>
                      </a:prstGeom>
                    </p:spPr>
                  </p:pic>
                </p:oleObj>
              </mc:Fallback>
            </mc:AlternateContent>
          </a:graphicData>
        </a:graphic>
      </p:graphicFrame>
      <p:sp>
        <p:nvSpPr>
          <p:cNvPr id="4" name="TextBox 3"/>
          <p:cNvSpPr txBox="1"/>
          <p:nvPr/>
        </p:nvSpPr>
        <p:spPr>
          <a:xfrm>
            <a:off x="6396228" y="4544564"/>
            <a:ext cx="2338578" cy="646331"/>
          </a:xfrm>
          <a:prstGeom prst="rect">
            <a:avLst/>
          </a:prstGeom>
          <a:noFill/>
          <a:ln>
            <a:solidFill>
              <a:srgbClr val="0070C0"/>
            </a:solidFill>
          </a:ln>
        </p:spPr>
        <p:txBody>
          <a:bodyPr wrap="square" rtlCol="0">
            <a:spAutoFit/>
          </a:bodyPr>
          <a:lstStyle/>
          <a:p>
            <a:r>
              <a:rPr lang="en-GB" dirty="0"/>
              <a:t>Fill a saucepan ¾ with cold water.</a:t>
            </a:r>
          </a:p>
        </p:txBody>
      </p:sp>
      <p:sp>
        <p:nvSpPr>
          <p:cNvPr id="5" name="TextBox 4"/>
          <p:cNvSpPr txBox="1"/>
          <p:nvPr/>
        </p:nvSpPr>
        <p:spPr>
          <a:xfrm>
            <a:off x="6396228" y="3330668"/>
            <a:ext cx="2338578" cy="646331"/>
          </a:xfrm>
          <a:prstGeom prst="rect">
            <a:avLst/>
          </a:prstGeom>
          <a:noFill/>
          <a:ln>
            <a:solidFill>
              <a:srgbClr val="0070C0"/>
            </a:solidFill>
          </a:ln>
        </p:spPr>
        <p:txBody>
          <a:bodyPr wrap="square" rtlCol="0">
            <a:spAutoFit/>
          </a:bodyPr>
          <a:lstStyle/>
          <a:p>
            <a:r>
              <a:rPr lang="en-GB" dirty="0"/>
              <a:t>Add a teaspoon of salt and bring it to the boil.</a:t>
            </a:r>
          </a:p>
        </p:txBody>
      </p:sp>
      <p:sp>
        <p:nvSpPr>
          <p:cNvPr id="6" name="TextBox 5"/>
          <p:cNvSpPr txBox="1"/>
          <p:nvPr/>
        </p:nvSpPr>
        <p:spPr>
          <a:xfrm>
            <a:off x="6396228" y="5615583"/>
            <a:ext cx="2338578" cy="923330"/>
          </a:xfrm>
          <a:prstGeom prst="rect">
            <a:avLst/>
          </a:prstGeom>
          <a:noFill/>
          <a:ln>
            <a:solidFill>
              <a:srgbClr val="0070C0"/>
            </a:solidFill>
          </a:ln>
        </p:spPr>
        <p:txBody>
          <a:bodyPr wrap="square" rtlCol="0">
            <a:spAutoFit/>
          </a:bodyPr>
          <a:lstStyle/>
          <a:p>
            <a:r>
              <a:rPr lang="en-GB" dirty="0"/>
              <a:t>Carefully pour the dry pasta into the boiling water.</a:t>
            </a:r>
          </a:p>
        </p:txBody>
      </p:sp>
      <p:sp>
        <p:nvSpPr>
          <p:cNvPr id="7" name="TextBox 6"/>
          <p:cNvSpPr txBox="1"/>
          <p:nvPr/>
        </p:nvSpPr>
        <p:spPr>
          <a:xfrm>
            <a:off x="6457950" y="808753"/>
            <a:ext cx="2338578" cy="923330"/>
          </a:xfrm>
          <a:prstGeom prst="rect">
            <a:avLst/>
          </a:prstGeom>
          <a:noFill/>
          <a:ln>
            <a:solidFill>
              <a:srgbClr val="0070C0"/>
            </a:solidFill>
          </a:ln>
        </p:spPr>
        <p:txBody>
          <a:bodyPr wrap="square" rtlCol="0">
            <a:spAutoFit/>
          </a:bodyPr>
          <a:lstStyle/>
          <a:p>
            <a:r>
              <a:rPr lang="en-GB" dirty="0"/>
              <a:t>Cook the pasta for about 12 minutes until ‘al dente’.</a:t>
            </a:r>
          </a:p>
        </p:txBody>
      </p:sp>
      <p:sp>
        <p:nvSpPr>
          <p:cNvPr id="8" name="TextBox 7"/>
          <p:cNvSpPr txBox="1"/>
          <p:nvPr/>
        </p:nvSpPr>
        <p:spPr>
          <a:xfrm>
            <a:off x="6396228" y="2112697"/>
            <a:ext cx="2338578" cy="646331"/>
          </a:xfrm>
          <a:prstGeom prst="rect">
            <a:avLst/>
          </a:prstGeom>
          <a:noFill/>
          <a:ln>
            <a:solidFill>
              <a:srgbClr val="0070C0"/>
            </a:solidFill>
          </a:ln>
        </p:spPr>
        <p:txBody>
          <a:bodyPr wrap="square" rtlCol="0">
            <a:spAutoFit/>
          </a:bodyPr>
          <a:lstStyle/>
          <a:p>
            <a:r>
              <a:rPr lang="en-GB" dirty="0"/>
              <a:t>Drain into a colander and serve.</a:t>
            </a:r>
          </a:p>
        </p:txBody>
      </p:sp>
      <p:sp>
        <p:nvSpPr>
          <p:cNvPr id="9" name="TextBox 8"/>
          <p:cNvSpPr txBox="1"/>
          <p:nvPr/>
        </p:nvSpPr>
        <p:spPr>
          <a:xfrm>
            <a:off x="365760" y="237113"/>
            <a:ext cx="6528816" cy="523220"/>
          </a:xfrm>
          <a:prstGeom prst="rect">
            <a:avLst/>
          </a:prstGeom>
          <a:noFill/>
        </p:spPr>
        <p:txBody>
          <a:bodyPr wrap="square" rtlCol="0">
            <a:spAutoFit/>
          </a:bodyPr>
          <a:lstStyle/>
          <a:p>
            <a:pPr algn="ctr"/>
            <a:r>
              <a:rPr lang="en-GB" sz="2800" dirty="0">
                <a:latin typeface="Century Gothic" panose="020B0502020202020204" pitchFamily="34" charset="0"/>
              </a:rPr>
              <a:t>How to cook pasta successfully</a:t>
            </a:r>
          </a:p>
        </p:txBody>
      </p:sp>
    </p:spTree>
    <p:extLst>
      <p:ext uri="{BB962C8B-B14F-4D97-AF65-F5344CB8AC3E}">
        <p14:creationId xmlns:p14="http://schemas.microsoft.com/office/powerpoint/2010/main" val="2755806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3289" y="158263"/>
            <a:ext cx="7777424"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a:t>
            </a:r>
          </a:p>
        </p:txBody>
      </p:sp>
      <p:sp>
        <p:nvSpPr>
          <p:cNvPr id="3" name="TextBox 2"/>
          <p:cNvSpPr txBox="1"/>
          <p:nvPr/>
        </p:nvSpPr>
        <p:spPr>
          <a:xfrm>
            <a:off x="683289" y="893781"/>
            <a:ext cx="7696032" cy="1371209"/>
          </a:xfrm>
          <a:prstGeom prst="rect">
            <a:avLst/>
          </a:prstGeom>
          <a:noFill/>
        </p:spPr>
        <p:txBody>
          <a:bodyPr wrap="square" rtlCol="0">
            <a:spAutoFit/>
          </a:bodyPr>
          <a:lstStyle/>
          <a:p>
            <a:r>
              <a:rPr lang="en-GB" sz="1662" dirty="0">
                <a:solidFill>
                  <a:srgbClr val="FF0000"/>
                </a:solidFill>
                <a:latin typeface="Comic Sans MS" panose="030F0702030302020204" pitchFamily="66" charset="0"/>
              </a:rPr>
              <a:t>It is important that we eat at least 5 portions of fruit and vegetables a day. We should try to eat a variety of different coloured fruit and vegetables to ensure we get a full range of vitamins and minerals in our diet.  </a:t>
            </a:r>
          </a:p>
          <a:p>
            <a:r>
              <a:rPr lang="en-GB" sz="1662" dirty="0">
                <a:solidFill>
                  <a:srgbClr val="FF0000"/>
                </a:solidFill>
                <a:latin typeface="Comic Sans MS" panose="030F0702030302020204" pitchFamily="66" charset="0"/>
              </a:rPr>
              <a:t>Vitamins and minerals are important to maintain good health.</a:t>
            </a:r>
          </a:p>
        </p:txBody>
      </p:sp>
      <p:sp>
        <p:nvSpPr>
          <p:cNvPr id="6" name="TextBox 5"/>
          <p:cNvSpPr txBox="1"/>
          <p:nvPr/>
        </p:nvSpPr>
        <p:spPr>
          <a:xfrm>
            <a:off x="603505" y="2454738"/>
            <a:ext cx="8083296" cy="1200329"/>
          </a:xfrm>
          <a:prstGeom prst="rect">
            <a:avLst/>
          </a:prstGeom>
          <a:noFill/>
          <a:ln>
            <a:solidFill>
              <a:schemeClr val="accent1"/>
            </a:solidFill>
          </a:ln>
        </p:spPr>
        <p:txBody>
          <a:bodyPr wrap="square" rtlCol="0">
            <a:spAutoFit/>
          </a:bodyPr>
          <a:lstStyle/>
          <a:p>
            <a:pPr algn="ctr"/>
            <a:r>
              <a:rPr lang="en-GB" dirty="0"/>
              <a:t>Design Brief:</a:t>
            </a:r>
          </a:p>
          <a:p>
            <a:pPr algn="ctr"/>
            <a:r>
              <a:rPr lang="en-GB" dirty="0"/>
              <a:t>You have been asked by a leading food manufacturer to design and make a healthy and attractive pasta salad. The salad should supply a good range of vitamins and minerals.</a:t>
            </a:r>
          </a:p>
        </p:txBody>
      </p:sp>
      <p:grpSp>
        <p:nvGrpSpPr>
          <p:cNvPr id="4" name="Group 3"/>
          <p:cNvGrpSpPr/>
          <p:nvPr/>
        </p:nvGrpSpPr>
        <p:grpSpPr>
          <a:xfrm>
            <a:off x="238125" y="3749941"/>
            <a:ext cx="8707564" cy="3037156"/>
            <a:chOff x="238125" y="3749941"/>
            <a:chExt cx="8707564" cy="3037156"/>
          </a:xfrm>
        </p:grpSpPr>
        <p:pic>
          <p:nvPicPr>
            <p:cNvPr id="15" name="Picture 14"/>
            <p:cNvPicPr>
              <a:picLocks noChangeAspect="1"/>
            </p:cNvPicPr>
            <p:nvPr/>
          </p:nvPicPr>
          <p:blipFill>
            <a:blip r:embed="rId2"/>
            <a:stretch>
              <a:fillRect/>
            </a:stretch>
          </p:blipFill>
          <p:spPr>
            <a:xfrm>
              <a:off x="1928717" y="5324058"/>
              <a:ext cx="1463039" cy="1463039"/>
            </a:xfrm>
            <a:prstGeom prst="rect">
              <a:avLst/>
            </a:prstGeom>
          </p:spPr>
        </p:pic>
        <p:pic>
          <p:nvPicPr>
            <p:cNvPr id="16" name="Picture 15"/>
            <p:cNvPicPr>
              <a:picLocks noChangeAspect="1"/>
            </p:cNvPicPr>
            <p:nvPr/>
          </p:nvPicPr>
          <p:blipFill>
            <a:blip r:embed="rId3"/>
            <a:stretch>
              <a:fillRect/>
            </a:stretch>
          </p:blipFill>
          <p:spPr>
            <a:xfrm>
              <a:off x="2047875" y="3749941"/>
              <a:ext cx="2857500" cy="1600200"/>
            </a:xfrm>
            <a:prstGeom prst="rect">
              <a:avLst/>
            </a:prstGeom>
          </p:spPr>
        </p:pic>
        <p:pic>
          <p:nvPicPr>
            <p:cNvPr id="17" name="Picture 16"/>
            <p:cNvPicPr>
              <a:picLocks noChangeAspect="1"/>
            </p:cNvPicPr>
            <p:nvPr/>
          </p:nvPicPr>
          <p:blipFill>
            <a:blip r:embed="rId4"/>
            <a:stretch>
              <a:fillRect/>
            </a:stretch>
          </p:blipFill>
          <p:spPr>
            <a:xfrm>
              <a:off x="7202614" y="3878442"/>
              <a:ext cx="1743075" cy="2619375"/>
            </a:xfrm>
            <a:prstGeom prst="rect">
              <a:avLst/>
            </a:prstGeom>
          </p:spPr>
        </p:pic>
        <p:pic>
          <p:nvPicPr>
            <p:cNvPr id="18" name="Picture 17"/>
            <p:cNvPicPr>
              <a:picLocks noChangeAspect="1"/>
            </p:cNvPicPr>
            <p:nvPr/>
          </p:nvPicPr>
          <p:blipFill>
            <a:blip r:embed="rId5"/>
            <a:stretch>
              <a:fillRect/>
            </a:stretch>
          </p:blipFill>
          <p:spPr>
            <a:xfrm>
              <a:off x="4735639" y="3749941"/>
              <a:ext cx="2466975" cy="1847850"/>
            </a:xfrm>
            <a:prstGeom prst="rect">
              <a:avLst/>
            </a:prstGeom>
          </p:spPr>
        </p:pic>
        <p:pic>
          <p:nvPicPr>
            <p:cNvPr id="19" name="Picture 18"/>
            <p:cNvPicPr>
              <a:picLocks noChangeAspect="1"/>
            </p:cNvPicPr>
            <p:nvPr/>
          </p:nvPicPr>
          <p:blipFill>
            <a:blip r:embed="rId6"/>
            <a:stretch>
              <a:fillRect/>
            </a:stretch>
          </p:blipFill>
          <p:spPr>
            <a:xfrm>
              <a:off x="238125" y="4001694"/>
              <a:ext cx="1809750" cy="2533650"/>
            </a:xfrm>
            <a:prstGeom prst="rect">
              <a:avLst/>
            </a:prstGeom>
          </p:spPr>
        </p:pic>
        <p:pic>
          <p:nvPicPr>
            <p:cNvPr id="20" name="Picture 19"/>
            <p:cNvPicPr>
              <a:picLocks noChangeAspect="1"/>
            </p:cNvPicPr>
            <p:nvPr/>
          </p:nvPicPr>
          <p:blipFill>
            <a:blip r:embed="rId7"/>
            <a:stretch>
              <a:fillRect/>
            </a:stretch>
          </p:blipFill>
          <p:spPr>
            <a:xfrm rot="5400000">
              <a:off x="4171950" y="4601063"/>
              <a:ext cx="1743075" cy="2619375"/>
            </a:xfrm>
            <a:prstGeom prst="rect">
              <a:avLst/>
            </a:prstGeom>
          </p:spPr>
        </p:pic>
      </p:grpSp>
      <p:sp>
        <p:nvSpPr>
          <p:cNvPr id="5" name="Slide Number Placeholder 4"/>
          <p:cNvSpPr>
            <a:spLocks noGrp="1"/>
          </p:cNvSpPr>
          <p:nvPr>
            <p:ph type="sldNum" sz="quarter" idx="12"/>
          </p:nvPr>
        </p:nvSpPr>
        <p:spPr/>
        <p:txBody>
          <a:bodyPr/>
          <a:lstStyle/>
          <a:p>
            <a:fld id="{620B242D-6290-49E5-A6EF-D013109EBBA5}" type="slidenum">
              <a:rPr lang="en-GB" smtClean="0"/>
              <a:t>24</a:t>
            </a:fld>
            <a:endParaRPr lang="en-GB" dirty="0"/>
          </a:p>
        </p:txBody>
      </p:sp>
    </p:spTree>
    <p:extLst>
      <p:ext uri="{BB962C8B-B14F-4D97-AF65-F5344CB8AC3E}">
        <p14:creationId xmlns:p14="http://schemas.microsoft.com/office/powerpoint/2010/main" val="2121480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09376" y="158263"/>
            <a:ext cx="7325248"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 DESIGN</a:t>
            </a:r>
          </a:p>
        </p:txBody>
      </p:sp>
      <p:sp>
        <p:nvSpPr>
          <p:cNvPr id="5" name="TextBox 4"/>
          <p:cNvSpPr txBox="1"/>
          <p:nvPr/>
        </p:nvSpPr>
        <p:spPr>
          <a:xfrm>
            <a:off x="909376" y="1000435"/>
            <a:ext cx="7325248" cy="390556"/>
          </a:xfrm>
          <a:prstGeom prst="rect">
            <a:avLst/>
          </a:prstGeom>
          <a:noFill/>
        </p:spPr>
        <p:txBody>
          <a:bodyPr wrap="square" rtlCol="0">
            <a:spAutoFit/>
          </a:bodyPr>
          <a:lstStyle/>
          <a:p>
            <a:pPr algn="ctr"/>
            <a:r>
              <a:rPr lang="en-GB" sz="1938" b="1" dirty="0">
                <a:solidFill>
                  <a:srgbClr val="FF0000"/>
                </a:solidFill>
                <a:latin typeface="Comic Sans MS" panose="030F0702030302020204" pitchFamily="66" charset="0"/>
              </a:rPr>
              <a:t>Points I will need to consider when choosing a container</a:t>
            </a:r>
          </a:p>
        </p:txBody>
      </p:sp>
      <p:sp>
        <p:nvSpPr>
          <p:cNvPr id="19" name="TextBox 18"/>
          <p:cNvSpPr txBox="1"/>
          <p:nvPr/>
        </p:nvSpPr>
        <p:spPr>
          <a:xfrm>
            <a:off x="5818379" y="5009411"/>
            <a:ext cx="1338022" cy="2223750"/>
          </a:xfrm>
          <a:prstGeom prst="rect">
            <a:avLst/>
          </a:prstGeom>
          <a:noFill/>
        </p:spPr>
        <p:txBody>
          <a:bodyPr wrap="square" rtlCol="0">
            <a:spAutoFit/>
          </a:bodyPr>
          <a:lstStyle/>
          <a:p>
            <a:pPr algn="ctr"/>
            <a:r>
              <a:rPr lang="en-GB" sz="1662" b="1" dirty="0">
                <a:solidFill>
                  <a:srgbClr val="00B0F0"/>
                </a:solidFill>
                <a:latin typeface="Comic Sans MS" panose="030F0702030302020204" pitchFamily="66" charset="0"/>
              </a:rPr>
              <a:t>Colourful – using a range of </a:t>
            </a:r>
          </a:p>
          <a:p>
            <a:pPr algn="ctr"/>
            <a:r>
              <a:rPr lang="en-GB" sz="1662" b="1" dirty="0">
                <a:solidFill>
                  <a:srgbClr val="00B0F0"/>
                </a:solidFill>
                <a:latin typeface="Comic Sans MS" panose="030F0702030302020204" pitchFamily="66" charset="0"/>
              </a:rPr>
              <a:t>Different fruits and vegetables.</a:t>
            </a:r>
          </a:p>
          <a:p>
            <a:endParaRPr lang="en-GB" sz="1108" dirty="0">
              <a:solidFill>
                <a:srgbClr val="FF0000"/>
              </a:solidFill>
              <a:latin typeface="Comic Sans MS" panose="030F0702030302020204" pitchFamily="66" charset="0"/>
            </a:endParaRPr>
          </a:p>
          <a:p>
            <a:endParaRPr lang="en-GB" sz="1108" dirty="0">
              <a:solidFill>
                <a:srgbClr val="FF0000"/>
              </a:solidFill>
              <a:latin typeface="Comic Sans MS" panose="030F0702030302020204" pitchFamily="66" charset="0"/>
            </a:endParaRPr>
          </a:p>
        </p:txBody>
      </p:sp>
      <p:grpSp>
        <p:nvGrpSpPr>
          <p:cNvPr id="6" name="Group 5"/>
          <p:cNvGrpSpPr/>
          <p:nvPr/>
        </p:nvGrpSpPr>
        <p:grpSpPr>
          <a:xfrm>
            <a:off x="898904" y="1620201"/>
            <a:ext cx="6943255" cy="4045990"/>
            <a:chOff x="898904" y="1620201"/>
            <a:chExt cx="6943255" cy="4045990"/>
          </a:xfrm>
        </p:grpSpPr>
        <p:cxnSp>
          <p:nvCxnSpPr>
            <p:cNvPr id="8" name="Straight Arrow Connector 7"/>
            <p:cNvCxnSpPr>
              <a:endCxn id="9" idx="1"/>
            </p:cNvCxnSpPr>
            <p:nvPr/>
          </p:nvCxnSpPr>
          <p:spPr>
            <a:xfrm flipV="1">
              <a:off x="5221706" y="3014486"/>
              <a:ext cx="1351385" cy="344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73090" y="2854679"/>
              <a:ext cx="1255472" cy="348109"/>
            </a:xfrm>
            <a:prstGeom prst="rect">
              <a:avLst/>
            </a:prstGeom>
            <a:noFill/>
          </p:spPr>
          <p:txBody>
            <a:bodyPr wrap="none" rtlCol="0">
              <a:spAutoFit/>
            </a:bodyPr>
            <a:lstStyle/>
            <a:p>
              <a:r>
                <a:rPr lang="en-GB" sz="1662" b="1" dirty="0">
                  <a:latin typeface="Comic Sans MS" panose="030F0702030302020204" pitchFamily="66" charset="0"/>
                </a:rPr>
                <a:t>Attractive</a:t>
              </a:r>
            </a:p>
          </p:txBody>
        </p:sp>
        <p:pic>
          <p:nvPicPr>
            <p:cNvPr id="15" name="Picture 14"/>
            <p:cNvPicPr>
              <a:picLocks noChangeAspect="1"/>
            </p:cNvPicPr>
            <p:nvPr/>
          </p:nvPicPr>
          <p:blipFill>
            <a:blip r:embed="rId2"/>
            <a:stretch>
              <a:fillRect/>
            </a:stretch>
          </p:blipFill>
          <p:spPr>
            <a:xfrm rot="1085167">
              <a:off x="5295847" y="3868860"/>
              <a:ext cx="1269405" cy="536025"/>
            </a:xfrm>
            <a:prstGeom prst="rect">
              <a:avLst/>
            </a:prstGeom>
          </p:spPr>
        </p:pic>
        <p:pic>
          <p:nvPicPr>
            <p:cNvPr id="17" name="Picture 16"/>
            <p:cNvPicPr>
              <a:picLocks noChangeAspect="1"/>
            </p:cNvPicPr>
            <p:nvPr/>
          </p:nvPicPr>
          <p:blipFill>
            <a:blip r:embed="rId2"/>
            <a:stretch>
              <a:fillRect/>
            </a:stretch>
          </p:blipFill>
          <p:spPr>
            <a:xfrm rot="13556874">
              <a:off x="2927940" y="2294351"/>
              <a:ext cx="1781225" cy="536025"/>
            </a:xfrm>
            <a:prstGeom prst="rect">
              <a:avLst/>
            </a:prstGeom>
          </p:spPr>
        </p:pic>
        <p:sp>
          <p:nvSpPr>
            <p:cNvPr id="21" name="Rectangle 20"/>
            <p:cNvSpPr/>
            <p:nvPr/>
          </p:nvSpPr>
          <p:spPr>
            <a:xfrm>
              <a:off x="994787" y="1620201"/>
              <a:ext cx="2223589" cy="859659"/>
            </a:xfrm>
            <a:prstGeom prst="rect">
              <a:avLst/>
            </a:prstGeom>
          </p:spPr>
          <p:txBody>
            <a:bodyPr wrap="square">
              <a:spAutoFit/>
            </a:bodyPr>
            <a:lstStyle/>
            <a:p>
              <a:pPr algn="ctr"/>
              <a:r>
                <a:rPr lang="en-GB" sz="1662" b="1" dirty="0">
                  <a:solidFill>
                    <a:srgbClr val="FF0066"/>
                  </a:solidFill>
                  <a:latin typeface="Comic Sans MS" panose="030F0702030302020204" pitchFamily="66" charset="0"/>
                </a:rPr>
                <a:t>Include a suitable pasta shape – it holds the dressing</a:t>
              </a:r>
            </a:p>
          </p:txBody>
        </p:sp>
        <p:pic>
          <p:nvPicPr>
            <p:cNvPr id="22" name="Picture 21"/>
            <p:cNvPicPr>
              <a:picLocks noChangeAspect="1"/>
            </p:cNvPicPr>
            <p:nvPr/>
          </p:nvPicPr>
          <p:blipFill>
            <a:blip r:embed="rId3"/>
            <a:stretch>
              <a:fillRect/>
            </a:stretch>
          </p:blipFill>
          <p:spPr>
            <a:xfrm rot="21006035">
              <a:off x="2578315" y="3620576"/>
              <a:ext cx="1567391" cy="675308"/>
            </a:xfrm>
            <a:prstGeom prst="rect">
              <a:avLst/>
            </a:prstGeom>
          </p:spPr>
        </p:pic>
        <p:pic>
          <p:nvPicPr>
            <p:cNvPr id="27" name="Picture 26"/>
            <p:cNvPicPr>
              <a:picLocks noChangeAspect="1"/>
            </p:cNvPicPr>
            <p:nvPr/>
          </p:nvPicPr>
          <p:blipFill>
            <a:blip r:embed="rId4"/>
            <a:stretch>
              <a:fillRect/>
            </a:stretch>
          </p:blipFill>
          <p:spPr>
            <a:xfrm rot="1764684">
              <a:off x="4949659" y="4763669"/>
              <a:ext cx="1174186" cy="713294"/>
            </a:xfrm>
            <a:prstGeom prst="rect">
              <a:avLst/>
            </a:prstGeom>
          </p:spPr>
        </p:pic>
        <p:sp>
          <p:nvSpPr>
            <p:cNvPr id="30" name="TextBox 29"/>
            <p:cNvSpPr txBox="1"/>
            <p:nvPr/>
          </p:nvSpPr>
          <p:spPr>
            <a:xfrm>
              <a:off x="6416305" y="4158165"/>
              <a:ext cx="1223413" cy="348109"/>
            </a:xfrm>
            <a:prstGeom prst="rect">
              <a:avLst/>
            </a:prstGeom>
            <a:noFill/>
          </p:spPr>
          <p:txBody>
            <a:bodyPr wrap="none" rtlCol="0">
              <a:spAutoFit/>
            </a:bodyPr>
            <a:lstStyle/>
            <a:p>
              <a:pPr algn="ctr"/>
              <a:r>
                <a:rPr lang="en-GB" sz="1662" dirty="0">
                  <a:latin typeface="Comic Sans MS" panose="030F0702030302020204" pitchFamily="66" charset="0"/>
                </a:rPr>
                <a:t>   </a:t>
              </a:r>
              <a:r>
                <a:rPr lang="en-GB" sz="1662" dirty="0">
                  <a:solidFill>
                    <a:srgbClr val="FF0000"/>
                  </a:solidFill>
                  <a:latin typeface="Comic Sans MS" panose="030F0702030302020204" pitchFamily="66" charset="0"/>
                </a:rPr>
                <a:t> Healthy</a:t>
              </a:r>
            </a:p>
          </p:txBody>
        </p:sp>
        <p:pic>
          <p:nvPicPr>
            <p:cNvPr id="31" name="Picture 30"/>
            <p:cNvPicPr>
              <a:picLocks noChangeAspect="1"/>
            </p:cNvPicPr>
            <p:nvPr/>
          </p:nvPicPr>
          <p:blipFill>
            <a:blip r:embed="rId5"/>
            <a:stretch>
              <a:fillRect/>
            </a:stretch>
          </p:blipFill>
          <p:spPr>
            <a:xfrm rot="20796135">
              <a:off x="2061213" y="4525774"/>
              <a:ext cx="2137102" cy="1059389"/>
            </a:xfrm>
            <a:prstGeom prst="rect">
              <a:avLst/>
            </a:prstGeom>
          </p:spPr>
        </p:pic>
        <p:sp>
          <p:nvSpPr>
            <p:cNvPr id="2048" name="TextBox 2047"/>
            <p:cNvSpPr txBox="1"/>
            <p:nvPr/>
          </p:nvSpPr>
          <p:spPr>
            <a:xfrm>
              <a:off x="1207026" y="5318082"/>
              <a:ext cx="2073004" cy="348109"/>
            </a:xfrm>
            <a:prstGeom prst="rect">
              <a:avLst/>
            </a:prstGeom>
            <a:noFill/>
          </p:spPr>
          <p:txBody>
            <a:bodyPr wrap="none" rtlCol="0">
              <a:spAutoFit/>
            </a:bodyPr>
            <a:lstStyle/>
            <a:p>
              <a:pPr algn="ctr"/>
              <a:r>
                <a:rPr lang="en-GB" sz="1662" b="1" dirty="0">
                  <a:solidFill>
                    <a:srgbClr val="00B050"/>
                  </a:solidFill>
                  <a:latin typeface="Comic Sans MS" panose="030F0702030302020204" pitchFamily="66" charset="0"/>
                </a:rPr>
                <a:t>Range of textures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6823" y="2651424"/>
              <a:ext cx="2396725" cy="2115936"/>
            </a:xfrm>
            <a:prstGeom prst="rect">
              <a:avLst/>
            </a:prstGeom>
          </p:spPr>
        </p:pic>
        <p:sp>
          <p:nvSpPr>
            <p:cNvPr id="4" name="TextBox 3"/>
            <p:cNvSpPr txBox="1"/>
            <p:nvPr/>
          </p:nvSpPr>
          <p:spPr>
            <a:xfrm>
              <a:off x="898904" y="3569765"/>
              <a:ext cx="1640193" cy="859659"/>
            </a:xfrm>
            <a:prstGeom prst="rect">
              <a:avLst/>
            </a:prstGeom>
            <a:noFill/>
          </p:spPr>
          <p:txBody>
            <a:bodyPr wrap="none" rtlCol="0">
              <a:spAutoFit/>
            </a:bodyPr>
            <a:lstStyle/>
            <a:p>
              <a:pPr algn="ctr"/>
              <a:r>
                <a:rPr lang="en-GB" sz="1662" b="1" dirty="0">
                  <a:latin typeface="Comic Sans MS" panose="030F0702030302020204" pitchFamily="66" charset="0"/>
                </a:rPr>
                <a:t>Can be eaten </a:t>
              </a:r>
            </a:p>
            <a:p>
              <a:pPr algn="ctr"/>
              <a:r>
                <a:rPr lang="en-GB" sz="1662" b="1" dirty="0">
                  <a:latin typeface="Comic Sans MS" panose="030F0702030302020204" pitchFamily="66" charset="0"/>
                </a:rPr>
                <a:t>easily</a:t>
              </a:r>
            </a:p>
            <a:p>
              <a:pPr algn="ctr"/>
              <a:r>
                <a:rPr lang="en-GB" sz="1662" b="1" dirty="0">
                  <a:latin typeface="Comic Sans MS" panose="030F0702030302020204" pitchFamily="66" charset="0"/>
                </a:rPr>
                <a:t> with a fork</a:t>
              </a:r>
            </a:p>
          </p:txBody>
        </p:sp>
        <p:sp>
          <p:nvSpPr>
            <p:cNvPr id="7" name="TextBox 6"/>
            <p:cNvSpPr txBox="1"/>
            <p:nvPr/>
          </p:nvSpPr>
          <p:spPr>
            <a:xfrm>
              <a:off x="5762744" y="1664959"/>
              <a:ext cx="2079415" cy="348109"/>
            </a:xfrm>
            <a:prstGeom prst="rect">
              <a:avLst/>
            </a:prstGeom>
            <a:noFill/>
          </p:spPr>
          <p:txBody>
            <a:bodyPr wrap="none" rtlCol="0">
              <a:spAutoFit/>
            </a:bodyPr>
            <a:lstStyle/>
            <a:p>
              <a:r>
                <a:rPr lang="en-GB" sz="1662" b="1" dirty="0">
                  <a:solidFill>
                    <a:srgbClr val="7030A0"/>
                  </a:solidFill>
                  <a:latin typeface="Comic Sans MS" panose="030F0702030302020204" pitchFamily="66" charset="0"/>
                </a:rPr>
                <a:t>Include a dressing</a:t>
              </a:r>
            </a:p>
          </p:txBody>
        </p:sp>
        <p:cxnSp>
          <p:nvCxnSpPr>
            <p:cNvPr id="11" name="Straight Arrow Connector 10"/>
            <p:cNvCxnSpPr/>
            <p:nvPr/>
          </p:nvCxnSpPr>
          <p:spPr>
            <a:xfrm flipV="1">
              <a:off x="4795025" y="1984574"/>
              <a:ext cx="967719" cy="1125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a:stretch>
              <a:fillRect/>
            </a:stretch>
          </p:blipFill>
          <p:spPr>
            <a:xfrm rot="19876396">
              <a:off x="2733191" y="2529045"/>
              <a:ext cx="1526394" cy="1483507"/>
            </a:xfrm>
            <a:prstGeom prst="rect">
              <a:avLst/>
            </a:prstGeom>
          </p:spPr>
        </p:pic>
        <p:sp>
          <p:nvSpPr>
            <p:cNvPr id="14" name="TextBox 13"/>
            <p:cNvSpPr txBox="1"/>
            <p:nvPr/>
          </p:nvSpPr>
          <p:spPr>
            <a:xfrm>
              <a:off x="1399730" y="2778923"/>
              <a:ext cx="1415772" cy="348109"/>
            </a:xfrm>
            <a:prstGeom prst="rect">
              <a:avLst/>
            </a:prstGeom>
            <a:noFill/>
          </p:spPr>
          <p:txBody>
            <a:bodyPr wrap="none" rtlCol="0">
              <a:spAutoFit/>
            </a:bodyPr>
            <a:lstStyle/>
            <a:p>
              <a:r>
                <a:rPr lang="en-GB" sz="1662" b="1" dirty="0">
                  <a:solidFill>
                    <a:srgbClr val="FF0000"/>
                  </a:solidFill>
                  <a:latin typeface="Comic Sans MS" panose="030F0702030302020204" pitchFamily="66" charset="0"/>
                </a:rPr>
                <a:t>Safe to eat</a:t>
              </a:r>
            </a:p>
          </p:txBody>
        </p:sp>
      </p:grpSp>
      <p:sp>
        <p:nvSpPr>
          <p:cNvPr id="10" name="Slide Number Placeholder 9"/>
          <p:cNvSpPr>
            <a:spLocks noGrp="1"/>
          </p:cNvSpPr>
          <p:nvPr>
            <p:ph type="sldNum" sz="quarter" idx="12"/>
          </p:nvPr>
        </p:nvSpPr>
        <p:spPr/>
        <p:txBody>
          <a:bodyPr/>
          <a:lstStyle/>
          <a:p>
            <a:fld id="{620B242D-6290-49E5-A6EF-D013109EBBA5}" type="slidenum">
              <a:rPr lang="en-GB" smtClean="0"/>
              <a:t>25</a:t>
            </a:fld>
            <a:endParaRPr lang="en-GB" dirty="0"/>
          </a:p>
        </p:txBody>
      </p:sp>
    </p:spTree>
    <p:extLst>
      <p:ext uri="{BB962C8B-B14F-4D97-AF65-F5344CB8AC3E}">
        <p14:creationId xmlns:p14="http://schemas.microsoft.com/office/powerpoint/2010/main" val="2327085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324852" y="1219102"/>
            <a:ext cx="6353938" cy="4305782"/>
          </a:xfrm>
          <a:prstGeom prst="rect">
            <a:avLst/>
          </a:prstGeom>
        </p:spPr>
      </p:pic>
      <p:sp>
        <p:nvSpPr>
          <p:cNvPr id="5" name="Text Box 5"/>
          <p:cNvSpPr txBox="1">
            <a:spLocks noChangeArrowheads="1"/>
          </p:cNvSpPr>
          <p:nvPr/>
        </p:nvSpPr>
        <p:spPr bwMode="auto">
          <a:xfrm>
            <a:off x="438912" y="1139023"/>
            <a:ext cx="1461617" cy="1510517"/>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noAutofit/>
          </a:bodyPr>
          <a:lstStyle/>
          <a:p>
            <a:pPr defTabSz="474779">
              <a:lnSpc>
                <a:spcPct val="115000"/>
              </a:lnSpc>
            </a:pPr>
            <a:r>
              <a:rPr lang="en-GB" sz="1400" b="1" dirty="0">
                <a:solidFill>
                  <a:prstClr val="black"/>
                </a:solidFill>
                <a:latin typeface="Century Gothic" panose="020B0502020202020204" pitchFamily="34" charset="0"/>
                <a:ea typeface="Calibri"/>
                <a:cs typeface="Times New Roman"/>
              </a:rPr>
              <a:t>   Fruits and vegetables. </a:t>
            </a:r>
            <a:endParaRPr lang="en-GB" sz="1400" dirty="0">
              <a:solidFill>
                <a:prstClr val="black"/>
              </a:solidFill>
              <a:latin typeface="Century Gothic" panose="020B0502020202020204" pitchFamily="34" charset="0"/>
              <a:ea typeface="Calibri"/>
              <a:cs typeface="Times New Roman"/>
            </a:endParaRP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This should make up 1/3</a:t>
            </a:r>
            <a:r>
              <a:rPr lang="en-GB" sz="1400" baseline="30000" dirty="0">
                <a:solidFill>
                  <a:prstClr val="black"/>
                </a:solidFill>
                <a:latin typeface="Century Gothic" panose="020B0502020202020204" pitchFamily="34" charset="0"/>
                <a:ea typeface="Calibri"/>
                <a:cs typeface="Times New Roman"/>
              </a:rPr>
              <a:t>rd</a:t>
            </a:r>
            <a:r>
              <a:rPr lang="en-GB" sz="1400" dirty="0">
                <a:solidFill>
                  <a:prstClr val="black"/>
                </a:solidFill>
                <a:latin typeface="Century Gothic" panose="020B0502020202020204" pitchFamily="34" charset="0"/>
                <a:ea typeface="Calibri"/>
                <a:cs typeface="Times New Roman"/>
              </a:rPr>
              <a:t> of your days food intake.</a:t>
            </a:r>
          </a:p>
        </p:txBody>
      </p:sp>
      <p:sp>
        <p:nvSpPr>
          <p:cNvPr id="6" name="Text Box 2"/>
          <p:cNvSpPr txBox="1">
            <a:spLocks noChangeArrowheads="1"/>
          </p:cNvSpPr>
          <p:nvPr/>
        </p:nvSpPr>
        <p:spPr bwMode="auto">
          <a:xfrm>
            <a:off x="7125226" y="886200"/>
            <a:ext cx="1556898" cy="2020661"/>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noAutofit/>
          </a:bodyPr>
          <a:lstStyle/>
          <a:p>
            <a:pPr defTabSz="474779">
              <a:lnSpc>
                <a:spcPct val="115000"/>
              </a:lnSpc>
              <a:spcAft>
                <a:spcPts val="519"/>
              </a:spcAft>
            </a:pPr>
            <a:r>
              <a:rPr lang="en-GB" sz="1400" b="1" dirty="0">
                <a:solidFill>
                  <a:prstClr val="black"/>
                </a:solidFill>
                <a:latin typeface="Century Gothic" panose="020B0502020202020204" pitchFamily="34" charset="0"/>
                <a:ea typeface="Calibri"/>
                <a:cs typeface="Times New Roman"/>
              </a:rPr>
              <a:t>Carbohydrates Bread, other cereals and potatoes. </a:t>
            </a: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This should make up 1/3</a:t>
            </a:r>
            <a:r>
              <a:rPr lang="en-GB" sz="1400" baseline="30000" dirty="0">
                <a:solidFill>
                  <a:prstClr val="black"/>
                </a:solidFill>
                <a:latin typeface="Century Gothic" panose="020B0502020202020204" pitchFamily="34" charset="0"/>
                <a:ea typeface="Calibri"/>
                <a:cs typeface="Times New Roman"/>
              </a:rPr>
              <a:t>rd</a:t>
            </a:r>
            <a:r>
              <a:rPr lang="en-GB" sz="1400" dirty="0">
                <a:solidFill>
                  <a:prstClr val="black"/>
                </a:solidFill>
                <a:latin typeface="Century Gothic" panose="020B0502020202020204" pitchFamily="34" charset="0"/>
                <a:ea typeface="Calibri"/>
                <a:cs typeface="Times New Roman"/>
              </a:rPr>
              <a:t> of your days food intake</a:t>
            </a:r>
          </a:p>
        </p:txBody>
      </p:sp>
      <p:sp>
        <p:nvSpPr>
          <p:cNvPr id="7" name="Text Box 4"/>
          <p:cNvSpPr txBox="1">
            <a:spLocks noChangeArrowheads="1"/>
          </p:cNvSpPr>
          <p:nvPr/>
        </p:nvSpPr>
        <p:spPr bwMode="auto">
          <a:xfrm>
            <a:off x="685800" y="4854510"/>
            <a:ext cx="2065686" cy="1286742"/>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spAutoFit/>
          </a:bodyPr>
          <a:lstStyle/>
          <a:p>
            <a:pPr defTabSz="474779">
              <a:lnSpc>
                <a:spcPct val="115000"/>
              </a:lnSpc>
            </a:pPr>
            <a:r>
              <a:rPr lang="en-GB" sz="1400" b="1" dirty="0">
                <a:solidFill>
                  <a:prstClr val="black"/>
                </a:solidFill>
                <a:latin typeface="Century Gothic" panose="020B0502020202020204" pitchFamily="34" charset="0"/>
                <a:ea typeface="Calibri"/>
                <a:cs typeface="Times New Roman"/>
              </a:rPr>
              <a:t>Proteins</a:t>
            </a:r>
          </a:p>
          <a:p>
            <a:pPr defTabSz="474779">
              <a:lnSpc>
                <a:spcPct val="115000"/>
              </a:lnSpc>
            </a:pPr>
            <a:r>
              <a:rPr lang="en-GB" sz="1400" b="1" dirty="0">
                <a:solidFill>
                  <a:prstClr val="black"/>
                </a:solidFill>
                <a:latin typeface="Century Gothic" panose="020B0502020202020204" pitchFamily="34" charset="0"/>
                <a:ea typeface="Calibri"/>
                <a:cs typeface="Times New Roman"/>
              </a:rPr>
              <a:t>Meat, fish and vegetarian alternatives.</a:t>
            </a:r>
            <a:endParaRPr lang="en-GB" sz="1400" dirty="0">
              <a:solidFill>
                <a:prstClr val="black"/>
              </a:solidFill>
              <a:latin typeface="Century Gothic" panose="020B0502020202020204" pitchFamily="34" charset="0"/>
              <a:ea typeface="Calibri"/>
              <a:cs typeface="Times New Roman"/>
            </a:endParaRP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2-3 portions a day</a:t>
            </a:r>
            <a:r>
              <a:rPr lang="en-GB" sz="1400" b="1" dirty="0">
                <a:solidFill>
                  <a:prstClr val="black"/>
                </a:solidFill>
                <a:latin typeface="Century Gothic" panose="020B0502020202020204" pitchFamily="34" charset="0"/>
                <a:ea typeface="Calibri"/>
                <a:cs typeface="Times New Roman"/>
              </a:rPr>
              <a:t>.</a:t>
            </a:r>
            <a:endParaRPr lang="en-GB" sz="1400" dirty="0">
              <a:solidFill>
                <a:prstClr val="black"/>
              </a:solidFill>
              <a:latin typeface="Century Gothic" panose="020B0502020202020204" pitchFamily="34" charset="0"/>
              <a:ea typeface="Calibri"/>
              <a:cs typeface="Times New Roman"/>
            </a:endParaRPr>
          </a:p>
        </p:txBody>
      </p:sp>
      <p:sp>
        <p:nvSpPr>
          <p:cNvPr id="8" name="Text Box 3"/>
          <p:cNvSpPr txBox="1">
            <a:spLocks noChangeArrowheads="1"/>
          </p:cNvSpPr>
          <p:nvPr/>
        </p:nvSpPr>
        <p:spPr bwMode="auto">
          <a:xfrm>
            <a:off x="6954305" y="4090036"/>
            <a:ext cx="1874410" cy="1912129"/>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noAutofit/>
          </a:bodyPr>
          <a:lstStyle/>
          <a:p>
            <a:pPr defTabSz="474779">
              <a:lnSpc>
                <a:spcPct val="115000"/>
              </a:lnSpc>
            </a:pPr>
            <a:r>
              <a:rPr lang="en-GB" sz="1400" b="1" dirty="0">
                <a:solidFill>
                  <a:prstClr val="black"/>
                </a:solidFill>
                <a:latin typeface="Century Gothic" panose="020B0502020202020204" pitchFamily="34" charset="0"/>
                <a:ea typeface="Calibri"/>
                <a:cs typeface="Times New Roman"/>
              </a:rPr>
              <a:t>Foods and drinks high in fat and/or sugar.</a:t>
            </a:r>
            <a:endParaRPr lang="en-GB" sz="1400" dirty="0">
              <a:solidFill>
                <a:prstClr val="black"/>
              </a:solidFill>
              <a:latin typeface="Century Gothic" panose="020B0502020202020204" pitchFamily="34" charset="0"/>
              <a:ea typeface="Calibri"/>
              <a:cs typeface="Times New Roman"/>
            </a:endParaRP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Eat and drink these foods occasionally and in small amounts</a:t>
            </a:r>
          </a:p>
        </p:txBody>
      </p:sp>
      <p:sp>
        <p:nvSpPr>
          <p:cNvPr id="9" name="Text Box 2"/>
          <p:cNvSpPr txBox="1">
            <a:spLocks noChangeArrowheads="1"/>
          </p:cNvSpPr>
          <p:nvPr/>
        </p:nvSpPr>
        <p:spPr bwMode="auto">
          <a:xfrm>
            <a:off x="4255690" y="5390105"/>
            <a:ext cx="1639524" cy="1038982"/>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spAutoFit/>
          </a:bodyPr>
          <a:lstStyle/>
          <a:p>
            <a:pPr defTabSz="474779">
              <a:lnSpc>
                <a:spcPct val="115000"/>
              </a:lnSpc>
            </a:pPr>
            <a:r>
              <a:rPr lang="en-GB" sz="1400" b="1" dirty="0">
                <a:solidFill>
                  <a:prstClr val="black"/>
                </a:solidFill>
                <a:latin typeface="Century Gothic" panose="020B0502020202020204" pitchFamily="34" charset="0"/>
                <a:ea typeface="Calibri"/>
                <a:cs typeface="Times New Roman"/>
              </a:rPr>
              <a:t>Milk and dairy Foods.</a:t>
            </a: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2-3 portions a day</a:t>
            </a:r>
            <a:r>
              <a:rPr lang="en-GB" sz="1400" b="1" dirty="0">
                <a:solidFill>
                  <a:prstClr val="black"/>
                </a:solidFill>
                <a:latin typeface="Century Gothic" panose="020B0502020202020204" pitchFamily="34" charset="0"/>
                <a:ea typeface="Calibri"/>
                <a:cs typeface="Times New Roman"/>
              </a:rPr>
              <a:t>.</a:t>
            </a:r>
            <a:endParaRPr lang="en-GB" sz="1400" dirty="0">
              <a:solidFill>
                <a:prstClr val="black"/>
              </a:solidFill>
              <a:latin typeface="Century Gothic" panose="020B0502020202020204" pitchFamily="34" charset="0"/>
              <a:ea typeface="Calibri"/>
              <a:cs typeface="Times New Roman"/>
            </a:endParaRPr>
          </a:p>
        </p:txBody>
      </p:sp>
      <p:sp>
        <p:nvSpPr>
          <p:cNvPr id="10" name="Rounded Rectangle 9"/>
          <p:cNvSpPr/>
          <p:nvPr/>
        </p:nvSpPr>
        <p:spPr>
          <a:xfrm>
            <a:off x="595501" y="156670"/>
            <a:ext cx="7777424"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92" b="1" dirty="0"/>
          </a:p>
        </p:txBody>
      </p:sp>
      <p:sp>
        <p:nvSpPr>
          <p:cNvPr id="11" name="TextBox 10"/>
          <p:cNvSpPr txBox="1"/>
          <p:nvPr/>
        </p:nvSpPr>
        <p:spPr>
          <a:xfrm>
            <a:off x="2247773" y="330285"/>
            <a:ext cx="4917576" cy="475836"/>
          </a:xfrm>
          <a:prstGeom prst="rect">
            <a:avLst/>
          </a:prstGeom>
          <a:noFill/>
        </p:spPr>
        <p:txBody>
          <a:bodyPr wrap="square" rtlCol="0">
            <a:spAutoFit/>
          </a:bodyPr>
          <a:lstStyle/>
          <a:p>
            <a:pPr algn="ctr"/>
            <a:r>
              <a:rPr lang="en-GB" sz="2492" dirty="0">
                <a:solidFill>
                  <a:schemeClr val="bg1"/>
                </a:solidFill>
              </a:rPr>
              <a:t>The Eatwell Guide</a:t>
            </a:r>
          </a:p>
        </p:txBody>
      </p:sp>
      <p:cxnSp>
        <p:nvCxnSpPr>
          <p:cNvPr id="3" name="Straight Arrow Connector 2"/>
          <p:cNvCxnSpPr/>
          <p:nvPr/>
        </p:nvCxnSpPr>
        <p:spPr>
          <a:xfrm flipH="1" flipV="1">
            <a:off x="1682496" y="2505456"/>
            <a:ext cx="923544" cy="780338"/>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5559552" y="1737360"/>
            <a:ext cx="1138016" cy="1177076"/>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5986245" y="4462743"/>
            <a:ext cx="1072923" cy="411009"/>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5333521" y="4690635"/>
            <a:ext cx="116581" cy="682721"/>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H="1">
            <a:off x="2911424" y="4636196"/>
            <a:ext cx="1255898" cy="968767"/>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2" name="Slide Number Placeholder 1"/>
          <p:cNvSpPr>
            <a:spLocks noGrp="1"/>
          </p:cNvSpPr>
          <p:nvPr>
            <p:ph type="sldNum" sz="quarter" idx="12"/>
          </p:nvPr>
        </p:nvSpPr>
        <p:spPr/>
        <p:txBody>
          <a:bodyPr/>
          <a:lstStyle/>
          <a:p>
            <a:fld id="{620B242D-6290-49E5-A6EF-D013109EBBA5}" type="slidenum">
              <a:rPr lang="en-GB" smtClean="0"/>
              <a:t>26</a:t>
            </a:fld>
            <a:endParaRPr lang="en-GB" dirty="0"/>
          </a:p>
        </p:txBody>
      </p:sp>
    </p:spTree>
    <p:extLst>
      <p:ext uri="{BB962C8B-B14F-4D97-AF65-F5344CB8AC3E}">
        <p14:creationId xmlns:p14="http://schemas.microsoft.com/office/powerpoint/2010/main" val="29420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3682" y="274876"/>
            <a:ext cx="8137853"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 DESIGN</a:t>
            </a:r>
          </a:p>
        </p:txBody>
      </p:sp>
      <p:graphicFrame>
        <p:nvGraphicFramePr>
          <p:cNvPr id="3" name="Table 2"/>
          <p:cNvGraphicFramePr>
            <a:graphicFrameLocks noGrp="1"/>
          </p:cNvGraphicFramePr>
          <p:nvPr/>
        </p:nvGraphicFramePr>
        <p:xfrm>
          <a:off x="642220" y="1123040"/>
          <a:ext cx="7660776" cy="5224384"/>
        </p:xfrm>
        <a:graphic>
          <a:graphicData uri="http://schemas.openxmlformats.org/drawingml/2006/table">
            <a:tbl>
              <a:tblPr firstRow="1" bandRow="1">
                <a:tableStyleId>{5C22544A-7EE6-4342-B048-85BDC9FD1C3A}</a:tableStyleId>
              </a:tblPr>
              <a:tblGrid>
                <a:gridCol w="2654726">
                  <a:extLst>
                    <a:ext uri="{9D8B030D-6E8A-4147-A177-3AD203B41FA5}">
                      <a16:colId xmlns:a16="http://schemas.microsoft.com/office/drawing/2014/main" xmlns="" val="20000"/>
                    </a:ext>
                  </a:extLst>
                </a:gridCol>
                <a:gridCol w="5006050">
                  <a:extLst>
                    <a:ext uri="{9D8B030D-6E8A-4147-A177-3AD203B41FA5}">
                      <a16:colId xmlns:a16="http://schemas.microsoft.com/office/drawing/2014/main" xmlns="" val="20001"/>
                    </a:ext>
                  </a:extLst>
                </a:gridCol>
              </a:tblGrid>
              <a:tr h="291646">
                <a:tc>
                  <a:txBody>
                    <a:bodyPr/>
                    <a:lstStyle/>
                    <a:p>
                      <a:r>
                        <a:rPr lang="en-GB" sz="1200" dirty="0">
                          <a:latin typeface="Comic Sans MS" panose="030F0702030302020204" pitchFamily="66" charset="0"/>
                        </a:rPr>
                        <a:t>Food Group </a:t>
                      </a:r>
                    </a:p>
                  </a:txBody>
                  <a:tcPr marL="63305" marR="63305" marT="31652" marB="31652"/>
                </a:tc>
                <a:tc>
                  <a:txBody>
                    <a:bodyPr/>
                    <a:lstStyle/>
                    <a:p>
                      <a:r>
                        <a:rPr lang="en-GB" sz="1200" dirty="0">
                          <a:latin typeface="Comic Sans MS" panose="030F0702030302020204" pitchFamily="66" charset="0"/>
                        </a:rPr>
                        <a:t>Examples</a:t>
                      </a:r>
                    </a:p>
                  </a:txBody>
                  <a:tcPr marL="63305" marR="63305" marT="31652" marB="31652"/>
                </a:tc>
                <a:extLst>
                  <a:ext uri="{0D108BD9-81ED-4DB2-BD59-A6C34878D82A}">
                    <a16:rowId xmlns:a16="http://schemas.microsoft.com/office/drawing/2014/main" xmlns="" val="10000"/>
                  </a:ext>
                </a:extLst>
              </a:tr>
              <a:tr h="750079">
                <a:tc>
                  <a:txBody>
                    <a:bodyPr/>
                    <a:lstStyle/>
                    <a:p>
                      <a:pPr algn="ctr"/>
                      <a:r>
                        <a:rPr lang="en-GB" sz="1200" b="1" dirty="0">
                          <a:latin typeface="Comic Sans MS" panose="030F0702030302020204" pitchFamily="66" charset="0"/>
                        </a:rPr>
                        <a:t>Vegetables</a:t>
                      </a:r>
                    </a:p>
                  </a:txBody>
                  <a:tcPr marL="63305" marR="63305" marT="31652" marB="31652"/>
                </a:tc>
                <a:tc>
                  <a:txBody>
                    <a:bodyPr/>
                    <a:lstStyle/>
                    <a:p>
                      <a:r>
                        <a:rPr lang="en-GB" sz="1200" dirty="0">
                          <a:latin typeface="Comic Sans MS" panose="030F0702030302020204" pitchFamily="66" charset="0"/>
                        </a:rPr>
                        <a:t>Tomatoes, lettuce, cucumber,</a:t>
                      </a:r>
                      <a:r>
                        <a:rPr lang="en-GB" sz="1200" baseline="0" dirty="0">
                          <a:latin typeface="Comic Sans MS" panose="030F0702030302020204" pitchFamily="66" charset="0"/>
                        </a:rPr>
                        <a:t> spring onions, grated carrot,</a:t>
                      </a:r>
                    </a:p>
                    <a:p>
                      <a:endParaRPr lang="en-GB" sz="1200" baseline="0" dirty="0">
                        <a:latin typeface="Comic Sans MS" panose="030F0702030302020204" pitchFamily="66" charset="0"/>
                      </a:endParaRPr>
                    </a:p>
                    <a:p>
                      <a:endParaRPr lang="en-GB" sz="1200" baseline="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1"/>
                  </a:ext>
                </a:extLst>
              </a:tr>
              <a:tr h="771180">
                <a:tc>
                  <a:txBody>
                    <a:bodyPr/>
                    <a:lstStyle/>
                    <a:p>
                      <a:pPr algn="ctr"/>
                      <a:r>
                        <a:rPr lang="en-GB" sz="1200" b="1" dirty="0">
                          <a:latin typeface="Comic Sans MS" panose="030F0702030302020204" pitchFamily="66" charset="0"/>
                        </a:rPr>
                        <a:t>Fruit</a:t>
                      </a:r>
                    </a:p>
                  </a:txBody>
                  <a:tcPr marL="63305" marR="63305" marT="31652" marB="31652"/>
                </a:tc>
                <a:tc>
                  <a:txBody>
                    <a:bodyPr/>
                    <a:lstStyle/>
                    <a:p>
                      <a:r>
                        <a:rPr lang="en-GB" sz="1200" dirty="0">
                          <a:latin typeface="Comic Sans MS" panose="030F0702030302020204" pitchFamily="66" charset="0"/>
                        </a:rPr>
                        <a:t>Fresh or tinned - Pineapple,</a:t>
                      </a:r>
                      <a:r>
                        <a:rPr lang="en-GB" sz="1200" baseline="0" dirty="0">
                          <a:latin typeface="Comic Sans MS" panose="030F0702030302020204" pitchFamily="66" charset="0"/>
                        </a:rPr>
                        <a:t> peach, Dried fruits - raisins</a:t>
                      </a:r>
                    </a:p>
                    <a:p>
                      <a:endParaRPr lang="en-GB" sz="1200" baseline="0" dirty="0">
                        <a:latin typeface="Comic Sans MS" panose="030F0702030302020204" pitchFamily="66" charset="0"/>
                      </a:endParaRP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2"/>
                  </a:ext>
                </a:extLst>
              </a:tr>
              <a:tr h="1028847">
                <a:tc>
                  <a:txBody>
                    <a:bodyPr/>
                    <a:lstStyle/>
                    <a:p>
                      <a:pPr algn="ctr"/>
                      <a:r>
                        <a:rPr lang="en-GB" sz="1200" b="1" dirty="0">
                          <a:latin typeface="Comic Sans MS" panose="030F0702030302020204" pitchFamily="66" charset="0"/>
                        </a:rPr>
                        <a:t>Animal protein </a:t>
                      </a:r>
                      <a:r>
                        <a:rPr lang="en-GB" sz="1200" dirty="0">
                          <a:latin typeface="Comic Sans MS" panose="030F0702030302020204" pitchFamily="66" charset="0"/>
                        </a:rPr>
                        <a:t>–</a:t>
                      </a:r>
                    </a:p>
                    <a:p>
                      <a:pPr algn="ctr"/>
                      <a:r>
                        <a:rPr lang="en-GB" sz="1200" dirty="0">
                          <a:latin typeface="Comic Sans MS" panose="030F0702030302020204" pitchFamily="66" charset="0"/>
                        </a:rPr>
                        <a:t>This needs to be cooked</a:t>
                      </a:r>
                      <a:r>
                        <a:rPr lang="en-GB" sz="1200" baseline="0" dirty="0">
                          <a:latin typeface="Comic Sans MS" panose="030F0702030302020204" pitchFamily="66" charset="0"/>
                        </a:rPr>
                        <a:t> and chilled.</a:t>
                      </a:r>
                      <a:endParaRPr lang="en-GB" sz="1200" dirty="0">
                        <a:latin typeface="Comic Sans MS" panose="030F0702030302020204" pitchFamily="66" charset="0"/>
                      </a:endParaRPr>
                    </a:p>
                  </a:txBody>
                  <a:tcPr marL="63305" marR="63305" marT="31652" marB="31652"/>
                </a:tc>
                <a:tc>
                  <a:txBody>
                    <a:bodyPr/>
                    <a:lstStyle/>
                    <a:p>
                      <a:r>
                        <a:rPr lang="en-GB" sz="1200" b="1" dirty="0">
                          <a:latin typeface="Comic Sans MS" panose="030F0702030302020204" pitchFamily="66" charset="0"/>
                        </a:rPr>
                        <a:t>Meat</a:t>
                      </a:r>
                      <a:r>
                        <a:rPr lang="en-GB" sz="1200" dirty="0">
                          <a:latin typeface="Comic Sans MS" panose="030F0702030302020204" pitchFamily="66" charset="0"/>
                        </a:rPr>
                        <a:t>:</a:t>
                      </a:r>
                      <a:r>
                        <a:rPr lang="en-GB" sz="1200" baseline="0" dirty="0">
                          <a:latin typeface="Comic Sans MS" panose="030F0702030302020204" pitchFamily="66" charset="0"/>
                        </a:rPr>
                        <a:t> h</a:t>
                      </a:r>
                      <a:r>
                        <a:rPr lang="en-GB" sz="1200" dirty="0">
                          <a:latin typeface="Comic Sans MS" panose="030F0702030302020204" pitchFamily="66" charset="0"/>
                        </a:rPr>
                        <a:t>am , chicken, sausages, bacon, hot dogs </a:t>
                      </a:r>
                    </a:p>
                    <a:p>
                      <a:r>
                        <a:rPr lang="en-GB" sz="1200" b="1" dirty="0">
                          <a:latin typeface="Comic Sans MS" panose="030F0702030302020204" pitchFamily="66" charset="0"/>
                        </a:rPr>
                        <a:t>Fish</a:t>
                      </a:r>
                      <a:r>
                        <a:rPr lang="en-GB" sz="1200" dirty="0">
                          <a:latin typeface="Comic Sans MS" panose="030F0702030302020204" pitchFamily="66" charset="0"/>
                        </a:rPr>
                        <a:t>: smoked salmon, tinned Tuna/salmon</a:t>
                      </a:r>
                    </a:p>
                    <a:p>
                      <a:endParaRPr lang="en-GB" sz="1200" dirty="0">
                        <a:latin typeface="Comic Sans MS" panose="030F0702030302020204" pitchFamily="66" charset="0"/>
                      </a:endParaRP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3"/>
                  </a:ext>
                </a:extLst>
              </a:tr>
              <a:tr h="927769">
                <a:tc>
                  <a:txBody>
                    <a:bodyPr/>
                    <a:lstStyle/>
                    <a:p>
                      <a:pPr algn="ctr"/>
                      <a:r>
                        <a:rPr lang="en-GB" sz="1200" b="1" dirty="0">
                          <a:latin typeface="Comic Sans MS" panose="030F0702030302020204" pitchFamily="66" charset="0"/>
                        </a:rPr>
                        <a:t>Vegetable protein</a:t>
                      </a:r>
                    </a:p>
                  </a:txBody>
                  <a:tcPr marL="63305" marR="63305" marT="31652" marB="31652"/>
                </a:tc>
                <a:tc>
                  <a:txBody>
                    <a:bodyPr/>
                    <a:lstStyle/>
                    <a:p>
                      <a:r>
                        <a:rPr lang="en-GB" sz="1200" dirty="0">
                          <a:latin typeface="Comic Sans MS" panose="030F0702030302020204" pitchFamily="66" charset="0"/>
                        </a:rPr>
                        <a:t>Kidney beans, butter beans, </a:t>
                      </a:r>
                      <a:r>
                        <a:rPr lang="en-GB" sz="1200" baseline="0" dirty="0">
                          <a:latin typeface="Comic Sans MS" panose="030F0702030302020204" pitchFamily="66" charset="0"/>
                        </a:rPr>
                        <a:t>cooked lentils, chick peas, edamame beans</a:t>
                      </a:r>
                    </a:p>
                    <a:p>
                      <a:endParaRPr lang="en-GB" sz="1200" baseline="0" dirty="0">
                        <a:latin typeface="Comic Sans MS" panose="030F0702030302020204" pitchFamily="66" charset="0"/>
                      </a:endParaRPr>
                    </a:p>
                    <a:p>
                      <a:r>
                        <a:rPr lang="en-GB" sz="1200" baseline="0" dirty="0">
                          <a:latin typeface="Comic Sans MS" panose="030F0702030302020204" pitchFamily="66" charset="0"/>
                        </a:rPr>
                        <a:t>Nuts: almonds/walnuts/ pine nuts</a:t>
                      </a:r>
                    </a:p>
                  </a:txBody>
                  <a:tcPr marL="63305" marR="63305" marT="31652" marB="31652"/>
                </a:tc>
                <a:extLst>
                  <a:ext uri="{0D108BD9-81ED-4DB2-BD59-A6C34878D82A}">
                    <a16:rowId xmlns:a16="http://schemas.microsoft.com/office/drawing/2014/main" xmlns="" val="10004"/>
                  </a:ext>
                </a:extLst>
              </a:tr>
              <a:tr h="835288">
                <a:tc>
                  <a:txBody>
                    <a:bodyPr/>
                    <a:lstStyle/>
                    <a:p>
                      <a:pPr algn="ctr"/>
                      <a:r>
                        <a:rPr lang="en-GB" sz="1200" b="1" dirty="0">
                          <a:latin typeface="Comic Sans MS" panose="030F0702030302020204" pitchFamily="66" charset="0"/>
                        </a:rPr>
                        <a:t>Carbohydrates</a:t>
                      </a:r>
                      <a:r>
                        <a:rPr lang="en-GB" sz="1200" dirty="0">
                          <a:latin typeface="Comic Sans MS" panose="030F0702030302020204" pitchFamily="66" charset="0"/>
                        </a:rPr>
                        <a:t> – </a:t>
                      </a:r>
                    </a:p>
                    <a:p>
                      <a:pPr algn="ctr"/>
                      <a:r>
                        <a:rPr lang="en-GB" sz="1200" dirty="0">
                          <a:latin typeface="Comic Sans MS" panose="030F0702030302020204" pitchFamily="66" charset="0"/>
                        </a:rPr>
                        <a:t>This needs to be cooked and chilled</a:t>
                      </a:r>
                    </a:p>
                  </a:txBody>
                  <a:tcPr marL="63305" marR="63305" marT="31652" marB="31652"/>
                </a:tc>
                <a:tc>
                  <a:txBody>
                    <a:bodyPr/>
                    <a:lstStyle/>
                    <a:p>
                      <a:r>
                        <a:rPr lang="en-GB" sz="1200" dirty="0">
                          <a:latin typeface="Comic Sans MS" panose="030F0702030302020204" pitchFamily="66" charset="0"/>
                        </a:rPr>
                        <a:t>Pasta shapes – shells, spirals, tubes</a:t>
                      </a: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5"/>
                  </a:ext>
                </a:extLst>
              </a:tr>
              <a:tr h="619575">
                <a:tc>
                  <a:txBody>
                    <a:bodyPr/>
                    <a:lstStyle/>
                    <a:p>
                      <a:pPr algn="ctr"/>
                      <a:r>
                        <a:rPr lang="en-GB" sz="1200" b="1" i="0" dirty="0">
                          <a:latin typeface="Comic Sans MS" panose="030F0702030302020204" pitchFamily="66" charset="0"/>
                        </a:rPr>
                        <a:t>Dressing</a:t>
                      </a:r>
                    </a:p>
                  </a:txBody>
                  <a:tcPr marL="63305" marR="63305" marT="31652" marB="31652"/>
                </a:tc>
                <a:tc>
                  <a:txBody>
                    <a:bodyPr/>
                    <a:lstStyle/>
                    <a:p>
                      <a:r>
                        <a:rPr lang="en-GB" sz="1200" dirty="0">
                          <a:latin typeface="Comic Sans MS" panose="030F0702030302020204" pitchFamily="66" charset="0"/>
                        </a:rPr>
                        <a:t>Mayonnaise, vinaigrette using oil and vinegar (</a:t>
                      </a:r>
                      <a:r>
                        <a:rPr lang="en-GB" sz="1200" baseline="0" dirty="0">
                          <a:latin typeface="Comic Sans MS" panose="030F0702030302020204" pitchFamily="66" charset="0"/>
                        </a:rPr>
                        <a:t> red/white wine/balsamic vinegar</a:t>
                      </a:r>
                      <a:r>
                        <a:rPr lang="en-GB" sz="1200" dirty="0">
                          <a:latin typeface="Comic Sans MS" panose="030F0702030302020204" pitchFamily="66" charset="0"/>
                        </a:rPr>
                        <a:t> or lemon juice.</a:t>
                      </a:r>
                    </a:p>
                  </a:txBody>
                  <a:tcPr marL="63305" marR="63305" marT="31652" marB="31652"/>
                </a:tc>
                <a:extLst>
                  <a:ext uri="{0D108BD9-81ED-4DB2-BD59-A6C34878D82A}">
                    <a16:rowId xmlns:a16="http://schemas.microsoft.com/office/drawing/2014/main" xmlns="" val="10006"/>
                  </a:ext>
                </a:extLst>
              </a:tr>
            </a:tbl>
          </a:graphicData>
        </a:graphic>
      </p:graphicFrame>
      <p:sp>
        <p:nvSpPr>
          <p:cNvPr id="4" name="Slide Number Placeholder 3"/>
          <p:cNvSpPr>
            <a:spLocks noGrp="1"/>
          </p:cNvSpPr>
          <p:nvPr>
            <p:ph type="sldNum" sz="quarter" idx="12"/>
          </p:nvPr>
        </p:nvSpPr>
        <p:spPr/>
        <p:txBody>
          <a:bodyPr/>
          <a:lstStyle/>
          <a:p>
            <a:fld id="{620B242D-6290-49E5-A6EF-D013109EBBA5}" type="slidenum">
              <a:rPr lang="en-GB" smtClean="0"/>
              <a:t>27</a:t>
            </a:fld>
            <a:endParaRPr lang="en-GB" dirty="0"/>
          </a:p>
        </p:txBody>
      </p:sp>
    </p:spTree>
    <p:extLst>
      <p:ext uri="{BB962C8B-B14F-4D97-AF65-F5344CB8AC3E}">
        <p14:creationId xmlns:p14="http://schemas.microsoft.com/office/powerpoint/2010/main" val="363278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4698" y="158263"/>
            <a:ext cx="8229599"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a:t>
            </a:r>
          </a:p>
        </p:txBody>
      </p:sp>
      <p:graphicFrame>
        <p:nvGraphicFramePr>
          <p:cNvPr id="3" name="Table 2"/>
          <p:cNvGraphicFramePr>
            <a:graphicFrameLocks noGrp="1"/>
          </p:cNvGraphicFramePr>
          <p:nvPr/>
        </p:nvGraphicFramePr>
        <p:xfrm>
          <a:off x="853236" y="2010235"/>
          <a:ext cx="7477283" cy="4368058"/>
        </p:xfrm>
        <a:graphic>
          <a:graphicData uri="http://schemas.openxmlformats.org/drawingml/2006/table">
            <a:tbl>
              <a:tblPr firstRow="1" bandRow="1">
                <a:tableStyleId>{5C22544A-7EE6-4342-B048-85BDC9FD1C3A}</a:tableStyleId>
              </a:tblPr>
              <a:tblGrid>
                <a:gridCol w="2591139">
                  <a:extLst>
                    <a:ext uri="{9D8B030D-6E8A-4147-A177-3AD203B41FA5}">
                      <a16:colId xmlns:a16="http://schemas.microsoft.com/office/drawing/2014/main" xmlns="" val="20000"/>
                    </a:ext>
                  </a:extLst>
                </a:gridCol>
                <a:gridCol w="4886144">
                  <a:extLst>
                    <a:ext uri="{9D8B030D-6E8A-4147-A177-3AD203B41FA5}">
                      <a16:colId xmlns:a16="http://schemas.microsoft.com/office/drawing/2014/main" xmlns="" val="20001"/>
                    </a:ext>
                  </a:extLst>
                </a:gridCol>
              </a:tblGrid>
              <a:tr h="291646">
                <a:tc>
                  <a:txBody>
                    <a:bodyPr/>
                    <a:lstStyle/>
                    <a:p>
                      <a:r>
                        <a:rPr lang="en-GB" sz="1200" dirty="0">
                          <a:latin typeface="Comic Sans MS" panose="030F0702030302020204" pitchFamily="66" charset="0"/>
                        </a:rPr>
                        <a:t>Food Group </a:t>
                      </a:r>
                    </a:p>
                  </a:txBody>
                  <a:tcPr marL="63305" marR="63305" marT="31652" marB="31652"/>
                </a:tc>
                <a:tc>
                  <a:txBody>
                    <a:bodyPr/>
                    <a:lstStyle/>
                    <a:p>
                      <a:r>
                        <a:rPr lang="en-GB" sz="1200" dirty="0">
                          <a:latin typeface="Comic Sans MS" panose="030F0702030302020204" pitchFamily="66" charset="0"/>
                        </a:rPr>
                        <a:t>Examples</a:t>
                      </a:r>
                    </a:p>
                  </a:txBody>
                  <a:tcPr marL="63305" marR="63305" marT="31652" marB="31652"/>
                </a:tc>
                <a:extLst>
                  <a:ext uri="{0D108BD9-81ED-4DB2-BD59-A6C34878D82A}">
                    <a16:rowId xmlns:a16="http://schemas.microsoft.com/office/drawing/2014/main" xmlns="" val="10000"/>
                  </a:ext>
                </a:extLst>
              </a:tr>
              <a:tr h="750079">
                <a:tc>
                  <a:txBody>
                    <a:bodyPr/>
                    <a:lstStyle/>
                    <a:p>
                      <a:pPr algn="ctr"/>
                      <a:r>
                        <a:rPr lang="en-GB" sz="1200" b="1" dirty="0">
                          <a:latin typeface="Comic Sans MS" panose="030F0702030302020204" pitchFamily="66" charset="0"/>
                        </a:rPr>
                        <a:t>Vegetables</a:t>
                      </a:r>
                    </a:p>
                  </a:txBody>
                  <a:tcPr marL="63305" marR="63305" marT="31652" marB="31652"/>
                </a:tc>
                <a:tc>
                  <a:txBody>
                    <a:bodyPr/>
                    <a:lstStyle/>
                    <a:p>
                      <a:endParaRPr lang="en-GB" sz="1200" baseline="0" dirty="0">
                        <a:latin typeface="Comic Sans MS" panose="030F0702030302020204" pitchFamily="66" charset="0"/>
                      </a:endParaRPr>
                    </a:p>
                    <a:p>
                      <a:endParaRPr lang="en-GB" sz="1200" baseline="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1"/>
                  </a:ext>
                </a:extLst>
              </a:tr>
              <a:tr h="771180">
                <a:tc>
                  <a:txBody>
                    <a:bodyPr/>
                    <a:lstStyle/>
                    <a:p>
                      <a:pPr algn="ctr"/>
                      <a:r>
                        <a:rPr lang="en-GB" sz="1200" b="1" dirty="0">
                          <a:latin typeface="Comic Sans MS" panose="030F0702030302020204" pitchFamily="66" charset="0"/>
                        </a:rPr>
                        <a:t>Fruit</a:t>
                      </a:r>
                    </a:p>
                  </a:txBody>
                  <a:tcPr marL="63305" marR="63305" marT="31652" marB="31652"/>
                </a:tc>
                <a:tc>
                  <a:txBody>
                    <a:bodyPr/>
                    <a:lstStyle/>
                    <a:p>
                      <a:endParaRPr lang="en-GB" sz="1200" baseline="0" dirty="0">
                        <a:latin typeface="Comic Sans MS" panose="030F0702030302020204" pitchFamily="66" charset="0"/>
                      </a:endParaRP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2"/>
                  </a:ext>
                </a:extLst>
              </a:tr>
              <a:tr h="715062">
                <a:tc>
                  <a:txBody>
                    <a:bodyPr/>
                    <a:lstStyle/>
                    <a:p>
                      <a:pPr algn="ctr"/>
                      <a:r>
                        <a:rPr lang="en-GB" sz="1200" b="1" dirty="0">
                          <a:latin typeface="Comic Sans MS" panose="030F0702030302020204" pitchFamily="66" charset="0"/>
                        </a:rPr>
                        <a:t>Animal protein </a:t>
                      </a:r>
                      <a:r>
                        <a:rPr lang="en-GB" sz="1200" dirty="0">
                          <a:latin typeface="Comic Sans MS" panose="030F0702030302020204" pitchFamily="66" charset="0"/>
                        </a:rPr>
                        <a:t>–</a:t>
                      </a:r>
                    </a:p>
                    <a:p>
                      <a:pPr algn="ctr"/>
                      <a:r>
                        <a:rPr lang="en-GB" sz="1200" dirty="0">
                          <a:latin typeface="Comic Sans MS" panose="030F0702030302020204" pitchFamily="66" charset="0"/>
                        </a:rPr>
                        <a:t>cooked</a:t>
                      </a:r>
                      <a:r>
                        <a:rPr lang="en-GB" sz="1200" baseline="0" dirty="0">
                          <a:latin typeface="Comic Sans MS" panose="030F0702030302020204" pitchFamily="66" charset="0"/>
                        </a:rPr>
                        <a:t> and chilled.</a:t>
                      </a:r>
                      <a:endParaRPr lang="en-GB" sz="1200" dirty="0">
                        <a:latin typeface="Comic Sans MS" panose="030F0702030302020204" pitchFamily="66" charset="0"/>
                      </a:endParaRPr>
                    </a:p>
                  </a:txBody>
                  <a:tcPr marL="63305" marR="63305" marT="31652" marB="31652"/>
                </a:tc>
                <a:tc>
                  <a:txBody>
                    <a:bodyPr/>
                    <a:lstStyle/>
                    <a:p>
                      <a:endParaRPr lang="en-GB" sz="1200" dirty="0">
                        <a:latin typeface="Comic Sans MS" panose="030F0702030302020204" pitchFamily="66" charset="0"/>
                      </a:endParaRP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3"/>
                  </a:ext>
                </a:extLst>
              </a:tr>
              <a:tr h="557682">
                <a:tc>
                  <a:txBody>
                    <a:bodyPr/>
                    <a:lstStyle/>
                    <a:p>
                      <a:pPr algn="ctr"/>
                      <a:r>
                        <a:rPr lang="en-GB" sz="1200" b="1" dirty="0">
                          <a:latin typeface="Comic Sans MS" panose="030F0702030302020204" pitchFamily="66" charset="0"/>
                        </a:rPr>
                        <a:t>Vegetable protein</a:t>
                      </a:r>
                    </a:p>
                  </a:txBody>
                  <a:tcPr marL="63305" marR="63305" marT="31652" marB="31652"/>
                </a:tc>
                <a:tc>
                  <a:txBody>
                    <a:bodyPr/>
                    <a:lstStyle/>
                    <a:p>
                      <a:endParaRPr lang="en-GB" sz="1200" baseline="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4"/>
                  </a:ext>
                </a:extLst>
              </a:tr>
              <a:tr h="649363">
                <a:tc>
                  <a:txBody>
                    <a:bodyPr/>
                    <a:lstStyle/>
                    <a:p>
                      <a:pPr algn="ctr"/>
                      <a:r>
                        <a:rPr lang="en-GB" sz="1200" b="1" dirty="0">
                          <a:latin typeface="Comic Sans MS" panose="030F0702030302020204" pitchFamily="66" charset="0"/>
                        </a:rPr>
                        <a:t>Carbohydrates</a:t>
                      </a:r>
                      <a:r>
                        <a:rPr lang="en-GB" sz="1200" dirty="0">
                          <a:latin typeface="Comic Sans MS" panose="030F0702030302020204" pitchFamily="66" charset="0"/>
                        </a:rPr>
                        <a:t> – </a:t>
                      </a:r>
                    </a:p>
                    <a:p>
                      <a:pPr algn="ctr"/>
                      <a:r>
                        <a:rPr lang="en-GB" sz="1200" dirty="0">
                          <a:latin typeface="Comic Sans MS" panose="030F0702030302020204" pitchFamily="66" charset="0"/>
                        </a:rPr>
                        <a:t> cooked and chilled</a:t>
                      </a:r>
                    </a:p>
                  </a:txBody>
                  <a:tcPr marL="63305" marR="63305" marT="31652" marB="31652"/>
                </a:tc>
                <a:tc>
                  <a:txBody>
                    <a:bodyPr/>
                    <a:lstStyle/>
                    <a:p>
                      <a:endParaRPr lang="en-GB" sz="1200" dirty="0"/>
                    </a:p>
                  </a:txBody>
                  <a:tcPr marL="63305" marR="63305" marT="31652" marB="31652"/>
                </a:tc>
                <a:extLst>
                  <a:ext uri="{0D108BD9-81ED-4DB2-BD59-A6C34878D82A}">
                    <a16:rowId xmlns:a16="http://schemas.microsoft.com/office/drawing/2014/main" xmlns="" val="10005"/>
                  </a:ext>
                </a:extLst>
              </a:tr>
              <a:tr h="633046">
                <a:tc>
                  <a:txBody>
                    <a:bodyPr/>
                    <a:lstStyle/>
                    <a:p>
                      <a:pPr algn="ctr"/>
                      <a:r>
                        <a:rPr lang="en-GB" sz="1200" b="1" i="0" dirty="0">
                          <a:latin typeface="Comic Sans MS" panose="030F0702030302020204" pitchFamily="66" charset="0"/>
                        </a:rPr>
                        <a:t>Dressing</a:t>
                      </a:r>
                    </a:p>
                  </a:txBody>
                  <a:tcPr marL="63305" marR="63305" marT="31652" marB="31652"/>
                </a:tc>
                <a:tc>
                  <a:txBody>
                    <a:bodyPr/>
                    <a:lstStyle/>
                    <a:p>
                      <a:endParaRPr lang="en-GB" sz="1200" dirty="0"/>
                    </a:p>
                    <a:p>
                      <a:endParaRPr lang="en-GB" sz="1200" dirty="0"/>
                    </a:p>
                    <a:p>
                      <a:endParaRPr lang="en-GB" sz="1200" dirty="0"/>
                    </a:p>
                  </a:txBody>
                  <a:tcPr marL="63305" marR="63305" marT="31652" marB="31652"/>
                </a:tc>
                <a:extLst>
                  <a:ext uri="{0D108BD9-81ED-4DB2-BD59-A6C34878D82A}">
                    <a16:rowId xmlns:a16="http://schemas.microsoft.com/office/drawing/2014/main" xmlns="" val="10006"/>
                  </a:ext>
                </a:extLst>
              </a:tr>
            </a:tbl>
          </a:graphicData>
        </a:graphic>
      </p:graphicFrame>
      <p:sp>
        <p:nvSpPr>
          <p:cNvPr id="4" name="TextBox 3"/>
          <p:cNvSpPr txBox="1"/>
          <p:nvPr/>
        </p:nvSpPr>
        <p:spPr>
          <a:xfrm>
            <a:off x="688093" y="1052338"/>
            <a:ext cx="8046109" cy="859659"/>
          </a:xfrm>
          <a:prstGeom prst="rect">
            <a:avLst/>
          </a:prstGeom>
          <a:noFill/>
        </p:spPr>
        <p:txBody>
          <a:bodyPr wrap="square" rtlCol="0">
            <a:spAutoFit/>
          </a:bodyPr>
          <a:lstStyle/>
          <a:p>
            <a:pPr algn="ctr"/>
            <a:r>
              <a:rPr lang="en-GB" sz="1662" b="1" dirty="0">
                <a:latin typeface="Comic Sans MS" panose="030F0702030302020204" pitchFamily="66" charset="0"/>
              </a:rPr>
              <a:t>Make </a:t>
            </a:r>
            <a:r>
              <a:rPr lang="en-GB" sz="1662" b="1" u="sng" dirty="0">
                <a:latin typeface="Comic Sans MS" panose="030F0702030302020204" pitchFamily="66" charset="0"/>
              </a:rPr>
              <a:t>your</a:t>
            </a:r>
            <a:r>
              <a:rPr lang="en-GB" sz="1662" b="1" dirty="0">
                <a:latin typeface="Comic Sans MS" panose="030F0702030302020204" pitchFamily="66" charset="0"/>
              </a:rPr>
              <a:t> choices </a:t>
            </a:r>
            <a:r>
              <a:rPr lang="en-GB" sz="1662" dirty="0">
                <a:latin typeface="Comic Sans MS" panose="030F0702030302020204" pitchFamily="66" charset="0"/>
              </a:rPr>
              <a:t>- think about colours, flavours and textures that complement each other. What Pasta shape will you use.</a:t>
            </a:r>
          </a:p>
          <a:p>
            <a:pPr algn="ctr"/>
            <a:r>
              <a:rPr lang="en-GB" sz="1662" b="1" i="1" dirty="0">
                <a:latin typeface="Comic Sans MS" panose="030F0702030302020204" pitchFamily="66" charset="0"/>
              </a:rPr>
              <a:t>Consider what is in your fridge and needs eating up</a:t>
            </a:r>
            <a:r>
              <a:rPr lang="en-GB" sz="1662" b="1" i="1" dirty="0">
                <a:latin typeface="Comic Sans MS" panose="030F0702030302020204" pitchFamily="66" charset="0"/>
                <a:sym typeface="Wingdings" panose="05000000000000000000" pitchFamily="2" charset="2"/>
              </a:rPr>
              <a:t></a:t>
            </a:r>
            <a:endParaRPr lang="en-GB" sz="1662" b="1" i="1" dirty="0">
              <a:latin typeface="Comic Sans MS" panose="030F0702030302020204" pitchFamily="66" charset="0"/>
            </a:endParaRPr>
          </a:p>
        </p:txBody>
      </p:sp>
      <p:sp>
        <p:nvSpPr>
          <p:cNvPr id="5" name="Slide Number Placeholder 4"/>
          <p:cNvSpPr>
            <a:spLocks noGrp="1"/>
          </p:cNvSpPr>
          <p:nvPr>
            <p:ph type="sldNum" sz="quarter" idx="12"/>
          </p:nvPr>
        </p:nvSpPr>
        <p:spPr/>
        <p:txBody>
          <a:bodyPr/>
          <a:lstStyle/>
          <a:p>
            <a:fld id="{620B242D-6290-49E5-A6EF-D013109EBBA5}" type="slidenum">
              <a:rPr lang="en-GB" smtClean="0"/>
              <a:t>28</a:t>
            </a:fld>
            <a:endParaRPr lang="en-GB" dirty="0"/>
          </a:p>
        </p:txBody>
      </p:sp>
    </p:spTree>
    <p:extLst>
      <p:ext uri="{BB962C8B-B14F-4D97-AF65-F5344CB8AC3E}">
        <p14:creationId xmlns:p14="http://schemas.microsoft.com/office/powerpoint/2010/main" val="1853171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8824" y="199910"/>
            <a:ext cx="8247949" cy="1024535"/>
            <a:chOff x="568824" y="199910"/>
            <a:chExt cx="8247949" cy="1024535"/>
          </a:xfrm>
        </p:grpSpPr>
        <p:sp>
          <p:nvSpPr>
            <p:cNvPr id="4" name="Rounded Rectangle 3"/>
            <p:cNvSpPr/>
            <p:nvPr/>
          </p:nvSpPr>
          <p:spPr>
            <a:xfrm>
              <a:off x="568824" y="199910"/>
              <a:ext cx="8247949" cy="383160"/>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85" dirty="0">
                  <a:solidFill>
                    <a:srgbClr val="7030A0"/>
                  </a:solidFill>
                </a:rPr>
                <a:t>Name of Product</a:t>
              </a:r>
            </a:p>
          </p:txBody>
        </p:sp>
        <p:sp>
          <p:nvSpPr>
            <p:cNvPr id="6" name="Rounded Rectangle 5"/>
            <p:cNvSpPr/>
            <p:nvPr/>
          </p:nvSpPr>
          <p:spPr>
            <a:xfrm>
              <a:off x="568824" y="670529"/>
              <a:ext cx="8247949" cy="553916"/>
            </a:xfrm>
            <a:prstGeom prst="roundRect">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46" dirty="0">
                  <a:solidFill>
                    <a:srgbClr val="7030A0"/>
                  </a:solidFill>
                </a:rPr>
                <a:t>Description of Product</a:t>
              </a:r>
            </a:p>
          </p:txBody>
        </p:sp>
      </p:grpSp>
      <p:sp>
        <p:nvSpPr>
          <p:cNvPr id="5" name="Rounded Rectangle 4"/>
          <p:cNvSpPr/>
          <p:nvPr/>
        </p:nvSpPr>
        <p:spPr>
          <a:xfrm>
            <a:off x="568824" y="5825859"/>
            <a:ext cx="8110331" cy="93773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8" dirty="0">
                <a:solidFill>
                  <a:schemeClr val="tx1"/>
                </a:solidFill>
              </a:rPr>
              <a:t>Draw your design idea for the pasta salad above … Make sure that you have annotated how you have included:</a:t>
            </a:r>
          </a:p>
          <a:p>
            <a:pPr marL="118695" indent="-118695" algn="ctr">
              <a:buFont typeface="Arial" panose="020B0604020202020204" pitchFamily="34" charset="0"/>
              <a:buChar char="•"/>
            </a:pPr>
            <a:r>
              <a:rPr lang="en-GB" sz="1108" dirty="0">
                <a:solidFill>
                  <a:schemeClr val="tx1"/>
                </a:solidFill>
              </a:rPr>
              <a:t>Vegetables/Fruit  *Dairy or alternatives  *Protein (Veg or meat)  *Grains / Complex carbohydrates</a:t>
            </a:r>
          </a:p>
          <a:p>
            <a:pPr marL="118695" indent="-118695" algn="ctr">
              <a:buFont typeface="Arial" panose="020B0604020202020204" pitchFamily="34" charset="0"/>
              <a:buChar char="•"/>
            </a:pPr>
            <a:r>
              <a:rPr lang="en-GB" sz="1108" dirty="0">
                <a:solidFill>
                  <a:schemeClr val="tx1"/>
                </a:solidFill>
              </a:rPr>
              <a:t>Label the functions of the ingredients in your salad (Sensory &amp; nutritional)</a:t>
            </a:r>
          </a:p>
        </p:txBody>
      </p:sp>
      <p:pic>
        <p:nvPicPr>
          <p:cNvPr id="7" name="Picture 2" descr="Image result for eatwell guid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56"/>
          <a:stretch/>
        </p:blipFill>
        <p:spPr bwMode="auto">
          <a:xfrm>
            <a:off x="493649" y="3855641"/>
            <a:ext cx="1677572" cy="1269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864352" y="2148877"/>
            <a:ext cx="3780406" cy="2871936"/>
          </a:xfrm>
          <a:prstGeom prst="rect">
            <a:avLst/>
          </a:prstGeom>
        </p:spPr>
      </p:pic>
      <p:sp>
        <p:nvSpPr>
          <p:cNvPr id="8" name="Slide Number Placeholder 7"/>
          <p:cNvSpPr>
            <a:spLocks noGrp="1"/>
          </p:cNvSpPr>
          <p:nvPr>
            <p:ph type="sldNum" sz="quarter" idx="12"/>
          </p:nvPr>
        </p:nvSpPr>
        <p:spPr/>
        <p:txBody>
          <a:bodyPr/>
          <a:lstStyle/>
          <a:p>
            <a:fld id="{620B242D-6290-49E5-A6EF-D013109EBBA5}" type="slidenum">
              <a:rPr lang="en-GB" smtClean="0"/>
              <a:t>29</a:t>
            </a:fld>
            <a:endParaRPr lang="en-GB" dirty="0"/>
          </a:p>
        </p:txBody>
      </p:sp>
    </p:spTree>
    <p:extLst>
      <p:ext uri="{BB962C8B-B14F-4D97-AF65-F5344CB8AC3E}">
        <p14:creationId xmlns:p14="http://schemas.microsoft.com/office/powerpoint/2010/main" val="365849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Year 8 pathways criteria</a:t>
            </a:r>
          </a:p>
        </p:txBody>
      </p:sp>
      <p:sp>
        <p:nvSpPr>
          <p:cNvPr id="5" name="Slide Number Placeholder 4"/>
          <p:cNvSpPr>
            <a:spLocks noGrp="1"/>
          </p:cNvSpPr>
          <p:nvPr>
            <p:ph type="sldNum" sz="quarter" idx="12"/>
          </p:nvPr>
        </p:nvSpPr>
        <p:spPr/>
        <p:txBody>
          <a:bodyPr/>
          <a:lstStyle/>
          <a:p>
            <a:fld id="{620B242D-6290-49E5-A6EF-D013109EBBA5}" type="slidenum">
              <a:rPr lang="en-GB" smtClean="0"/>
              <a:t>3</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276265001"/>
              </p:ext>
            </p:extLst>
          </p:nvPr>
        </p:nvGraphicFramePr>
        <p:xfrm>
          <a:off x="765694" y="758535"/>
          <a:ext cx="7749656" cy="5790819"/>
        </p:xfrm>
        <a:graphic>
          <a:graphicData uri="http://schemas.openxmlformats.org/drawingml/2006/table">
            <a:tbl>
              <a:tblPr firstRow="1" firstCol="1" bandRow="1"/>
              <a:tblGrid>
                <a:gridCol w="1937158">
                  <a:extLst>
                    <a:ext uri="{9D8B030D-6E8A-4147-A177-3AD203B41FA5}">
                      <a16:colId xmlns:a16="http://schemas.microsoft.com/office/drawing/2014/main" xmlns="" val="20000"/>
                    </a:ext>
                  </a:extLst>
                </a:gridCol>
                <a:gridCol w="1937158">
                  <a:extLst>
                    <a:ext uri="{9D8B030D-6E8A-4147-A177-3AD203B41FA5}">
                      <a16:colId xmlns:a16="http://schemas.microsoft.com/office/drawing/2014/main" xmlns="" val="20001"/>
                    </a:ext>
                  </a:extLst>
                </a:gridCol>
                <a:gridCol w="1937670">
                  <a:extLst>
                    <a:ext uri="{9D8B030D-6E8A-4147-A177-3AD203B41FA5}">
                      <a16:colId xmlns:a16="http://schemas.microsoft.com/office/drawing/2014/main" xmlns="" val="20002"/>
                    </a:ext>
                  </a:extLst>
                </a:gridCol>
                <a:gridCol w="1937670">
                  <a:extLst>
                    <a:ext uri="{9D8B030D-6E8A-4147-A177-3AD203B41FA5}">
                      <a16:colId xmlns:a16="http://schemas.microsoft.com/office/drawing/2014/main" xmlns="" val="20003"/>
                    </a:ext>
                  </a:extLst>
                </a:gridCol>
              </a:tblGrid>
              <a:tr h="308456">
                <a:tc>
                  <a:txBody>
                    <a:bodyPr/>
                    <a:lstStyle/>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Foundation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0" marR="5041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Secure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0" marR="5041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Confident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0" marR="5041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Excellent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0" marR="5041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xmlns="" val="10000"/>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Four initial design ideas, completed and rendered.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Four initial design ideas, completed and rendered with accuracy.</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criteria from previous pathway has been completed to a high standard.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criteria from previous pathway has been achieved to an exceptional standard.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1"/>
                  </a:ext>
                </a:extLst>
              </a:tr>
              <a:tr h="308456">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At least two annotations made on each design.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Four annotations made on each design.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Six annotations made on each design.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Eight plus annotations made on each design.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2"/>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One view of design ideas.</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drawn some of your design ideas in 3D.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drawn all of your design ideas in 3D.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drawn all of your design ideas in 3D, showing some designs with different views e.g. cross-section.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3"/>
                  </a:ext>
                </a:extLst>
              </a:tr>
              <a:tr h="616912">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named your chosen target market.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identified why your design is suitable for your chosen target market.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criteria from previous pathway has been achieved with reference made to the design specification.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criteria from previous pathway has been achieved with reference made to the design specification and a detailed design proposal has been completed.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4"/>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a written plan of making.</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with some timings.</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written a detailed plan of making with timings and some control points.</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5"/>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Some ingredients and equipment handled with reasonable control.</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Most ingredients and equipment handled with co-ordination.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Most ingredients and equipment handled with excellent competence and co-ordination. </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ingredients and equipment handled with excellent competence and co-ordination.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6"/>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Practical sessions - needed a little assistance.</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Practical session - mostly independent – a little assistance.</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Practical sessions - completely independent. Demonstrating good organisation.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Practical sessions - Completely independent. Demonstrating a high level of organisation.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7"/>
                  </a:ext>
                </a:extLst>
              </a:tr>
              <a:tr h="308456">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Mostly worked in a hygienic and safe manner.</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Worked in a hygienic and safe manner.</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Consistently worked in a hygienic and safe manner.</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Consistently worked in a hygienic and safe manner.</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8"/>
                  </a:ext>
                </a:extLst>
              </a:tr>
              <a:tr h="616912">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Finished practical dish.</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Finished on time. Sink and equipment cleaned and finished product packed away.</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Finished well within the time limit. All equipment cleaned and finished product packed away, and extension work completed.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Finished well within the time limit. All equipment cleaned and finished product packed away, and extension work completed to a high standard.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9"/>
                  </a:ext>
                </a:extLst>
              </a:tr>
              <a:tr h="616912">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Acceptable finish on end product.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Good finish to end product.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High quality product with excellent finish.</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High quality product with excellent finish. Demonstrating good garnishing/decorating skills to finished product.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4185437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a:xfrm>
            <a:off x="167046" y="2267085"/>
            <a:ext cx="2833042" cy="1429062"/>
          </a:xfrm>
          <a:prstGeom prst="foldedCorne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Preparation</a:t>
            </a:r>
          </a:p>
          <a:p>
            <a:pPr algn="ctr"/>
            <a:r>
              <a:rPr lang="en-GB" sz="1246" dirty="0">
                <a:solidFill>
                  <a:schemeClr val="tx1"/>
                </a:solidFill>
              </a:rPr>
              <a:t>Equipment Needed</a:t>
            </a:r>
          </a:p>
        </p:txBody>
      </p:sp>
      <p:grpSp>
        <p:nvGrpSpPr>
          <p:cNvPr id="5" name="Group 4"/>
          <p:cNvGrpSpPr/>
          <p:nvPr/>
        </p:nvGrpSpPr>
        <p:grpSpPr>
          <a:xfrm>
            <a:off x="834888" y="56234"/>
            <a:ext cx="8052224" cy="6717360"/>
            <a:chOff x="834888" y="56234"/>
            <a:chExt cx="8052224" cy="6717360"/>
          </a:xfrm>
        </p:grpSpPr>
        <p:sp>
          <p:nvSpPr>
            <p:cNvPr id="2" name="Folded Corner 1"/>
            <p:cNvSpPr/>
            <p:nvPr/>
          </p:nvSpPr>
          <p:spPr>
            <a:xfrm>
              <a:off x="834888" y="643597"/>
              <a:ext cx="7761696" cy="1521460"/>
            </a:xfrm>
            <a:prstGeom prst="foldedCorne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Ingredients Required</a:t>
              </a:r>
            </a:p>
          </p:txBody>
        </p:sp>
        <p:sp>
          <p:nvSpPr>
            <p:cNvPr id="3" name="Rounded Rectangle 2"/>
            <p:cNvSpPr/>
            <p:nvPr/>
          </p:nvSpPr>
          <p:spPr>
            <a:xfrm>
              <a:off x="1229919" y="3856583"/>
              <a:ext cx="6936377" cy="2917011"/>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Success Criteria … what will make my Pasta Salad the best product in the room … </a:t>
              </a:r>
            </a:p>
            <a:p>
              <a:pPr algn="ctr"/>
              <a:endParaRPr lang="en-GB" sz="1246" dirty="0">
                <a:solidFill>
                  <a:schemeClr val="tx1"/>
                </a:solidFill>
              </a:endParaRPr>
            </a:p>
            <a:p>
              <a:pPr marL="237390" indent="-237390">
                <a:buAutoNum type="arabicPeriod"/>
              </a:pPr>
              <a:r>
                <a:rPr lang="en-GB" sz="1246" dirty="0">
                  <a:solidFill>
                    <a:schemeClr val="tx1"/>
                  </a:solidFill>
                </a:rPr>
                <a:t>I must demonstrate that … </a:t>
              </a:r>
            </a:p>
            <a:p>
              <a:pPr marL="237390" indent="-237390">
                <a:buAutoNum type="arabicPeriod"/>
              </a:pPr>
              <a:endParaRPr lang="en-GB" sz="1246" dirty="0">
                <a:solidFill>
                  <a:schemeClr val="tx1"/>
                </a:solidFill>
              </a:endParaRPr>
            </a:p>
            <a:p>
              <a:pPr marL="237390" indent="-237390">
                <a:buAutoNum type="arabicPeriod"/>
              </a:pPr>
              <a:endParaRPr lang="en-GB" sz="1246" dirty="0">
                <a:solidFill>
                  <a:schemeClr val="tx1"/>
                </a:solidFill>
              </a:endParaRPr>
            </a:p>
            <a:p>
              <a:pPr marL="237390" indent="-237390">
                <a:buAutoNum type="arabicPeriod"/>
              </a:pPr>
              <a:endParaRPr lang="en-GB" sz="1246" dirty="0">
                <a:solidFill>
                  <a:schemeClr val="tx1"/>
                </a:solidFill>
              </a:endParaRPr>
            </a:p>
            <a:p>
              <a:pPr marL="237390" indent="-237390">
                <a:buAutoNum type="arabicPeriod"/>
              </a:pPr>
              <a:r>
                <a:rPr lang="en-GB" sz="1246" dirty="0">
                  <a:solidFill>
                    <a:schemeClr val="tx1"/>
                  </a:solidFill>
                </a:rPr>
                <a:t>The product must show … </a:t>
              </a:r>
            </a:p>
            <a:p>
              <a:pPr marL="237390" indent="-237390">
                <a:buAutoNum type="arabicPeriod"/>
              </a:pPr>
              <a:endParaRPr lang="en-GB" sz="1246" dirty="0">
                <a:solidFill>
                  <a:schemeClr val="tx1"/>
                </a:solidFill>
              </a:endParaRPr>
            </a:p>
            <a:p>
              <a:pPr marL="237390" indent="-237390">
                <a:buAutoNum type="arabicPeriod"/>
              </a:pPr>
              <a:endParaRPr lang="en-GB" sz="1246" dirty="0">
                <a:solidFill>
                  <a:schemeClr val="tx1"/>
                </a:solidFill>
              </a:endParaRPr>
            </a:p>
            <a:p>
              <a:pPr marL="237390" indent="-237390">
                <a:buAutoNum type="arabicPeriod"/>
              </a:pPr>
              <a:endParaRPr lang="en-GB" sz="1246" dirty="0">
                <a:solidFill>
                  <a:schemeClr val="tx1"/>
                </a:solidFill>
              </a:endParaRPr>
            </a:p>
            <a:p>
              <a:pPr marL="237390" indent="-237390">
                <a:buAutoNum type="arabicPeriod"/>
              </a:pPr>
              <a:r>
                <a:rPr lang="en-GB" sz="1246" dirty="0">
                  <a:solidFill>
                    <a:schemeClr val="tx1"/>
                  </a:solidFill>
                </a:rPr>
                <a:t>I will have challenged myself by…</a:t>
              </a:r>
            </a:p>
          </p:txBody>
        </p:sp>
        <p:sp>
          <p:nvSpPr>
            <p:cNvPr id="7" name="Folded Corner 6"/>
            <p:cNvSpPr/>
            <p:nvPr/>
          </p:nvSpPr>
          <p:spPr>
            <a:xfrm>
              <a:off x="3192755" y="2267085"/>
              <a:ext cx="3009263" cy="1429062"/>
            </a:xfrm>
            <a:prstGeom prst="foldedCorne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Cooking</a:t>
              </a:r>
            </a:p>
            <a:p>
              <a:pPr algn="ctr"/>
              <a:r>
                <a:rPr lang="en-GB" sz="1246" dirty="0">
                  <a:solidFill>
                    <a:schemeClr val="tx1"/>
                  </a:solidFill>
                </a:rPr>
                <a:t>Equipment Needed</a:t>
              </a:r>
            </a:p>
          </p:txBody>
        </p:sp>
        <p:sp>
          <p:nvSpPr>
            <p:cNvPr id="8" name="Folded Corner 7"/>
            <p:cNvSpPr/>
            <p:nvPr/>
          </p:nvSpPr>
          <p:spPr>
            <a:xfrm>
              <a:off x="6394685" y="2267085"/>
              <a:ext cx="2492427" cy="1429062"/>
            </a:xfrm>
            <a:prstGeom prst="foldedCorne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Serving</a:t>
              </a:r>
            </a:p>
            <a:p>
              <a:pPr algn="ctr"/>
              <a:r>
                <a:rPr lang="en-GB" sz="1246" dirty="0">
                  <a:solidFill>
                    <a:schemeClr val="tx1"/>
                  </a:solidFill>
                </a:rPr>
                <a:t>Equipment Needed</a:t>
              </a:r>
            </a:p>
          </p:txBody>
        </p:sp>
        <p:sp>
          <p:nvSpPr>
            <p:cNvPr id="9" name="Rounded Rectangle 8"/>
            <p:cNvSpPr/>
            <p:nvPr/>
          </p:nvSpPr>
          <p:spPr>
            <a:xfrm>
              <a:off x="834888" y="56234"/>
              <a:ext cx="7761696" cy="48533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 PLANNING</a:t>
              </a:r>
            </a:p>
          </p:txBody>
        </p:sp>
      </p:grpSp>
      <p:sp>
        <p:nvSpPr>
          <p:cNvPr id="6" name="Slide Number Placeholder 5"/>
          <p:cNvSpPr>
            <a:spLocks noGrp="1"/>
          </p:cNvSpPr>
          <p:nvPr>
            <p:ph type="sldNum" sz="quarter" idx="12"/>
          </p:nvPr>
        </p:nvSpPr>
        <p:spPr/>
        <p:txBody>
          <a:bodyPr/>
          <a:lstStyle/>
          <a:p>
            <a:fld id="{620B242D-6290-49E5-A6EF-D013109EBBA5}" type="slidenum">
              <a:rPr lang="en-GB" smtClean="0"/>
              <a:t>30</a:t>
            </a:fld>
            <a:endParaRPr lang="en-GB" dirty="0"/>
          </a:p>
        </p:txBody>
      </p:sp>
    </p:spTree>
    <p:extLst>
      <p:ext uri="{BB962C8B-B14F-4D97-AF65-F5344CB8AC3E}">
        <p14:creationId xmlns:p14="http://schemas.microsoft.com/office/powerpoint/2010/main" val="4146437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7896" y="73857"/>
            <a:ext cx="8326012" cy="6607796"/>
            <a:chOff x="497896" y="73857"/>
            <a:chExt cx="8326012" cy="6607796"/>
          </a:xfrm>
        </p:grpSpPr>
        <p:sp>
          <p:nvSpPr>
            <p:cNvPr id="2" name="Rounded Rectangle 1"/>
            <p:cNvSpPr/>
            <p:nvPr/>
          </p:nvSpPr>
          <p:spPr>
            <a:xfrm>
              <a:off x="497896" y="73857"/>
              <a:ext cx="8148209" cy="40092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  PROCESS</a:t>
              </a:r>
            </a:p>
          </p:txBody>
        </p:sp>
        <p:sp>
          <p:nvSpPr>
            <p:cNvPr id="4" name="Down Arrow Callout 3"/>
            <p:cNvSpPr/>
            <p:nvPr/>
          </p:nvSpPr>
          <p:spPr>
            <a:xfrm>
              <a:off x="705395" y="1086730"/>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9" name="Rounded Rectangle 8"/>
            <p:cNvSpPr/>
            <p:nvPr/>
          </p:nvSpPr>
          <p:spPr>
            <a:xfrm>
              <a:off x="3505262" y="6396782"/>
              <a:ext cx="2133476" cy="2848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62" b="1" dirty="0">
                  <a:solidFill>
                    <a:srgbClr val="FF0000"/>
                  </a:solidFill>
                </a:rPr>
                <a:t>END</a:t>
              </a:r>
              <a:endParaRPr lang="en-GB" sz="1246" b="1" dirty="0">
                <a:solidFill>
                  <a:srgbClr val="FF0000"/>
                </a:solidFill>
              </a:endParaRPr>
            </a:p>
          </p:txBody>
        </p:sp>
        <p:sp>
          <p:nvSpPr>
            <p:cNvPr id="10" name="Rounded Rectangle 9"/>
            <p:cNvSpPr/>
            <p:nvPr/>
          </p:nvSpPr>
          <p:spPr>
            <a:xfrm>
              <a:off x="705395" y="548640"/>
              <a:ext cx="3676692" cy="2954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938" b="1" dirty="0"/>
                <a:t>PROCESS</a:t>
              </a:r>
              <a:endParaRPr lang="en-GB" sz="1385" b="1" dirty="0"/>
            </a:p>
          </p:txBody>
        </p:sp>
        <p:pic>
          <p:nvPicPr>
            <p:cNvPr id="17" name="Picture 2" descr="Image result for safety in the kitch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31" b="20604"/>
            <a:stretch/>
          </p:blipFill>
          <p:spPr bwMode="auto">
            <a:xfrm>
              <a:off x="4749640" y="496320"/>
              <a:ext cx="3054915" cy="4378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Hygie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84177">
              <a:off x="8191247" y="541860"/>
              <a:ext cx="632661" cy="60440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4680020" y="1086730"/>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9" name="Rounded Rectangle 18"/>
            <p:cNvSpPr/>
            <p:nvPr/>
          </p:nvSpPr>
          <p:spPr>
            <a:xfrm rot="5400000">
              <a:off x="6222408" y="3711436"/>
              <a:ext cx="4570338" cy="559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62" dirty="0">
                  <a:solidFill>
                    <a:schemeClr val="tx1"/>
                  </a:solidFill>
                </a:rPr>
                <a:t>Complete this flow chart outlining the main steps to make your design. Include the safety &amp; hygiene. </a:t>
              </a:r>
            </a:p>
          </p:txBody>
        </p:sp>
        <p:sp>
          <p:nvSpPr>
            <p:cNvPr id="20" name="Down Arrow Callout 19"/>
            <p:cNvSpPr/>
            <p:nvPr/>
          </p:nvSpPr>
          <p:spPr>
            <a:xfrm>
              <a:off x="732313" y="2146330"/>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21" name="Down Arrow Callout 20"/>
            <p:cNvSpPr/>
            <p:nvPr/>
          </p:nvSpPr>
          <p:spPr>
            <a:xfrm>
              <a:off x="732313" y="3212711"/>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22" name="Down Arrow Callout 21"/>
            <p:cNvSpPr/>
            <p:nvPr/>
          </p:nvSpPr>
          <p:spPr>
            <a:xfrm>
              <a:off x="732313" y="4279092"/>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23" name="Down Arrow Callout 22"/>
            <p:cNvSpPr/>
            <p:nvPr/>
          </p:nvSpPr>
          <p:spPr>
            <a:xfrm>
              <a:off x="732313" y="5362052"/>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24" name="Rounded Rectangle 23"/>
            <p:cNvSpPr/>
            <p:nvPr/>
          </p:nvSpPr>
          <p:spPr>
            <a:xfrm>
              <a:off x="4680020" y="2096302"/>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25" name="Rounded Rectangle 24"/>
            <p:cNvSpPr/>
            <p:nvPr/>
          </p:nvSpPr>
          <p:spPr>
            <a:xfrm>
              <a:off x="4680019" y="3113984"/>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26" name="Rounded Rectangle 25"/>
            <p:cNvSpPr/>
            <p:nvPr/>
          </p:nvSpPr>
          <p:spPr>
            <a:xfrm>
              <a:off x="4644742" y="4262513"/>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27" name="Rounded Rectangle 26"/>
            <p:cNvSpPr/>
            <p:nvPr/>
          </p:nvSpPr>
          <p:spPr>
            <a:xfrm>
              <a:off x="4680018" y="5316489"/>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grpSp>
      <p:sp>
        <p:nvSpPr>
          <p:cNvPr id="5" name="Slide Number Placeholder 4"/>
          <p:cNvSpPr>
            <a:spLocks noGrp="1"/>
          </p:cNvSpPr>
          <p:nvPr>
            <p:ph type="sldNum" sz="quarter" idx="12"/>
          </p:nvPr>
        </p:nvSpPr>
        <p:spPr/>
        <p:txBody>
          <a:bodyPr/>
          <a:lstStyle/>
          <a:p>
            <a:fld id="{620B242D-6290-49E5-A6EF-D013109EBBA5}" type="slidenum">
              <a:rPr lang="en-GB" smtClean="0"/>
              <a:t>31</a:t>
            </a:fld>
            <a:endParaRPr lang="en-GB" dirty="0"/>
          </a:p>
        </p:txBody>
      </p:sp>
    </p:spTree>
    <p:extLst>
      <p:ext uri="{BB962C8B-B14F-4D97-AF65-F5344CB8AC3E}">
        <p14:creationId xmlns:p14="http://schemas.microsoft.com/office/powerpoint/2010/main" val="2056589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32</a:t>
            </a:fld>
            <a:endParaRPr lang="en-GB" dirty="0"/>
          </a:p>
        </p:txBody>
      </p:sp>
      <p:sp>
        <p:nvSpPr>
          <p:cNvPr id="3" name="Text Box 1"/>
          <p:cNvSpPr txBox="1"/>
          <p:nvPr/>
        </p:nvSpPr>
        <p:spPr>
          <a:xfrm>
            <a:off x="1711842" y="134102"/>
            <a:ext cx="6124575" cy="69913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Century Gothic" panose="020B0502020202020204" pitchFamily="34" charset="0"/>
                <a:ea typeface="MS Mincho"/>
                <a:cs typeface="Times New Roman" panose="02020603050405020304" pitchFamily="18" charset="0"/>
              </a:rPr>
              <a:t>Checklist – Pasta Salad</a:t>
            </a:r>
            <a:endParaRPr kumimoji="0" lang="en-GB"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Mincho"/>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07046918"/>
              </p:ext>
            </p:extLst>
          </p:nvPr>
        </p:nvGraphicFramePr>
        <p:xfrm>
          <a:off x="539016" y="933654"/>
          <a:ext cx="7976334" cy="5678199"/>
        </p:xfrm>
        <a:graphic>
          <a:graphicData uri="http://schemas.openxmlformats.org/drawingml/2006/table">
            <a:tbl>
              <a:tblPr firstRow="1" firstCol="1" bandRow="1"/>
              <a:tblGrid>
                <a:gridCol w="846664">
                  <a:extLst>
                    <a:ext uri="{9D8B030D-6E8A-4147-A177-3AD203B41FA5}">
                      <a16:colId xmlns:a16="http://schemas.microsoft.com/office/drawing/2014/main" xmlns="" val="20000"/>
                    </a:ext>
                  </a:extLst>
                </a:gridCol>
                <a:gridCol w="2789836">
                  <a:extLst>
                    <a:ext uri="{9D8B030D-6E8A-4147-A177-3AD203B41FA5}">
                      <a16:colId xmlns:a16="http://schemas.microsoft.com/office/drawing/2014/main" xmlns="" val="20001"/>
                    </a:ext>
                  </a:extLst>
                </a:gridCol>
                <a:gridCol w="4339834">
                  <a:extLst>
                    <a:ext uri="{9D8B030D-6E8A-4147-A177-3AD203B41FA5}">
                      <a16:colId xmlns:a16="http://schemas.microsoft.com/office/drawing/2014/main" xmlns="" val="20002"/>
                    </a:ext>
                  </a:extLst>
                </a:gridCol>
              </a:tblGrid>
              <a:tr h="143237">
                <a:tc>
                  <a:txBody>
                    <a:bodyPr/>
                    <a:lstStyle/>
                    <a:p>
                      <a:pPr algn="ctr">
                        <a:spcAft>
                          <a:spcPts val="0"/>
                        </a:spcAft>
                      </a:pPr>
                      <a:r>
                        <a:rPr lang="en-US" sz="1050" b="1" dirty="0">
                          <a:effectLst/>
                          <a:latin typeface="Comic Sans MS" panose="030F0702030302020204" pitchFamily="66"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Century Gothic" panose="020B0502020202020204" pitchFamily="34" charset="0"/>
                          <a:ea typeface="MS Mincho"/>
                          <a:cs typeface="Times New Roman" panose="02020603050405020304" pitchFamily="18" charset="0"/>
                        </a:rPr>
                        <a:t>Question</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Century Gothic" panose="020B0502020202020204" pitchFamily="34" charset="0"/>
                          <a:ea typeface="MS Mincho"/>
                          <a:cs typeface="Times New Roman" panose="02020603050405020304" pitchFamily="18" charset="0"/>
                        </a:rPr>
                        <a:t>Answers</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17711">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A</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do you know when the water is hot enough to cook the pasta?</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58204">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B</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Always keep the lid off the saucepan when boiling the pasta.</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True / False</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7991">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C</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long do we cook the pasta for?</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67991">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D</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can we check when the pasta is cooked?</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01329">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E</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Why should we allow the pasta to cool before making the Salad?</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01329">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F</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Why should we use separate chopping boards for vegetables and meat?</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67991">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G</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Give two safety points when using sharp knives</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dirty="0">
                          <a:effectLst/>
                          <a:latin typeface="Century Gothic" panose="020B0502020202020204" pitchFamily="34" charset="0"/>
                          <a:ea typeface="MS Mincho"/>
                          <a:cs typeface="Times New Roman" panose="02020603050405020304" pitchFamily="18" charset="0"/>
                        </a:rPr>
                        <a:t>1.</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2.</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01987">
                <a:tc>
                  <a:txBody>
                    <a:bodyPr/>
                    <a:lstStyle/>
                    <a:p>
                      <a:pPr algn="ctr">
                        <a:spcAft>
                          <a:spcPts val="0"/>
                        </a:spcAft>
                      </a:pPr>
                      <a:r>
                        <a:rPr lang="en-US" sz="1050" dirty="0">
                          <a:effectLst/>
                          <a:latin typeface="Comic Sans MS" panose="030F0702030302020204" pitchFamily="66" charset="0"/>
                          <a:ea typeface="MS Mincho"/>
                          <a:cs typeface="Times New Roman" panose="02020603050405020304" pitchFamily="18" charset="0"/>
                        </a:rPr>
                        <a:t>H</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Why should we include a range of different vegetables?</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408079">
                <a:tc>
                  <a:txBody>
                    <a:bodyPr/>
                    <a:lstStyle/>
                    <a:p>
                      <a:pPr algn="ctr">
                        <a:spcAft>
                          <a:spcPts val="0"/>
                        </a:spcAft>
                      </a:pPr>
                      <a:r>
                        <a:rPr lang="en-US" sz="1050" dirty="0">
                          <a:effectLst/>
                          <a:latin typeface="Comic Sans MS" panose="030F0702030302020204" pitchFamily="66" charset="0"/>
                          <a:ea typeface="MS Mincho"/>
                          <a:cs typeface="Times New Roman" panose="02020603050405020304" pitchFamily="18" charset="0"/>
                        </a:rPr>
                        <a:t>I</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What high risk foods could we consider to use in our pasta salads?</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01987">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K</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ambria" panose="02040503050406030204" pitchFamily="18"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and where should we store the Pasta Salad?</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501329">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L</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would you modify your recipe for Pasta Salad if it was for a Vegetarian?</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501329">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M</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Give 2 examples of dressings that could be put on the pasta Salad?</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dirty="0">
                          <a:effectLst/>
                          <a:latin typeface="Century Gothic" panose="020B0502020202020204" pitchFamily="34" charset="0"/>
                          <a:ea typeface="MS Mincho"/>
                          <a:cs typeface="Times New Roman" panose="02020603050405020304" pitchFamily="18" charset="0"/>
                        </a:rPr>
                        <a:t>1.</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2.</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3350907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9915" y="94796"/>
            <a:ext cx="8790297" cy="6678798"/>
            <a:chOff x="189915" y="94796"/>
            <a:chExt cx="8790297" cy="6678798"/>
          </a:xfrm>
        </p:grpSpPr>
        <p:pic>
          <p:nvPicPr>
            <p:cNvPr id="4098" name="Picture 2" descr="Image result for evalu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915" y="94796"/>
              <a:ext cx="1347484" cy="14154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91138" y="647068"/>
              <a:ext cx="2817559" cy="29823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762" dirty="0">
                  <a:solidFill>
                    <a:schemeClr val="tx1"/>
                  </a:solidFill>
                </a:rPr>
                <a:t>Photo 1: Photo of my design idea</a:t>
              </a:r>
            </a:p>
          </p:txBody>
        </p:sp>
        <p:sp>
          <p:nvSpPr>
            <p:cNvPr id="6" name="Rounded Rectangle 5"/>
            <p:cNvSpPr/>
            <p:nvPr/>
          </p:nvSpPr>
          <p:spPr>
            <a:xfrm>
              <a:off x="1808704" y="103720"/>
              <a:ext cx="6565593" cy="425474"/>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215" b="1" dirty="0"/>
                <a:t>PASTA SALAD EVALUATION</a:t>
              </a:r>
            </a:p>
          </p:txBody>
        </p:sp>
        <p:sp>
          <p:nvSpPr>
            <p:cNvPr id="5" name="Rectangle 4"/>
            <p:cNvSpPr/>
            <p:nvPr/>
          </p:nvSpPr>
          <p:spPr>
            <a:xfrm>
              <a:off x="189915" y="3829485"/>
              <a:ext cx="2414618" cy="143490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46" b="1" dirty="0">
                  <a:solidFill>
                    <a:srgbClr val="7030A0"/>
                  </a:solidFill>
                </a:rPr>
                <a:t>What went really well today…</a:t>
              </a:r>
            </a:p>
          </p:txBody>
        </p:sp>
        <p:sp>
          <p:nvSpPr>
            <p:cNvPr id="8" name="Rectangle 7"/>
            <p:cNvSpPr/>
            <p:nvPr/>
          </p:nvSpPr>
          <p:spPr>
            <a:xfrm>
              <a:off x="2702268" y="3829485"/>
              <a:ext cx="2389232" cy="143490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46" b="1" dirty="0">
                  <a:solidFill>
                    <a:srgbClr val="7030A0"/>
                  </a:solidFill>
                </a:rPr>
                <a:t>Would have been better if…</a:t>
              </a:r>
            </a:p>
          </p:txBody>
        </p:sp>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l="7799" t="3650" r="12404" b="4746"/>
            <a:stretch/>
          </p:blipFill>
          <p:spPr>
            <a:xfrm>
              <a:off x="5541132" y="1638851"/>
              <a:ext cx="3355127" cy="3371257"/>
            </a:xfrm>
            <a:prstGeom prst="rect">
              <a:avLst/>
            </a:prstGeom>
          </p:spPr>
        </p:pic>
        <p:sp>
          <p:nvSpPr>
            <p:cNvPr id="10" name="Rectangle 9"/>
            <p:cNvSpPr/>
            <p:nvPr/>
          </p:nvSpPr>
          <p:spPr>
            <a:xfrm>
              <a:off x="4561450" y="548347"/>
              <a:ext cx="4418762" cy="534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46" dirty="0">
                  <a:solidFill>
                    <a:schemeClr val="tx1"/>
                  </a:solidFill>
                </a:rPr>
                <a:t>Write the 8 adjectives to describe your ultimate Pasta salad  and complete the star chart &amp; evaluation</a:t>
              </a:r>
              <a:r>
                <a:rPr lang="en-GB" sz="831" dirty="0">
                  <a:solidFill>
                    <a:schemeClr val="tx1"/>
                  </a:solidFill>
                </a:rPr>
                <a:t>.</a:t>
              </a:r>
            </a:p>
          </p:txBody>
        </p:sp>
        <p:sp>
          <p:nvSpPr>
            <p:cNvPr id="11" name="Rounded Rectangle 10"/>
            <p:cNvSpPr/>
            <p:nvPr/>
          </p:nvSpPr>
          <p:spPr>
            <a:xfrm>
              <a:off x="189915" y="5307037"/>
              <a:ext cx="6419892" cy="14665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969" b="1" dirty="0">
                  <a:solidFill>
                    <a:schemeClr val="tx1"/>
                  </a:solidFill>
                </a:rPr>
                <a:t>Environmental Impact Statement </a:t>
              </a:r>
              <a:r>
                <a:rPr lang="en-GB" sz="969" dirty="0">
                  <a:solidFill>
                    <a:schemeClr val="tx1"/>
                  </a:solidFill>
                </a:rPr>
                <a:t>… </a:t>
              </a:r>
            </a:p>
            <a:p>
              <a:r>
                <a:rPr lang="en-GB" sz="831" dirty="0">
                  <a:solidFill>
                    <a:schemeClr val="tx1"/>
                  </a:solidFill>
                </a:rPr>
                <a:t>Think about sourcing of ingredients, packaging, air miles, carbon foot print, chemicals used …</a:t>
              </a:r>
            </a:p>
          </p:txBody>
        </p:sp>
        <p:pic>
          <p:nvPicPr>
            <p:cNvPr id="1028" name="Picture 4" descr="Image result for environment impact assessm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87" t="5334" r="19873" b="3734"/>
            <a:stretch/>
          </p:blipFill>
          <p:spPr bwMode="auto">
            <a:xfrm>
              <a:off x="6195459" y="6214403"/>
              <a:ext cx="613306" cy="55919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p:txBody>
          <a:bodyPr/>
          <a:lstStyle/>
          <a:p>
            <a:fld id="{620B242D-6290-49E5-A6EF-D013109EBBA5}" type="slidenum">
              <a:rPr lang="en-GB" smtClean="0"/>
              <a:t>33</a:t>
            </a:fld>
            <a:endParaRPr lang="en-GB" dirty="0"/>
          </a:p>
        </p:txBody>
      </p:sp>
    </p:spTree>
    <p:extLst>
      <p:ext uri="{BB962C8B-B14F-4D97-AF65-F5344CB8AC3E}">
        <p14:creationId xmlns:p14="http://schemas.microsoft.com/office/powerpoint/2010/main" val="902297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51"/>
            <a:ext cx="1607419" cy="1069520"/>
          </a:xfrm>
          <a:prstGeom prst="rect">
            <a:avLst/>
          </a:prstGeom>
        </p:spPr>
      </p:pic>
      <p:sp>
        <p:nvSpPr>
          <p:cNvPr id="4" name="Text Box 1"/>
          <p:cNvSpPr txBox="1"/>
          <p:nvPr/>
        </p:nvSpPr>
        <p:spPr>
          <a:xfrm>
            <a:off x="1933914" y="394519"/>
            <a:ext cx="4775667" cy="532903"/>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2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Looking at Fruit and Vegetables</a:t>
            </a:r>
          </a:p>
        </p:txBody>
      </p:sp>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1759" y="119098"/>
            <a:ext cx="907181" cy="907181"/>
          </a:xfrm>
          <a:prstGeom prst="rect">
            <a:avLst/>
          </a:prstGeom>
        </p:spPr>
      </p:pic>
      <p:sp>
        <p:nvSpPr>
          <p:cNvPr id="6" name="Rectangle 5"/>
          <p:cNvSpPr/>
          <p:nvPr/>
        </p:nvSpPr>
        <p:spPr>
          <a:xfrm>
            <a:off x="182880" y="1018997"/>
            <a:ext cx="8200724" cy="261610"/>
          </a:xfrm>
          <a:prstGeom prst="rect">
            <a:avLst/>
          </a:prstGeom>
        </p:spPr>
        <p:txBody>
          <a:bodyPr wrap="square">
            <a:spAutoFit/>
          </a:bodyPr>
          <a:lstStyle/>
          <a:p>
            <a:pPr algn="ctr"/>
            <a:r>
              <a:rPr lang="en-GB" sz="1100" dirty="0">
                <a:latin typeface="Calibri" panose="020F0502020204030204" pitchFamily="34" charset="0"/>
                <a:ea typeface="Calibri" panose="020F0502020204030204" pitchFamily="34" charset="0"/>
                <a:cs typeface="Times New Roman" panose="02020603050405020304" pitchFamily="18" charset="0"/>
              </a:rPr>
              <a:t>Complete the chart below listing as many different coloured fruits and vegetables that you can think of in the correct columns.</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322697606"/>
              </p:ext>
            </p:extLst>
          </p:nvPr>
        </p:nvGraphicFramePr>
        <p:xfrm>
          <a:off x="539015" y="1749775"/>
          <a:ext cx="7421077" cy="4981829"/>
        </p:xfrm>
        <a:graphic>
          <a:graphicData uri="http://schemas.openxmlformats.org/drawingml/2006/table">
            <a:tbl>
              <a:tblPr firstRow="1" firstCol="1" bandRow="1"/>
              <a:tblGrid>
                <a:gridCol w="2555727">
                  <a:extLst>
                    <a:ext uri="{9D8B030D-6E8A-4147-A177-3AD203B41FA5}">
                      <a16:colId xmlns:a16="http://schemas.microsoft.com/office/drawing/2014/main" xmlns="" val="20000"/>
                    </a:ext>
                  </a:extLst>
                </a:gridCol>
                <a:gridCol w="2424032">
                  <a:extLst>
                    <a:ext uri="{9D8B030D-6E8A-4147-A177-3AD203B41FA5}">
                      <a16:colId xmlns:a16="http://schemas.microsoft.com/office/drawing/2014/main" xmlns="" val="20001"/>
                    </a:ext>
                  </a:extLst>
                </a:gridCol>
                <a:gridCol w="2441318">
                  <a:extLst>
                    <a:ext uri="{9D8B030D-6E8A-4147-A177-3AD203B41FA5}">
                      <a16:colId xmlns:a16="http://schemas.microsoft.com/office/drawing/2014/main" xmlns="" val="20002"/>
                    </a:ext>
                  </a:extLst>
                </a:gridCol>
              </a:tblGrid>
              <a:tr h="112385">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Colour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Fruit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Vegetables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12984">
                <a:tc>
                  <a:txBody>
                    <a:bodyPr/>
                    <a:lstStyle/>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Orange/yellow/white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412984">
                <a:tc>
                  <a:txBody>
                    <a:bodyPr/>
                    <a:lstStyle/>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Red/Purple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12984">
                <a:tc>
                  <a:txBody>
                    <a:bodyPr/>
                    <a:lstStyle/>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Green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8" name="Slide Number Placeholder 7"/>
          <p:cNvSpPr>
            <a:spLocks noGrp="1"/>
          </p:cNvSpPr>
          <p:nvPr>
            <p:ph type="sldNum" sz="quarter" idx="7"/>
          </p:nvPr>
        </p:nvSpPr>
        <p:spPr/>
        <p:txBody>
          <a:bodyPr/>
          <a:lstStyle/>
          <a:p>
            <a:pPr defTabSz="781903"/>
            <a:fld id="{B6F15528-21DE-4FAA-801E-634DDDAF4B2B}" type="slidenum">
              <a:rPr lang="en-GB" sz="1539" smtClean="0">
                <a:solidFill>
                  <a:prstClr val="black">
                    <a:tint val="75000"/>
                  </a:prstClr>
                </a:solidFill>
              </a:rPr>
              <a:pPr defTabSz="781903"/>
              <a:t>34</a:t>
            </a:fld>
            <a:endParaRPr lang="en-GB" sz="1539" dirty="0">
              <a:solidFill>
                <a:prstClr val="black">
                  <a:tint val="75000"/>
                </a:prstClr>
              </a:solidFill>
            </a:endParaRPr>
          </a:p>
        </p:txBody>
      </p:sp>
    </p:spTree>
    <p:extLst>
      <p:ext uri="{BB962C8B-B14F-4D97-AF65-F5344CB8AC3E}">
        <p14:creationId xmlns:p14="http://schemas.microsoft.com/office/powerpoint/2010/main" val="2993700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56715" y="6286120"/>
            <a:ext cx="5995183" cy="129460"/>
          </a:xfrm>
          <a:prstGeom prst="rect">
            <a:avLst/>
          </a:prstGeom>
        </p:spPr>
        <p:txBody>
          <a:bodyPr vert="horz" wrap="square" lIns="0" tIns="10860" rIns="0" bIns="0" rtlCol="0">
            <a:spAutoFit/>
          </a:bodyPr>
          <a:lstStyle/>
          <a:p>
            <a:pPr marL="10860" defTabSz="781903">
              <a:spcBef>
                <a:spcPts val="86"/>
              </a:spcBef>
            </a:pPr>
            <a:r>
              <a:rPr sz="770" spc="-4" dirty="0">
                <a:solidFill>
                  <a:prstClr val="black"/>
                </a:solidFill>
                <a:latin typeface="Calibri"/>
                <a:cs typeface="Calibri"/>
              </a:rPr>
              <a:t>This resource </a:t>
            </a:r>
            <a:r>
              <a:rPr sz="770" dirty="0">
                <a:solidFill>
                  <a:prstClr val="black"/>
                </a:solidFill>
                <a:latin typeface="Calibri"/>
                <a:cs typeface="Calibri"/>
              </a:rPr>
              <a:t>is </a:t>
            </a:r>
            <a:r>
              <a:rPr sz="770" spc="-4" dirty="0">
                <a:solidFill>
                  <a:prstClr val="black"/>
                </a:solidFill>
                <a:latin typeface="Calibri"/>
                <a:cs typeface="Calibri"/>
              </a:rPr>
              <a:t>designed </a:t>
            </a:r>
            <a:r>
              <a:rPr sz="770" dirty="0">
                <a:solidFill>
                  <a:prstClr val="black"/>
                </a:solidFill>
                <a:latin typeface="Calibri"/>
                <a:cs typeface="Calibri"/>
              </a:rPr>
              <a:t>for </a:t>
            </a:r>
            <a:r>
              <a:rPr sz="770" spc="-4" dirty="0">
                <a:solidFill>
                  <a:prstClr val="black"/>
                </a:solidFill>
                <a:latin typeface="Calibri"/>
                <a:cs typeface="Calibri"/>
              </a:rPr>
              <a:t>consumers who want </a:t>
            </a:r>
            <a:r>
              <a:rPr sz="770" dirty="0">
                <a:solidFill>
                  <a:prstClr val="black"/>
                </a:solidFill>
                <a:latin typeface="Calibri"/>
                <a:cs typeface="Calibri"/>
              </a:rPr>
              <a:t>to </a:t>
            </a:r>
            <a:r>
              <a:rPr sz="770" spc="-4" dirty="0">
                <a:solidFill>
                  <a:prstClr val="black"/>
                </a:solidFill>
                <a:latin typeface="Calibri"/>
                <a:cs typeface="Calibri"/>
              </a:rPr>
              <a:t>find </a:t>
            </a:r>
            <a:r>
              <a:rPr sz="770" dirty="0">
                <a:solidFill>
                  <a:prstClr val="black"/>
                </a:solidFill>
                <a:latin typeface="Calibri"/>
                <a:cs typeface="Calibri"/>
              </a:rPr>
              <a:t>out more</a:t>
            </a:r>
            <a:r>
              <a:rPr sz="770" spc="34" dirty="0">
                <a:solidFill>
                  <a:prstClr val="black"/>
                </a:solidFill>
                <a:latin typeface="Calibri"/>
                <a:cs typeface="Calibri"/>
              </a:rPr>
              <a:t> </a:t>
            </a:r>
            <a:r>
              <a:rPr sz="770" spc="-4" dirty="0">
                <a:solidFill>
                  <a:prstClr val="black"/>
                </a:solidFill>
                <a:latin typeface="Calibri"/>
                <a:cs typeface="Calibri"/>
              </a:rPr>
              <a:t>about healthy eating. </a:t>
            </a:r>
            <a:r>
              <a:rPr sz="770" dirty="0">
                <a:solidFill>
                  <a:prstClr val="black"/>
                </a:solidFill>
                <a:latin typeface="Calibri"/>
                <a:cs typeface="Calibri"/>
              </a:rPr>
              <a:t>Last </a:t>
            </a:r>
            <a:r>
              <a:rPr sz="770" spc="-4" dirty="0">
                <a:solidFill>
                  <a:prstClr val="black"/>
                </a:solidFill>
                <a:latin typeface="Calibri"/>
                <a:cs typeface="Calibri"/>
              </a:rPr>
              <a:t>reviewed October 2016. </a:t>
            </a:r>
            <a:r>
              <a:rPr sz="770" dirty="0">
                <a:solidFill>
                  <a:prstClr val="black"/>
                </a:solidFill>
                <a:latin typeface="Calibri"/>
                <a:cs typeface="Calibri"/>
              </a:rPr>
              <a:t>Next </a:t>
            </a:r>
            <a:r>
              <a:rPr sz="770" spc="-4" dirty="0">
                <a:solidFill>
                  <a:prstClr val="black"/>
                </a:solidFill>
                <a:latin typeface="Calibri"/>
                <a:cs typeface="Calibri"/>
              </a:rPr>
              <a:t>review </a:t>
            </a:r>
            <a:r>
              <a:rPr sz="770" dirty="0">
                <a:solidFill>
                  <a:prstClr val="black"/>
                </a:solidFill>
                <a:latin typeface="Calibri"/>
                <a:cs typeface="Calibri"/>
              </a:rPr>
              <a:t>due </a:t>
            </a:r>
            <a:r>
              <a:rPr sz="770" spc="-4" dirty="0">
                <a:solidFill>
                  <a:prstClr val="black"/>
                </a:solidFill>
                <a:latin typeface="Calibri"/>
                <a:cs typeface="Calibri"/>
              </a:rPr>
              <a:t>October 2019.</a:t>
            </a:r>
            <a:endParaRPr sz="770" dirty="0">
              <a:solidFill>
                <a:prstClr val="black"/>
              </a:solidFill>
              <a:latin typeface="Calibri"/>
              <a:cs typeface="Calibri"/>
            </a:endParaRPr>
          </a:p>
        </p:txBody>
      </p:sp>
      <p:sp>
        <p:nvSpPr>
          <p:cNvPr id="3" name="object 3"/>
          <p:cNvSpPr/>
          <p:nvPr/>
        </p:nvSpPr>
        <p:spPr>
          <a:xfrm>
            <a:off x="2595939" y="3919974"/>
            <a:ext cx="3061177" cy="2413495"/>
          </a:xfrm>
          <a:prstGeom prst="rect">
            <a:avLst/>
          </a:prstGeom>
          <a:blipFill>
            <a:blip r:embed="rId2"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4" name="object 4"/>
          <p:cNvSpPr/>
          <p:nvPr/>
        </p:nvSpPr>
        <p:spPr>
          <a:xfrm>
            <a:off x="2688466" y="4007288"/>
            <a:ext cx="2875146" cy="2239846"/>
          </a:xfrm>
          <a:prstGeom prst="rect">
            <a:avLst/>
          </a:prstGeom>
          <a:blipFill>
            <a:blip r:embed="rId3"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5" name="object 5"/>
          <p:cNvSpPr/>
          <p:nvPr/>
        </p:nvSpPr>
        <p:spPr>
          <a:xfrm>
            <a:off x="2688466" y="4007288"/>
            <a:ext cx="2875147" cy="2239846"/>
          </a:xfrm>
          <a:custGeom>
            <a:avLst/>
            <a:gdLst/>
            <a:ahLst/>
            <a:cxnLst/>
            <a:rect l="l" t="t" r="r" b="b"/>
            <a:pathLst>
              <a:path w="3362325" h="2619375">
                <a:moveTo>
                  <a:pt x="0" y="436625"/>
                </a:moveTo>
                <a:lnTo>
                  <a:pt x="2561" y="389045"/>
                </a:lnTo>
                <a:lnTo>
                  <a:pt x="10069" y="342950"/>
                </a:lnTo>
                <a:lnTo>
                  <a:pt x="22256" y="298606"/>
                </a:lnTo>
                <a:lnTo>
                  <a:pt x="38857" y="256280"/>
                </a:lnTo>
                <a:lnTo>
                  <a:pt x="59605" y="216238"/>
                </a:lnTo>
                <a:lnTo>
                  <a:pt x="84234" y="178746"/>
                </a:lnTo>
                <a:lnTo>
                  <a:pt x="112478" y="144071"/>
                </a:lnTo>
                <a:lnTo>
                  <a:pt x="144071" y="112478"/>
                </a:lnTo>
                <a:lnTo>
                  <a:pt x="178746" y="84234"/>
                </a:lnTo>
                <a:lnTo>
                  <a:pt x="216238" y="59605"/>
                </a:lnTo>
                <a:lnTo>
                  <a:pt x="256280" y="38857"/>
                </a:lnTo>
                <a:lnTo>
                  <a:pt x="298606" y="22256"/>
                </a:lnTo>
                <a:lnTo>
                  <a:pt x="342950" y="10069"/>
                </a:lnTo>
                <a:lnTo>
                  <a:pt x="389045" y="2561"/>
                </a:lnTo>
                <a:lnTo>
                  <a:pt x="436625" y="0"/>
                </a:lnTo>
                <a:lnTo>
                  <a:pt x="2925699" y="0"/>
                </a:lnTo>
                <a:lnTo>
                  <a:pt x="2973279" y="2561"/>
                </a:lnTo>
                <a:lnTo>
                  <a:pt x="3019374" y="10069"/>
                </a:lnTo>
                <a:lnTo>
                  <a:pt x="3063718" y="22256"/>
                </a:lnTo>
                <a:lnTo>
                  <a:pt x="3106044" y="38857"/>
                </a:lnTo>
                <a:lnTo>
                  <a:pt x="3146086" y="59605"/>
                </a:lnTo>
                <a:lnTo>
                  <a:pt x="3183578" y="84234"/>
                </a:lnTo>
                <a:lnTo>
                  <a:pt x="3218253" y="112478"/>
                </a:lnTo>
                <a:lnTo>
                  <a:pt x="3249846" y="144071"/>
                </a:lnTo>
                <a:lnTo>
                  <a:pt x="3278090" y="178746"/>
                </a:lnTo>
                <a:lnTo>
                  <a:pt x="3302719" y="216238"/>
                </a:lnTo>
                <a:lnTo>
                  <a:pt x="3323467" y="256280"/>
                </a:lnTo>
                <a:lnTo>
                  <a:pt x="3340068" y="298606"/>
                </a:lnTo>
                <a:lnTo>
                  <a:pt x="3352255" y="342950"/>
                </a:lnTo>
                <a:lnTo>
                  <a:pt x="3359763" y="389045"/>
                </a:lnTo>
                <a:lnTo>
                  <a:pt x="3362324" y="436625"/>
                </a:lnTo>
                <a:lnTo>
                  <a:pt x="3362324" y="2182799"/>
                </a:lnTo>
                <a:lnTo>
                  <a:pt x="3359763" y="2230368"/>
                </a:lnTo>
                <a:lnTo>
                  <a:pt x="3352255" y="2276454"/>
                </a:lnTo>
                <a:lnTo>
                  <a:pt x="3340068" y="2320789"/>
                </a:lnTo>
                <a:lnTo>
                  <a:pt x="3323467" y="2363108"/>
                </a:lnTo>
                <a:lnTo>
                  <a:pt x="3302719" y="2403145"/>
                </a:lnTo>
                <a:lnTo>
                  <a:pt x="3278090" y="2440633"/>
                </a:lnTo>
                <a:lnTo>
                  <a:pt x="3249846" y="2475306"/>
                </a:lnTo>
                <a:lnTo>
                  <a:pt x="3218253" y="2506897"/>
                </a:lnTo>
                <a:lnTo>
                  <a:pt x="3183578" y="2535140"/>
                </a:lnTo>
                <a:lnTo>
                  <a:pt x="3146086" y="2559768"/>
                </a:lnTo>
                <a:lnTo>
                  <a:pt x="3106044" y="2580516"/>
                </a:lnTo>
                <a:lnTo>
                  <a:pt x="3063718" y="2597117"/>
                </a:lnTo>
                <a:lnTo>
                  <a:pt x="3019374" y="2609305"/>
                </a:lnTo>
                <a:lnTo>
                  <a:pt x="2973279" y="2616813"/>
                </a:lnTo>
                <a:lnTo>
                  <a:pt x="2925699" y="2619375"/>
                </a:lnTo>
                <a:lnTo>
                  <a:pt x="436625" y="2619375"/>
                </a:lnTo>
                <a:lnTo>
                  <a:pt x="389045" y="2616813"/>
                </a:lnTo>
                <a:lnTo>
                  <a:pt x="342950" y="2609305"/>
                </a:lnTo>
                <a:lnTo>
                  <a:pt x="298606" y="2597117"/>
                </a:lnTo>
                <a:lnTo>
                  <a:pt x="256280" y="2580516"/>
                </a:lnTo>
                <a:lnTo>
                  <a:pt x="216238" y="2559768"/>
                </a:lnTo>
                <a:lnTo>
                  <a:pt x="178746" y="2535140"/>
                </a:lnTo>
                <a:lnTo>
                  <a:pt x="144071" y="2506897"/>
                </a:lnTo>
                <a:lnTo>
                  <a:pt x="112478" y="2475306"/>
                </a:lnTo>
                <a:lnTo>
                  <a:pt x="84234" y="2440633"/>
                </a:lnTo>
                <a:lnTo>
                  <a:pt x="59605" y="2403145"/>
                </a:lnTo>
                <a:lnTo>
                  <a:pt x="38857" y="2363108"/>
                </a:lnTo>
                <a:lnTo>
                  <a:pt x="22256" y="2320789"/>
                </a:lnTo>
                <a:lnTo>
                  <a:pt x="10069" y="2276454"/>
                </a:lnTo>
                <a:lnTo>
                  <a:pt x="2561" y="2230368"/>
                </a:lnTo>
                <a:lnTo>
                  <a:pt x="0" y="2182799"/>
                </a:lnTo>
                <a:lnTo>
                  <a:pt x="0" y="436625"/>
                </a:lnTo>
                <a:close/>
              </a:path>
            </a:pathLst>
          </a:custGeom>
          <a:ln w="19050">
            <a:solidFill>
              <a:srgbClr val="92D050"/>
            </a:solidFill>
          </a:ln>
        </p:spPr>
        <p:txBody>
          <a:bodyPr wrap="square" lIns="0" tIns="0" rIns="0" bIns="0" rtlCol="0"/>
          <a:lstStyle/>
          <a:p>
            <a:pPr defTabSz="781903"/>
            <a:endParaRPr sz="1539" dirty="0">
              <a:solidFill>
                <a:prstClr val="black"/>
              </a:solidFill>
              <a:latin typeface="Calibri"/>
            </a:endParaRPr>
          </a:p>
        </p:txBody>
      </p:sp>
      <p:sp>
        <p:nvSpPr>
          <p:cNvPr id="6" name="object 6"/>
          <p:cNvSpPr/>
          <p:nvPr/>
        </p:nvSpPr>
        <p:spPr>
          <a:xfrm>
            <a:off x="2805752" y="4163668"/>
            <a:ext cx="2640249" cy="1927408"/>
          </a:xfrm>
          <a:prstGeom prst="rect">
            <a:avLst/>
          </a:prstGeom>
          <a:blipFill>
            <a:blip r:embed="rId4"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7" name="object 7"/>
          <p:cNvSpPr/>
          <p:nvPr/>
        </p:nvSpPr>
        <p:spPr>
          <a:xfrm>
            <a:off x="3435190" y="4163669"/>
            <a:ext cx="1451094" cy="215676"/>
          </a:xfrm>
          <a:prstGeom prst="rect">
            <a:avLst/>
          </a:prstGeom>
          <a:blipFill>
            <a:blip r:embed="rId5"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8" name="object 8"/>
          <p:cNvSpPr txBox="1"/>
          <p:nvPr/>
        </p:nvSpPr>
        <p:spPr>
          <a:xfrm>
            <a:off x="3127748" y="4126887"/>
            <a:ext cx="1993327" cy="342031"/>
          </a:xfrm>
          <a:prstGeom prst="rect">
            <a:avLst/>
          </a:prstGeom>
        </p:spPr>
        <p:txBody>
          <a:bodyPr vert="horz" wrap="square" lIns="0" tIns="39638" rIns="0" bIns="0" rtlCol="0">
            <a:spAutoFit/>
          </a:bodyPr>
          <a:lstStyle/>
          <a:p>
            <a:pPr marL="3801" algn="ctr" defTabSz="781903">
              <a:spcBef>
                <a:spcPts val="312"/>
              </a:spcBef>
            </a:pPr>
            <a:r>
              <a:rPr sz="941" b="1" dirty="0">
                <a:solidFill>
                  <a:srgbClr val="404040"/>
                </a:solidFill>
                <a:latin typeface="Century Gothic"/>
                <a:cs typeface="Century Gothic"/>
              </a:rPr>
              <a:t>Why </a:t>
            </a:r>
            <a:r>
              <a:rPr sz="941" b="1" spc="-4" dirty="0">
                <a:solidFill>
                  <a:srgbClr val="404040"/>
                </a:solidFill>
                <a:latin typeface="Century Gothic"/>
                <a:cs typeface="Century Gothic"/>
              </a:rPr>
              <a:t>eat these</a:t>
            </a:r>
            <a:r>
              <a:rPr sz="941" b="1" spc="-21" dirty="0">
                <a:solidFill>
                  <a:srgbClr val="404040"/>
                </a:solidFill>
                <a:latin typeface="Century Gothic"/>
                <a:cs typeface="Century Gothic"/>
              </a:rPr>
              <a:t> </a:t>
            </a:r>
            <a:r>
              <a:rPr sz="941" b="1" spc="-4" dirty="0">
                <a:solidFill>
                  <a:srgbClr val="404040"/>
                </a:solidFill>
                <a:latin typeface="Century Gothic"/>
                <a:cs typeface="Century Gothic"/>
              </a:rPr>
              <a:t>foods?</a:t>
            </a:r>
            <a:endParaRPr sz="941" dirty="0">
              <a:solidFill>
                <a:prstClr val="black"/>
              </a:solidFill>
              <a:latin typeface="Century Gothic"/>
              <a:cs typeface="Century Gothic"/>
            </a:endParaRPr>
          </a:p>
          <a:p>
            <a:pPr algn="ctr" defTabSz="781903">
              <a:spcBef>
                <a:spcPts val="196"/>
              </a:spcBef>
            </a:pPr>
            <a:r>
              <a:rPr sz="855" b="1" spc="-9" dirty="0">
                <a:solidFill>
                  <a:srgbClr val="808080"/>
                </a:solidFill>
                <a:latin typeface="Century Gothic"/>
                <a:cs typeface="Century Gothic"/>
              </a:rPr>
              <a:t>Different </a:t>
            </a:r>
            <a:r>
              <a:rPr sz="855" b="1" spc="-4" dirty="0">
                <a:solidFill>
                  <a:srgbClr val="808080"/>
                </a:solidFill>
                <a:latin typeface="Century Gothic"/>
                <a:cs typeface="Century Gothic"/>
              </a:rPr>
              <a:t>fruit and vegetables</a:t>
            </a:r>
            <a:r>
              <a:rPr sz="855" b="1" dirty="0">
                <a:solidFill>
                  <a:srgbClr val="808080"/>
                </a:solidFill>
                <a:latin typeface="Century Gothic"/>
                <a:cs typeface="Century Gothic"/>
              </a:rPr>
              <a:t> </a:t>
            </a:r>
            <a:r>
              <a:rPr sz="855" b="1" spc="-4" dirty="0">
                <a:solidFill>
                  <a:srgbClr val="808080"/>
                </a:solidFill>
                <a:latin typeface="Century Gothic"/>
                <a:cs typeface="Century Gothic"/>
              </a:rPr>
              <a:t>contain:</a:t>
            </a:r>
            <a:endParaRPr sz="855" dirty="0">
              <a:solidFill>
                <a:prstClr val="black"/>
              </a:solidFill>
              <a:latin typeface="Century Gothic"/>
              <a:cs typeface="Century Gothic"/>
            </a:endParaRPr>
          </a:p>
        </p:txBody>
      </p:sp>
      <p:sp>
        <p:nvSpPr>
          <p:cNvPr id="9" name="object 9"/>
          <p:cNvSpPr/>
          <p:nvPr/>
        </p:nvSpPr>
        <p:spPr>
          <a:xfrm>
            <a:off x="3014261" y="4588518"/>
            <a:ext cx="748679" cy="226091"/>
          </a:xfrm>
          <a:prstGeom prst="rect">
            <a:avLst/>
          </a:prstGeom>
          <a:blipFill>
            <a:blip r:embed="rId6"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0" name="object 10"/>
          <p:cNvSpPr/>
          <p:nvPr/>
        </p:nvSpPr>
        <p:spPr>
          <a:xfrm>
            <a:off x="3014261" y="4879128"/>
            <a:ext cx="667881" cy="226091"/>
          </a:xfrm>
          <a:prstGeom prst="rect">
            <a:avLst/>
          </a:prstGeom>
          <a:blipFill>
            <a:blip r:embed="rId7"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1" name="object 11"/>
          <p:cNvSpPr/>
          <p:nvPr/>
        </p:nvSpPr>
        <p:spPr>
          <a:xfrm>
            <a:off x="3014262" y="5169737"/>
            <a:ext cx="448935" cy="226091"/>
          </a:xfrm>
          <a:prstGeom prst="rect">
            <a:avLst/>
          </a:prstGeom>
          <a:blipFill>
            <a:blip r:embed="rId8"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2" name="object 12"/>
          <p:cNvSpPr/>
          <p:nvPr/>
        </p:nvSpPr>
        <p:spPr>
          <a:xfrm>
            <a:off x="3014262" y="5461640"/>
            <a:ext cx="382473" cy="226091"/>
          </a:xfrm>
          <a:prstGeom prst="rect">
            <a:avLst/>
          </a:prstGeom>
          <a:blipFill>
            <a:blip r:embed="rId9"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3" name="object 13"/>
          <p:cNvSpPr/>
          <p:nvPr/>
        </p:nvSpPr>
        <p:spPr>
          <a:xfrm>
            <a:off x="3014261" y="5614112"/>
            <a:ext cx="650940" cy="226091"/>
          </a:xfrm>
          <a:prstGeom prst="rect">
            <a:avLst/>
          </a:prstGeom>
          <a:blipFill>
            <a:blip r:embed="rId10"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4" name="object 14"/>
          <p:cNvSpPr txBox="1"/>
          <p:nvPr/>
        </p:nvSpPr>
        <p:spPr>
          <a:xfrm>
            <a:off x="3069104" y="4587661"/>
            <a:ext cx="2249619" cy="1455377"/>
          </a:xfrm>
          <a:prstGeom prst="rect">
            <a:avLst/>
          </a:prstGeom>
        </p:spPr>
        <p:txBody>
          <a:bodyPr vert="horz" wrap="square" lIns="0" tIns="12488" rIns="0" bIns="0" rtlCol="0">
            <a:spAutoFit/>
          </a:bodyPr>
          <a:lstStyle/>
          <a:p>
            <a:pPr marL="10860" marR="27149" defTabSz="781903">
              <a:lnSpc>
                <a:spcPct val="116300"/>
              </a:lnSpc>
              <a:spcBef>
                <a:spcPts val="97"/>
              </a:spcBef>
            </a:pPr>
            <a:r>
              <a:rPr sz="855" b="1" spc="-4" dirty="0">
                <a:solidFill>
                  <a:prstClr val="black"/>
                </a:solidFill>
                <a:latin typeface="Century Gothic"/>
                <a:cs typeface="Century Gothic"/>
              </a:rPr>
              <a:t>Vitamin C - </a:t>
            </a:r>
            <a:r>
              <a:rPr sz="770" spc="-4" dirty="0">
                <a:solidFill>
                  <a:prstClr val="black"/>
                </a:solidFill>
                <a:latin typeface="Century Gothic"/>
                <a:cs typeface="Century Gothic"/>
              </a:rPr>
              <a:t>important </a:t>
            </a:r>
            <a:r>
              <a:rPr sz="770" dirty="0">
                <a:solidFill>
                  <a:prstClr val="black"/>
                </a:solidFill>
                <a:latin typeface="Century Gothic"/>
                <a:cs typeface="Century Gothic"/>
              </a:rPr>
              <a:t>for </a:t>
            </a:r>
            <a:r>
              <a:rPr sz="770" spc="-4" dirty="0">
                <a:solidFill>
                  <a:prstClr val="black"/>
                </a:solidFill>
                <a:latin typeface="Century Gothic"/>
                <a:cs typeface="Century Gothic"/>
              </a:rPr>
              <a:t>maintaining healthy  body</a:t>
            </a:r>
            <a:r>
              <a:rPr sz="770" spc="-9" dirty="0">
                <a:solidFill>
                  <a:prstClr val="black"/>
                </a:solidFill>
                <a:latin typeface="Century Gothic"/>
                <a:cs typeface="Century Gothic"/>
              </a:rPr>
              <a:t> </a:t>
            </a:r>
            <a:r>
              <a:rPr sz="770" spc="-4" dirty="0">
                <a:solidFill>
                  <a:prstClr val="black"/>
                </a:solidFill>
                <a:latin typeface="Century Gothic"/>
                <a:cs typeface="Century Gothic"/>
              </a:rPr>
              <a:t>tissues.</a:t>
            </a:r>
            <a:endParaRPr sz="770" dirty="0">
              <a:solidFill>
                <a:prstClr val="black"/>
              </a:solidFill>
              <a:latin typeface="Century Gothic"/>
              <a:cs typeface="Century Gothic"/>
            </a:endParaRPr>
          </a:p>
          <a:p>
            <a:pPr marL="10860" marR="212851" defTabSz="781903">
              <a:lnSpc>
                <a:spcPts val="1120"/>
              </a:lnSpc>
              <a:spcBef>
                <a:spcPts val="133"/>
              </a:spcBef>
            </a:pPr>
            <a:r>
              <a:rPr sz="855" b="1" spc="-4" dirty="0">
                <a:solidFill>
                  <a:prstClr val="black"/>
                </a:solidFill>
                <a:latin typeface="Century Gothic"/>
                <a:cs typeface="Century Gothic"/>
              </a:rPr>
              <a:t>Vitamin A </a:t>
            </a:r>
            <a:r>
              <a:rPr sz="770" b="1" dirty="0">
                <a:solidFill>
                  <a:prstClr val="black"/>
                </a:solidFill>
                <a:latin typeface="Century Gothic"/>
                <a:cs typeface="Century Gothic"/>
              </a:rPr>
              <a:t>- </a:t>
            </a:r>
            <a:r>
              <a:rPr sz="770" spc="-4" dirty="0">
                <a:solidFill>
                  <a:prstClr val="black"/>
                </a:solidFill>
                <a:latin typeface="Century Gothic"/>
                <a:cs typeface="Century Gothic"/>
              </a:rPr>
              <a:t>important </a:t>
            </a:r>
            <a:r>
              <a:rPr sz="770" dirty="0">
                <a:solidFill>
                  <a:prstClr val="black"/>
                </a:solidFill>
                <a:latin typeface="Century Gothic"/>
                <a:cs typeface="Century Gothic"/>
              </a:rPr>
              <a:t>for </a:t>
            </a:r>
            <a:r>
              <a:rPr sz="770" spc="-4" dirty="0">
                <a:solidFill>
                  <a:prstClr val="black"/>
                </a:solidFill>
                <a:latin typeface="Century Gothic"/>
                <a:cs typeface="Century Gothic"/>
              </a:rPr>
              <a:t>maintenance </a:t>
            </a:r>
            <a:r>
              <a:rPr sz="770" dirty="0">
                <a:solidFill>
                  <a:prstClr val="black"/>
                </a:solidFill>
                <a:latin typeface="Century Gothic"/>
                <a:cs typeface="Century Gothic"/>
              </a:rPr>
              <a:t>of  </a:t>
            </a:r>
            <a:r>
              <a:rPr sz="770" spc="-4" dirty="0">
                <a:solidFill>
                  <a:prstClr val="black"/>
                </a:solidFill>
                <a:latin typeface="Century Gothic"/>
                <a:cs typeface="Century Gothic"/>
              </a:rPr>
              <a:t>normal </a:t>
            </a:r>
            <a:r>
              <a:rPr sz="770" dirty="0">
                <a:solidFill>
                  <a:prstClr val="black"/>
                </a:solidFill>
                <a:latin typeface="Century Gothic"/>
                <a:cs typeface="Century Gothic"/>
              </a:rPr>
              <a:t>vision, </a:t>
            </a:r>
            <a:r>
              <a:rPr sz="770" spc="-4" dirty="0">
                <a:solidFill>
                  <a:prstClr val="black"/>
                </a:solidFill>
                <a:latin typeface="Century Gothic"/>
                <a:cs typeface="Century Gothic"/>
              </a:rPr>
              <a:t>skin and </a:t>
            </a:r>
            <a:r>
              <a:rPr sz="770" dirty="0">
                <a:solidFill>
                  <a:prstClr val="black"/>
                </a:solidFill>
                <a:latin typeface="Century Gothic"/>
                <a:cs typeface="Century Gothic"/>
              </a:rPr>
              <a:t>the </a:t>
            </a:r>
            <a:r>
              <a:rPr sz="770" spc="-4" dirty="0">
                <a:solidFill>
                  <a:prstClr val="black"/>
                </a:solidFill>
                <a:latin typeface="Century Gothic"/>
                <a:cs typeface="Century Gothic"/>
              </a:rPr>
              <a:t>immune</a:t>
            </a:r>
            <a:r>
              <a:rPr sz="770" spc="-60" dirty="0">
                <a:solidFill>
                  <a:prstClr val="black"/>
                </a:solidFill>
                <a:latin typeface="Century Gothic"/>
                <a:cs typeface="Century Gothic"/>
              </a:rPr>
              <a:t> </a:t>
            </a:r>
            <a:r>
              <a:rPr sz="770" spc="-4" dirty="0">
                <a:solidFill>
                  <a:prstClr val="black"/>
                </a:solidFill>
                <a:latin typeface="Century Gothic"/>
                <a:cs typeface="Century Gothic"/>
              </a:rPr>
              <a:t>system.</a:t>
            </a:r>
            <a:endParaRPr sz="770" dirty="0">
              <a:solidFill>
                <a:prstClr val="black"/>
              </a:solidFill>
              <a:latin typeface="Century Gothic"/>
              <a:cs typeface="Century Gothic"/>
            </a:endParaRPr>
          </a:p>
          <a:p>
            <a:pPr marL="10860" marR="240544" defTabSz="781903">
              <a:lnSpc>
                <a:spcPts val="1120"/>
              </a:lnSpc>
              <a:spcBef>
                <a:spcPts val="47"/>
              </a:spcBef>
            </a:pPr>
            <a:r>
              <a:rPr sz="855" b="1" spc="-4" dirty="0">
                <a:solidFill>
                  <a:prstClr val="black"/>
                </a:solidFill>
                <a:latin typeface="Century Gothic"/>
                <a:cs typeface="Century Gothic"/>
              </a:rPr>
              <a:t>Folate </a:t>
            </a:r>
            <a:r>
              <a:rPr sz="770" b="1" dirty="0">
                <a:solidFill>
                  <a:prstClr val="black"/>
                </a:solidFill>
                <a:latin typeface="Century Gothic"/>
                <a:cs typeface="Century Gothic"/>
              </a:rPr>
              <a:t>- </a:t>
            </a:r>
            <a:r>
              <a:rPr sz="770" spc="-4" dirty="0">
                <a:solidFill>
                  <a:prstClr val="black"/>
                </a:solidFill>
                <a:latin typeface="Century Gothic"/>
                <a:cs typeface="Century Gothic"/>
              </a:rPr>
              <a:t>important </a:t>
            </a:r>
            <a:r>
              <a:rPr sz="770" dirty="0">
                <a:solidFill>
                  <a:prstClr val="black"/>
                </a:solidFill>
                <a:latin typeface="Century Gothic"/>
                <a:cs typeface="Century Gothic"/>
              </a:rPr>
              <a:t>for </a:t>
            </a:r>
            <a:r>
              <a:rPr sz="770" spc="-4" dirty="0">
                <a:solidFill>
                  <a:prstClr val="black"/>
                </a:solidFill>
                <a:latin typeface="Century Gothic"/>
                <a:cs typeface="Century Gothic"/>
              </a:rPr>
              <a:t>normal and healthy  blood</a:t>
            </a:r>
            <a:r>
              <a:rPr sz="770" spc="-13" dirty="0">
                <a:solidFill>
                  <a:prstClr val="black"/>
                </a:solidFill>
                <a:latin typeface="Century Gothic"/>
                <a:cs typeface="Century Gothic"/>
              </a:rPr>
              <a:t> </a:t>
            </a:r>
            <a:r>
              <a:rPr sz="770" spc="-4" dirty="0">
                <a:solidFill>
                  <a:prstClr val="black"/>
                </a:solidFill>
                <a:latin typeface="Century Gothic"/>
                <a:cs typeface="Century Gothic"/>
              </a:rPr>
              <a:t>formation.</a:t>
            </a:r>
            <a:endParaRPr sz="770" dirty="0">
              <a:solidFill>
                <a:prstClr val="black"/>
              </a:solidFill>
              <a:latin typeface="Century Gothic"/>
              <a:cs typeface="Century Gothic"/>
            </a:endParaRPr>
          </a:p>
          <a:p>
            <a:pPr marL="10860" defTabSz="781903">
              <a:spcBef>
                <a:spcPts val="103"/>
              </a:spcBef>
            </a:pPr>
            <a:r>
              <a:rPr sz="855" b="1" spc="-4" dirty="0">
                <a:solidFill>
                  <a:prstClr val="black"/>
                </a:solidFill>
                <a:latin typeface="Century Gothic"/>
                <a:cs typeface="Century Gothic"/>
              </a:rPr>
              <a:t>Fibre </a:t>
            </a:r>
            <a:r>
              <a:rPr sz="770" dirty="0">
                <a:solidFill>
                  <a:prstClr val="black"/>
                </a:solidFill>
                <a:latin typeface="Century Gothic"/>
                <a:cs typeface="Century Gothic"/>
              </a:rPr>
              <a:t>– </a:t>
            </a:r>
            <a:r>
              <a:rPr sz="770" spc="-4" dirty="0">
                <a:solidFill>
                  <a:prstClr val="black"/>
                </a:solidFill>
                <a:latin typeface="Century Gothic"/>
                <a:cs typeface="Century Gothic"/>
              </a:rPr>
              <a:t>helps </a:t>
            </a:r>
            <a:r>
              <a:rPr sz="770" dirty="0">
                <a:solidFill>
                  <a:prstClr val="black"/>
                </a:solidFill>
                <a:latin typeface="Century Gothic"/>
                <a:cs typeface="Century Gothic"/>
              </a:rPr>
              <a:t>to </a:t>
            </a:r>
            <a:r>
              <a:rPr sz="770" spc="-4" dirty="0">
                <a:solidFill>
                  <a:prstClr val="black"/>
                </a:solidFill>
                <a:latin typeface="Century Gothic"/>
                <a:cs typeface="Century Gothic"/>
              </a:rPr>
              <a:t>maintain </a:t>
            </a:r>
            <a:r>
              <a:rPr sz="770" dirty="0">
                <a:solidFill>
                  <a:prstClr val="black"/>
                </a:solidFill>
                <a:latin typeface="Century Gothic"/>
                <a:cs typeface="Century Gothic"/>
              </a:rPr>
              <a:t>a </a:t>
            </a:r>
            <a:r>
              <a:rPr sz="770" spc="-4" dirty="0">
                <a:solidFill>
                  <a:prstClr val="black"/>
                </a:solidFill>
                <a:latin typeface="Century Gothic"/>
                <a:cs typeface="Century Gothic"/>
              </a:rPr>
              <a:t>healthy</a:t>
            </a:r>
            <a:r>
              <a:rPr sz="770" spc="-17" dirty="0">
                <a:solidFill>
                  <a:prstClr val="black"/>
                </a:solidFill>
                <a:latin typeface="Century Gothic"/>
                <a:cs typeface="Century Gothic"/>
              </a:rPr>
              <a:t> </a:t>
            </a:r>
            <a:r>
              <a:rPr sz="770" spc="-4" dirty="0">
                <a:solidFill>
                  <a:prstClr val="black"/>
                </a:solidFill>
                <a:latin typeface="Century Gothic"/>
                <a:cs typeface="Century Gothic"/>
              </a:rPr>
              <a:t>gut.</a:t>
            </a:r>
            <a:endParaRPr sz="770" dirty="0">
              <a:solidFill>
                <a:prstClr val="black"/>
              </a:solidFill>
              <a:latin typeface="Century Gothic"/>
              <a:cs typeface="Century Gothic"/>
            </a:endParaRPr>
          </a:p>
          <a:p>
            <a:pPr marL="10860" marR="4344" defTabSz="781903">
              <a:lnSpc>
                <a:spcPct val="117000"/>
              </a:lnSpc>
            </a:pPr>
            <a:r>
              <a:rPr sz="855" b="1" spc="-4" dirty="0">
                <a:solidFill>
                  <a:prstClr val="black"/>
                </a:solidFill>
                <a:latin typeface="Century Gothic"/>
                <a:cs typeface="Century Gothic"/>
              </a:rPr>
              <a:t>Potassium </a:t>
            </a:r>
            <a:r>
              <a:rPr sz="770" dirty="0">
                <a:solidFill>
                  <a:prstClr val="black"/>
                </a:solidFill>
                <a:latin typeface="Century Gothic"/>
                <a:cs typeface="Century Gothic"/>
              </a:rPr>
              <a:t>– </a:t>
            </a:r>
            <a:r>
              <a:rPr sz="770" spc="-4" dirty="0">
                <a:solidFill>
                  <a:prstClr val="black"/>
                </a:solidFill>
                <a:latin typeface="Century Gothic"/>
                <a:cs typeface="Century Gothic"/>
              </a:rPr>
              <a:t>helps </a:t>
            </a:r>
            <a:r>
              <a:rPr sz="770" dirty="0">
                <a:solidFill>
                  <a:prstClr val="black"/>
                </a:solidFill>
                <a:latin typeface="Century Gothic"/>
                <a:cs typeface="Century Gothic"/>
              </a:rPr>
              <a:t>to maintain a </a:t>
            </a:r>
            <a:r>
              <a:rPr sz="770" spc="-4" dirty="0">
                <a:solidFill>
                  <a:prstClr val="black"/>
                </a:solidFill>
                <a:latin typeface="Century Gothic"/>
                <a:cs typeface="Century Gothic"/>
              </a:rPr>
              <a:t>healthy blood  pressure and </a:t>
            </a:r>
            <a:r>
              <a:rPr sz="770" spc="4" dirty="0">
                <a:solidFill>
                  <a:prstClr val="black"/>
                </a:solidFill>
                <a:latin typeface="Century Gothic"/>
                <a:cs typeface="Century Gothic"/>
              </a:rPr>
              <a:t>is </a:t>
            </a:r>
            <a:r>
              <a:rPr sz="770" spc="-4" dirty="0">
                <a:solidFill>
                  <a:prstClr val="black"/>
                </a:solidFill>
                <a:latin typeface="Century Gothic"/>
                <a:cs typeface="Century Gothic"/>
              </a:rPr>
              <a:t>also important </a:t>
            </a:r>
            <a:r>
              <a:rPr sz="770" dirty="0">
                <a:solidFill>
                  <a:prstClr val="black"/>
                </a:solidFill>
                <a:latin typeface="Century Gothic"/>
                <a:cs typeface="Century Gothic"/>
              </a:rPr>
              <a:t>for the </a:t>
            </a:r>
            <a:r>
              <a:rPr sz="770" spc="-4" dirty="0">
                <a:solidFill>
                  <a:prstClr val="black"/>
                </a:solidFill>
                <a:latin typeface="Century Gothic"/>
                <a:cs typeface="Century Gothic"/>
              </a:rPr>
              <a:t>normal  functioning </a:t>
            </a:r>
            <a:r>
              <a:rPr sz="770" dirty="0">
                <a:solidFill>
                  <a:prstClr val="black"/>
                </a:solidFill>
                <a:latin typeface="Century Gothic"/>
                <a:cs typeface="Century Gothic"/>
              </a:rPr>
              <a:t>of the </a:t>
            </a:r>
            <a:r>
              <a:rPr sz="770" spc="-4" dirty="0">
                <a:solidFill>
                  <a:prstClr val="black"/>
                </a:solidFill>
                <a:latin typeface="Century Gothic"/>
                <a:cs typeface="Century Gothic"/>
              </a:rPr>
              <a:t>nervous</a:t>
            </a:r>
            <a:r>
              <a:rPr sz="770" spc="-13" dirty="0">
                <a:solidFill>
                  <a:prstClr val="black"/>
                </a:solidFill>
                <a:latin typeface="Century Gothic"/>
                <a:cs typeface="Century Gothic"/>
              </a:rPr>
              <a:t> </a:t>
            </a:r>
            <a:r>
              <a:rPr sz="770" spc="-4" dirty="0">
                <a:solidFill>
                  <a:prstClr val="black"/>
                </a:solidFill>
                <a:latin typeface="Century Gothic"/>
                <a:cs typeface="Century Gothic"/>
              </a:rPr>
              <a:t>system.</a:t>
            </a:r>
            <a:endParaRPr sz="770" dirty="0">
              <a:solidFill>
                <a:prstClr val="black"/>
              </a:solidFill>
              <a:latin typeface="Century Gothic"/>
              <a:cs typeface="Century Gothic"/>
            </a:endParaRPr>
          </a:p>
        </p:txBody>
      </p:sp>
      <p:sp>
        <p:nvSpPr>
          <p:cNvPr id="15" name="object 15"/>
          <p:cNvSpPr/>
          <p:nvPr/>
        </p:nvSpPr>
        <p:spPr>
          <a:xfrm>
            <a:off x="432642" y="3776534"/>
            <a:ext cx="1982171" cy="1111748"/>
          </a:xfrm>
          <a:prstGeom prst="rect">
            <a:avLst/>
          </a:prstGeom>
          <a:blipFill>
            <a:blip r:embed="rId11"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6" name="object 16"/>
          <p:cNvSpPr/>
          <p:nvPr/>
        </p:nvSpPr>
        <p:spPr>
          <a:xfrm>
            <a:off x="445689" y="3822235"/>
            <a:ext cx="1954774" cy="1012573"/>
          </a:xfrm>
          <a:prstGeom prst="rect">
            <a:avLst/>
          </a:prstGeom>
          <a:blipFill>
            <a:blip r:embed="rId12"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7" name="object 17"/>
          <p:cNvSpPr/>
          <p:nvPr/>
        </p:nvSpPr>
        <p:spPr>
          <a:xfrm>
            <a:off x="480874" y="3784443"/>
            <a:ext cx="1889615" cy="1026257"/>
          </a:xfrm>
          <a:custGeom>
            <a:avLst/>
            <a:gdLst/>
            <a:ahLst/>
            <a:cxnLst/>
            <a:rect l="l" t="t" r="r" b="b"/>
            <a:pathLst>
              <a:path w="2209800" h="1200150">
                <a:moveTo>
                  <a:pt x="0" y="1200150"/>
                </a:moveTo>
                <a:lnTo>
                  <a:pt x="2209800" y="1200150"/>
                </a:lnTo>
                <a:lnTo>
                  <a:pt x="2209800" y="0"/>
                </a:lnTo>
                <a:lnTo>
                  <a:pt x="0" y="0"/>
                </a:lnTo>
                <a:lnTo>
                  <a:pt x="0" y="1200150"/>
                </a:lnTo>
                <a:close/>
              </a:path>
            </a:pathLst>
          </a:custGeom>
          <a:solidFill>
            <a:srgbClr val="F4F7EC"/>
          </a:solidFill>
        </p:spPr>
        <p:txBody>
          <a:bodyPr wrap="square" lIns="0" tIns="0" rIns="0" bIns="0" rtlCol="0"/>
          <a:lstStyle/>
          <a:p>
            <a:pPr defTabSz="781903"/>
            <a:endParaRPr sz="1539" dirty="0">
              <a:solidFill>
                <a:prstClr val="black"/>
              </a:solidFill>
              <a:latin typeface="Calibri"/>
            </a:endParaRPr>
          </a:p>
        </p:txBody>
      </p:sp>
      <p:sp>
        <p:nvSpPr>
          <p:cNvPr id="18" name="object 18"/>
          <p:cNvSpPr/>
          <p:nvPr/>
        </p:nvSpPr>
        <p:spPr>
          <a:xfrm>
            <a:off x="480874" y="3784443"/>
            <a:ext cx="1889615" cy="1026257"/>
          </a:xfrm>
          <a:custGeom>
            <a:avLst/>
            <a:gdLst/>
            <a:ahLst/>
            <a:cxnLst/>
            <a:rect l="l" t="t" r="r" b="b"/>
            <a:pathLst>
              <a:path w="2209800" h="1200150">
                <a:moveTo>
                  <a:pt x="0" y="1200150"/>
                </a:moveTo>
                <a:lnTo>
                  <a:pt x="2209800" y="1200150"/>
                </a:lnTo>
                <a:lnTo>
                  <a:pt x="2209800" y="0"/>
                </a:lnTo>
                <a:lnTo>
                  <a:pt x="0" y="0"/>
                </a:lnTo>
                <a:lnTo>
                  <a:pt x="0" y="1200150"/>
                </a:lnTo>
                <a:close/>
              </a:path>
            </a:pathLst>
          </a:custGeom>
          <a:ln w="25400">
            <a:solidFill>
              <a:srgbClr val="9BBA58"/>
            </a:solidFill>
          </a:ln>
        </p:spPr>
        <p:txBody>
          <a:bodyPr wrap="square" lIns="0" tIns="0" rIns="0" bIns="0" rtlCol="0"/>
          <a:lstStyle/>
          <a:p>
            <a:pPr defTabSz="781903"/>
            <a:endParaRPr sz="1539" dirty="0">
              <a:solidFill>
                <a:prstClr val="black"/>
              </a:solidFill>
              <a:latin typeface="Calibri"/>
            </a:endParaRPr>
          </a:p>
        </p:txBody>
      </p:sp>
      <p:sp>
        <p:nvSpPr>
          <p:cNvPr id="19" name="object 19"/>
          <p:cNvSpPr txBox="1"/>
          <p:nvPr/>
        </p:nvSpPr>
        <p:spPr>
          <a:xfrm>
            <a:off x="599029" y="3827774"/>
            <a:ext cx="1649612" cy="276083"/>
          </a:xfrm>
          <a:prstGeom prst="rect">
            <a:avLst/>
          </a:prstGeom>
        </p:spPr>
        <p:txBody>
          <a:bodyPr vert="horz" wrap="square" lIns="0" tIns="7602" rIns="0" bIns="0" rtlCol="0">
            <a:spAutoFit/>
          </a:bodyPr>
          <a:lstStyle/>
          <a:p>
            <a:pPr marL="10860" marR="4344" indent="96109" defTabSz="781903">
              <a:lnSpc>
                <a:spcPct val="102000"/>
              </a:lnSpc>
              <a:spcBef>
                <a:spcPts val="60"/>
              </a:spcBef>
            </a:pPr>
            <a:r>
              <a:rPr sz="855" spc="-4" dirty="0">
                <a:solidFill>
                  <a:prstClr val="black"/>
                </a:solidFill>
                <a:latin typeface="Century Gothic"/>
                <a:cs typeface="Century Gothic"/>
              </a:rPr>
              <a:t>Try a new fruit or vegetable  each week </a:t>
            </a:r>
            <a:r>
              <a:rPr sz="855" dirty="0">
                <a:solidFill>
                  <a:prstClr val="black"/>
                </a:solidFill>
                <a:latin typeface="Century Gothic"/>
                <a:cs typeface="Century Gothic"/>
              </a:rPr>
              <a:t>to </a:t>
            </a:r>
            <a:r>
              <a:rPr sz="855" spc="-4" dirty="0">
                <a:solidFill>
                  <a:prstClr val="black"/>
                </a:solidFill>
                <a:latin typeface="Century Gothic"/>
                <a:cs typeface="Century Gothic"/>
              </a:rPr>
              <a:t>increase</a:t>
            </a:r>
            <a:r>
              <a:rPr sz="855" spc="-26" dirty="0">
                <a:solidFill>
                  <a:prstClr val="black"/>
                </a:solidFill>
                <a:latin typeface="Century Gothic"/>
                <a:cs typeface="Century Gothic"/>
              </a:rPr>
              <a:t> </a:t>
            </a:r>
            <a:r>
              <a:rPr sz="855" spc="-4" dirty="0">
                <a:solidFill>
                  <a:prstClr val="black"/>
                </a:solidFill>
                <a:latin typeface="Century Gothic"/>
                <a:cs typeface="Century Gothic"/>
              </a:rPr>
              <a:t>variety.</a:t>
            </a:r>
            <a:endParaRPr sz="855" dirty="0">
              <a:solidFill>
                <a:prstClr val="black"/>
              </a:solidFill>
              <a:latin typeface="Century Gothic"/>
              <a:cs typeface="Century Gothic"/>
            </a:endParaRPr>
          </a:p>
        </p:txBody>
      </p:sp>
      <p:sp>
        <p:nvSpPr>
          <p:cNvPr id="20" name="object 20"/>
          <p:cNvSpPr txBox="1"/>
          <p:nvPr/>
        </p:nvSpPr>
        <p:spPr>
          <a:xfrm>
            <a:off x="567753" y="4246421"/>
            <a:ext cx="1713143" cy="410287"/>
          </a:xfrm>
          <a:prstGeom prst="rect">
            <a:avLst/>
          </a:prstGeom>
        </p:spPr>
        <p:txBody>
          <a:bodyPr vert="horz" wrap="square" lIns="0" tIns="7602" rIns="0" bIns="0" rtlCol="0">
            <a:spAutoFit/>
          </a:bodyPr>
          <a:lstStyle/>
          <a:p>
            <a:pPr marL="10860" marR="4344" algn="ctr" defTabSz="781903">
              <a:lnSpc>
                <a:spcPct val="102000"/>
              </a:lnSpc>
              <a:spcBef>
                <a:spcPts val="60"/>
              </a:spcBef>
            </a:pPr>
            <a:r>
              <a:rPr sz="855" spc="-4" dirty="0">
                <a:solidFill>
                  <a:prstClr val="black"/>
                </a:solidFill>
                <a:latin typeface="Century Gothic"/>
                <a:cs typeface="Century Gothic"/>
              </a:rPr>
              <a:t>Why not pick </a:t>
            </a:r>
            <a:r>
              <a:rPr sz="855" b="1" spc="-4" dirty="0">
                <a:solidFill>
                  <a:prstClr val="black"/>
                </a:solidFill>
                <a:latin typeface="Century Gothic"/>
                <a:cs typeface="Century Gothic"/>
              </a:rPr>
              <a:t>seasonal </a:t>
            </a:r>
            <a:r>
              <a:rPr sz="855" spc="-4" dirty="0">
                <a:solidFill>
                  <a:prstClr val="black"/>
                </a:solidFill>
                <a:latin typeface="Century Gothic"/>
                <a:cs typeface="Century Gothic"/>
              </a:rPr>
              <a:t>fruits and  vegetables which are often  cheaper and </a:t>
            </a:r>
            <a:r>
              <a:rPr sz="855" dirty="0">
                <a:solidFill>
                  <a:prstClr val="black"/>
                </a:solidFill>
                <a:latin typeface="Century Gothic"/>
                <a:cs typeface="Century Gothic"/>
              </a:rPr>
              <a:t>taste </a:t>
            </a:r>
            <a:r>
              <a:rPr sz="855" spc="-4" dirty="0">
                <a:solidFill>
                  <a:prstClr val="black"/>
                </a:solidFill>
                <a:latin typeface="Century Gothic"/>
                <a:cs typeface="Century Gothic"/>
              </a:rPr>
              <a:t>the</a:t>
            </a:r>
            <a:r>
              <a:rPr sz="855" spc="-43" dirty="0">
                <a:solidFill>
                  <a:prstClr val="black"/>
                </a:solidFill>
                <a:latin typeface="Century Gothic"/>
                <a:cs typeface="Century Gothic"/>
              </a:rPr>
              <a:t> </a:t>
            </a:r>
            <a:r>
              <a:rPr sz="855" spc="-4" dirty="0">
                <a:solidFill>
                  <a:prstClr val="black"/>
                </a:solidFill>
                <a:latin typeface="Century Gothic"/>
                <a:cs typeface="Century Gothic"/>
              </a:rPr>
              <a:t>best.</a:t>
            </a:r>
            <a:endParaRPr sz="855" dirty="0">
              <a:solidFill>
                <a:prstClr val="black"/>
              </a:solidFill>
              <a:latin typeface="Century Gothic"/>
              <a:cs typeface="Century Gothic"/>
            </a:endParaRPr>
          </a:p>
        </p:txBody>
      </p:sp>
      <p:sp>
        <p:nvSpPr>
          <p:cNvPr id="21" name="object 21"/>
          <p:cNvSpPr/>
          <p:nvPr/>
        </p:nvSpPr>
        <p:spPr>
          <a:xfrm>
            <a:off x="6670956" y="2290962"/>
            <a:ext cx="2176389" cy="1178128"/>
          </a:xfrm>
          <a:prstGeom prst="rect">
            <a:avLst/>
          </a:prstGeom>
          <a:blipFill>
            <a:blip r:embed="rId13"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22" name="object 22"/>
          <p:cNvSpPr/>
          <p:nvPr/>
        </p:nvSpPr>
        <p:spPr>
          <a:xfrm>
            <a:off x="6742668" y="2353548"/>
            <a:ext cx="2036223" cy="1050148"/>
          </a:xfrm>
          <a:custGeom>
            <a:avLst/>
            <a:gdLst/>
            <a:ahLst/>
            <a:cxnLst/>
            <a:rect l="l" t="t" r="r" b="b"/>
            <a:pathLst>
              <a:path w="2381250" h="1228089">
                <a:moveTo>
                  <a:pt x="0" y="1228089"/>
                </a:moveTo>
                <a:lnTo>
                  <a:pt x="2381250" y="1228089"/>
                </a:lnTo>
                <a:lnTo>
                  <a:pt x="2381250" y="0"/>
                </a:lnTo>
                <a:lnTo>
                  <a:pt x="0" y="0"/>
                </a:lnTo>
                <a:lnTo>
                  <a:pt x="0" y="1228089"/>
                </a:lnTo>
                <a:close/>
              </a:path>
            </a:pathLst>
          </a:custGeom>
          <a:solidFill>
            <a:srgbClr val="F4F7EC"/>
          </a:solidFill>
        </p:spPr>
        <p:txBody>
          <a:bodyPr wrap="square" lIns="0" tIns="0" rIns="0" bIns="0" rtlCol="0"/>
          <a:lstStyle/>
          <a:p>
            <a:pPr defTabSz="781903"/>
            <a:endParaRPr sz="1539" dirty="0">
              <a:solidFill>
                <a:prstClr val="black"/>
              </a:solidFill>
              <a:latin typeface="Calibri"/>
            </a:endParaRPr>
          </a:p>
        </p:txBody>
      </p:sp>
      <p:sp>
        <p:nvSpPr>
          <p:cNvPr id="23" name="object 23"/>
          <p:cNvSpPr/>
          <p:nvPr/>
        </p:nvSpPr>
        <p:spPr>
          <a:xfrm>
            <a:off x="6742668" y="2353548"/>
            <a:ext cx="2036223" cy="1050148"/>
          </a:xfrm>
          <a:custGeom>
            <a:avLst/>
            <a:gdLst/>
            <a:ahLst/>
            <a:cxnLst/>
            <a:rect l="l" t="t" r="r" b="b"/>
            <a:pathLst>
              <a:path w="2381250" h="1228089">
                <a:moveTo>
                  <a:pt x="0" y="1228089"/>
                </a:moveTo>
                <a:lnTo>
                  <a:pt x="2381250" y="1228089"/>
                </a:lnTo>
                <a:lnTo>
                  <a:pt x="2381250" y="0"/>
                </a:lnTo>
                <a:lnTo>
                  <a:pt x="0" y="0"/>
                </a:lnTo>
                <a:lnTo>
                  <a:pt x="0" y="1228089"/>
                </a:lnTo>
                <a:close/>
              </a:path>
            </a:pathLst>
          </a:custGeom>
          <a:ln w="25400">
            <a:solidFill>
              <a:srgbClr val="9BBA58"/>
            </a:solidFill>
          </a:ln>
        </p:spPr>
        <p:txBody>
          <a:bodyPr wrap="square" lIns="0" tIns="0" rIns="0" bIns="0" rtlCol="0"/>
          <a:lstStyle/>
          <a:p>
            <a:pPr defTabSz="781903"/>
            <a:endParaRPr sz="1539" dirty="0">
              <a:solidFill>
                <a:prstClr val="black"/>
              </a:solidFill>
              <a:latin typeface="Calibri"/>
            </a:endParaRPr>
          </a:p>
        </p:txBody>
      </p:sp>
      <p:sp>
        <p:nvSpPr>
          <p:cNvPr id="24" name="object 24"/>
          <p:cNvSpPr/>
          <p:nvPr/>
        </p:nvSpPr>
        <p:spPr>
          <a:xfrm>
            <a:off x="6754397" y="2404373"/>
            <a:ext cx="2013417" cy="950020"/>
          </a:xfrm>
          <a:prstGeom prst="rect">
            <a:avLst/>
          </a:prstGeom>
          <a:blipFill>
            <a:blip r:embed="rId14"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25" name="object 25"/>
          <p:cNvSpPr txBox="1"/>
          <p:nvPr/>
        </p:nvSpPr>
        <p:spPr>
          <a:xfrm>
            <a:off x="6889276" y="2373986"/>
            <a:ext cx="1746265" cy="941278"/>
          </a:xfrm>
          <a:prstGeom prst="rect">
            <a:avLst/>
          </a:prstGeom>
        </p:spPr>
        <p:txBody>
          <a:bodyPr vert="horz" wrap="square" lIns="0" tIns="9774" rIns="0" bIns="0" rtlCol="0">
            <a:spAutoFit/>
          </a:bodyPr>
          <a:lstStyle/>
          <a:p>
            <a:pPr marL="10317" marR="4344" indent="-1629" algn="ctr" defTabSz="781903">
              <a:lnSpc>
                <a:spcPct val="117600"/>
              </a:lnSpc>
              <a:spcBef>
                <a:spcPts val="77"/>
              </a:spcBef>
            </a:pPr>
            <a:r>
              <a:rPr sz="855" dirty="0">
                <a:solidFill>
                  <a:prstClr val="black"/>
                </a:solidFill>
                <a:latin typeface="Century Gothic"/>
                <a:cs typeface="Century Gothic"/>
              </a:rPr>
              <a:t>If </a:t>
            </a:r>
            <a:r>
              <a:rPr sz="855" spc="-9" dirty="0">
                <a:solidFill>
                  <a:prstClr val="black"/>
                </a:solidFill>
                <a:latin typeface="Century Gothic"/>
                <a:cs typeface="Century Gothic"/>
              </a:rPr>
              <a:t>you </a:t>
            </a:r>
            <a:r>
              <a:rPr sz="855" spc="-4" dirty="0">
                <a:solidFill>
                  <a:prstClr val="black"/>
                </a:solidFill>
                <a:latin typeface="Century Gothic"/>
                <a:cs typeface="Century Gothic"/>
              </a:rPr>
              <a:t>don’t like chopped  vegetables, </a:t>
            </a:r>
            <a:r>
              <a:rPr sz="855" dirty="0">
                <a:solidFill>
                  <a:prstClr val="black"/>
                </a:solidFill>
                <a:latin typeface="Century Gothic"/>
                <a:cs typeface="Century Gothic"/>
              </a:rPr>
              <a:t>try </a:t>
            </a:r>
            <a:r>
              <a:rPr sz="855" spc="-4" dirty="0">
                <a:solidFill>
                  <a:prstClr val="black"/>
                </a:solidFill>
                <a:latin typeface="Century Gothic"/>
                <a:cs typeface="Century Gothic"/>
              </a:rPr>
              <a:t>grating carrots </a:t>
            </a:r>
            <a:r>
              <a:rPr sz="855" spc="-9" dirty="0">
                <a:solidFill>
                  <a:prstClr val="black"/>
                </a:solidFill>
                <a:latin typeface="Century Gothic"/>
                <a:cs typeface="Century Gothic"/>
              </a:rPr>
              <a:t>or  </a:t>
            </a:r>
            <a:r>
              <a:rPr sz="855" spc="-4" dirty="0">
                <a:solidFill>
                  <a:prstClr val="black"/>
                </a:solidFill>
                <a:latin typeface="Century Gothic"/>
                <a:cs typeface="Century Gothic"/>
              </a:rPr>
              <a:t>courgettes into </a:t>
            </a:r>
            <a:r>
              <a:rPr sz="855" spc="-9" dirty="0">
                <a:solidFill>
                  <a:prstClr val="black"/>
                </a:solidFill>
                <a:latin typeface="Century Gothic"/>
                <a:cs typeface="Century Gothic"/>
              </a:rPr>
              <a:t>your </a:t>
            </a:r>
            <a:r>
              <a:rPr sz="855" dirty="0">
                <a:solidFill>
                  <a:prstClr val="black"/>
                </a:solidFill>
                <a:latin typeface="Century Gothic"/>
                <a:cs typeface="Century Gothic"/>
              </a:rPr>
              <a:t>food to </a:t>
            </a:r>
            <a:r>
              <a:rPr sz="855" spc="-9" dirty="0">
                <a:solidFill>
                  <a:prstClr val="black"/>
                </a:solidFill>
                <a:latin typeface="Century Gothic"/>
                <a:cs typeface="Century Gothic"/>
              </a:rPr>
              <a:t>add  </a:t>
            </a:r>
            <a:r>
              <a:rPr sz="855" spc="-4" dirty="0">
                <a:solidFill>
                  <a:prstClr val="black"/>
                </a:solidFill>
                <a:latin typeface="Century Gothic"/>
                <a:cs typeface="Century Gothic"/>
              </a:rPr>
              <a:t>flavour and texture </a:t>
            </a:r>
            <a:r>
              <a:rPr sz="855" dirty="0">
                <a:solidFill>
                  <a:prstClr val="black"/>
                </a:solidFill>
                <a:latin typeface="Century Gothic"/>
                <a:cs typeface="Century Gothic"/>
              </a:rPr>
              <a:t>or </a:t>
            </a:r>
            <a:r>
              <a:rPr sz="855" spc="-4" dirty="0">
                <a:solidFill>
                  <a:prstClr val="black"/>
                </a:solidFill>
                <a:latin typeface="Century Gothic"/>
                <a:cs typeface="Century Gothic"/>
              </a:rPr>
              <a:t>make a  tomato </a:t>
            </a:r>
            <a:r>
              <a:rPr sz="855" spc="-9" dirty="0">
                <a:solidFill>
                  <a:prstClr val="black"/>
                </a:solidFill>
                <a:latin typeface="Century Gothic"/>
                <a:cs typeface="Century Gothic"/>
              </a:rPr>
              <a:t>sauce </a:t>
            </a:r>
            <a:r>
              <a:rPr sz="855" dirty="0">
                <a:solidFill>
                  <a:prstClr val="black"/>
                </a:solidFill>
                <a:latin typeface="Century Gothic"/>
                <a:cs typeface="Century Gothic"/>
              </a:rPr>
              <a:t>with </a:t>
            </a:r>
            <a:r>
              <a:rPr sz="855" spc="-9" dirty="0">
                <a:solidFill>
                  <a:prstClr val="black"/>
                </a:solidFill>
                <a:latin typeface="Century Gothic"/>
                <a:cs typeface="Century Gothic"/>
              </a:rPr>
              <a:t>added  </a:t>
            </a:r>
            <a:r>
              <a:rPr sz="855" spc="-4" dirty="0">
                <a:solidFill>
                  <a:prstClr val="black"/>
                </a:solidFill>
                <a:latin typeface="Century Gothic"/>
                <a:cs typeface="Century Gothic"/>
              </a:rPr>
              <a:t>vegetables and</a:t>
            </a:r>
            <a:r>
              <a:rPr sz="855" spc="-17" dirty="0">
                <a:solidFill>
                  <a:prstClr val="black"/>
                </a:solidFill>
                <a:latin typeface="Century Gothic"/>
                <a:cs typeface="Century Gothic"/>
              </a:rPr>
              <a:t> </a:t>
            </a:r>
            <a:r>
              <a:rPr sz="855" spc="-4" dirty="0">
                <a:solidFill>
                  <a:prstClr val="black"/>
                </a:solidFill>
                <a:latin typeface="Century Gothic"/>
                <a:cs typeface="Century Gothic"/>
              </a:rPr>
              <a:t>blend.</a:t>
            </a:r>
            <a:endParaRPr sz="855" dirty="0">
              <a:solidFill>
                <a:prstClr val="black"/>
              </a:solidFill>
              <a:latin typeface="Century Gothic"/>
              <a:cs typeface="Century Gothic"/>
            </a:endParaRPr>
          </a:p>
        </p:txBody>
      </p:sp>
      <p:sp>
        <p:nvSpPr>
          <p:cNvPr id="26" name="object 26"/>
          <p:cNvSpPr txBox="1">
            <a:spLocks noGrp="1"/>
          </p:cNvSpPr>
          <p:nvPr>
            <p:ph type="title"/>
          </p:nvPr>
        </p:nvSpPr>
        <p:spPr>
          <a:xfrm>
            <a:off x="625094" y="577092"/>
            <a:ext cx="2844740" cy="353047"/>
          </a:xfrm>
          <a:prstGeom prst="rect">
            <a:avLst/>
          </a:prstGeom>
        </p:spPr>
        <p:txBody>
          <a:bodyPr vert="horz" wrap="square" lIns="0" tIns="10860" rIns="0" bIns="0" rtlCol="0">
            <a:spAutoFit/>
          </a:bodyPr>
          <a:lstStyle/>
          <a:p>
            <a:pPr marL="10860">
              <a:spcBef>
                <a:spcPts val="86"/>
              </a:spcBef>
            </a:pPr>
            <a:r>
              <a:rPr spc="-4" dirty="0"/>
              <a:t>Fruit and</a:t>
            </a:r>
            <a:r>
              <a:rPr spc="-60" dirty="0"/>
              <a:t> </a:t>
            </a:r>
            <a:r>
              <a:rPr spc="-4" dirty="0"/>
              <a:t>Vegetables</a:t>
            </a:r>
          </a:p>
        </p:txBody>
      </p:sp>
      <p:sp>
        <p:nvSpPr>
          <p:cNvPr id="27" name="object 27"/>
          <p:cNvSpPr/>
          <p:nvPr/>
        </p:nvSpPr>
        <p:spPr>
          <a:xfrm>
            <a:off x="462629" y="501725"/>
            <a:ext cx="3166083" cy="602722"/>
          </a:xfrm>
          <a:prstGeom prst="rect">
            <a:avLst/>
          </a:prstGeom>
          <a:blipFill>
            <a:blip r:embed="rId15"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28" name="object 28"/>
          <p:cNvSpPr/>
          <p:nvPr/>
        </p:nvSpPr>
        <p:spPr>
          <a:xfrm>
            <a:off x="2422617" y="1062095"/>
            <a:ext cx="798200" cy="267803"/>
          </a:xfrm>
          <a:prstGeom prst="rect">
            <a:avLst/>
          </a:prstGeom>
          <a:blipFill>
            <a:blip r:embed="rId16"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29" name="object 29"/>
          <p:cNvSpPr txBox="1"/>
          <p:nvPr/>
        </p:nvSpPr>
        <p:spPr>
          <a:xfrm>
            <a:off x="380095" y="1086637"/>
            <a:ext cx="5712285" cy="836192"/>
          </a:xfrm>
          <a:prstGeom prst="rect">
            <a:avLst/>
          </a:prstGeom>
        </p:spPr>
        <p:txBody>
          <a:bodyPr vert="horz" wrap="square" lIns="0" tIns="10860" rIns="0" bIns="0" rtlCol="0">
            <a:spAutoFit/>
          </a:bodyPr>
          <a:lstStyle/>
          <a:p>
            <a:pPr marL="280182" defTabSz="781903">
              <a:spcBef>
                <a:spcPts val="86"/>
              </a:spcBef>
            </a:pPr>
            <a:r>
              <a:rPr sz="855" spc="-4" dirty="0">
                <a:solidFill>
                  <a:prstClr val="black"/>
                </a:solidFill>
                <a:latin typeface="Century Gothic"/>
                <a:cs typeface="Century Gothic"/>
              </a:rPr>
              <a:t>We should be trying </a:t>
            </a:r>
            <a:r>
              <a:rPr sz="855" dirty="0">
                <a:solidFill>
                  <a:prstClr val="black"/>
                </a:solidFill>
                <a:latin typeface="Century Gothic"/>
                <a:cs typeface="Century Gothic"/>
              </a:rPr>
              <a:t>to </a:t>
            </a:r>
            <a:r>
              <a:rPr sz="855" spc="-4" dirty="0">
                <a:solidFill>
                  <a:prstClr val="black"/>
                </a:solidFill>
                <a:latin typeface="Century Gothic"/>
                <a:cs typeface="Century Gothic"/>
              </a:rPr>
              <a:t>eat at least </a:t>
            </a:r>
            <a:r>
              <a:rPr sz="1026" b="1" dirty="0">
                <a:solidFill>
                  <a:prstClr val="black"/>
                </a:solidFill>
                <a:latin typeface="Century Gothic"/>
                <a:cs typeface="Century Gothic"/>
              </a:rPr>
              <a:t>5 </a:t>
            </a:r>
            <a:r>
              <a:rPr sz="1026" b="1" spc="-9" dirty="0">
                <a:solidFill>
                  <a:prstClr val="black"/>
                </a:solidFill>
                <a:latin typeface="Century Gothic"/>
                <a:cs typeface="Century Gothic"/>
              </a:rPr>
              <a:t>portions </a:t>
            </a:r>
            <a:r>
              <a:rPr sz="855" spc="-4" dirty="0">
                <a:solidFill>
                  <a:prstClr val="black"/>
                </a:solidFill>
                <a:latin typeface="Century Gothic"/>
                <a:cs typeface="Century Gothic"/>
              </a:rPr>
              <a:t>of a variety </a:t>
            </a:r>
            <a:r>
              <a:rPr sz="855" dirty="0">
                <a:solidFill>
                  <a:prstClr val="black"/>
                </a:solidFill>
                <a:latin typeface="Century Gothic"/>
                <a:cs typeface="Century Gothic"/>
              </a:rPr>
              <a:t>of </a:t>
            </a:r>
            <a:r>
              <a:rPr sz="855" spc="-4" dirty="0">
                <a:solidFill>
                  <a:prstClr val="black"/>
                </a:solidFill>
                <a:latin typeface="Century Gothic"/>
                <a:cs typeface="Century Gothic"/>
              </a:rPr>
              <a:t>fruits and vegetables every</a:t>
            </a:r>
            <a:r>
              <a:rPr sz="855" spc="86" dirty="0">
                <a:solidFill>
                  <a:prstClr val="black"/>
                </a:solidFill>
                <a:latin typeface="Century Gothic"/>
                <a:cs typeface="Century Gothic"/>
              </a:rPr>
              <a:t> </a:t>
            </a:r>
            <a:r>
              <a:rPr sz="855" dirty="0">
                <a:solidFill>
                  <a:prstClr val="black"/>
                </a:solidFill>
                <a:latin typeface="Century Gothic"/>
                <a:cs typeface="Century Gothic"/>
              </a:rPr>
              <a:t>day.</a:t>
            </a:r>
          </a:p>
          <a:p>
            <a:pPr marL="206336" indent="-195476" defTabSz="781903">
              <a:spcBef>
                <a:spcPts val="1052"/>
              </a:spcBef>
              <a:buFont typeface="Wingdings"/>
              <a:buChar char=""/>
              <a:tabLst>
                <a:tab pos="206336" algn="l"/>
              </a:tabLst>
            </a:pPr>
            <a:r>
              <a:rPr sz="855" spc="-4" dirty="0">
                <a:solidFill>
                  <a:prstClr val="black"/>
                </a:solidFill>
                <a:latin typeface="Century Gothic"/>
                <a:cs typeface="Century Gothic"/>
              </a:rPr>
              <a:t>Fruit and vegetables should make </a:t>
            </a:r>
            <a:r>
              <a:rPr sz="855" spc="-9" dirty="0">
                <a:solidFill>
                  <a:prstClr val="black"/>
                </a:solidFill>
                <a:latin typeface="Century Gothic"/>
                <a:cs typeface="Century Gothic"/>
              </a:rPr>
              <a:t>up </a:t>
            </a:r>
            <a:r>
              <a:rPr sz="855" spc="-4" dirty="0">
                <a:solidFill>
                  <a:prstClr val="black"/>
                </a:solidFill>
                <a:latin typeface="Century Gothic"/>
                <a:cs typeface="Century Gothic"/>
              </a:rPr>
              <a:t>just over a </a:t>
            </a:r>
            <a:r>
              <a:rPr sz="855" dirty="0">
                <a:solidFill>
                  <a:prstClr val="black"/>
                </a:solidFill>
                <a:latin typeface="Century Gothic"/>
                <a:cs typeface="Century Gothic"/>
              </a:rPr>
              <a:t>third </a:t>
            </a:r>
            <a:r>
              <a:rPr sz="855" spc="-4" dirty="0">
                <a:solidFill>
                  <a:prstClr val="black"/>
                </a:solidFill>
                <a:latin typeface="Century Gothic"/>
                <a:cs typeface="Century Gothic"/>
              </a:rPr>
              <a:t>of </a:t>
            </a:r>
            <a:r>
              <a:rPr sz="855" dirty="0">
                <a:solidFill>
                  <a:prstClr val="black"/>
                </a:solidFill>
                <a:latin typeface="Century Gothic"/>
                <a:cs typeface="Century Gothic"/>
              </a:rPr>
              <a:t>what we </a:t>
            </a:r>
            <a:r>
              <a:rPr sz="855" spc="-4" dirty="0">
                <a:solidFill>
                  <a:prstClr val="black"/>
                </a:solidFill>
                <a:latin typeface="Century Gothic"/>
                <a:cs typeface="Century Gothic"/>
              </a:rPr>
              <a:t>eat </a:t>
            </a:r>
            <a:r>
              <a:rPr sz="855" spc="-9" dirty="0">
                <a:solidFill>
                  <a:prstClr val="black"/>
                </a:solidFill>
                <a:latin typeface="Century Gothic"/>
                <a:cs typeface="Century Gothic"/>
              </a:rPr>
              <a:t>each</a:t>
            </a:r>
            <a:r>
              <a:rPr sz="855" spc="30" dirty="0">
                <a:solidFill>
                  <a:prstClr val="black"/>
                </a:solidFill>
                <a:latin typeface="Century Gothic"/>
                <a:cs typeface="Century Gothic"/>
              </a:rPr>
              <a:t> </a:t>
            </a:r>
            <a:r>
              <a:rPr sz="855" spc="-4" dirty="0">
                <a:solidFill>
                  <a:prstClr val="black"/>
                </a:solidFill>
                <a:latin typeface="Century Gothic"/>
                <a:cs typeface="Century Gothic"/>
              </a:rPr>
              <a:t>day.</a:t>
            </a:r>
            <a:endParaRPr sz="855" dirty="0">
              <a:solidFill>
                <a:prstClr val="black"/>
              </a:solidFill>
              <a:latin typeface="Century Gothic"/>
              <a:cs typeface="Century Gothic"/>
            </a:endParaRPr>
          </a:p>
          <a:p>
            <a:pPr marL="206336" indent="-195476" defTabSz="781903">
              <a:spcBef>
                <a:spcPts val="21"/>
              </a:spcBef>
              <a:buFont typeface="Wingdings"/>
              <a:buChar char=""/>
              <a:tabLst>
                <a:tab pos="206336" algn="l"/>
              </a:tabLst>
            </a:pPr>
            <a:r>
              <a:rPr sz="855" spc="-4" dirty="0">
                <a:solidFill>
                  <a:prstClr val="black"/>
                </a:solidFill>
                <a:latin typeface="Century Gothic"/>
                <a:cs typeface="Century Gothic"/>
              </a:rPr>
              <a:t>They can provide </a:t>
            </a:r>
            <a:r>
              <a:rPr sz="855" dirty="0">
                <a:solidFill>
                  <a:prstClr val="black"/>
                </a:solidFill>
                <a:latin typeface="Century Gothic"/>
                <a:cs typeface="Century Gothic"/>
              </a:rPr>
              <a:t>fibre, and </a:t>
            </a:r>
            <a:r>
              <a:rPr sz="855" spc="-4" dirty="0">
                <a:solidFill>
                  <a:prstClr val="black"/>
                </a:solidFill>
                <a:latin typeface="Century Gothic"/>
                <a:cs typeface="Century Gothic"/>
              </a:rPr>
              <a:t>lots </a:t>
            </a:r>
            <a:r>
              <a:rPr sz="855" spc="-9" dirty="0">
                <a:solidFill>
                  <a:prstClr val="black"/>
                </a:solidFill>
                <a:latin typeface="Century Gothic"/>
                <a:cs typeface="Century Gothic"/>
              </a:rPr>
              <a:t>of </a:t>
            </a:r>
            <a:r>
              <a:rPr sz="855" spc="-4" dirty="0">
                <a:solidFill>
                  <a:prstClr val="black"/>
                </a:solidFill>
                <a:latin typeface="Century Gothic"/>
                <a:cs typeface="Century Gothic"/>
              </a:rPr>
              <a:t>essential vitamins and minerals.</a:t>
            </a:r>
            <a:endParaRPr sz="855" dirty="0">
              <a:solidFill>
                <a:prstClr val="black"/>
              </a:solidFill>
              <a:latin typeface="Century Gothic"/>
              <a:cs typeface="Century Gothic"/>
            </a:endParaRPr>
          </a:p>
          <a:p>
            <a:pPr marL="206336" indent="-195476" defTabSz="781903">
              <a:spcBef>
                <a:spcPts val="30"/>
              </a:spcBef>
              <a:buFont typeface="Wingdings"/>
              <a:buChar char=""/>
              <a:tabLst>
                <a:tab pos="206336" algn="l"/>
              </a:tabLst>
            </a:pPr>
            <a:r>
              <a:rPr sz="855" spc="-4" dirty="0">
                <a:solidFill>
                  <a:prstClr val="black"/>
                </a:solidFill>
                <a:latin typeface="Century Gothic"/>
                <a:cs typeface="Century Gothic"/>
              </a:rPr>
              <a:t>Eating lots </a:t>
            </a:r>
            <a:r>
              <a:rPr sz="855" spc="-9" dirty="0">
                <a:solidFill>
                  <a:prstClr val="black"/>
                </a:solidFill>
                <a:latin typeface="Century Gothic"/>
                <a:cs typeface="Century Gothic"/>
              </a:rPr>
              <a:t>of </a:t>
            </a:r>
            <a:r>
              <a:rPr sz="855" dirty="0">
                <a:solidFill>
                  <a:prstClr val="black"/>
                </a:solidFill>
                <a:latin typeface="Century Gothic"/>
                <a:cs typeface="Century Gothic"/>
              </a:rPr>
              <a:t>them </a:t>
            </a:r>
            <a:r>
              <a:rPr sz="855" spc="-4" dirty="0">
                <a:solidFill>
                  <a:prstClr val="black"/>
                </a:solidFill>
                <a:latin typeface="Century Gothic"/>
                <a:cs typeface="Century Gothic"/>
              </a:rPr>
              <a:t>may help you maintain a healthy </a:t>
            </a:r>
            <a:r>
              <a:rPr sz="855" dirty="0">
                <a:solidFill>
                  <a:prstClr val="black"/>
                </a:solidFill>
                <a:latin typeface="Century Gothic"/>
                <a:cs typeface="Century Gothic"/>
              </a:rPr>
              <a:t>weight </a:t>
            </a:r>
            <a:r>
              <a:rPr sz="855" spc="-4" dirty="0">
                <a:solidFill>
                  <a:prstClr val="black"/>
                </a:solidFill>
                <a:latin typeface="Century Gothic"/>
                <a:cs typeface="Century Gothic"/>
              </a:rPr>
              <a:t>– they are naturally low in calories and</a:t>
            </a:r>
            <a:r>
              <a:rPr sz="855" spc="107" dirty="0">
                <a:solidFill>
                  <a:prstClr val="black"/>
                </a:solidFill>
                <a:latin typeface="Century Gothic"/>
                <a:cs typeface="Century Gothic"/>
              </a:rPr>
              <a:t> </a:t>
            </a:r>
            <a:r>
              <a:rPr sz="855" spc="-4" dirty="0">
                <a:solidFill>
                  <a:prstClr val="black"/>
                </a:solidFill>
                <a:latin typeface="Century Gothic"/>
                <a:cs typeface="Century Gothic"/>
              </a:rPr>
              <a:t>fat!</a:t>
            </a:r>
            <a:endParaRPr sz="855" dirty="0">
              <a:solidFill>
                <a:prstClr val="black"/>
              </a:solidFill>
              <a:latin typeface="Century Gothic"/>
              <a:cs typeface="Century Gothic"/>
            </a:endParaRPr>
          </a:p>
          <a:p>
            <a:pPr marL="206336" indent="-195476" defTabSz="781903">
              <a:spcBef>
                <a:spcPts val="21"/>
              </a:spcBef>
              <a:buFont typeface="Wingdings"/>
              <a:buChar char=""/>
              <a:tabLst>
                <a:tab pos="206336" algn="l"/>
              </a:tabLst>
            </a:pPr>
            <a:r>
              <a:rPr sz="855" spc="-4" dirty="0">
                <a:solidFill>
                  <a:prstClr val="black"/>
                </a:solidFill>
                <a:latin typeface="Century Gothic"/>
                <a:cs typeface="Century Gothic"/>
              </a:rPr>
              <a:t>Try and choose lots </a:t>
            </a:r>
            <a:r>
              <a:rPr sz="855" spc="-9" dirty="0">
                <a:solidFill>
                  <a:prstClr val="black"/>
                </a:solidFill>
                <a:latin typeface="Century Gothic"/>
                <a:cs typeface="Century Gothic"/>
              </a:rPr>
              <a:t>of </a:t>
            </a:r>
            <a:r>
              <a:rPr sz="855" spc="-4" dirty="0">
                <a:solidFill>
                  <a:prstClr val="black"/>
                </a:solidFill>
                <a:latin typeface="Century Gothic"/>
                <a:cs typeface="Century Gothic"/>
              </a:rPr>
              <a:t>different coloured fruits and </a:t>
            </a:r>
            <a:r>
              <a:rPr sz="855" spc="-9" dirty="0">
                <a:solidFill>
                  <a:prstClr val="black"/>
                </a:solidFill>
                <a:latin typeface="Century Gothic"/>
                <a:cs typeface="Century Gothic"/>
              </a:rPr>
              <a:t>veg </a:t>
            </a:r>
            <a:r>
              <a:rPr sz="855" spc="-4" dirty="0">
                <a:solidFill>
                  <a:prstClr val="black"/>
                </a:solidFill>
                <a:latin typeface="Century Gothic"/>
                <a:cs typeface="Century Gothic"/>
              </a:rPr>
              <a:t>– different kinds contain different combinations</a:t>
            </a:r>
            <a:r>
              <a:rPr sz="855" spc="201" dirty="0">
                <a:solidFill>
                  <a:prstClr val="black"/>
                </a:solidFill>
                <a:latin typeface="Century Gothic"/>
                <a:cs typeface="Century Gothic"/>
              </a:rPr>
              <a:t> </a:t>
            </a:r>
            <a:r>
              <a:rPr sz="855" spc="-9" dirty="0">
                <a:solidFill>
                  <a:prstClr val="black"/>
                </a:solidFill>
                <a:latin typeface="Century Gothic"/>
                <a:cs typeface="Century Gothic"/>
              </a:rPr>
              <a:t>of</a:t>
            </a:r>
            <a:endParaRPr sz="855" dirty="0">
              <a:solidFill>
                <a:prstClr val="black"/>
              </a:solidFill>
              <a:latin typeface="Century Gothic"/>
              <a:cs typeface="Century Gothic"/>
            </a:endParaRPr>
          </a:p>
        </p:txBody>
      </p:sp>
      <p:sp>
        <p:nvSpPr>
          <p:cNvPr id="30" name="object 30"/>
          <p:cNvSpPr txBox="1"/>
          <p:nvPr/>
        </p:nvSpPr>
        <p:spPr>
          <a:xfrm>
            <a:off x="575573" y="1911878"/>
            <a:ext cx="2733969"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important nutrients </a:t>
            </a:r>
            <a:r>
              <a:rPr sz="855" spc="-9" dirty="0">
                <a:solidFill>
                  <a:prstClr val="black"/>
                </a:solidFill>
                <a:latin typeface="Century Gothic"/>
                <a:cs typeface="Century Gothic"/>
              </a:rPr>
              <a:t>our </a:t>
            </a:r>
            <a:r>
              <a:rPr sz="855" spc="-4" dirty="0">
                <a:solidFill>
                  <a:prstClr val="black"/>
                </a:solidFill>
                <a:latin typeface="Century Gothic"/>
                <a:cs typeface="Century Gothic"/>
              </a:rPr>
              <a:t>bodies need </a:t>
            </a:r>
            <a:r>
              <a:rPr sz="855" dirty="0">
                <a:solidFill>
                  <a:prstClr val="black"/>
                </a:solidFill>
                <a:latin typeface="Century Gothic"/>
                <a:cs typeface="Century Gothic"/>
              </a:rPr>
              <a:t>to </a:t>
            </a:r>
            <a:r>
              <a:rPr sz="855" spc="-4" dirty="0">
                <a:solidFill>
                  <a:prstClr val="black"/>
                </a:solidFill>
                <a:latin typeface="Century Gothic"/>
                <a:cs typeface="Century Gothic"/>
              </a:rPr>
              <a:t>stay</a:t>
            </a:r>
            <a:r>
              <a:rPr sz="855" spc="21" dirty="0">
                <a:solidFill>
                  <a:prstClr val="black"/>
                </a:solidFill>
                <a:latin typeface="Century Gothic"/>
                <a:cs typeface="Century Gothic"/>
              </a:rPr>
              <a:t> </a:t>
            </a:r>
            <a:r>
              <a:rPr sz="855" spc="-4" dirty="0">
                <a:solidFill>
                  <a:prstClr val="black"/>
                </a:solidFill>
                <a:latin typeface="Century Gothic"/>
                <a:cs typeface="Century Gothic"/>
              </a:rPr>
              <a:t>healthy.</a:t>
            </a:r>
            <a:endParaRPr sz="855" dirty="0">
              <a:solidFill>
                <a:prstClr val="black"/>
              </a:solidFill>
              <a:latin typeface="Century Gothic"/>
              <a:cs typeface="Century Gothic"/>
            </a:endParaRPr>
          </a:p>
        </p:txBody>
      </p:sp>
      <p:sp>
        <p:nvSpPr>
          <p:cNvPr id="31" name="object 31"/>
          <p:cNvSpPr/>
          <p:nvPr/>
        </p:nvSpPr>
        <p:spPr>
          <a:xfrm>
            <a:off x="646379" y="2171646"/>
            <a:ext cx="2440210" cy="149866"/>
          </a:xfrm>
          <a:custGeom>
            <a:avLst/>
            <a:gdLst/>
            <a:ahLst/>
            <a:cxnLst/>
            <a:rect l="l" t="t" r="r" b="b"/>
            <a:pathLst>
              <a:path w="2853690" h="175260">
                <a:moveTo>
                  <a:pt x="0" y="175260"/>
                </a:moveTo>
                <a:lnTo>
                  <a:pt x="2853562" y="175260"/>
                </a:lnTo>
                <a:lnTo>
                  <a:pt x="2853562" y="0"/>
                </a:lnTo>
                <a:lnTo>
                  <a:pt x="0" y="0"/>
                </a:lnTo>
                <a:lnTo>
                  <a:pt x="0" y="175260"/>
                </a:lnTo>
                <a:close/>
              </a:path>
            </a:pathLst>
          </a:custGeom>
          <a:solidFill>
            <a:srgbClr val="9BBA58"/>
          </a:solidFill>
        </p:spPr>
        <p:txBody>
          <a:bodyPr wrap="square" lIns="0" tIns="0" rIns="0" bIns="0" rtlCol="0"/>
          <a:lstStyle/>
          <a:p>
            <a:pPr defTabSz="781903"/>
            <a:endParaRPr sz="1539" dirty="0">
              <a:solidFill>
                <a:prstClr val="black"/>
              </a:solidFill>
              <a:latin typeface="Calibri"/>
            </a:endParaRPr>
          </a:p>
        </p:txBody>
      </p:sp>
      <p:sp>
        <p:nvSpPr>
          <p:cNvPr id="32" name="object 32"/>
          <p:cNvSpPr/>
          <p:nvPr/>
        </p:nvSpPr>
        <p:spPr>
          <a:xfrm>
            <a:off x="699809" y="2171646"/>
            <a:ext cx="2328353" cy="133033"/>
          </a:xfrm>
          <a:custGeom>
            <a:avLst/>
            <a:gdLst/>
            <a:ahLst/>
            <a:cxnLst/>
            <a:rect l="l" t="t" r="r" b="b"/>
            <a:pathLst>
              <a:path w="2722879" h="155575">
                <a:moveTo>
                  <a:pt x="0" y="155448"/>
                </a:moveTo>
                <a:lnTo>
                  <a:pt x="2722499" y="155448"/>
                </a:lnTo>
                <a:lnTo>
                  <a:pt x="2722499" y="0"/>
                </a:lnTo>
                <a:lnTo>
                  <a:pt x="0" y="0"/>
                </a:lnTo>
                <a:lnTo>
                  <a:pt x="0" y="155448"/>
                </a:lnTo>
                <a:close/>
              </a:path>
            </a:pathLst>
          </a:custGeom>
          <a:solidFill>
            <a:srgbClr val="9BBA58"/>
          </a:solidFill>
        </p:spPr>
        <p:txBody>
          <a:bodyPr wrap="square" lIns="0" tIns="0" rIns="0" bIns="0" rtlCol="0"/>
          <a:lstStyle/>
          <a:p>
            <a:pPr defTabSz="781903"/>
            <a:endParaRPr sz="1539" dirty="0">
              <a:solidFill>
                <a:prstClr val="black"/>
              </a:solidFill>
              <a:latin typeface="Calibri"/>
            </a:endParaRPr>
          </a:p>
        </p:txBody>
      </p:sp>
      <p:sp>
        <p:nvSpPr>
          <p:cNvPr id="33" name="object 33"/>
          <p:cNvSpPr txBox="1"/>
          <p:nvPr/>
        </p:nvSpPr>
        <p:spPr>
          <a:xfrm>
            <a:off x="1498442" y="2163392"/>
            <a:ext cx="728696" cy="141992"/>
          </a:xfrm>
          <a:prstGeom prst="rect">
            <a:avLst/>
          </a:prstGeom>
        </p:spPr>
        <p:txBody>
          <a:bodyPr vert="horz" wrap="square" lIns="0" tIns="10317" rIns="0" bIns="0" rtlCol="0">
            <a:spAutoFit/>
          </a:bodyPr>
          <a:lstStyle/>
          <a:p>
            <a:pPr marL="10860" defTabSz="781903">
              <a:spcBef>
                <a:spcPts val="81"/>
              </a:spcBef>
            </a:pPr>
            <a:r>
              <a:rPr sz="855" b="1" spc="-4" dirty="0">
                <a:solidFill>
                  <a:srgbClr val="FFFFFF"/>
                </a:solidFill>
                <a:latin typeface="Century Gothic"/>
                <a:cs typeface="Century Gothic"/>
              </a:rPr>
              <a:t>What</a:t>
            </a:r>
            <a:r>
              <a:rPr sz="855" b="1" spc="-56" dirty="0">
                <a:solidFill>
                  <a:srgbClr val="FFFFFF"/>
                </a:solidFill>
                <a:latin typeface="Century Gothic"/>
                <a:cs typeface="Century Gothic"/>
              </a:rPr>
              <a:t> </a:t>
            </a:r>
            <a:r>
              <a:rPr sz="855" b="1" spc="-4" dirty="0">
                <a:solidFill>
                  <a:srgbClr val="FFFFFF"/>
                </a:solidFill>
                <a:latin typeface="Century Gothic"/>
                <a:cs typeface="Century Gothic"/>
              </a:rPr>
              <a:t>counts?</a:t>
            </a:r>
            <a:endParaRPr sz="855" dirty="0">
              <a:solidFill>
                <a:prstClr val="black"/>
              </a:solidFill>
              <a:latin typeface="Century Gothic"/>
              <a:cs typeface="Century Gothic"/>
            </a:endParaRPr>
          </a:p>
        </p:txBody>
      </p:sp>
      <p:sp>
        <p:nvSpPr>
          <p:cNvPr id="34" name="object 34"/>
          <p:cNvSpPr/>
          <p:nvPr/>
        </p:nvSpPr>
        <p:spPr>
          <a:xfrm>
            <a:off x="1443927" y="2171124"/>
            <a:ext cx="902454" cy="147889"/>
          </a:xfrm>
          <a:prstGeom prst="rect">
            <a:avLst/>
          </a:prstGeom>
          <a:blipFill>
            <a:blip r:embed="rId17"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35" name="object 35"/>
          <p:cNvSpPr/>
          <p:nvPr/>
        </p:nvSpPr>
        <p:spPr>
          <a:xfrm>
            <a:off x="3086479" y="2171646"/>
            <a:ext cx="1841832" cy="149866"/>
          </a:xfrm>
          <a:custGeom>
            <a:avLst/>
            <a:gdLst/>
            <a:ahLst/>
            <a:cxnLst/>
            <a:rect l="l" t="t" r="r" b="b"/>
            <a:pathLst>
              <a:path w="2153920" h="175260">
                <a:moveTo>
                  <a:pt x="0" y="175260"/>
                </a:moveTo>
                <a:lnTo>
                  <a:pt x="2153666" y="175260"/>
                </a:lnTo>
                <a:lnTo>
                  <a:pt x="2153666" y="0"/>
                </a:lnTo>
                <a:lnTo>
                  <a:pt x="0" y="0"/>
                </a:lnTo>
                <a:lnTo>
                  <a:pt x="0" y="175260"/>
                </a:lnTo>
                <a:close/>
              </a:path>
            </a:pathLst>
          </a:custGeom>
          <a:solidFill>
            <a:srgbClr val="9BBA58"/>
          </a:solidFill>
        </p:spPr>
        <p:txBody>
          <a:bodyPr wrap="square" lIns="0" tIns="0" rIns="0" bIns="0" rtlCol="0"/>
          <a:lstStyle/>
          <a:p>
            <a:pPr defTabSz="781903"/>
            <a:endParaRPr sz="1539" dirty="0">
              <a:solidFill>
                <a:prstClr val="black"/>
              </a:solidFill>
              <a:latin typeface="Calibri"/>
            </a:endParaRPr>
          </a:p>
        </p:txBody>
      </p:sp>
      <p:sp>
        <p:nvSpPr>
          <p:cNvPr id="36" name="object 36"/>
          <p:cNvSpPr/>
          <p:nvPr/>
        </p:nvSpPr>
        <p:spPr>
          <a:xfrm>
            <a:off x="3145123" y="2171646"/>
            <a:ext cx="1729975" cy="133033"/>
          </a:xfrm>
          <a:custGeom>
            <a:avLst/>
            <a:gdLst/>
            <a:ahLst/>
            <a:cxnLst/>
            <a:rect l="l" t="t" r="r" b="b"/>
            <a:pathLst>
              <a:path w="2023110" h="155575">
                <a:moveTo>
                  <a:pt x="0" y="155448"/>
                </a:moveTo>
                <a:lnTo>
                  <a:pt x="2022602" y="155448"/>
                </a:lnTo>
                <a:lnTo>
                  <a:pt x="2022602" y="0"/>
                </a:lnTo>
                <a:lnTo>
                  <a:pt x="0" y="0"/>
                </a:lnTo>
                <a:lnTo>
                  <a:pt x="0" y="155448"/>
                </a:lnTo>
                <a:close/>
              </a:path>
            </a:pathLst>
          </a:custGeom>
          <a:solidFill>
            <a:srgbClr val="9BBA58"/>
          </a:solidFill>
        </p:spPr>
        <p:txBody>
          <a:bodyPr wrap="square" lIns="0" tIns="0" rIns="0" bIns="0" rtlCol="0"/>
          <a:lstStyle/>
          <a:p>
            <a:pPr defTabSz="781903"/>
            <a:endParaRPr sz="1539" dirty="0">
              <a:solidFill>
                <a:prstClr val="black"/>
              </a:solidFill>
              <a:latin typeface="Calibri"/>
            </a:endParaRPr>
          </a:p>
        </p:txBody>
      </p:sp>
      <p:sp>
        <p:nvSpPr>
          <p:cNvPr id="37" name="object 37"/>
          <p:cNvSpPr txBox="1"/>
          <p:nvPr/>
        </p:nvSpPr>
        <p:spPr>
          <a:xfrm>
            <a:off x="3458755" y="2163392"/>
            <a:ext cx="1102276" cy="141992"/>
          </a:xfrm>
          <a:prstGeom prst="rect">
            <a:avLst/>
          </a:prstGeom>
        </p:spPr>
        <p:txBody>
          <a:bodyPr vert="horz" wrap="square" lIns="0" tIns="10317" rIns="0" bIns="0" rtlCol="0">
            <a:spAutoFit/>
          </a:bodyPr>
          <a:lstStyle/>
          <a:p>
            <a:pPr marL="10860" defTabSz="781903">
              <a:spcBef>
                <a:spcPts val="81"/>
              </a:spcBef>
            </a:pPr>
            <a:r>
              <a:rPr sz="855" b="1" spc="-4" dirty="0">
                <a:solidFill>
                  <a:srgbClr val="FFFFFF"/>
                </a:solidFill>
                <a:latin typeface="Century Gothic"/>
                <a:cs typeface="Century Gothic"/>
              </a:rPr>
              <a:t>Example portion</a:t>
            </a:r>
            <a:r>
              <a:rPr sz="855" b="1" spc="-38" dirty="0">
                <a:solidFill>
                  <a:srgbClr val="FFFFFF"/>
                </a:solidFill>
                <a:latin typeface="Century Gothic"/>
                <a:cs typeface="Century Gothic"/>
              </a:rPr>
              <a:t> </a:t>
            </a:r>
            <a:r>
              <a:rPr sz="855" b="1" spc="-4" dirty="0">
                <a:solidFill>
                  <a:srgbClr val="FFFFFF"/>
                </a:solidFill>
                <a:latin typeface="Century Gothic"/>
                <a:cs typeface="Century Gothic"/>
              </a:rPr>
              <a:t>size</a:t>
            </a:r>
            <a:endParaRPr sz="855" dirty="0">
              <a:solidFill>
                <a:prstClr val="black"/>
              </a:solidFill>
              <a:latin typeface="Century Gothic"/>
              <a:cs typeface="Century Gothic"/>
            </a:endParaRPr>
          </a:p>
        </p:txBody>
      </p:sp>
      <p:sp>
        <p:nvSpPr>
          <p:cNvPr id="38" name="object 38"/>
          <p:cNvSpPr/>
          <p:nvPr/>
        </p:nvSpPr>
        <p:spPr>
          <a:xfrm>
            <a:off x="3403914" y="2171124"/>
            <a:ext cx="1276468" cy="147889"/>
          </a:xfrm>
          <a:prstGeom prst="rect">
            <a:avLst/>
          </a:prstGeom>
          <a:blipFill>
            <a:blip r:embed="rId18"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39" name="object 39"/>
          <p:cNvSpPr/>
          <p:nvPr/>
        </p:nvSpPr>
        <p:spPr>
          <a:xfrm>
            <a:off x="646379" y="2159916"/>
            <a:ext cx="2440210" cy="10860"/>
          </a:xfrm>
          <a:custGeom>
            <a:avLst/>
            <a:gdLst/>
            <a:ahLst/>
            <a:cxnLst/>
            <a:rect l="l" t="t" r="r" b="b"/>
            <a:pathLst>
              <a:path w="2853690" h="12700">
                <a:moveTo>
                  <a:pt x="0" y="12192"/>
                </a:moveTo>
                <a:lnTo>
                  <a:pt x="2853562" y="12192"/>
                </a:lnTo>
                <a:lnTo>
                  <a:pt x="2853562" y="0"/>
                </a:lnTo>
                <a:lnTo>
                  <a:pt x="0" y="0"/>
                </a:lnTo>
                <a:lnTo>
                  <a:pt x="0" y="12192"/>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40" name="object 40"/>
          <p:cNvSpPr/>
          <p:nvPr/>
        </p:nvSpPr>
        <p:spPr>
          <a:xfrm>
            <a:off x="3086479" y="2159916"/>
            <a:ext cx="10860" cy="10860"/>
          </a:xfrm>
          <a:custGeom>
            <a:avLst/>
            <a:gdLst/>
            <a:ahLst/>
            <a:cxnLst/>
            <a:rect l="l" t="t" r="r" b="b"/>
            <a:pathLst>
              <a:path w="12700" h="12700">
                <a:moveTo>
                  <a:pt x="0" y="12192"/>
                </a:moveTo>
                <a:lnTo>
                  <a:pt x="12191" y="12192"/>
                </a:lnTo>
                <a:lnTo>
                  <a:pt x="12191" y="0"/>
                </a:lnTo>
                <a:lnTo>
                  <a:pt x="0" y="0"/>
                </a:lnTo>
                <a:lnTo>
                  <a:pt x="0" y="12192"/>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41" name="object 41"/>
          <p:cNvSpPr/>
          <p:nvPr/>
        </p:nvSpPr>
        <p:spPr>
          <a:xfrm>
            <a:off x="3096906" y="2165129"/>
            <a:ext cx="1831515" cy="0"/>
          </a:xfrm>
          <a:custGeom>
            <a:avLst/>
            <a:gdLst/>
            <a:ahLst/>
            <a:cxnLst/>
            <a:rect l="l" t="t" r="r" b="b"/>
            <a:pathLst>
              <a:path w="2141854">
                <a:moveTo>
                  <a:pt x="0" y="0"/>
                </a:moveTo>
                <a:lnTo>
                  <a:pt x="2141474" y="0"/>
                </a:lnTo>
              </a:path>
            </a:pathLst>
          </a:custGeom>
          <a:ln w="12192">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42" name="object 42"/>
          <p:cNvSpPr/>
          <p:nvPr/>
        </p:nvSpPr>
        <p:spPr>
          <a:xfrm>
            <a:off x="646379" y="2331937"/>
            <a:ext cx="2440210" cy="141178"/>
          </a:xfrm>
          <a:custGeom>
            <a:avLst/>
            <a:gdLst/>
            <a:ahLst/>
            <a:cxnLst/>
            <a:rect l="l" t="t" r="r" b="b"/>
            <a:pathLst>
              <a:path w="2853690" h="165100">
                <a:moveTo>
                  <a:pt x="0" y="164591"/>
                </a:moveTo>
                <a:lnTo>
                  <a:pt x="2853562" y="164591"/>
                </a:lnTo>
                <a:lnTo>
                  <a:pt x="2853562" y="0"/>
                </a:lnTo>
                <a:lnTo>
                  <a:pt x="0" y="0"/>
                </a:lnTo>
                <a:lnTo>
                  <a:pt x="0" y="164591"/>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43" name="object 43"/>
          <p:cNvSpPr/>
          <p:nvPr/>
        </p:nvSpPr>
        <p:spPr>
          <a:xfrm>
            <a:off x="699809" y="2331937"/>
            <a:ext cx="2328353" cy="134662"/>
          </a:xfrm>
          <a:custGeom>
            <a:avLst/>
            <a:gdLst/>
            <a:ahLst/>
            <a:cxnLst/>
            <a:rect l="l" t="t" r="r" b="b"/>
            <a:pathLst>
              <a:path w="2722879" h="157480">
                <a:moveTo>
                  <a:pt x="0" y="156972"/>
                </a:moveTo>
                <a:lnTo>
                  <a:pt x="2722499" y="156972"/>
                </a:lnTo>
                <a:lnTo>
                  <a:pt x="2722499" y="0"/>
                </a:lnTo>
                <a:lnTo>
                  <a:pt x="0" y="0"/>
                </a:lnTo>
                <a:lnTo>
                  <a:pt x="0" y="156972"/>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44" name="object 44"/>
          <p:cNvSpPr txBox="1"/>
          <p:nvPr/>
        </p:nvSpPr>
        <p:spPr>
          <a:xfrm>
            <a:off x="688949" y="2323683"/>
            <a:ext cx="1375401"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Fresh fruit and</a:t>
            </a:r>
            <a:r>
              <a:rPr sz="855" spc="-34" dirty="0">
                <a:solidFill>
                  <a:prstClr val="black"/>
                </a:solidFill>
                <a:latin typeface="Century Gothic"/>
                <a:cs typeface="Century Gothic"/>
              </a:rPr>
              <a:t> </a:t>
            </a:r>
            <a:r>
              <a:rPr sz="855" spc="-4" dirty="0">
                <a:solidFill>
                  <a:prstClr val="black"/>
                </a:solidFill>
                <a:latin typeface="Century Gothic"/>
                <a:cs typeface="Century Gothic"/>
              </a:rPr>
              <a:t>vegetables</a:t>
            </a:r>
            <a:endParaRPr sz="855" dirty="0">
              <a:solidFill>
                <a:prstClr val="black"/>
              </a:solidFill>
              <a:latin typeface="Century Gothic"/>
              <a:cs typeface="Century Gothic"/>
            </a:endParaRPr>
          </a:p>
        </p:txBody>
      </p:sp>
      <p:sp>
        <p:nvSpPr>
          <p:cNvPr id="45" name="object 45"/>
          <p:cNvSpPr/>
          <p:nvPr/>
        </p:nvSpPr>
        <p:spPr>
          <a:xfrm>
            <a:off x="3086479" y="2331937"/>
            <a:ext cx="1841832" cy="141178"/>
          </a:xfrm>
          <a:custGeom>
            <a:avLst/>
            <a:gdLst/>
            <a:ahLst/>
            <a:cxnLst/>
            <a:rect l="l" t="t" r="r" b="b"/>
            <a:pathLst>
              <a:path w="2153920" h="165100">
                <a:moveTo>
                  <a:pt x="0" y="164591"/>
                </a:moveTo>
                <a:lnTo>
                  <a:pt x="2153666" y="164591"/>
                </a:lnTo>
                <a:lnTo>
                  <a:pt x="2153666" y="0"/>
                </a:lnTo>
                <a:lnTo>
                  <a:pt x="0" y="0"/>
                </a:lnTo>
                <a:lnTo>
                  <a:pt x="0" y="164591"/>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46" name="object 46"/>
          <p:cNvSpPr/>
          <p:nvPr/>
        </p:nvSpPr>
        <p:spPr>
          <a:xfrm>
            <a:off x="3145123" y="2331937"/>
            <a:ext cx="1729975" cy="134662"/>
          </a:xfrm>
          <a:custGeom>
            <a:avLst/>
            <a:gdLst/>
            <a:ahLst/>
            <a:cxnLst/>
            <a:rect l="l" t="t" r="r" b="b"/>
            <a:pathLst>
              <a:path w="2023110" h="157480">
                <a:moveTo>
                  <a:pt x="0" y="156972"/>
                </a:moveTo>
                <a:lnTo>
                  <a:pt x="2022602" y="156972"/>
                </a:lnTo>
                <a:lnTo>
                  <a:pt x="2022602" y="0"/>
                </a:lnTo>
                <a:lnTo>
                  <a:pt x="0" y="0"/>
                </a:lnTo>
                <a:lnTo>
                  <a:pt x="0" y="156972"/>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47" name="object 47"/>
          <p:cNvSpPr txBox="1"/>
          <p:nvPr/>
        </p:nvSpPr>
        <p:spPr>
          <a:xfrm>
            <a:off x="3903142" y="2323683"/>
            <a:ext cx="214482"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80g</a:t>
            </a:r>
            <a:endParaRPr sz="855" dirty="0">
              <a:solidFill>
                <a:prstClr val="black"/>
              </a:solidFill>
              <a:latin typeface="Century Gothic"/>
              <a:cs typeface="Century Gothic"/>
            </a:endParaRPr>
          </a:p>
        </p:txBody>
      </p:sp>
      <p:sp>
        <p:nvSpPr>
          <p:cNvPr id="48" name="object 48"/>
          <p:cNvSpPr/>
          <p:nvPr/>
        </p:nvSpPr>
        <p:spPr>
          <a:xfrm>
            <a:off x="646379" y="2321512"/>
            <a:ext cx="2440210" cy="10860"/>
          </a:xfrm>
          <a:custGeom>
            <a:avLst/>
            <a:gdLst/>
            <a:ahLst/>
            <a:cxnLst/>
            <a:rect l="l" t="t" r="r" b="b"/>
            <a:pathLst>
              <a:path w="2853690" h="12700">
                <a:moveTo>
                  <a:pt x="0" y="12191"/>
                </a:moveTo>
                <a:lnTo>
                  <a:pt x="2853562" y="12191"/>
                </a:lnTo>
                <a:lnTo>
                  <a:pt x="2853562" y="0"/>
                </a:lnTo>
                <a:lnTo>
                  <a:pt x="0" y="0"/>
                </a:lnTo>
                <a:lnTo>
                  <a:pt x="0" y="12191"/>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49" name="object 49"/>
          <p:cNvSpPr/>
          <p:nvPr/>
        </p:nvSpPr>
        <p:spPr>
          <a:xfrm>
            <a:off x="3086479" y="2321512"/>
            <a:ext cx="10860" cy="1086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50" name="object 50"/>
          <p:cNvSpPr/>
          <p:nvPr/>
        </p:nvSpPr>
        <p:spPr>
          <a:xfrm>
            <a:off x="3096906" y="2326724"/>
            <a:ext cx="1831515" cy="0"/>
          </a:xfrm>
          <a:custGeom>
            <a:avLst/>
            <a:gdLst/>
            <a:ahLst/>
            <a:cxnLst/>
            <a:rect l="l" t="t" r="r" b="b"/>
            <a:pathLst>
              <a:path w="2141854">
                <a:moveTo>
                  <a:pt x="0" y="0"/>
                </a:moveTo>
                <a:lnTo>
                  <a:pt x="2141474" y="0"/>
                </a:lnTo>
              </a:path>
            </a:pathLst>
          </a:custGeom>
          <a:ln w="12191">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51" name="object 51"/>
          <p:cNvSpPr txBox="1"/>
          <p:nvPr/>
        </p:nvSpPr>
        <p:spPr>
          <a:xfrm>
            <a:off x="688949" y="2474852"/>
            <a:ext cx="1450334"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Frozen fruit and</a:t>
            </a:r>
            <a:r>
              <a:rPr sz="855" spc="-26" dirty="0">
                <a:solidFill>
                  <a:prstClr val="black"/>
                </a:solidFill>
                <a:latin typeface="Century Gothic"/>
                <a:cs typeface="Century Gothic"/>
              </a:rPr>
              <a:t> </a:t>
            </a:r>
            <a:r>
              <a:rPr sz="855" spc="-4" dirty="0">
                <a:solidFill>
                  <a:prstClr val="black"/>
                </a:solidFill>
                <a:latin typeface="Century Gothic"/>
                <a:cs typeface="Century Gothic"/>
              </a:rPr>
              <a:t>vegetables</a:t>
            </a:r>
            <a:endParaRPr sz="855" dirty="0">
              <a:solidFill>
                <a:prstClr val="black"/>
              </a:solidFill>
              <a:latin typeface="Century Gothic"/>
              <a:cs typeface="Century Gothic"/>
            </a:endParaRPr>
          </a:p>
        </p:txBody>
      </p:sp>
      <p:sp>
        <p:nvSpPr>
          <p:cNvPr id="52" name="object 52"/>
          <p:cNvSpPr txBox="1"/>
          <p:nvPr/>
        </p:nvSpPr>
        <p:spPr>
          <a:xfrm>
            <a:off x="3903142" y="2474852"/>
            <a:ext cx="214482"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80g</a:t>
            </a:r>
            <a:endParaRPr sz="855" dirty="0">
              <a:solidFill>
                <a:prstClr val="black"/>
              </a:solidFill>
              <a:latin typeface="Century Gothic"/>
              <a:cs typeface="Century Gothic"/>
            </a:endParaRPr>
          </a:p>
        </p:txBody>
      </p:sp>
      <p:sp>
        <p:nvSpPr>
          <p:cNvPr id="53" name="object 53"/>
          <p:cNvSpPr/>
          <p:nvPr/>
        </p:nvSpPr>
        <p:spPr>
          <a:xfrm>
            <a:off x="646379" y="2472681"/>
            <a:ext cx="2440210" cy="10860"/>
          </a:xfrm>
          <a:custGeom>
            <a:avLst/>
            <a:gdLst/>
            <a:ahLst/>
            <a:cxnLst/>
            <a:rect l="l" t="t" r="r" b="b"/>
            <a:pathLst>
              <a:path w="2853690" h="12700">
                <a:moveTo>
                  <a:pt x="0" y="12191"/>
                </a:moveTo>
                <a:lnTo>
                  <a:pt x="2853562" y="12191"/>
                </a:lnTo>
                <a:lnTo>
                  <a:pt x="2853562" y="0"/>
                </a:lnTo>
                <a:lnTo>
                  <a:pt x="0" y="0"/>
                </a:lnTo>
                <a:lnTo>
                  <a:pt x="0" y="12191"/>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54" name="object 54"/>
          <p:cNvSpPr/>
          <p:nvPr/>
        </p:nvSpPr>
        <p:spPr>
          <a:xfrm>
            <a:off x="3086479" y="2472681"/>
            <a:ext cx="10860" cy="1086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55" name="object 55"/>
          <p:cNvSpPr/>
          <p:nvPr/>
        </p:nvSpPr>
        <p:spPr>
          <a:xfrm>
            <a:off x="3096906" y="2477894"/>
            <a:ext cx="1831515" cy="0"/>
          </a:xfrm>
          <a:custGeom>
            <a:avLst/>
            <a:gdLst/>
            <a:ahLst/>
            <a:cxnLst/>
            <a:rect l="l" t="t" r="r" b="b"/>
            <a:pathLst>
              <a:path w="2141854">
                <a:moveTo>
                  <a:pt x="0" y="0"/>
                </a:moveTo>
                <a:lnTo>
                  <a:pt x="2141474" y="0"/>
                </a:lnTo>
              </a:path>
            </a:pathLst>
          </a:custGeom>
          <a:ln w="12191">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56" name="object 56"/>
          <p:cNvSpPr/>
          <p:nvPr/>
        </p:nvSpPr>
        <p:spPr>
          <a:xfrm>
            <a:off x="646379" y="2634276"/>
            <a:ext cx="2440210" cy="151495"/>
          </a:xfrm>
          <a:custGeom>
            <a:avLst/>
            <a:gdLst/>
            <a:ahLst/>
            <a:cxnLst/>
            <a:rect l="l" t="t" r="r" b="b"/>
            <a:pathLst>
              <a:path w="2853690" h="177164">
                <a:moveTo>
                  <a:pt x="0" y="176784"/>
                </a:moveTo>
                <a:lnTo>
                  <a:pt x="2853562" y="176784"/>
                </a:lnTo>
                <a:lnTo>
                  <a:pt x="2853562" y="0"/>
                </a:lnTo>
                <a:lnTo>
                  <a:pt x="0" y="0"/>
                </a:lnTo>
                <a:lnTo>
                  <a:pt x="0" y="176784"/>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57" name="object 57"/>
          <p:cNvSpPr/>
          <p:nvPr/>
        </p:nvSpPr>
        <p:spPr>
          <a:xfrm>
            <a:off x="699809" y="2634276"/>
            <a:ext cx="2328353" cy="133033"/>
          </a:xfrm>
          <a:custGeom>
            <a:avLst/>
            <a:gdLst/>
            <a:ahLst/>
            <a:cxnLst/>
            <a:rect l="l" t="t" r="r" b="b"/>
            <a:pathLst>
              <a:path w="2722879" h="155575">
                <a:moveTo>
                  <a:pt x="0" y="155448"/>
                </a:moveTo>
                <a:lnTo>
                  <a:pt x="2722499" y="155448"/>
                </a:lnTo>
                <a:lnTo>
                  <a:pt x="2722499" y="0"/>
                </a:lnTo>
                <a:lnTo>
                  <a:pt x="0" y="0"/>
                </a:lnTo>
                <a:lnTo>
                  <a:pt x="0" y="155448"/>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58" name="object 58"/>
          <p:cNvSpPr txBox="1"/>
          <p:nvPr/>
        </p:nvSpPr>
        <p:spPr>
          <a:xfrm>
            <a:off x="688948" y="2626022"/>
            <a:ext cx="1550788"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Canned fruit and</a:t>
            </a:r>
            <a:r>
              <a:rPr sz="855" spc="-34" dirty="0">
                <a:solidFill>
                  <a:prstClr val="black"/>
                </a:solidFill>
                <a:latin typeface="Century Gothic"/>
                <a:cs typeface="Century Gothic"/>
              </a:rPr>
              <a:t> </a:t>
            </a:r>
            <a:r>
              <a:rPr sz="855" spc="-4" dirty="0">
                <a:solidFill>
                  <a:prstClr val="black"/>
                </a:solidFill>
                <a:latin typeface="Century Gothic"/>
                <a:cs typeface="Century Gothic"/>
              </a:rPr>
              <a:t>vegetables</a:t>
            </a:r>
            <a:endParaRPr sz="855" dirty="0">
              <a:solidFill>
                <a:prstClr val="black"/>
              </a:solidFill>
              <a:latin typeface="Century Gothic"/>
              <a:cs typeface="Century Gothic"/>
            </a:endParaRPr>
          </a:p>
        </p:txBody>
      </p:sp>
      <p:sp>
        <p:nvSpPr>
          <p:cNvPr id="59" name="object 59"/>
          <p:cNvSpPr/>
          <p:nvPr/>
        </p:nvSpPr>
        <p:spPr>
          <a:xfrm>
            <a:off x="3086479" y="2634276"/>
            <a:ext cx="1841832" cy="151495"/>
          </a:xfrm>
          <a:custGeom>
            <a:avLst/>
            <a:gdLst/>
            <a:ahLst/>
            <a:cxnLst/>
            <a:rect l="l" t="t" r="r" b="b"/>
            <a:pathLst>
              <a:path w="2153920" h="177164">
                <a:moveTo>
                  <a:pt x="0" y="176784"/>
                </a:moveTo>
                <a:lnTo>
                  <a:pt x="2153666" y="176784"/>
                </a:lnTo>
                <a:lnTo>
                  <a:pt x="2153666" y="0"/>
                </a:lnTo>
                <a:lnTo>
                  <a:pt x="0" y="0"/>
                </a:lnTo>
                <a:lnTo>
                  <a:pt x="0" y="176784"/>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60" name="object 60"/>
          <p:cNvSpPr/>
          <p:nvPr/>
        </p:nvSpPr>
        <p:spPr>
          <a:xfrm>
            <a:off x="3145123" y="2634276"/>
            <a:ext cx="1729975" cy="133033"/>
          </a:xfrm>
          <a:custGeom>
            <a:avLst/>
            <a:gdLst/>
            <a:ahLst/>
            <a:cxnLst/>
            <a:rect l="l" t="t" r="r" b="b"/>
            <a:pathLst>
              <a:path w="2023110" h="155575">
                <a:moveTo>
                  <a:pt x="0" y="155448"/>
                </a:moveTo>
                <a:lnTo>
                  <a:pt x="2022602" y="155448"/>
                </a:lnTo>
                <a:lnTo>
                  <a:pt x="2022602" y="0"/>
                </a:lnTo>
                <a:lnTo>
                  <a:pt x="0" y="0"/>
                </a:lnTo>
                <a:lnTo>
                  <a:pt x="0" y="155448"/>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61" name="object 61"/>
          <p:cNvSpPr txBox="1"/>
          <p:nvPr/>
        </p:nvSpPr>
        <p:spPr>
          <a:xfrm>
            <a:off x="3903142" y="2626022"/>
            <a:ext cx="214482"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80g</a:t>
            </a:r>
            <a:endParaRPr sz="855" dirty="0">
              <a:solidFill>
                <a:prstClr val="black"/>
              </a:solidFill>
              <a:latin typeface="Century Gothic"/>
              <a:cs typeface="Century Gothic"/>
            </a:endParaRPr>
          </a:p>
        </p:txBody>
      </p:sp>
      <p:sp>
        <p:nvSpPr>
          <p:cNvPr id="62" name="object 62"/>
          <p:cNvSpPr/>
          <p:nvPr/>
        </p:nvSpPr>
        <p:spPr>
          <a:xfrm>
            <a:off x="646379" y="2623850"/>
            <a:ext cx="2440210" cy="10860"/>
          </a:xfrm>
          <a:custGeom>
            <a:avLst/>
            <a:gdLst/>
            <a:ahLst/>
            <a:cxnLst/>
            <a:rect l="l" t="t" r="r" b="b"/>
            <a:pathLst>
              <a:path w="2853690" h="12700">
                <a:moveTo>
                  <a:pt x="0" y="12192"/>
                </a:moveTo>
                <a:lnTo>
                  <a:pt x="2853562" y="12192"/>
                </a:lnTo>
                <a:lnTo>
                  <a:pt x="2853562" y="0"/>
                </a:lnTo>
                <a:lnTo>
                  <a:pt x="0" y="0"/>
                </a:lnTo>
                <a:lnTo>
                  <a:pt x="0" y="12192"/>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63" name="object 63"/>
          <p:cNvSpPr/>
          <p:nvPr/>
        </p:nvSpPr>
        <p:spPr>
          <a:xfrm>
            <a:off x="3086479" y="2623850"/>
            <a:ext cx="10860" cy="10860"/>
          </a:xfrm>
          <a:custGeom>
            <a:avLst/>
            <a:gdLst/>
            <a:ahLst/>
            <a:cxnLst/>
            <a:rect l="l" t="t" r="r" b="b"/>
            <a:pathLst>
              <a:path w="12700" h="12700">
                <a:moveTo>
                  <a:pt x="0" y="12192"/>
                </a:moveTo>
                <a:lnTo>
                  <a:pt x="12191" y="12192"/>
                </a:lnTo>
                <a:lnTo>
                  <a:pt x="12191" y="0"/>
                </a:lnTo>
                <a:lnTo>
                  <a:pt x="0" y="0"/>
                </a:lnTo>
                <a:lnTo>
                  <a:pt x="0" y="12192"/>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64" name="object 64"/>
          <p:cNvSpPr/>
          <p:nvPr/>
        </p:nvSpPr>
        <p:spPr>
          <a:xfrm>
            <a:off x="3096906" y="2629062"/>
            <a:ext cx="1831515" cy="0"/>
          </a:xfrm>
          <a:custGeom>
            <a:avLst/>
            <a:gdLst/>
            <a:ahLst/>
            <a:cxnLst/>
            <a:rect l="l" t="t" r="r" b="b"/>
            <a:pathLst>
              <a:path w="2141854">
                <a:moveTo>
                  <a:pt x="0" y="0"/>
                </a:moveTo>
                <a:lnTo>
                  <a:pt x="2141474" y="0"/>
                </a:lnTo>
              </a:path>
            </a:pathLst>
          </a:custGeom>
          <a:ln w="12192">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65" name="object 65"/>
          <p:cNvSpPr txBox="1"/>
          <p:nvPr/>
        </p:nvSpPr>
        <p:spPr>
          <a:xfrm>
            <a:off x="688949" y="2787616"/>
            <a:ext cx="522359"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Dried</a:t>
            </a:r>
            <a:r>
              <a:rPr sz="855" spc="-51" dirty="0">
                <a:solidFill>
                  <a:prstClr val="black"/>
                </a:solidFill>
                <a:latin typeface="Century Gothic"/>
                <a:cs typeface="Century Gothic"/>
              </a:rPr>
              <a:t> </a:t>
            </a:r>
            <a:r>
              <a:rPr sz="855" spc="-4" dirty="0">
                <a:solidFill>
                  <a:prstClr val="black"/>
                </a:solidFill>
                <a:latin typeface="Century Gothic"/>
                <a:cs typeface="Century Gothic"/>
              </a:rPr>
              <a:t>fruit</a:t>
            </a:r>
            <a:endParaRPr sz="855" dirty="0">
              <a:solidFill>
                <a:prstClr val="black"/>
              </a:solidFill>
              <a:latin typeface="Century Gothic"/>
              <a:cs typeface="Century Gothic"/>
            </a:endParaRPr>
          </a:p>
        </p:txBody>
      </p:sp>
      <p:sp>
        <p:nvSpPr>
          <p:cNvPr id="66" name="object 66"/>
          <p:cNvSpPr txBox="1"/>
          <p:nvPr/>
        </p:nvSpPr>
        <p:spPr>
          <a:xfrm>
            <a:off x="3903142" y="2787616"/>
            <a:ext cx="214482"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30g</a:t>
            </a:r>
            <a:endParaRPr sz="855" dirty="0">
              <a:solidFill>
                <a:prstClr val="black"/>
              </a:solidFill>
              <a:latin typeface="Century Gothic"/>
              <a:cs typeface="Century Gothic"/>
            </a:endParaRPr>
          </a:p>
        </p:txBody>
      </p:sp>
      <p:sp>
        <p:nvSpPr>
          <p:cNvPr id="67" name="object 67"/>
          <p:cNvSpPr/>
          <p:nvPr/>
        </p:nvSpPr>
        <p:spPr>
          <a:xfrm>
            <a:off x="646379" y="2785445"/>
            <a:ext cx="2440210" cy="10860"/>
          </a:xfrm>
          <a:custGeom>
            <a:avLst/>
            <a:gdLst/>
            <a:ahLst/>
            <a:cxnLst/>
            <a:rect l="l" t="t" r="r" b="b"/>
            <a:pathLst>
              <a:path w="2853690" h="12700">
                <a:moveTo>
                  <a:pt x="0" y="12191"/>
                </a:moveTo>
                <a:lnTo>
                  <a:pt x="2853562" y="12191"/>
                </a:lnTo>
                <a:lnTo>
                  <a:pt x="2853562" y="0"/>
                </a:lnTo>
                <a:lnTo>
                  <a:pt x="0" y="0"/>
                </a:lnTo>
                <a:lnTo>
                  <a:pt x="0" y="12191"/>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68" name="object 68"/>
          <p:cNvSpPr/>
          <p:nvPr/>
        </p:nvSpPr>
        <p:spPr>
          <a:xfrm>
            <a:off x="3086479" y="2785445"/>
            <a:ext cx="10860" cy="1086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69" name="object 69"/>
          <p:cNvSpPr/>
          <p:nvPr/>
        </p:nvSpPr>
        <p:spPr>
          <a:xfrm>
            <a:off x="3096906" y="2790658"/>
            <a:ext cx="1831515" cy="0"/>
          </a:xfrm>
          <a:custGeom>
            <a:avLst/>
            <a:gdLst/>
            <a:ahLst/>
            <a:cxnLst/>
            <a:rect l="l" t="t" r="r" b="b"/>
            <a:pathLst>
              <a:path w="2141854">
                <a:moveTo>
                  <a:pt x="0" y="0"/>
                </a:moveTo>
                <a:lnTo>
                  <a:pt x="2141474" y="0"/>
                </a:lnTo>
              </a:path>
            </a:pathLst>
          </a:custGeom>
          <a:ln w="12191">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70" name="object 70"/>
          <p:cNvSpPr/>
          <p:nvPr/>
        </p:nvSpPr>
        <p:spPr>
          <a:xfrm>
            <a:off x="3027836" y="2947040"/>
            <a:ext cx="58643" cy="133033"/>
          </a:xfrm>
          <a:custGeom>
            <a:avLst/>
            <a:gdLst/>
            <a:ahLst/>
            <a:cxnLst/>
            <a:rect l="l" t="t" r="r" b="b"/>
            <a:pathLst>
              <a:path w="68579" h="155575">
                <a:moveTo>
                  <a:pt x="0" y="155448"/>
                </a:moveTo>
                <a:lnTo>
                  <a:pt x="68579" y="155448"/>
                </a:lnTo>
                <a:lnTo>
                  <a:pt x="68579" y="0"/>
                </a:lnTo>
                <a:lnTo>
                  <a:pt x="0" y="0"/>
                </a:lnTo>
                <a:lnTo>
                  <a:pt x="0" y="155448"/>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71" name="object 71"/>
          <p:cNvSpPr/>
          <p:nvPr/>
        </p:nvSpPr>
        <p:spPr>
          <a:xfrm>
            <a:off x="646379" y="2947040"/>
            <a:ext cx="53756" cy="133033"/>
          </a:xfrm>
          <a:custGeom>
            <a:avLst/>
            <a:gdLst/>
            <a:ahLst/>
            <a:cxnLst/>
            <a:rect l="l" t="t" r="r" b="b"/>
            <a:pathLst>
              <a:path w="62865" h="155575">
                <a:moveTo>
                  <a:pt x="0" y="155448"/>
                </a:moveTo>
                <a:lnTo>
                  <a:pt x="62483" y="155448"/>
                </a:lnTo>
                <a:lnTo>
                  <a:pt x="62483" y="0"/>
                </a:lnTo>
                <a:lnTo>
                  <a:pt x="0" y="0"/>
                </a:lnTo>
                <a:lnTo>
                  <a:pt x="0" y="155448"/>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72" name="object 72"/>
          <p:cNvSpPr/>
          <p:nvPr/>
        </p:nvSpPr>
        <p:spPr>
          <a:xfrm>
            <a:off x="699809" y="2947040"/>
            <a:ext cx="2328353" cy="133033"/>
          </a:xfrm>
          <a:custGeom>
            <a:avLst/>
            <a:gdLst/>
            <a:ahLst/>
            <a:cxnLst/>
            <a:rect l="l" t="t" r="r" b="b"/>
            <a:pathLst>
              <a:path w="2722879" h="155575">
                <a:moveTo>
                  <a:pt x="0" y="155448"/>
                </a:moveTo>
                <a:lnTo>
                  <a:pt x="2722499" y="155448"/>
                </a:lnTo>
                <a:lnTo>
                  <a:pt x="2722499" y="0"/>
                </a:lnTo>
                <a:lnTo>
                  <a:pt x="0" y="0"/>
                </a:lnTo>
                <a:lnTo>
                  <a:pt x="0" y="155448"/>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73" name="object 73"/>
          <p:cNvSpPr txBox="1"/>
          <p:nvPr/>
        </p:nvSpPr>
        <p:spPr>
          <a:xfrm>
            <a:off x="688949" y="2938786"/>
            <a:ext cx="2021019" cy="141992"/>
          </a:xfrm>
          <a:prstGeom prst="rect">
            <a:avLst/>
          </a:prstGeom>
        </p:spPr>
        <p:txBody>
          <a:bodyPr vert="horz" wrap="square" lIns="0" tIns="10317" rIns="0" bIns="0" rtlCol="0">
            <a:spAutoFit/>
          </a:bodyPr>
          <a:lstStyle/>
          <a:p>
            <a:pPr marL="10860" defTabSz="781903">
              <a:spcBef>
                <a:spcPts val="81"/>
              </a:spcBef>
            </a:pPr>
            <a:r>
              <a:rPr sz="855" spc="-9" dirty="0">
                <a:solidFill>
                  <a:prstClr val="black"/>
                </a:solidFill>
                <a:latin typeface="Century Gothic"/>
                <a:cs typeface="Century Gothic"/>
              </a:rPr>
              <a:t>100% </a:t>
            </a:r>
            <a:r>
              <a:rPr sz="855" spc="-4" dirty="0">
                <a:solidFill>
                  <a:prstClr val="black"/>
                </a:solidFill>
                <a:latin typeface="Century Gothic"/>
                <a:cs typeface="Century Gothic"/>
              </a:rPr>
              <a:t>unsweetened fruit and </a:t>
            </a:r>
            <a:r>
              <a:rPr sz="855" spc="-9" dirty="0">
                <a:solidFill>
                  <a:prstClr val="black"/>
                </a:solidFill>
                <a:latin typeface="Century Gothic"/>
                <a:cs typeface="Century Gothic"/>
              </a:rPr>
              <a:t>veg</a:t>
            </a:r>
            <a:r>
              <a:rPr sz="855" spc="17" dirty="0">
                <a:solidFill>
                  <a:prstClr val="black"/>
                </a:solidFill>
                <a:latin typeface="Century Gothic"/>
                <a:cs typeface="Century Gothic"/>
              </a:rPr>
              <a:t> </a:t>
            </a:r>
            <a:r>
              <a:rPr sz="855" spc="-4" dirty="0">
                <a:solidFill>
                  <a:prstClr val="black"/>
                </a:solidFill>
                <a:latin typeface="Century Gothic"/>
                <a:cs typeface="Century Gothic"/>
              </a:rPr>
              <a:t>juice</a:t>
            </a:r>
            <a:endParaRPr sz="855" dirty="0">
              <a:solidFill>
                <a:prstClr val="black"/>
              </a:solidFill>
              <a:latin typeface="Century Gothic"/>
              <a:cs typeface="Century Gothic"/>
            </a:endParaRPr>
          </a:p>
        </p:txBody>
      </p:sp>
      <p:sp>
        <p:nvSpPr>
          <p:cNvPr id="74" name="object 74"/>
          <p:cNvSpPr/>
          <p:nvPr/>
        </p:nvSpPr>
        <p:spPr>
          <a:xfrm>
            <a:off x="4874664" y="2947040"/>
            <a:ext cx="53756" cy="133033"/>
          </a:xfrm>
          <a:custGeom>
            <a:avLst/>
            <a:gdLst/>
            <a:ahLst/>
            <a:cxnLst/>
            <a:rect l="l" t="t" r="r" b="b"/>
            <a:pathLst>
              <a:path w="62864" h="155575">
                <a:moveTo>
                  <a:pt x="0" y="155448"/>
                </a:moveTo>
                <a:lnTo>
                  <a:pt x="62483" y="155448"/>
                </a:lnTo>
                <a:lnTo>
                  <a:pt x="62483" y="0"/>
                </a:lnTo>
                <a:lnTo>
                  <a:pt x="0" y="0"/>
                </a:lnTo>
                <a:lnTo>
                  <a:pt x="0" y="155448"/>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75" name="object 75"/>
          <p:cNvSpPr/>
          <p:nvPr/>
        </p:nvSpPr>
        <p:spPr>
          <a:xfrm>
            <a:off x="3086479" y="2947040"/>
            <a:ext cx="58643" cy="133033"/>
          </a:xfrm>
          <a:custGeom>
            <a:avLst/>
            <a:gdLst/>
            <a:ahLst/>
            <a:cxnLst/>
            <a:rect l="l" t="t" r="r" b="b"/>
            <a:pathLst>
              <a:path w="68579" h="155575">
                <a:moveTo>
                  <a:pt x="0" y="155448"/>
                </a:moveTo>
                <a:lnTo>
                  <a:pt x="68580" y="155448"/>
                </a:lnTo>
                <a:lnTo>
                  <a:pt x="68580" y="0"/>
                </a:lnTo>
                <a:lnTo>
                  <a:pt x="0" y="0"/>
                </a:lnTo>
                <a:lnTo>
                  <a:pt x="0" y="155448"/>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76" name="object 76"/>
          <p:cNvSpPr/>
          <p:nvPr/>
        </p:nvSpPr>
        <p:spPr>
          <a:xfrm>
            <a:off x="3145123" y="2947040"/>
            <a:ext cx="1729975" cy="133033"/>
          </a:xfrm>
          <a:custGeom>
            <a:avLst/>
            <a:gdLst/>
            <a:ahLst/>
            <a:cxnLst/>
            <a:rect l="l" t="t" r="r" b="b"/>
            <a:pathLst>
              <a:path w="2023110" h="155575">
                <a:moveTo>
                  <a:pt x="0" y="155448"/>
                </a:moveTo>
                <a:lnTo>
                  <a:pt x="2022602" y="155448"/>
                </a:lnTo>
                <a:lnTo>
                  <a:pt x="2022602" y="0"/>
                </a:lnTo>
                <a:lnTo>
                  <a:pt x="0" y="0"/>
                </a:lnTo>
                <a:lnTo>
                  <a:pt x="0" y="155448"/>
                </a:lnTo>
                <a:close/>
              </a:path>
            </a:pathLst>
          </a:custGeom>
          <a:solidFill>
            <a:srgbClr val="E6EDD4"/>
          </a:solidFill>
        </p:spPr>
        <p:txBody>
          <a:bodyPr wrap="square" lIns="0" tIns="0" rIns="0" bIns="0" rtlCol="0"/>
          <a:lstStyle/>
          <a:p>
            <a:pPr defTabSz="781903"/>
            <a:endParaRPr sz="1539" dirty="0">
              <a:solidFill>
                <a:prstClr val="black"/>
              </a:solidFill>
              <a:latin typeface="Calibri"/>
            </a:endParaRPr>
          </a:p>
        </p:txBody>
      </p:sp>
      <p:sp>
        <p:nvSpPr>
          <p:cNvPr id="77" name="object 77"/>
          <p:cNvSpPr txBox="1"/>
          <p:nvPr/>
        </p:nvSpPr>
        <p:spPr>
          <a:xfrm>
            <a:off x="3847104" y="2938786"/>
            <a:ext cx="324710" cy="141992"/>
          </a:xfrm>
          <a:prstGeom prst="rect">
            <a:avLst/>
          </a:prstGeom>
        </p:spPr>
        <p:txBody>
          <a:bodyPr vert="horz" wrap="square" lIns="0" tIns="10317" rIns="0" bIns="0" rtlCol="0">
            <a:spAutoFit/>
          </a:bodyPr>
          <a:lstStyle/>
          <a:p>
            <a:pPr marL="10860" defTabSz="781903">
              <a:spcBef>
                <a:spcPts val="81"/>
              </a:spcBef>
            </a:pPr>
            <a:r>
              <a:rPr sz="855" spc="-9" dirty="0">
                <a:solidFill>
                  <a:prstClr val="black"/>
                </a:solidFill>
                <a:latin typeface="Century Gothic"/>
                <a:cs typeface="Century Gothic"/>
              </a:rPr>
              <a:t>150ml</a:t>
            </a:r>
            <a:endParaRPr sz="855" dirty="0">
              <a:solidFill>
                <a:prstClr val="black"/>
              </a:solidFill>
              <a:latin typeface="Century Gothic"/>
              <a:cs typeface="Century Gothic"/>
            </a:endParaRPr>
          </a:p>
        </p:txBody>
      </p:sp>
      <p:sp>
        <p:nvSpPr>
          <p:cNvPr id="78" name="object 78"/>
          <p:cNvSpPr/>
          <p:nvPr/>
        </p:nvSpPr>
        <p:spPr>
          <a:xfrm>
            <a:off x="646379" y="2940524"/>
            <a:ext cx="2440210" cy="0"/>
          </a:xfrm>
          <a:custGeom>
            <a:avLst/>
            <a:gdLst/>
            <a:ahLst/>
            <a:cxnLst/>
            <a:rect l="l" t="t" r="r" b="b"/>
            <a:pathLst>
              <a:path w="2853690">
                <a:moveTo>
                  <a:pt x="0" y="0"/>
                </a:moveTo>
                <a:lnTo>
                  <a:pt x="2853562" y="0"/>
                </a:lnTo>
              </a:path>
            </a:pathLst>
          </a:custGeom>
          <a:ln w="12191">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79" name="object 79"/>
          <p:cNvSpPr/>
          <p:nvPr/>
        </p:nvSpPr>
        <p:spPr>
          <a:xfrm>
            <a:off x="3086479" y="2935311"/>
            <a:ext cx="10860" cy="1086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80" name="object 80"/>
          <p:cNvSpPr/>
          <p:nvPr/>
        </p:nvSpPr>
        <p:spPr>
          <a:xfrm>
            <a:off x="3096906" y="2940524"/>
            <a:ext cx="1831515" cy="0"/>
          </a:xfrm>
          <a:custGeom>
            <a:avLst/>
            <a:gdLst/>
            <a:ahLst/>
            <a:cxnLst/>
            <a:rect l="l" t="t" r="r" b="b"/>
            <a:pathLst>
              <a:path w="2141854">
                <a:moveTo>
                  <a:pt x="0" y="0"/>
                </a:moveTo>
                <a:lnTo>
                  <a:pt x="2141474" y="0"/>
                </a:lnTo>
              </a:path>
            </a:pathLst>
          </a:custGeom>
          <a:ln w="12191">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81" name="object 81"/>
          <p:cNvSpPr txBox="1"/>
          <p:nvPr/>
        </p:nvSpPr>
        <p:spPr>
          <a:xfrm>
            <a:off x="688948" y="3082354"/>
            <a:ext cx="557111" cy="141992"/>
          </a:xfrm>
          <a:prstGeom prst="rect">
            <a:avLst/>
          </a:prstGeom>
        </p:spPr>
        <p:txBody>
          <a:bodyPr vert="horz" wrap="square" lIns="0" tIns="10317" rIns="0" bIns="0" rtlCol="0">
            <a:spAutoFit/>
          </a:bodyPr>
          <a:lstStyle/>
          <a:p>
            <a:pPr marL="10860" defTabSz="781903">
              <a:spcBef>
                <a:spcPts val="81"/>
              </a:spcBef>
            </a:pPr>
            <a:r>
              <a:rPr sz="855" spc="-4" dirty="0">
                <a:solidFill>
                  <a:prstClr val="black"/>
                </a:solidFill>
                <a:latin typeface="Century Gothic"/>
                <a:cs typeface="Century Gothic"/>
              </a:rPr>
              <a:t>Smoothies</a:t>
            </a:r>
            <a:endParaRPr sz="855" dirty="0">
              <a:solidFill>
                <a:prstClr val="black"/>
              </a:solidFill>
              <a:latin typeface="Century Gothic"/>
              <a:cs typeface="Century Gothic"/>
            </a:endParaRPr>
          </a:p>
        </p:txBody>
      </p:sp>
      <p:sp>
        <p:nvSpPr>
          <p:cNvPr id="82" name="object 82"/>
          <p:cNvSpPr txBox="1"/>
          <p:nvPr/>
        </p:nvSpPr>
        <p:spPr>
          <a:xfrm>
            <a:off x="3847104" y="3082354"/>
            <a:ext cx="324710" cy="141992"/>
          </a:xfrm>
          <a:prstGeom prst="rect">
            <a:avLst/>
          </a:prstGeom>
        </p:spPr>
        <p:txBody>
          <a:bodyPr vert="horz" wrap="square" lIns="0" tIns="10317" rIns="0" bIns="0" rtlCol="0">
            <a:spAutoFit/>
          </a:bodyPr>
          <a:lstStyle/>
          <a:p>
            <a:pPr marL="10860" defTabSz="781903">
              <a:spcBef>
                <a:spcPts val="81"/>
              </a:spcBef>
            </a:pPr>
            <a:r>
              <a:rPr sz="855" spc="-9" dirty="0">
                <a:solidFill>
                  <a:prstClr val="black"/>
                </a:solidFill>
                <a:latin typeface="Century Gothic"/>
                <a:cs typeface="Century Gothic"/>
              </a:rPr>
              <a:t>150ml</a:t>
            </a:r>
            <a:endParaRPr sz="855" dirty="0">
              <a:solidFill>
                <a:prstClr val="black"/>
              </a:solidFill>
              <a:latin typeface="Century Gothic"/>
              <a:cs typeface="Century Gothic"/>
            </a:endParaRPr>
          </a:p>
        </p:txBody>
      </p:sp>
      <p:sp>
        <p:nvSpPr>
          <p:cNvPr id="83" name="object 83"/>
          <p:cNvSpPr/>
          <p:nvPr/>
        </p:nvSpPr>
        <p:spPr>
          <a:xfrm>
            <a:off x="646379" y="3085177"/>
            <a:ext cx="2440210" cy="0"/>
          </a:xfrm>
          <a:custGeom>
            <a:avLst/>
            <a:gdLst/>
            <a:ahLst/>
            <a:cxnLst/>
            <a:rect l="l" t="t" r="r" b="b"/>
            <a:pathLst>
              <a:path w="2853690">
                <a:moveTo>
                  <a:pt x="0" y="0"/>
                </a:moveTo>
                <a:lnTo>
                  <a:pt x="2853562" y="0"/>
                </a:lnTo>
              </a:path>
            </a:pathLst>
          </a:custGeom>
          <a:ln w="12191">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84" name="object 84"/>
          <p:cNvSpPr/>
          <p:nvPr/>
        </p:nvSpPr>
        <p:spPr>
          <a:xfrm>
            <a:off x="3086479" y="3079964"/>
            <a:ext cx="10860" cy="1086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85" name="object 85"/>
          <p:cNvSpPr/>
          <p:nvPr/>
        </p:nvSpPr>
        <p:spPr>
          <a:xfrm>
            <a:off x="3096906" y="3085177"/>
            <a:ext cx="1831515" cy="0"/>
          </a:xfrm>
          <a:custGeom>
            <a:avLst/>
            <a:gdLst/>
            <a:ahLst/>
            <a:cxnLst/>
            <a:rect l="l" t="t" r="r" b="b"/>
            <a:pathLst>
              <a:path w="2141854">
                <a:moveTo>
                  <a:pt x="0" y="0"/>
                </a:moveTo>
                <a:lnTo>
                  <a:pt x="2141474" y="0"/>
                </a:lnTo>
              </a:path>
            </a:pathLst>
          </a:custGeom>
          <a:ln w="12191">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86" name="object 86"/>
          <p:cNvSpPr/>
          <p:nvPr/>
        </p:nvSpPr>
        <p:spPr>
          <a:xfrm>
            <a:off x="641166" y="2159916"/>
            <a:ext cx="0" cy="1092502"/>
          </a:xfrm>
          <a:custGeom>
            <a:avLst/>
            <a:gdLst/>
            <a:ahLst/>
            <a:cxnLst/>
            <a:rect l="l" t="t" r="r" b="b"/>
            <a:pathLst>
              <a:path h="1277620">
                <a:moveTo>
                  <a:pt x="0" y="0"/>
                </a:moveTo>
                <a:lnTo>
                  <a:pt x="0" y="1277366"/>
                </a:lnTo>
              </a:path>
            </a:pathLst>
          </a:custGeom>
          <a:ln w="12192">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87" name="object 87"/>
          <p:cNvSpPr/>
          <p:nvPr/>
        </p:nvSpPr>
        <p:spPr>
          <a:xfrm>
            <a:off x="646379" y="3246988"/>
            <a:ext cx="2440210" cy="0"/>
          </a:xfrm>
          <a:custGeom>
            <a:avLst/>
            <a:gdLst/>
            <a:ahLst/>
            <a:cxnLst/>
            <a:rect l="l" t="t" r="r" b="b"/>
            <a:pathLst>
              <a:path w="2853690">
                <a:moveTo>
                  <a:pt x="0" y="0"/>
                </a:moveTo>
                <a:lnTo>
                  <a:pt x="2853562" y="0"/>
                </a:lnTo>
              </a:path>
            </a:pathLst>
          </a:custGeom>
          <a:ln w="12192">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88" name="object 88"/>
          <p:cNvSpPr/>
          <p:nvPr/>
        </p:nvSpPr>
        <p:spPr>
          <a:xfrm>
            <a:off x="3078660" y="3241775"/>
            <a:ext cx="10860" cy="10860"/>
          </a:xfrm>
          <a:custGeom>
            <a:avLst/>
            <a:gdLst/>
            <a:ahLst/>
            <a:cxnLst/>
            <a:rect l="l" t="t" r="r" b="b"/>
            <a:pathLst>
              <a:path w="12700" h="12700">
                <a:moveTo>
                  <a:pt x="0" y="12192"/>
                </a:moveTo>
                <a:lnTo>
                  <a:pt x="12191" y="12192"/>
                </a:lnTo>
                <a:lnTo>
                  <a:pt x="12191" y="0"/>
                </a:lnTo>
                <a:lnTo>
                  <a:pt x="0" y="0"/>
                </a:lnTo>
                <a:lnTo>
                  <a:pt x="0" y="12192"/>
                </a:lnTo>
                <a:close/>
              </a:path>
            </a:pathLst>
          </a:custGeom>
          <a:solidFill>
            <a:srgbClr val="B3CC82"/>
          </a:solidFill>
        </p:spPr>
        <p:txBody>
          <a:bodyPr wrap="square" lIns="0" tIns="0" rIns="0" bIns="0" rtlCol="0"/>
          <a:lstStyle/>
          <a:p>
            <a:pPr defTabSz="781903"/>
            <a:endParaRPr sz="1539" dirty="0">
              <a:solidFill>
                <a:prstClr val="black"/>
              </a:solidFill>
              <a:latin typeface="Calibri"/>
            </a:endParaRPr>
          </a:p>
        </p:txBody>
      </p:sp>
      <p:sp>
        <p:nvSpPr>
          <p:cNvPr id="89" name="object 89"/>
          <p:cNvSpPr/>
          <p:nvPr/>
        </p:nvSpPr>
        <p:spPr>
          <a:xfrm>
            <a:off x="3089087" y="3246988"/>
            <a:ext cx="1839117" cy="0"/>
          </a:xfrm>
          <a:custGeom>
            <a:avLst/>
            <a:gdLst/>
            <a:ahLst/>
            <a:cxnLst/>
            <a:rect l="l" t="t" r="r" b="b"/>
            <a:pathLst>
              <a:path w="2150745">
                <a:moveTo>
                  <a:pt x="0" y="0"/>
                </a:moveTo>
                <a:lnTo>
                  <a:pt x="2150617" y="0"/>
                </a:lnTo>
              </a:path>
            </a:pathLst>
          </a:custGeom>
          <a:ln w="12192">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90" name="object 90"/>
          <p:cNvSpPr/>
          <p:nvPr/>
        </p:nvSpPr>
        <p:spPr>
          <a:xfrm>
            <a:off x="4933307" y="2159916"/>
            <a:ext cx="0" cy="1092502"/>
          </a:xfrm>
          <a:custGeom>
            <a:avLst/>
            <a:gdLst/>
            <a:ahLst/>
            <a:cxnLst/>
            <a:rect l="l" t="t" r="r" b="b"/>
            <a:pathLst>
              <a:path h="1277620">
                <a:moveTo>
                  <a:pt x="0" y="0"/>
                </a:moveTo>
                <a:lnTo>
                  <a:pt x="0" y="1277366"/>
                </a:lnTo>
              </a:path>
            </a:pathLst>
          </a:custGeom>
          <a:ln w="12192">
            <a:solidFill>
              <a:srgbClr val="B3CC82"/>
            </a:solidFill>
          </a:ln>
        </p:spPr>
        <p:txBody>
          <a:bodyPr wrap="square" lIns="0" tIns="0" rIns="0" bIns="0" rtlCol="0"/>
          <a:lstStyle/>
          <a:p>
            <a:pPr defTabSz="781903"/>
            <a:endParaRPr sz="1539" dirty="0">
              <a:solidFill>
                <a:prstClr val="black"/>
              </a:solidFill>
              <a:latin typeface="Calibri"/>
            </a:endParaRPr>
          </a:p>
        </p:txBody>
      </p:sp>
      <p:sp>
        <p:nvSpPr>
          <p:cNvPr id="91" name="object 91"/>
          <p:cNvSpPr/>
          <p:nvPr/>
        </p:nvSpPr>
        <p:spPr>
          <a:xfrm>
            <a:off x="5842929" y="3447679"/>
            <a:ext cx="2908270" cy="0"/>
          </a:xfrm>
          <a:custGeom>
            <a:avLst/>
            <a:gdLst/>
            <a:ahLst/>
            <a:cxnLst/>
            <a:rect l="l" t="t" r="r" b="b"/>
            <a:pathLst>
              <a:path w="3401059">
                <a:moveTo>
                  <a:pt x="0" y="0"/>
                </a:moveTo>
                <a:lnTo>
                  <a:pt x="3400679" y="0"/>
                </a:lnTo>
              </a:path>
            </a:pathLst>
          </a:custGeom>
          <a:ln w="12191">
            <a:solidFill>
              <a:srgbClr val="F1F1F1"/>
            </a:solidFill>
          </a:ln>
        </p:spPr>
        <p:txBody>
          <a:bodyPr wrap="square" lIns="0" tIns="0" rIns="0" bIns="0" rtlCol="0"/>
          <a:lstStyle/>
          <a:p>
            <a:pPr defTabSz="781903"/>
            <a:endParaRPr sz="1539" dirty="0">
              <a:solidFill>
                <a:prstClr val="black"/>
              </a:solidFill>
              <a:latin typeface="Calibri"/>
            </a:endParaRPr>
          </a:p>
        </p:txBody>
      </p:sp>
      <p:sp>
        <p:nvSpPr>
          <p:cNvPr id="92" name="object 92"/>
          <p:cNvSpPr/>
          <p:nvPr/>
        </p:nvSpPr>
        <p:spPr>
          <a:xfrm>
            <a:off x="8750873" y="3442466"/>
            <a:ext cx="2715" cy="10860"/>
          </a:xfrm>
          <a:custGeom>
            <a:avLst/>
            <a:gdLst/>
            <a:ahLst/>
            <a:cxnLst/>
            <a:rect l="l" t="t" r="r" b="b"/>
            <a:pathLst>
              <a:path w="3175" h="12700">
                <a:moveTo>
                  <a:pt x="0" y="12191"/>
                </a:moveTo>
                <a:lnTo>
                  <a:pt x="3047" y="12191"/>
                </a:lnTo>
                <a:lnTo>
                  <a:pt x="3047" y="0"/>
                </a:lnTo>
                <a:lnTo>
                  <a:pt x="0" y="0"/>
                </a:lnTo>
                <a:lnTo>
                  <a:pt x="0" y="12191"/>
                </a:lnTo>
                <a:close/>
              </a:path>
            </a:pathLst>
          </a:custGeom>
          <a:solidFill>
            <a:srgbClr val="F1F1F1"/>
          </a:solidFill>
        </p:spPr>
        <p:txBody>
          <a:bodyPr wrap="square" lIns="0" tIns="0" rIns="0" bIns="0" rtlCol="0"/>
          <a:lstStyle/>
          <a:p>
            <a:pPr defTabSz="781903"/>
            <a:endParaRPr sz="1539" dirty="0">
              <a:solidFill>
                <a:prstClr val="black"/>
              </a:solidFill>
              <a:latin typeface="Calibri"/>
            </a:endParaRPr>
          </a:p>
        </p:txBody>
      </p:sp>
      <p:sp>
        <p:nvSpPr>
          <p:cNvPr id="93" name="object 93"/>
          <p:cNvSpPr/>
          <p:nvPr/>
        </p:nvSpPr>
        <p:spPr>
          <a:xfrm>
            <a:off x="8752175" y="3452891"/>
            <a:ext cx="0" cy="494124"/>
          </a:xfrm>
          <a:custGeom>
            <a:avLst/>
            <a:gdLst/>
            <a:ahLst/>
            <a:cxnLst/>
            <a:rect l="l" t="t" r="r" b="b"/>
            <a:pathLst>
              <a:path h="577850">
                <a:moveTo>
                  <a:pt x="0" y="0"/>
                </a:moveTo>
                <a:lnTo>
                  <a:pt x="0" y="577596"/>
                </a:lnTo>
              </a:path>
            </a:pathLst>
          </a:custGeom>
          <a:ln w="3175">
            <a:solidFill>
              <a:srgbClr val="FFFFFF"/>
            </a:solidFill>
          </a:ln>
        </p:spPr>
        <p:txBody>
          <a:bodyPr wrap="square" lIns="0" tIns="0" rIns="0" bIns="0" rtlCol="0"/>
          <a:lstStyle/>
          <a:p>
            <a:pPr defTabSz="781903"/>
            <a:endParaRPr sz="1539" dirty="0">
              <a:solidFill>
                <a:prstClr val="black"/>
              </a:solidFill>
              <a:latin typeface="Calibri"/>
            </a:endParaRPr>
          </a:p>
        </p:txBody>
      </p:sp>
      <p:sp>
        <p:nvSpPr>
          <p:cNvPr id="94" name="object 94"/>
          <p:cNvSpPr/>
          <p:nvPr/>
        </p:nvSpPr>
        <p:spPr>
          <a:xfrm>
            <a:off x="5845536" y="3952011"/>
            <a:ext cx="2905555" cy="0"/>
          </a:xfrm>
          <a:custGeom>
            <a:avLst/>
            <a:gdLst/>
            <a:ahLst/>
            <a:cxnLst/>
            <a:rect l="l" t="t" r="r" b="b"/>
            <a:pathLst>
              <a:path w="3397884">
                <a:moveTo>
                  <a:pt x="0" y="0"/>
                </a:moveTo>
                <a:lnTo>
                  <a:pt x="3397630" y="0"/>
                </a:lnTo>
              </a:path>
            </a:pathLst>
          </a:custGeom>
          <a:ln w="12191">
            <a:solidFill>
              <a:srgbClr val="F1F1F1"/>
            </a:solidFill>
          </a:ln>
        </p:spPr>
        <p:txBody>
          <a:bodyPr wrap="square" lIns="0" tIns="0" rIns="0" bIns="0" rtlCol="0"/>
          <a:lstStyle/>
          <a:p>
            <a:pPr defTabSz="781903"/>
            <a:endParaRPr sz="1539" dirty="0">
              <a:solidFill>
                <a:prstClr val="black"/>
              </a:solidFill>
              <a:latin typeface="Calibri"/>
            </a:endParaRPr>
          </a:p>
        </p:txBody>
      </p:sp>
      <p:sp>
        <p:nvSpPr>
          <p:cNvPr id="95" name="object 95"/>
          <p:cNvSpPr txBox="1"/>
          <p:nvPr/>
        </p:nvSpPr>
        <p:spPr>
          <a:xfrm>
            <a:off x="5834676" y="3947667"/>
            <a:ext cx="2927275" cy="497766"/>
          </a:xfrm>
          <a:prstGeom prst="rect">
            <a:avLst/>
          </a:prstGeom>
        </p:spPr>
        <p:txBody>
          <a:bodyPr vert="horz" wrap="square" lIns="0" tIns="10860" rIns="0" bIns="0" rtlCol="0">
            <a:spAutoFit/>
          </a:bodyPr>
          <a:lstStyle/>
          <a:p>
            <a:pPr algn="ctr" defTabSz="781903">
              <a:spcBef>
                <a:spcPts val="86"/>
              </a:spcBef>
            </a:pPr>
            <a:r>
              <a:rPr sz="770" spc="-9" dirty="0">
                <a:solidFill>
                  <a:prstClr val="black"/>
                </a:solidFill>
                <a:latin typeface="Century Gothic"/>
                <a:cs typeface="Century Gothic"/>
              </a:rPr>
              <a:t>Add </a:t>
            </a:r>
            <a:r>
              <a:rPr sz="770" dirty="0">
                <a:solidFill>
                  <a:prstClr val="black"/>
                </a:solidFill>
                <a:latin typeface="Century Gothic"/>
                <a:cs typeface="Century Gothic"/>
              </a:rPr>
              <a:t>a </a:t>
            </a:r>
            <a:r>
              <a:rPr sz="770" spc="-4" dirty="0">
                <a:solidFill>
                  <a:prstClr val="black"/>
                </a:solidFill>
                <a:latin typeface="Century Gothic"/>
                <a:cs typeface="Century Gothic"/>
              </a:rPr>
              <a:t>chopped </a:t>
            </a:r>
            <a:r>
              <a:rPr sz="770" spc="-4" dirty="0">
                <a:solidFill>
                  <a:srgbClr val="00AF50"/>
                </a:solidFill>
                <a:latin typeface="Century Gothic"/>
                <a:cs typeface="Century Gothic"/>
              </a:rPr>
              <a:t>banana </a:t>
            </a:r>
            <a:r>
              <a:rPr sz="770" dirty="0">
                <a:solidFill>
                  <a:prstClr val="black"/>
                </a:solidFill>
                <a:latin typeface="Century Gothic"/>
                <a:cs typeface="Century Gothic"/>
              </a:rPr>
              <a:t>and </a:t>
            </a:r>
            <a:r>
              <a:rPr sz="770" spc="-4" dirty="0">
                <a:solidFill>
                  <a:srgbClr val="00AF50"/>
                </a:solidFill>
                <a:latin typeface="Century Gothic"/>
                <a:cs typeface="Century Gothic"/>
              </a:rPr>
              <a:t>strawberries </a:t>
            </a:r>
            <a:r>
              <a:rPr sz="770" spc="-4" dirty="0">
                <a:solidFill>
                  <a:prstClr val="black"/>
                </a:solidFill>
                <a:latin typeface="Century Gothic"/>
                <a:cs typeface="Century Gothic"/>
              </a:rPr>
              <a:t>to your</a:t>
            </a:r>
            <a:r>
              <a:rPr sz="770" spc="47" dirty="0">
                <a:solidFill>
                  <a:prstClr val="black"/>
                </a:solidFill>
                <a:latin typeface="Century Gothic"/>
                <a:cs typeface="Century Gothic"/>
              </a:rPr>
              <a:t> </a:t>
            </a:r>
            <a:r>
              <a:rPr sz="770" spc="-4" dirty="0">
                <a:solidFill>
                  <a:prstClr val="black"/>
                </a:solidFill>
                <a:latin typeface="Century Gothic"/>
                <a:cs typeface="Century Gothic"/>
              </a:rPr>
              <a:t>morning</a:t>
            </a:r>
            <a:endParaRPr sz="770" dirty="0">
              <a:solidFill>
                <a:prstClr val="black"/>
              </a:solidFill>
              <a:latin typeface="Century Gothic"/>
              <a:cs typeface="Century Gothic"/>
            </a:endParaRPr>
          </a:p>
          <a:p>
            <a:pPr algn="ctr" defTabSz="781903">
              <a:spcBef>
                <a:spcPts val="17"/>
              </a:spcBef>
              <a:tabLst>
                <a:tab pos="729234" algn="l"/>
                <a:tab pos="2904988" algn="l"/>
              </a:tabLst>
            </a:pPr>
            <a:r>
              <a:rPr sz="770" u="sng" dirty="0">
                <a:solidFill>
                  <a:prstClr val="black"/>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wholegrain cereal </a:t>
            </a:r>
            <a:r>
              <a:rPr sz="770" u="sng" dirty="0">
                <a:solidFill>
                  <a:prstClr val="black"/>
                </a:solidFill>
                <a:uFill>
                  <a:solidFill>
                    <a:srgbClr val="F1F1F1"/>
                  </a:solidFill>
                </a:uFill>
                <a:latin typeface="Century Gothic"/>
                <a:cs typeface="Century Gothic"/>
              </a:rPr>
              <a:t>or</a:t>
            </a:r>
            <a:r>
              <a:rPr sz="770" u="sng" spc="-26" dirty="0">
                <a:solidFill>
                  <a:prstClr val="black"/>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porridge.	</a:t>
            </a:r>
            <a:endParaRPr sz="770" dirty="0">
              <a:solidFill>
                <a:prstClr val="black"/>
              </a:solidFill>
              <a:latin typeface="Century Gothic"/>
              <a:cs typeface="Century Gothic"/>
            </a:endParaRPr>
          </a:p>
          <a:p>
            <a:pPr algn="ctr" defTabSz="781903">
              <a:spcBef>
                <a:spcPts val="107"/>
              </a:spcBef>
            </a:pPr>
            <a:r>
              <a:rPr sz="770" spc="-4" dirty="0">
                <a:solidFill>
                  <a:prstClr val="black"/>
                </a:solidFill>
                <a:latin typeface="Century Gothic"/>
                <a:cs typeface="Century Gothic"/>
              </a:rPr>
              <a:t>Enjoy </a:t>
            </a:r>
            <a:r>
              <a:rPr sz="770" dirty="0">
                <a:solidFill>
                  <a:prstClr val="black"/>
                </a:solidFill>
                <a:latin typeface="Century Gothic"/>
                <a:cs typeface="Century Gothic"/>
              </a:rPr>
              <a:t>a </a:t>
            </a:r>
            <a:r>
              <a:rPr sz="770" spc="-9" dirty="0">
                <a:solidFill>
                  <a:prstClr val="black"/>
                </a:solidFill>
                <a:latin typeface="Century Gothic"/>
                <a:cs typeface="Century Gothic"/>
              </a:rPr>
              <a:t>150ml </a:t>
            </a:r>
            <a:r>
              <a:rPr sz="770" spc="-4" dirty="0">
                <a:solidFill>
                  <a:prstClr val="black"/>
                </a:solidFill>
                <a:latin typeface="Century Gothic"/>
                <a:cs typeface="Century Gothic"/>
              </a:rPr>
              <a:t>glass </a:t>
            </a:r>
            <a:r>
              <a:rPr sz="770" dirty="0">
                <a:solidFill>
                  <a:prstClr val="black"/>
                </a:solidFill>
                <a:latin typeface="Century Gothic"/>
                <a:cs typeface="Century Gothic"/>
              </a:rPr>
              <a:t>of </a:t>
            </a:r>
            <a:r>
              <a:rPr sz="770" spc="-4" dirty="0">
                <a:solidFill>
                  <a:prstClr val="black"/>
                </a:solidFill>
                <a:latin typeface="Century Gothic"/>
                <a:cs typeface="Century Gothic"/>
              </a:rPr>
              <a:t>unsweetened 100% </a:t>
            </a:r>
            <a:r>
              <a:rPr sz="770" dirty="0">
                <a:solidFill>
                  <a:srgbClr val="00AF50"/>
                </a:solidFill>
                <a:latin typeface="Century Gothic"/>
                <a:cs typeface="Century Gothic"/>
              </a:rPr>
              <a:t>fruit</a:t>
            </a:r>
            <a:r>
              <a:rPr sz="770" spc="4" dirty="0">
                <a:solidFill>
                  <a:srgbClr val="00AF50"/>
                </a:solidFill>
                <a:latin typeface="Century Gothic"/>
                <a:cs typeface="Century Gothic"/>
              </a:rPr>
              <a:t> </a:t>
            </a:r>
            <a:r>
              <a:rPr sz="770" spc="-4" dirty="0">
                <a:solidFill>
                  <a:srgbClr val="00AF50"/>
                </a:solidFill>
                <a:latin typeface="Century Gothic"/>
                <a:cs typeface="Century Gothic"/>
              </a:rPr>
              <a:t>juice</a:t>
            </a:r>
            <a:endParaRPr sz="770" dirty="0">
              <a:solidFill>
                <a:prstClr val="black"/>
              </a:solidFill>
              <a:latin typeface="Century Gothic"/>
              <a:cs typeface="Century Gothic"/>
            </a:endParaRPr>
          </a:p>
          <a:p>
            <a:pPr algn="ctr" defTabSz="781903">
              <a:spcBef>
                <a:spcPts val="21"/>
              </a:spcBef>
              <a:tabLst>
                <a:tab pos="854664" algn="l"/>
                <a:tab pos="2904988" algn="l"/>
              </a:tabLst>
            </a:pPr>
            <a:r>
              <a:rPr sz="770" u="sng" dirty="0">
                <a:solidFill>
                  <a:prstClr val="black"/>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alongside your</a:t>
            </a:r>
            <a:r>
              <a:rPr sz="770" u="sng" spc="-51" dirty="0">
                <a:solidFill>
                  <a:prstClr val="black"/>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breakfast.	</a:t>
            </a:r>
            <a:endParaRPr sz="770" dirty="0">
              <a:solidFill>
                <a:prstClr val="black"/>
              </a:solidFill>
              <a:latin typeface="Century Gothic"/>
              <a:cs typeface="Century Gothic"/>
            </a:endParaRPr>
          </a:p>
        </p:txBody>
      </p:sp>
      <p:sp>
        <p:nvSpPr>
          <p:cNvPr id="96" name="object 96"/>
          <p:cNvSpPr txBox="1"/>
          <p:nvPr/>
        </p:nvSpPr>
        <p:spPr>
          <a:xfrm>
            <a:off x="5834676" y="4570389"/>
            <a:ext cx="2927275" cy="412180"/>
          </a:xfrm>
          <a:prstGeom prst="rect">
            <a:avLst/>
          </a:prstGeom>
        </p:spPr>
        <p:txBody>
          <a:bodyPr vert="horz" wrap="square" lIns="0" tIns="23892" rIns="0" bIns="0" rtlCol="0">
            <a:spAutoFit/>
          </a:bodyPr>
          <a:lstStyle/>
          <a:p>
            <a:pPr marL="10860" defTabSz="781903">
              <a:spcBef>
                <a:spcPts val="188"/>
              </a:spcBef>
              <a:tabLst>
                <a:tab pos="1147335" algn="l"/>
                <a:tab pos="2915848" algn="l"/>
              </a:tabLst>
            </a:pPr>
            <a:r>
              <a:rPr sz="855" b="1" u="sng" spc="-4" dirty="0">
                <a:solidFill>
                  <a:prstClr val="black"/>
                </a:solidFill>
                <a:uFill>
                  <a:solidFill>
                    <a:srgbClr val="F1F1F1"/>
                  </a:solidFill>
                </a:uFill>
                <a:latin typeface="Century Gothic"/>
                <a:cs typeface="Century Gothic"/>
              </a:rPr>
              <a:t> 	Lunch</a:t>
            </a:r>
            <a:r>
              <a:rPr sz="855" b="1" u="sng" spc="-73" dirty="0">
                <a:solidFill>
                  <a:prstClr val="black"/>
                </a:solidFill>
                <a:uFill>
                  <a:solidFill>
                    <a:srgbClr val="F1F1F1"/>
                  </a:solidFill>
                </a:uFill>
                <a:latin typeface="Century Gothic"/>
                <a:cs typeface="Century Gothic"/>
              </a:rPr>
              <a:t> </a:t>
            </a:r>
            <a:r>
              <a:rPr sz="855" b="1" u="sng" spc="-4" dirty="0">
                <a:solidFill>
                  <a:prstClr val="black"/>
                </a:solidFill>
                <a:uFill>
                  <a:solidFill>
                    <a:srgbClr val="F1F1F1"/>
                  </a:solidFill>
                </a:uFill>
                <a:latin typeface="Century Gothic"/>
                <a:cs typeface="Century Gothic"/>
              </a:rPr>
              <a:t>ideas	</a:t>
            </a:r>
            <a:endParaRPr sz="855" dirty="0">
              <a:solidFill>
                <a:prstClr val="black"/>
              </a:solidFill>
              <a:latin typeface="Century Gothic"/>
              <a:cs typeface="Century Gothic"/>
            </a:endParaRPr>
          </a:p>
          <a:p>
            <a:pPr marL="123801" marR="4344" indent="-113485" defTabSz="781903">
              <a:lnSpc>
                <a:spcPts val="1026"/>
              </a:lnSpc>
              <a:spcBef>
                <a:spcPts val="43"/>
              </a:spcBef>
              <a:tabLst>
                <a:tab pos="2915848" algn="l"/>
              </a:tabLst>
            </a:pPr>
            <a:r>
              <a:rPr sz="770" u="sng" dirty="0">
                <a:solidFill>
                  <a:prstClr val="black"/>
                </a:solidFill>
                <a:uFill>
                  <a:solidFill>
                    <a:srgbClr val="F1F1F1"/>
                  </a:solidFill>
                </a:uFill>
                <a:latin typeface="Century Gothic"/>
                <a:cs typeface="Century Gothic"/>
              </a:rPr>
              <a:t>   </a:t>
            </a:r>
            <a:r>
              <a:rPr sz="770" u="sng" spc="68" dirty="0">
                <a:solidFill>
                  <a:prstClr val="black"/>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Sandwiches </a:t>
            </a:r>
            <a:r>
              <a:rPr sz="770" u="sng" dirty="0">
                <a:solidFill>
                  <a:prstClr val="black"/>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add some </a:t>
            </a:r>
            <a:r>
              <a:rPr sz="770" u="sng" spc="-4" dirty="0">
                <a:solidFill>
                  <a:srgbClr val="00AF50"/>
                </a:solidFill>
                <a:uFill>
                  <a:solidFill>
                    <a:srgbClr val="F1F1F1"/>
                  </a:solidFill>
                </a:uFill>
                <a:latin typeface="Century Gothic"/>
                <a:cs typeface="Century Gothic"/>
              </a:rPr>
              <a:t>cucumber, lettuce</a:t>
            </a:r>
            <a:r>
              <a:rPr sz="770" u="sng" spc="21" dirty="0">
                <a:solidFill>
                  <a:srgbClr val="00AF50"/>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and </a:t>
            </a:r>
            <a:r>
              <a:rPr sz="770" u="sng" spc="-4" dirty="0">
                <a:solidFill>
                  <a:srgbClr val="00AF50"/>
                </a:solidFill>
                <a:uFill>
                  <a:solidFill>
                    <a:srgbClr val="F1F1F1"/>
                  </a:solidFill>
                </a:uFill>
                <a:latin typeface="Century Gothic"/>
                <a:cs typeface="Century Gothic"/>
              </a:rPr>
              <a:t>tomato </a:t>
            </a:r>
            <a:r>
              <a:rPr sz="770" u="sng" dirty="0">
                <a:solidFill>
                  <a:srgbClr val="00AF50"/>
                </a:solidFill>
                <a:uFill>
                  <a:solidFill>
                    <a:srgbClr val="F1F1F1"/>
                  </a:solidFill>
                </a:uFill>
                <a:latin typeface="Century Gothic"/>
                <a:cs typeface="Century Gothic"/>
              </a:rPr>
              <a:t>	</a:t>
            </a:r>
            <a:r>
              <a:rPr sz="770" dirty="0">
                <a:solidFill>
                  <a:srgbClr val="00AF50"/>
                </a:solidFill>
                <a:latin typeface="Century Gothic"/>
                <a:cs typeface="Century Gothic"/>
              </a:rPr>
              <a:t> </a:t>
            </a:r>
            <a:r>
              <a:rPr sz="770" spc="-4" dirty="0">
                <a:solidFill>
                  <a:prstClr val="black"/>
                </a:solidFill>
                <a:latin typeface="Century Gothic"/>
                <a:cs typeface="Century Gothic"/>
              </a:rPr>
              <a:t>Soup </a:t>
            </a:r>
            <a:r>
              <a:rPr sz="770" dirty="0">
                <a:solidFill>
                  <a:prstClr val="black"/>
                </a:solidFill>
                <a:latin typeface="Century Gothic"/>
                <a:cs typeface="Century Gothic"/>
              </a:rPr>
              <a:t>– </a:t>
            </a:r>
            <a:r>
              <a:rPr sz="770" spc="-4" dirty="0">
                <a:solidFill>
                  <a:prstClr val="black"/>
                </a:solidFill>
                <a:latin typeface="Century Gothic"/>
                <a:cs typeface="Century Gothic"/>
              </a:rPr>
              <a:t>add extra </a:t>
            </a:r>
            <a:r>
              <a:rPr sz="770" spc="-4" dirty="0">
                <a:solidFill>
                  <a:srgbClr val="00AF50"/>
                </a:solidFill>
                <a:latin typeface="Century Gothic"/>
                <a:cs typeface="Century Gothic"/>
              </a:rPr>
              <a:t>seasonal veg </a:t>
            </a:r>
            <a:r>
              <a:rPr sz="770" spc="-4" dirty="0">
                <a:solidFill>
                  <a:prstClr val="black"/>
                </a:solidFill>
                <a:latin typeface="Century Gothic"/>
                <a:cs typeface="Century Gothic"/>
              </a:rPr>
              <a:t>and blend </a:t>
            </a:r>
            <a:r>
              <a:rPr sz="770" dirty="0">
                <a:solidFill>
                  <a:prstClr val="black"/>
                </a:solidFill>
                <a:latin typeface="Century Gothic"/>
                <a:cs typeface="Century Gothic"/>
              </a:rPr>
              <a:t>into </a:t>
            </a:r>
            <a:r>
              <a:rPr sz="770" spc="-4" dirty="0">
                <a:solidFill>
                  <a:prstClr val="black"/>
                </a:solidFill>
                <a:latin typeface="Century Gothic"/>
                <a:cs typeface="Century Gothic"/>
              </a:rPr>
              <a:t>your</a:t>
            </a:r>
            <a:r>
              <a:rPr sz="770" spc="9" dirty="0">
                <a:solidFill>
                  <a:prstClr val="black"/>
                </a:solidFill>
                <a:latin typeface="Century Gothic"/>
                <a:cs typeface="Century Gothic"/>
              </a:rPr>
              <a:t> </a:t>
            </a:r>
            <a:r>
              <a:rPr sz="770" spc="-4" dirty="0">
                <a:solidFill>
                  <a:prstClr val="black"/>
                </a:solidFill>
                <a:latin typeface="Century Gothic"/>
                <a:cs typeface="Century Gothic"/>
              </a:rPr>
              <a:t>soup</a:t>
            </a:r>
            <a:endParaRPr sz="770" dirty="0">
              <a:solidFill>
                <a:prstClr val="black"/>
              </a:solidFill>
              <a:latin typeface="Century Gothic"/>
              <a:cs typeface="Century Gothic"/>
            </a:endParaRPr>
          </a:p>
        </p:txBody>
      </p:sp>
      <p:sp>
        <p:nvSpPr>
          <p:cNvPr id="97" name="object 97"/>
          <p:cNvSpPr txBox="1"/>
          <p:nvPr/>
        </p:nvSpPr>
        <p:spPr>
          <a:xfrm>
            <a:off x="5914170" y="5047879"/>
            <a:ext cx="2764377" cy="129460"/>
          </a:xfrm>
          <a:prstGeom prst="rect">
            <a:avLst/>
          </a:prstGeom>
        </p:spPr>
        <p:txBody>
          <a:bodyPr vert="horz" wrap="square" lIns="0" tIns="10860" rIns="0" bIns="0" rtlCol="0">
            <a:spAutoFit/>
          </a:bodyPr>
          <a:lstStyle/>
          <a:p>
            <a:pPr marL="10860" defTabSz="781903">
              <a:spcBef>
                <a:spcPts val="86"/>
              </a:spcBef>
            </a:pPr>
            <a:r>
              <a:rPr sz="770" spc="-4" dirty="0">
                <a:solidFill>
                  <a:prstClr val="black"/>
                </a:solidFill>
                <a:latin typeface="Century Gothic"/>
                <a:cs typeface="Century Gothic"/>
              </a:rPr>
              <a:t>Baked </a:t>
            </a:r>
            <a:r>
              <a:rPr sz="770" spc="-9" dirty="0">
                <a:solidFill>
                  <a:prstClr val="black"/>
                </a:solidFill>
                <a:latin typeface="Century Gothic"/>
                <a:cs typeface="Century Gothic"/>
              </a:rPr>
              <a:t>potato </a:t>
            </a:r>
            <a:r>
              <a:rPr sz="770" dirty="0">
                <a:solidFill>
                  <a:prstClr val="black"/>
                </a:solidFill>
                <a:latin typeface="Century Gothic"/>
                <a:cs typeface="Century Gothic"/>
              </a:rPr>
              <a:t>– </a:t>
            </a:r>
            <a:r>
              <a:rPr sz="770" spc="-4" dirty="0">
                <a:solidFill>
                  <a:prstClr val="black"/>
                </a:solidFill>
                <a:latin typeface="Century Gothic"/>
                <a:cs typeface="Century Gothic"/>
              </a:rPr>
              <a:t>with your filling, why </a:t>
            </a:r>
            <a:r>
              <a:rPr sz="770" dirty="0">
                <a:solidFill>
                  <a:prstClr val="black"/>
                </a:solidFill>
                <a:latin typeface="Century Gothic"/>
                <a:cs typeface="Century Gothic"/>
              </a:rPr>
              <a:t>not </a:t>
            </a:r>
            <a:r>
              <a:rPr sz="770" spc="-4" dirty="0">
                <a:solidFill>
                  <a:prstClr val="black"/>
                </a:solidFill>
                <a:latin typeface="Century Gothic"/>
                <a:cs typeface="Century Gothic"/>
              </a:rPr>
              <a:t>have </a:t>
            </a:r>
            <a:r>
              <a:rPr sz="770" dirty="0">
                <a:solidFill>
                  <a:prstClr val="black"/>
                </a:solidFill>
                <a:latin typeface="Century Gothic"/>
                <a:cs typeface="Century Gothic"/>
              </a:rPr>
              <a:t>a </a:t>
            </a:r>
            <a:r>
              <a:rPr sz="770" spc="-4" dirty="0">
                <a:solidFill>
                  <a:srgbClr val="00AF50"/>
                </a:solidFill>
                <a:latin typeface="Century Gothic"/>
                <a:cs typeface="Century Gothic"/>
              </a:rPr>
              <a:t>side</a:t>
            </a:r>
            <a:r>
              <a:rPr sz="770" spc="26" dirty="0">
                <a:solidFill>
                  <a:srgbClr val="00AF50"/>
                </a:solidFill>
                <a:latin typeface="Century Gothic"/>
                <a:cs typeface="Century Gothic"/>
              </a:rPr>
              <a:t> </a:t>
            </a:r>
            <a:r>
              <a:rPr sz="770" spc="-4" dirty="0">
                <a:solidFill>
                  <a:srgbClr val="00AF50"/>
                </a:solidFill>
                <a:latin typeface="Century Gothic"/>
                <a:cs typeface="Century Gothic"/>
              </a:rPr>
              <a:t>salad</a:t>
            </a:r>
            <a:endParaRPr sz="770" dirty="0">
              <a:solidFill>
                <a:prstClr val="black"/>
              </a:solidFill>
              <a:latin typeface="Century Gothic"/>
              <a:cs typeface="Century Gothic"/>
            </a:endParaRPr>
          </a:p>
        </p:txBody>
      </p:sp>
      <p:sp>
        <p:nvSpPr>
          <p:cNvPr id="98" name="object 98"/>
          <p:cNvSpPr/>
          <p:nvPr/>
        </p:nvSpPr>
        <p:spPr>
          <a:xfrm>
            <a:off x="5845536" y="5050920"/>
            <a:ext cx="2905555" cy="0"/>
          </a:xfrm>
          <a:custGeom>
            <a:avLst/>
            <a:gdLst/>
            <a:ahLst/>
            <a:cxnLst/>
            <a:rect l="l" t="t" r="r" b="b"/>
            <a:pathLst>
              <a:path w="3397884">
                <a:moveTo>
                  <a:pt x="0" y="0"/>
                </a:moveTo>
                <a:lnTo>
                  <a:pt x="3397630" y="0"/>
                </a:lnTo>
              </a:path>
            </a:pathLst>
          </a:custGeom>
          <a:ln w="12191">
            <a:solidFill>
              <a:srgbClr val="F1F1F1"/>
            </a:solidFill>
          </a:ln>
        </p:spPr>
        <p:txBody>
          <a:bodyPr wrap="square" lIns="0" tIns="0" rIns="0" bIns="0" rtlCol="0"/>
          <a:lstStyle/>
          <a:p>
            <a:pPr defTabSz="781903"/>
            <a:endParaRPr sz="1539" dirty="0">
              <a:solidFill>
                <a:prstClr val="black"/>
              </a:solidFill>
              <a:latin typeface="Calibri"/>
            </a:endParaRPr>
          </a:p>
        </p:txBody>
      </p:sp>
      <p:sp>
        <p:nvSpPr>
          <p:cNvPr id="99" name="object 99"/>
          <p:cNvSpPr/>
          <p:nvPr/>
        </p:nvSpPr>
        <p:spPr>
          <a:xfrm>
            <a:off x="5845536" y="5192967"/>
            <a:ext cx="2905555" cy="0"/>
          </a:xfrm>
          <a:custGeom>
            <a:avLst/>
            <a:gdLst/>
            <a:ahLst/>
            <a:cxnLst/>
            <a:rect l="l" t="t" r="r" b="b"/>
            <a:pathLst>
              <a:path w="3397884">
                <a:moveTo>
                  <a:pt x="0" y="0"/>
                </a:moveTo>
                <a:lnTo>
                  <a:pt x="3397630" y="0"/>
                </a:lnTo>
              </a:path>
            </a:pathLst>
          </a:custGeom>
          <a:ln w="12191">
            <a:solidFill>
              <a:srgbClr val="F1F1F1"/>
            </a:solidFill>
          </a:ln>
        </p:spPr>
        <p:txBody>
          <a:bodyPr wrap="square" lIns="0" tIns="0" rIns="0" bIns="0" rtlCol="0"/>
          <a:lstStyle/>
          <a:p>
            <a:pPr defTabSz="781903"/>
            <a:endParaRPr sz="1539" dirty="0">
              <a:solidFill>
                <a:prstClr val="black"/>
              </a:solidFill>
              <a:latin typeface="Calibri"/>
            </a:endParaRPr>
          </a:p>
        </p:txBody>
      </p:sp>
      <p:sp>
        <p:nvSpPr>
          <p:cNvPr id="100" name="object 100"/>
          <p:cNvSpPr txBox="1"/>
          <p:nvPr/>
        </p:nvSpPr>
        <p:spPr>
          <a:xfrm>
            <a:off x="5834676" y="5310814"/>
            <a:ext cx="2927275" cy="660069"/>
          </a:xfrm>
          <a:prstGeom prst="rect">
            <a:avLst/>
          </a:prstGeom>
        </p:spPr>
        <p:txBody>
          <a:bodyPr vert="horz" wrap="square" lIns="0" tIns="23892" rIns="0" bIns="0" rtlCol="0">
            <a:spAutoFit/>
          </a:bodyPr>
          <a:lstStyle/>
          <a:p>
            <a:pPr algn="ctr" defTabSz="781903">
              <a:spcBef>
                <a:spcPts val="188"/>
              </a:spcBef>
              <a:tabLst>
                <a:tab pos="1124529" algn="l"/>
                <a:tab pos="2904988" algn="l"/>
              </a:tabLst>
            </a:pPr>
            <a:r>
              <a:rPr sz="855" b="1" u="sng" spc="-4" dirty="0">
                <a:solidFill>
                  <a:prstClr val="black"/>
                </a:solidFill>
                <a:uFill>
                  <a:solidFill>
                    <a:srgbClr val="F1F1F1"/>
                  </a:solidFill>
                </a:uFill>
                <a:latin typeface="Century Gothic"/>
                <a:cs typeface="Century Gothic"/>
              </a:rPr>
              <a:t> 	</a:t>
            </a:r>
            <a:r>
              <a:rPr sz="855" b="1" u="sng" spc="-9" dirty="0">
                <a:solidFill>
                  <a:prstClr val="black"/>
                </a:solidFill>
                <a:uFill>
                  <a:solidFill>
                    <a:srgbClr val="F1F1F1"/>
                  </a:solidFill>
                </a:uFill>
                <a:latin typeface="Century Gothic"/>
                <a:cs typeface="Century Gothic"/>
              </a:rPr>
              <a:t>Dinner</a:t>
            </a:r>
            <a:r>
              <a:rPr sz="855" b="1" u="sng" spc="-51" dirty="0">
                <a:solidFill>
                  <a:prstClr val="black"/>
                </a:solidFill>
                <a:uFill>
                  <a:solidFill>
                    <a:srgbClr val="F1F1F1"/>
                  </a:solidFill>
                </a:uFill>
                <a:latin typeface="Century Gothic"/>
                <a:cs typeface="Century Gothic"/>
              </a:rPr>
              <a:t> </a:t>
            </a:r>
            <a:r>
              <a:rPr sz="855" b="1" u="sng" spc="-4" dirty="0">
                <a:solidFill>
                  <a:prstClr val="black"/>
                </a:solidFill>
                <a:uFill>
                  <a:solidFill>
                    <a:srgbClr val="F1F1F1"/>
                  </a:solidFill>
                </a:uFill>
                <a:latin typeface="Century Gothic"/>
                <a:cs typeface="Century Gothic"/>
              </a:rPr>
              <a:t>ideas	</a:t>
            </a:r>
            <a:endParaRPr sz="855" dirty="0">
              <a:solidFill>
                <a:prstClr val="black"/>
              </a:solidFill>
              <a:latin typeface="Century Gothic"/>
              <a:cs typeface="Century Gothic"/>
            </a:endParaRPr>
          </a:p>
          <a:p>
            <a:pPr algn="ctr" defTabSz="781903">
              <a:spcBef>
                <a:spcPts val="94"/>
              </a:spcBef>
            </a:pPr>
            <a:r>
              <a:rPr sz="770" spc="-4" dirty="0">
                <a:solidFill>
                  <a:prstClr val="black"/>
                </a:solidFill>
                <a:latin typeface="Century Gothic"/>
                <a:cs typeface="Century Gothic"/>
              </a:rPr>
              <a:t>You </a:t>
            </a:r>
            <a:r>
              <a:rPr sz="770" dirty="0">
                <a:solidFill>
                  <a:prstClr val="black"/>
                </a:solidFill>
                <a:latin typeface="Century Gothic"/>
                <a:cs typeface="Century Gothic"/>
              </a:rPr>
              <a:t>could try </a:t>
            </a:r>
            <a:r>
              <a:rPr sz="770" spc="-4" dirty="0">
                <a:solidFill>
                  <a:prstClr val="black"/>
                </a:solidFill>
                <a:latin typeface="Century Gothic"/>
                <a:cs typeface="Century Gothic"/>
              </a:rPr>
              <a:t>adding </a:t>
            </a:r>
            <a:r>
              <a:rPr sz="770" spc="-4" dirty="0">
                <a:solidFill>
                  <a:srgbClr val="00AF50"/>
                </a:solidFill>
                <a:latin typeface="Century Gothic"/>
                <a:cs typeface="Century Gothic"/>
              </a:rPr>
              <a:t>peas, carrots </a:t>
            </a:r>
            <a:r>
              <a:rPr sz="770" dirty="0">
                <a:solidFill>
                  <a:prstClr val="black"/>
                </a:solidFill>
                <a:latin typeface="Century Gothic"/>
                <a:cs typeface="Century Gothic"/>
              </a:rPr>
              <a:t>or </a:t>
            </a:r>
            <a:r>
              <a:rPr sz="770" spc="-4" dirty="0">
                <a:solidFill>
                  <a:srgbClr val="00AF50"/>
                </a:solidFill>
                <a:latin typeface="Century Gothic"/>
                <a:cs typeface="Century Gothic"/>
              </a:rPr>
              <a:t>spring</a:t>
            </a:r>
            <a:r>
              <a:rPr sz="770" spc="-17" dirty="0">
                <a:solidFill>
                  <a:srgbClr val="00AF50"/>
                </a:solidFill>
                <a:latin typeface="Century Gothic"/>
                <a:cs typeface="Century Gothic"/>
              </a:rPr>
              <a:t> </a:t>
            </a:r>
            <a:r>
              <a:rPr sz="770" dirty="0">
                <a:solidFill>
                  <a:srgbClr val="00AF50"/>
                </a:solidFill>
                <a:latin typeface="Century Gothic"/>
                <a:cs typeface="Century Gothic"/>
              </a:rPr>
              <a:t>onions</a:t>
            </a:r>
            <a:endParaRPr sz="770" dirty="0">
              <a:solidFill>
                <a:prstClr val="black"/>
              </a:solidFill>
              <a:latin typeface="Century Gothic"/>
              <a:cs typeface="Century Gothic"/>
            </a:endParaRPr>
          </a:p>
          <a:p>
            <a:pPr algn="ctr" defTabSz="781903">
              <a:spcBef>
                <a:spcPts val="21"/>
              </a:spcBef>
              <a:tabLst>
                <a:tab pos="700998" algn="l"/>
                <a:tab pos="2904988" algn="l"/>
              </a:tabLst>
            </a:pPr>
            <a:r>
              <a:rPr sz="770" u="sng" dirty="0">
                <a:solidFill>
                  <a:prstClr val="black"/>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through your mashed</a:t>
            </a:r>
            <a:r>
              <a:rPr sz="770" u="sng" spc="-38" dirty="0">
                <a:solidFill>
                  <a:prstClr val="black"/>
                </a:solidFill>
                <a:uFill>
                  <a:solidFill>
                    <a:srgbClr val="F1F1F1"/>
                  </a:solidFill>
                </a:uFill>
                <a:latin typeface="Century Gothic"/>
                <a:cs typeface="Century Gothic"/>
              </a:rPr>
              <a:t> </a:t>
            </a:r>
            <a:r>
              <a:rPr sz="770" u="sng" spc="-4" dirty="0">
                <a:solidFill>
                  <a:prstClr val="black"/>
                </a:solidFill>
                <a:uFill>
                  <a:solidFill>
                    <a:srgbClr val="F1F1F1"/>
                  </a:solidFill>
                </a:uFill>
                <a:latin typeface="Century Gothic"/>
                <a:cs typeface="Century Gothic"/>
              </a:rPr>
              <a:t>potatoes;	</a:t>
            </a:r>
            <a:endParaRPr sz="770" dirty="0">
              <a:solidFill>
                <a:prstClr val="black"/>
              </a:solidFill>
              <a:latin typeface="Century Gothic"/>
              <a:cs typeface="Century Gothic"/>
            </a:endParaRPr>
          </a:p>
          <a:p>
            <a:pPr marL="99367" marR="93937" algn="ctr" defTabSz="781903">
              <a:lnSpc>
                <a:spcPct val="102200"/>
              </a:lnSpc>
              <a:spcBef>
                <a:spcPts val="94"/>
              </a:spcBef>
            </a:pPr>
            <a:r>
              <a:rPr sz="770" dirty="0">
                <a:solidFill>
                  <a:prstClr val="black"/>
                </a:solidFill>
                <a:latin typeface="Century Gothic"/>
                <a:cs typeface="Century Gothic"/>
              </a:rPr>
              <a:t>or, </a:t>
            </a:r>
            <a:r>
              <a:rPr sz="770" spc="-4" dirty="0">
                <a:solidFill>
                  <a:prstClr val="black"/>
                </a:solidFill>
                <a:latin typeface="Century Gothic"/>
                <a:cs typeface="Century Gothic"/>
              </a:rPr>
              <a:t>sprinkle </a:t>
            </a:r>
            <a:r>
              <a:rPr sz="770" spc="-9" dirty="0">
                <a:solidFill>
                  <a:prstClr val="black"/>
                </a:solidFill>
                <a:latin typeface="Century Gothic"/>
                <a:cs typeface="Century Gothic"/>
              </a:rPr>
              <a:t>some </a:t>
            </a:r>
            <a:r>
              <a:rPr sz="770" spc="-4" dirty="0">
                <a:solidFill>
                  <a:prstClr val="black"/>
                </a:solidFill>
                <a:latin typeface="Century Gothic"/>
                <a:cs typeface="Century Gothic"/>
              </a:rPr>
              <a:t>extra veg onto your pizza </a:t>
            </a:r>
            <a:r>
              <a:rPr sz="770" dirty="0">
                <a:solidFill>
                  <a:prstClr val="black"/>
                </a:solidFill>
                <a:latin typeface="Century Gothic"/>
                <a:cs typeface="Century Gothic"/>
              </a:rPr>
              <a:t>like </a:t>
            </a:r>
            <a:r>
              <a:rPr sz="770" spc="-4" dirty="0">
                <a:solidFill>
                  <a:srgbClr val="00AF50"/>
                </a:solidFill>
                <a:latin typeface="Century Gothic"/>
                <a:cs typeface="Century Gothic"/>
              </a:rPr>
              <a:t>sweetcorn,  pineapple, pepper </a:t>
            </a:r>
            <a:r>
              <a:rPr sz="770" spc="-4" dirty="0">
                <a:solidFill>
                  <a:prstClr val="black"/>
                </a:solidFill>
                <a:latin typeface="Century Gothic"/>
                <a:cs typeface="Century Gothic"/>
              </a:rPr>
              <a:t>and/or </a:t>
            </a:r>
            <a:r>
              <a:rPr sz="770" spc="-4" dirty="0">
                <a:solidFill>
                  <a:srgbClr val="00AF50"/>
                </a:solidFill>
                <a:latin typeface="Century Gothic"/>
                <a:cs typeface="Century Gothic"/>
              </a:rPr>
              <a:t>mushrooms</a:t>
            </a:r>
            <a:r>
              <a:rPr sz="770" spc="-4" dirty="0">
                <a:solidFill>
                  <a:prstClr val="black"/>
                </a:solidFill>
                <a:latin typeface="Century Gothic"/>
                <a:cs typeface="Century Gothic"/>
              </a:rPr>
              <a:t>!</a:t>
            </a:r>
            <a:endParaRPr sz="770" dirty="0">
              <a:solidFill>
                <a:prstClr val="black"/>
              </a:solidFill>
              <a:latin typeface="Century Gothic"/>
              <a:cs typeface="Century Gothic"/>
            </a:endParaRPr>
          </a:p>
        </p:txBody>
      </p:sp>
      <p:sp>
        <p:nvSpPr>
          <p:cNvPr id="101" name="object 101"/>
          <p:cNvSpPr/>
          <p:nvPr/>
        </p:nvSpPr>
        <p:spPr>
          <a:xfrm>
            <a:off x="5842929" y="6130171"/>
            <a:ext cx="2908270" cy="0"/>
          </a:xfrm>
          <a:custGeom>
            <a:avLst/>
            <a:gdLst/>
            <a:ahLst/>
            <a:cxnLst/>
            <a:rect l="l" t="t" r="r" b="b"/>
            <a:pathLst>
              <a:path w="3401059">
                <a:moveTo>
                  <a:pt x="0" y="0"/>
                </a:moveTo>
                <a:lnTo>
                  <a:pt x="3400679" y="0"/>
                </a:lnTo>
              </a:path>
            </a:pathLst>
          </a:custGeom>
          <a:ln w="12192">
            <a:solidFill>
              <a:srgbClr val="F1F1F1"/>
            </a:solidFill>
          </a:ln>
        </p:spPr>
        <p:txBody>
          <a:bodyPr wrap="square" lIns="0" tIns="0" rIns="0" bIns="0" rtlCol="0"/>
          <a:lstStyle/>
          <a:p>
            <a:pPr defTabSz="781903"/>
            <a:endParaRPr sz="1539" dirty="0">
              <a:solidFill>
                <a:prstClr val="black"/>
              </a:solidFill>
              <a:latin typeface="Calibri"/>
            </a:endParaRPr>
          </a:p>
        </p:txBody>
      </p:sp>
      <p:sp>
        <p:nvSpPr>
          <p:cNvPr id="102" name="object 102"/>
          <p:cNvSpPr/>
          <p:nvPr/>
        </p:nvSpPr>
        <p:spPr>
          <a:xfrm>
            <a:off x="8750873" y="6124960"/>
            <a:ext cx="2715" cy="10860"/>
          </a:xfrm>
          <a:custGeom>
            <a:avLst/>
            <a:gdLst/>
            <a:ahLst/>
            <a:cxnLst/>
            <a:rect l="l" t="t" r="r" b="b"/>
            <a:pathLst>
              <a:path w="3175" h="12700">
                <a:moveTo>
                  <a:pt x="0" y="12192"/>
                </a:moveTo>
                <a:lnTo>
                  <a:pt x="3047" y="12192"/>
                </a:lnTo>
                <a:lnTo>
                  <a:pt x="3047" y="0"/>
                </a:lnTo>
                <a:lnTo>
                  <a:pt x="0" y="0"/>
                </a:lnTo>
                <a:lnTo>
                  <a:pt x="0" y="12192"/>
                </a:lnTo>
                <a:close/>
              </a:path>
            </a:pathLst>
          </a:custGeom>
          <a:solidFill>
            <a:srgbClr val="F1F1F1"/>
          </a:solidFill>
        </p:spPr>
        <p:txBody>
          <a:bodyPr wrap="square" lIns="0" tIns="0" rIns="0" bIns="0" rtlCol="0"/>
          <a:lstStyle/>
          <a:p>
            <a:pPr defTabSz="781903"/>
            <a:endParaRPr sz="1539" dirty="0">
              <a:solidFill>
                <a:prstClr val="black"/>
              </a:solidFill>
              <a:latin typeface="Calibri"/>
            </a:endParaRPr>
          </a:p>
        </p:txBody>
      </p:sp>
      <p:sp>
        <p:nvSpPr>
          <p:cNvPr id="103" name="object 103"/>
          <p:cNvSpPr/>
          <p:nvPr/>
        </p:nvSpPr>
        <p:spPr>
          <a:xfrm>
            <a:off x="154753" y="374665"/>
            <a:ext cx="8829064" cy="6100525"/>
          </a:xfrm>
          <a:custGeom>
            <a:avLst/>
            <a:gdLst/>
            <a:ahLst/>
            <a:cxnLst/>
            <a:rect l="l" t="t" r="r" b="b"/>
            <a:pathLst>
              <a:path w="10325100" h="7134225">
                <a:moveTo>
                  <a:pt x="0" y="791210"/>
                </a:moveTo>
                <a:lnTo>
                  <a:pt x="1443" y="743008"/>
                </a:lnTo>
                <a:lnTo>
                  <a:pt x="5720" y="695570"/>
                </a:lnTo>
                <a:lnTo>
                  <a:pt x="12747" y="648980"/>
                </a:lnTo>
                <a:lnTo>
                  <a:pt x="22440" y="603319"/>
                </a:lnTo>
                <a:lnTo>
                  <a:pt x="34719" y="558670"/>
                </a:lnTo>
                <a:lnTo>
                  <a:pt x="49498" y="515117"/>
                </a:lnTo>
                <a:lnTo>
                  <a:pt x="66697" y="472742"/>
                </a:lnTo>
                <a:lnTo>
                  <a:pt x="86232" y="431627"/>
                </a:lnTo>
                <a:lnTo>
                  <a:pt x="108020" y="391856"/>
                </a:lnTo>
                <a:lnTo>
                  <a:pt x="131979" y="353510"/>
                </a:lnTo>
                <a:lnTo>
                  <a:pt x="158025" y="316674"/>
                </a:lnTo>
                <a:lnTo>
                  <a:pt x="186077" y="281429"/>
                </a:lnTo>
                <a:lnTo>
                  <a:pt x="216051" y="247858"/>
                </a:lnTo>
                <a:lnTo>
                  <a:pt x="247865" y="216045"/>
                </a:lnTo>
                <a:lnTo>
                  <a:pt x="281435" y="186071"/>
                </a:lnTo>
                <a:lnTo>
                  <a:pt x="316680" y="158020"/>
                </a:lnTo>
                <a:lnTo>
                  <a:pt x="353515" y="131974"/>
                </a:lnTo>
                <a:lnTo>
                  <a:pt x="391859" y="108015"/>
                </a:lnTo>
                <a:lnTo>
                  <a:pt x="431629" y="86228"/>
                </a:lnTo>
                <a:lnTo>
                  <a:pt x="472742" y="66694"/>
                </a:lnTo>
                <a:lnTo>
                  <a:pt x="515115" y="49496"/>
                </a:lnTo>
                <a:lnTo>
                  <a:pt x="558666" y="34717"/>
                </a:lnTo>
                <a:lnTo>
                  <a:pt x="603311" y="22439"/>
                </a:lnTo>
                <a:lnTo>
                  <a:pt x="648968" y="12746"/>
                </a:lnTo>
                <a:lnTo>
                  <a:pt x="695555" y="5720"/>
                </a:lnTo>
                <a:lnTo>
                  <a:pt x="742988" y="1443"/>
                </a:lnTo>
                <a:lnTo>
                  <a:pt x="791184" y="0"/>
                </a:lnTo>
                <a:lnTo>
                  <a:pt x="9533890" y="0"/>
                </a:lnTo>
                <a:lnTo>
                  <a:pt x="9582091" y="1443"/>
                </a:lnTo>
                <a:lnTo>
                  <a:pt x="9629529" y="5720"/>
                </a:lnTo>
                <a:lnTo>
                  <a:pt x="9676119" y="12746"/>
                </a:lnTo>
                <a:lnTo>
                  <a:pt x="9721780" y="22439"/>
                </a:lnTo>
                <a:lnTo>
                  <a:pt x="9766429" y="34717"/>
                </a:lnTo>
                <a:lnTo>
                  <a:pt x="9809982" y="49496"/>
                </a:lnTo>
                <a:lnTo>
                  <a:pt x="9852357" y="66694"/>
                </a:lnTo>
                <a:lnTo>
                  <a:pt x="9893472" y="86228"/>
                </a:lnTo>
                <a:lnTo>
                  <a:pt x="9933243" y="108015"/>
                </a:lnTo>
                <a:lnTo>
                  <a:pt x="9971589" y="131974"/>
                </a:lnTo>
                <a:lnTo>
                  <a:pt x="10008425" y="158020"/>
                </a:lnTo>
                <a:lnTo>
                  <a:pt x="10043670" y="186071"/>
                </a:lnTo>
                <a:lnTo>
                  <a:pt x="10077241" y="216045"/>
                </a:lnTo>
                <a:lnTo>
                  <a:pt x="10109054" y="247858"/>
                </a:lnTo>
                <a:lnTo>
                  <a:pt x="10139028" y="281429"/>
                </a:lnTo>
                <a:lnTo>
                  <a:pt x="10167079" y="316674"/>
                </a:lnTo>
                <a:lnTo>
                  <a:pt x="10193125" y="353510"/>
                </a:lnTo>
                <a:lnTo>
                  <a:pt x="10217084" y="391856"/>
                </a:lnTo>
                <a:lnTo>
                  <a:pt x="10238871" y="431627"/>
                </a:lnTo>
                <a:lnTo>
                  <a:pt x="10258405" y="472742"/>
                </a:lnTo>
                <a:lnTo>
                  <a:pt x="10275603" y="515117"/>
                </a:lnTo>
                <a:lnTo>
                  <a:pt x="10290382" y="558670"/>
                </a:lnTo>
                <a:lnTo>
                  <a:pt x="10302660" y="603319"/>
                </a:lnTo>
                <a:lnTo>
                  <a:pt x="10312353" y="648980"/>
                </a:lnTo>
                <a:lnTo>
                  <a:pt x="10319379" y="695570"/>
                </a:lnTo>
                <a:lnTo>
                  <a:pt x="10323656" y="743008"/>
                </a:lnTo>
                <a:lnTo>
                  <a:pt x="10325100" y="791210"/>
                </a:lnTo>
                <a:lnTo>
                  <a:pt x="10325100" y="6343040"/>
                </a:lnTo>
                <a:lnTo>
                  <a:pt x="10323656" y="6391236"/>
                </a:lnTo>
                <a:lnTo>
                  <a:pt x="10319379" y="6438669"/>
                </a:lnTo>
                <a:lnTo>
                  <a:pt x="10312353" y="6485256"/>
                </a:lnTo>
                <a:lnTo>
                  <a:pt x="10302660" y="6530913"/>
                </a:lnTo>
                <a:lnTo>
                  <a:pt x="10290382" y="6575558"/>
                </a:lnTo>
                <a:lnTo>
                  <a:pt x="10275603" y="6619109"/>
                </a:lnTo>
                <a:lnTo>
                  <a:pt x="10258405" y="6661482"/>
                </a:lnTo>
                <a:lnTo>
                  <a:pt x="10238871" y="6702595"/>
                </a:lnTo>
                <a:lnTo>
                  <a:pt x="10217084" y="6742365"/>
                </a:lnTo>
                <a:lnTo>
                  <a:pt x="10193125" y="6780709"/>
                </a:lnTo>
                <a:lnTo>
                  <a:pt x="10167079" y="6817544"/>
                </a:lnTo>
                <a:lnTo>
                  <a:pt x="10139028" y="6852789"/>
                </a:lnTo>
                <a:lnTo>
                  <a:pt x="10109054" y="6886359"/>
                </a:lnTo>
                <a:lnTo>
                  <a:pt x="10077241" y="6918173"/>
                </a:lnTo>
                <a:lnTo>
                  <a:pt x="10043670" y="6948147"/>
                </a:lnTo>
                <a:lnTo>
                  <a:pt x="10008425" y="6976199"/>
                </a:lnTo>
                <a:lnTo>
                  <a:pt x="9971589" y="7002245"/>
                </a:lnTo>
                <a:lnTo>
                  <a:pt x="9933243" y="7026204"/>
                </a:lnTo>
                <a:lnTo>
                  <a:pt x="9893472" y="7047992"/>
                </a:lnTo>
                <a:lnTo>
                  <a:pt x="9852357" y="7067527"/>
                </a:lnTo>
                <a:lnTo>
                  <a:pt x="9809982" y="7084726"/>
                </a:lnTo>
                <a:lnTo>
                  <a:pt x="9766429" y="7099505"/>
                </a:lnTo>
                <a:lnTo>
                  <a:pt x="9721780" y="7111784"/>
                </a:lnTo>
                <a:lnTo>
                  <a:pt x="9676119" y="7121477"/>
                </a:lnTo>
                <a:lnTo>
                  <a:pt x="9629529" y="7128504"/>
                </a:lnTo>
                <a:lnTo>
                  <a:pt x="9582091" y="7132781"/>
                </a:lnTo>
                <a:lnTo>
                  <a:pt x="9533890" y="7134225"/>
                </a:lnTo>
                <a:lnTo>
                  <a:pt x="791184" y="7134225"/>
                </a:lnTo>
                <a:lnTo>
                  <a:pt x="742988" y="7132781"/>
                </a:lnTo>
                <a:lnTo>
                  <a:pt x="695555" y="7128504"/>
                </a:lnTo>
                <a:lnTo>
                  <a:pt x="648968" y="7121477"/>
                </a:lnTo>
                <a:lnTo>
                  <a:pt x="603311" y="7111784"/>
                </a:lnTo>
                <a:lnTo>
                  <a:pt x="558666" y="7099505"/>
                </a:lnTo>
                <a:lnTo>
                  <a:pt x="515115" y="7084726"/>
                </a:lnTo>
                <a:lnTo>
                  <a:pt x="472742" y="7067527"/>
                </a:lnTo>
                <a:lnTo>
                  <a:pt x="431629" y="7047992"/>
                </a:lnTo>
                <a:lnTo>
                  <a:pt x="391859" y="7026204"/>
                </a:lnTo>
                <a:lnTo>
                  <a:pt x="353515" y="7002245"/>
                </a:lnTo>
                <a:lnTo>
                  <a:pt x="316680" y="6976199"/>
                </a:lnTo>
                <a:lnTo>
                  <a:pt x="281435" y="6948147"/>
                </a:lnTo>
                <a:lnTo>
                  <a:pt x="247865" y="6918173"/>
                </a:lnTo>
                <a:lnTo>
                  <a:pt x="216051" y="6886359"/>
                </a:lnTo>
                <a:lnTo>
                  <a:pt x="186077" y="6852789"/>
                </a:lnTo>
                <a:lnTo>
                  <a:pt x="158025" y="6817544"/>
                </a:lnTo>
                <a:lnTo>
                  <a:pt x="131979" y="6780709"/>
                </a:lnTo>
                <a:lnTo>
                  <a:pt x="108020" y="6742365"/>
                </a:lnTo>
                <a:lnTo>
                  <a:pt x="86232" y="6702595"/>
                </a:lnTo>
                <a:lnTo>
                  <a:pt x="66697" y="6661482"/>
                </a:lnTo>
                <a:lnTo>
                  <a:pt x="49498" y="6619109"/>
                </a:lnTo>
                <a:lnTo>
                  <a:pt x="34719" y="6575558"/>
                </a:lnTo>
                <a:lnTo>
                  <a:pt x="22440" y="6530913"/>
                </a:lnTo>
                <a:lnTo>
                  <a:pt x="12747" y="6485256"/>
                </a:lnTo>
                <a:lnTo>
                  <a:pt x="5720" y="6438669"/>
                </a:lnTo>
                <a:lnTo>
                  <a:pt x="1443" y="6391236"/>
                </a:lnTo>
                <a:lnTo>
                  <a:pt x="0" y="6343040"/>
                </a:lnTo>
                <a:lnTo>
                  <a:pt x="0" y="791210"/>
                </a:lnTo>
                <a:close/>
              </a:path>
            </a:pathLst>
          </a:custGeom>
          <a:ln w="76200">
            <a:solidFill>
              <a:srgbClr val="00AF50"/>
            </a:solidFill>
          </a:ln>
        </p:spPr>
        <p:txBody>
          <a:bodyPr wrap="square" lIns="0" tIns="0" rIns="0" bIns="0" rtlCol="0"/>
          <a:lstStyle/>
          <a:p>
            <a:pPr defTabSz="781903"/>
            <a:endParaRPr sz="1539" dirty="0">
              <a:solidFill>
                <a:prstClr val="black"/>
              </a:solidFill>
              <a:latin typeface="Calibri"/>
            </a:endParaRPr>
          </a:p>
        </p:txBody>
      </p:sp>
      <p:sp>
        <p:nvSpPr>
          <p:cNvPr id="104" name="object 104"/>
          <p:cNvSpPr/>
          <p:nvPr/>
        </p:nvSpPr>
        <p:spPr>
          <a:xfrm>
            <a:off x="329706" y="3293165"/>
            <a:ext cx="1460867" cy="624202"/>
          </a:xfrm>
          <a:prstGeom prst="rect">
            <a:avLst/>
          </a:prstGeom>
          <a:blipFill>
            <a:blip r:embed="rId19"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05" name="object 105"/>
          <p:cNvSpPr/>
          <p:nvPr/>
        </p:nvSpPr>
        <p:spPr>
          <a:xfrm>
            <a:off x="522576" y="3428642"/>
            <a:ext cx="1076429" cy="353195"/>
          </a:xfrm>
          <a:prstGeom prst="rect">
            <a:avLst/>
          </a:prstGeom>
          <a:blipFill>
            <a:blip r:embed="rId20"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06" name="object 106"/>
          <p:cNvSpPr/>
          <p:nvPr/>
        </p:nvSpPr>
        <p:spPr>
          <a:xfrm>
            <a:off x="386762" y="3317252"/>
            <a:ext cx="1350966" cy="514757"/>
          </a:xfrm>
          <a:custGeom>
            <a:avLst/>
            <a:gdLst/>
            <a:ahLst/>
            <a:cxnLst/>
            <a:rect l="l" t="t" r="r" b="b"/>
            <a:pathLst>
              <a:path w="1579880" h="601979">
                <a:moveTo>
                  <a:pt x="1579575" y="0"/>
                </a:moveTo>
                <a:lnTo>
                  <a:pt x="185343" y="136651"/>
                </a:lnTo>
                <a:lnTo>
                  <a:pt x="0" y="601472"/>
                </a:lnTo>
                <a:lnTo>
                  <a:pt x="1394155" y="464820"/>
                </a:lnTo>
                <a:lnTo>
                  <a:pt x="1579575" y="0"/>
                </a:lnTo>
                <a:close/>
              </a:path>
            </a:pathLst>
          </a:custGeom>
          <a:solidFill>
            <a:srgbClr val="9BBA58"/>
          </a:solidFill>
        </p:spPr>
        <p:txBody>
          <a:bodyPr wrap="square" lIns="0" tIns="0" rIns="0" bIns="0" rtlCol="0"/>
          <a:lstStyle/>
          <a:p>
            <a:pPr defTabSz="781903"/>
            <a:endParaRPr sz="1539" dirty="0">
              <a:solidFill>
                <a:prstClr val="black"/>
              </a:solidFill>
              <a:latin typeface="Calibri"/>
            </a:endParaRPr>
          </a:p>
        </p:txBody>
      </p:sp>
      <p:sp>
        <p:nvSpPr>
          <p:cNvPr id="107" name="object 107"/>
          <p:cNvSpPr/>
          <p:nvPr/>
        </p:nvSpPr>
        <p:spPr>
          <a:xfrm>
            <a:off x="386762" y="3317252"/>
            <a:ext cx="1350966" cy="514757"/>
          </a:xfrm>
          <a:custGeom>
            <a:avLst/>
            <a:gdLst/>
            <a:ahLst/>
            <a:cxnLst/>
            <a:rect l="l" t="t" r="r" b="b"/>
            <a:pathLst>
              <a:path w="1579880" h="601979">
                <a:moveTo>
                  <a:pt x="0" y="601472"/>
                </a:moveTo>
                <a:lnTo>
                  <a:pt x="185343" y="136651"/>
                </a:lnTo>
                <a:lnTo>
                  <a:pt x="1579575" y="0"/>
                </a:lnTo>
                <a:lnTo>
                  <a:pt x="1394155" y="464820"/>
                </a:lnTo>
                <a:lnTo>
                  <a:pt x="0" y="601472"/>
                </a:lnTo>
                <a:close/>
              </a:path>
            </a:pathLst>
          </a:custGeom>
          <a:ln w="25399">
            <a:solidFill>
              <a:srgbClr val="70883E"/>
            </a:solidFill>
          </a:ln>
        </p:spPr>
        <p:txBody>
          <a:bodyPr wrap="square" lIns="0" tIns="0" rIns="0" bIns="0" rtlCol="0"/>
          <a:lstStyle/>
          <a:p>
            <a:pPr defTabSz="781903"/>
            <a:endParaRPr sz="1539" dirty="0">
              <a:solidFill>
                <a:prstClr val="black"/>
              </a:solidFill>
              <a:latin typeface="Calibri"/>
            </a:endParaRPr>
          </a:p>
        </p:txBody>
      </p:sp>
      <p:sp>
        <p:nvSpPr>
          <p:cNvPr id="108" name="object 108"/>
          <p:cNvSpPr/>
          <p:nvPr/>
        </p:nvSpPr>
        <p:spPr>
          <a:xfrm>
            <a:off x="770159" y="3516652"/>
            <a:ext cx="573400" cy="169957"/>
          </a:xfrm>
          <a:custGeom>
            <a:avLst/>
            <a:gdLst/>
            <a:ahLst/>
            <a:cxnLst/>
            <a:rect l="l" t="t" r="r" b="b"/>
            <a:pathLst>
              <a:path w="670560" h="198754">
                <a:moveTo>
                  <a:pt x="56623" y="85328"/>
                </a:moveTo>
                <a:lnTo>
                  <a:pt x="28371" y="85328"/>
                </a:lnTo>
                <a:lnTo>
                  <a:pt x="39464" y="198456"/>
                </a:lnTo>
                <a:lnTo>
                  <a:pt x="67448" y="195712"/>
                </a:lnTo>
                <a:lnTo>
                  <a:pt x="56623" y="85328"/>
                </a:lnTo>
                <a:close/>
              </a:path>
              <a:path w="670560" h="198754">
                <a:moveTo>
                  <a:pt x="80073" y="52816"/>
                </a:moveTo>
                <a:lnTo>
                  <a:pt x="0" y="60690"/>
                </a:lnTo>
                <a:lnTo>
                  <a:pt x="2666" y="87868"/>
                </a:lnTo>
                <a:lnTo>
                  <a:pt x="28371" y="85328"/>
                </a:lnTo>
                <a:lnTo>
                  <a:pt x="56623" y="85328"/>
                </a:lnTo>
                <a:lnTo>
                  <a:pt x="56349" y="82534"/>
                </a:lnTo>
                <a:lnTo>
                  <a:pt x="82740" y="79994"/>
                </a:lnTo>
                <a:lnTo>
                  <a:pt x="80073" y="52816"/>
                </a:lnTo>
                <a:close/>
              </a:path>
              <a:path w="670560" h="198754">
                <a:moveTo>
                  <a:pt x="182242" y="40550"/>
                </a:moveTo>
                <a:lnTo>
                  <a:pt x="138894" y="49160"/>
                </a:lnTo>
                <a:lnTo>
                  <a:pt x="110121" y="76005"/>
                </a:lnTo>
                <a:lnTo>
                  <a:pt x="98754" y="113823"/>
                </a:lnTo>
                <a:lnTo>
                  <a:pt x="99123" y="124063"/>
                </a:lnTo>
                <a:lnTo>
                  <a:pt x="115364" y="164639"/>
                </a:lnTo>
                <a:lnTo>
                  <a:pt x="147007" y="187912"/>
                </a:lnTo>
                <a:lnTo>
                  <a:pt x="215412" y="181205"/>
                </a:lnTo>
                <a:lnTo>
                  <a:pt x="222654" y="176303"/>
                </a:lnTo>
                <a:lnTo>
                  <a:pt x="232621" y="166189"/>
                </a:lnTo>
                <a:lnTo>
                  <a:pt x="171272" y="166189"/>
                </a:lnTo>
                <a:lnTo>
                  <a:pt x="163136" y="164909"/>
                </a:lnTo>
                <a:lnTo>
                  <a:pt x="129147" y="133060"/>
                </a:lnTo>
                <a:lnTo>
                  <a:pt x="126794" y="111396"/>
                </a:lnTo>
                <a:lnTo>
                  <a:pt x="128446" y="101790"/>
                </a:lnTo>
                <a:lnTo>
                  <a:pt x="160048" y="69409"/>
                </a:lnTo>
                <a:lnTo>
                  <a:pt x="232224" y="67524"/>
                </a:lnTo>
                <a:lnTo>
                  <a:pt x="222326" y="57642"/>
                </a:lnTo>
                <a:lnTo>
                  <a:pt x="209769" y="49071"/>
                </a:lnTo>
                <a:lnTo>
                  <a:pt x="196408" y="43370"/>
                </a:lnTo>
                <a:lnTo>
                  <a:pt x="182242" y="40550"/>
                </a:lnTo>
                <a:close/>
              </a:path>
              <a:path w="670560" h="198754">
                <a:moveTo>
                  <a:pt x="232224" y="67524"/>
                </a:moveTo>
                <a:lnTo>
                  <a:pt x="179288" y="67524"/>
                </a:lnTo>
                <a:lnTo>
                  <a:pt x="188382" y="69357"/>
                </a:lnTo>
                <a:lnTo>
                  <a:pt x="196899" y="73048"/>
                </a:lnTo>
                <a:lnTo>
                  <a:pt x="222186" y="112252"/>
                </a:lnTo>
                <a:lnTo>
                  <a:pt x="222301" y="122302"/>
                </a:lnTo>
                <a:lnTo>
                  <a:pt x="220608" y="131699"/>
                </a:lnTo>
                <a:lnTo>
                  <a:pt x="189129" y="164236"/>
                </a:lnTo>
                <a:lnTo>
                  <a:pt x="171272" y="166189"/>
                </a:lnTo>
                <a:lnTo>
                  <a:pt x="232621" y="166189"/>
                </a:lnTo>
                <a:lnTo>
                  <a:pt x="233210" y="165592"/>
                </a:lnTo>
                <a:lnTo>
                  <a:pt x="241625" y="153038"/>
                </a:lnTo>
                <a:lnTo>
                  <a:pt x="247192" y="139557"/>
                </a:lnTo>
                <a:lnTo>
                  <a:pt x="249912" y="125122"/>
                </a:lnTo>
                <a:lnTo>
                  <a:pt x="249783" y="109712"/>
                </a:lnTo>
                <a:lnTo>
                  <a:pt x="246888" y="94468"/>
                </a:lnTo>
                <a:lnTo>
                  <a:pt x="241346" y="80724"/>
                </a:lnTo>
                <a:lnTo>
                  <a:pt x="233158" y="68456"/>
                </a:lnTo>
                <a:lnTo>
                  <a:pt x="232224" y="67524"/>
                </a:lnTo>
                <a:close/>
              </a:path>
              <a:path w="670560" h="198754">
                <a:moveTo>
                  <a:pt x="318781" y="30495"/>
                </a:moveTo>
                <a:lnTo>
                  <a:pt x="309314" y="30567"/>
                </a:lnTo>
                <a:lnTo>
                  <a:pt x="298246" y="31353"/>
                </a:lnTo>
                <a:lnTo>
                  <a:pt x="268998" y="34274"/>
                </a:lnTo>
                <a:lnTo>
                  <a:pt x="282748" y="174604"/>
                </a:lnTo>
                <a:lnTo>
                  <a:pt x="310329" y="171900"/>
                </a:lnTo>
                <a:lnTo>
                  <a:pt x="304761" y="115046"/>
                </a:lnTo>
                <a:lnTo>
                  <a:pt x="314470" y="114002"/>
                </a:lnTo>
                <a:lnTo>
                  <a:pt x="349885" y="98911"/>
                </a:lnTo>
                <a:lnTo>
                  <a:pt x="356668" y="88249"/>
                </a:lnTo>
                <a:lnTo>
                  <a:pt x="302120" y="88249"/>
                </a:lnTo>
                <a:lnTo>
                  <a:pt x="299211" y="58404"/>
                </a:lnTo>
                <a:lnTo>
                  <a:pt x="315531" y="56880"/>
                </a:lnTo>
                <a:lnTo>
                  <a:pt x="357609" y="56880"/>
                </a:lnTo>
                <a:lnTo>
                  <a:pt x="355523" y="51165"/>
                </a:lnTo>
                <a:lnTo>
                  <a:pt x="326644" y="31138"/>
                </a:lnTo>
                <a:lnTo>
                  <a:pt x="318781" y="30495"/>
                </a:lnTo>
                <a:close/>
              </a:path>
              <a:path w="670560" h="198754">
                <a:moveTo>
                  <a:pt x="357609" y="56880"/>
                </a:moveTo>
                <a:lnTo>
                  <a:pt x="315531" y="56880"/>
                </a:lnTo>
                <a:lnTo>
                  <a:pt x="321462" y="57261"/>
                </a:lnTo>
                <a:lnTo>
                  <a:pt x="324802" y="58912"/>
                </a:lnTo>
                <a:lnTo>
                  <a:pt x="329387" y="60944"/>
                </a:lnTo>
                <a:lnTo>
                  <a:pt x="331952" y="64881"/>
                </a:lnTo>
                <a:lnTo>
                  <a:pt x="332828" y="73644"/>
                </a:lnTo>
                <a:lnTo>
                  <a:pt x="332320" y="76565"/>
                </a:lnTo>
                <a:lnTo>
                  <a:pt x="302120" y="88249"/>
                </a:lnTo>
                <a:lnTo>
                  <a:pt x="356668" y="88249"/>
                </a:lnTo>
                <a:lnTo>
                  <a:pt x="358586" y="81978"/>
                </a:lnTo>
                <a:lnTo>
                  <a:pt x="359423" y="75209"/>
                </a:lnTo>
                <a:lnTo>
                  <a:pt x="359206" y="67929"/>
                </a:lnTo>
                <a:lnTo>
                  <a:pt x="358305" y="58785"/>
                </a:lnTo>
                <a:lnTo>
                  <a:pt x="357609" y="56880"/>
                </a:lnTo>
                <a:close/>
              </a:path>
              <a:path w="670560" h="198754">
                <a:moveTo>
                  <a:pt x="479712" y="43799"/>
                </a:moveTo>
                <a:lnTo>
                  <a:pt x="451510" y="43799"/>
                </a:lnTo>
                <a:lnTo>
                  <a:pt x="462619" y="156969"/>
                </a:lnTo>
                <a:lnTo>
                  <a:pt x="490564" y="154229"/>
                </a:lnTo>
                <a:lnTo>
                  <a:pt x="479712" y="43799"/>
                </a:lnTo>
                <a:close/>
              </a:path>
              <a:path w="670560" h="198754">
                <a:moveTo>
                  <a:pt x="503199" y="11287"/>
                </a:moveTo>
                <a:lnTo>
                  <a:pt x="423189" y="19161"/>
                </a:lnTo>
                <a:lnTo>
                  <a:pt x="425856" y="46339"/>
                </a:lnTo>
                <a:lnTo>
                  <a:pt x="451510" y="43799"/>
                </a:lnTo>
                <a:lnTo>
                  <a:pt x="479712" y="43799"/>
                </a:lnTo>
                <a:lnTo>
                  <a:pt x="479450" y="41132"/>
                </a:lnTo>
                <a:lnTo>
                  <a:pt x="505866" y="38465"/>
                </a:lnTo>
                <a:lnTo>
                  <a:pt x="503199" y="11287"/>
                </a:lnTo>
                <a:close/>
              </a:path>
              <a:path w="670560" h="198754">
                <a:moveTo>
                  <a:pt x="547776" y="6969"/>
                </a:moveTo>
                <a:lnTo>
                  <a:pt x="520471" y="9636"/>
                </a:lnTo>
                <a:lnTo>
                  <a:pt x="534122" y="149958"/>
                </a:lnTo>
                <a:lnTo>
                  <a:pt x="561548" y="147269"/>
                </a:lnTo>
                <a:lnTo>
                  <a:pt x="547776" y="6969"/>
                </a:lnTo>
                <a:close/>
              </a:path>
              <a:path w="670560" h="198754">
                <a:moveTo>
                  <a:pt x="629691" y="0"/>
                </a:moveTo>
                <a:lnTo>
                  <a:pt x="620214" y="85"/>
                </a:lnTo>
                <a:lnTo>
                  <a:pt x="609117" y="873"/>
                </a:lnTo>
                <a:lnTo>
                  <a:pt x="579907" y="3794"/>
                </a:lnTo>
                <a:lnTo>
                  <a:pt x="593681" y="144119"/>
                </a:lnTo>
                <a:lnTo>
                  <a:pt x="621242" y="141417"/>
                </a:lnTo>
                <a:lnTo>
                  <a:pt x="615721" y="84566"/>
                </a:lnTo>
                <a:lnTo>
                  <a:pt x="625387" y="83522"/>
                </a:lnTo>
                <a:lnTo>
                  <a:pt x="660784" y="68431"/>
                </a:lnTo>
                <a:lnTo>
                  <a:pt x="667568" y="57769"/>
                </a:lnTo>
                <a:lnTo>
                  <a:pt x="613054" y="57769"/>
                </a:lnTo>
                <a:lnTo>
                  <a:pt x="610133" y="27924"/>
                </a:lnTo>
                <a:lnTo>
                  <a:pt x="617880" y="27162"/>
                </a:lnTo>
                <a:lnTo>
                  <a:pt x="626516" y="26400"/>
                </a:lnTo>
                <a:lnTo>
                  <a:pt x="668489" y="26400"/>
                </a:lnTo>
                <a:lnTo>
                  <a:pt x="666394" y="20685"/>
                </a:lnTo>
                <a:lnTo>
                  <a:pt x="637549" y="605"/>
                </a:lnTo>
                <a:lnTo>
                  <a:pt x="629691" y="0"/>
                </a:lnTo>
                <a:close/>
              </a:path>
              <a:path w="670560" h="198754">
                <a:moveTo>
                  <a:pt x="668489" y="26400"/>
                </a:moveTo>
                <a:lnTo>
                  <a:pt x="626516" y="26400"/>
                </a:lnTo>
                <a:lnTo>
                  <a:pt x="632358" y="26781"/>
                </a:lnTo>
                <a:lnTo>
                  <a:pt x="635787" y="28305"/>
                </a:lnTo>
                <a:lnTo>
                  <a:pt x="640359" y="30464"/>
                </a:lnTo>
                <a:lnTo>
                  <a:pt x="642899" y="34401"/>
                </a:lnTo>
                <a:lnTo>
                  <a:pt x="643407" y="39989"/>
                </a:lnTo>
                <a:lnTo>
                  <a:pt x="643788" y="43164"/>
                </a:lnTo>
                <a:lnTo>
                  <a:pt x="643280" y="46085"/>
                </a:lnTo>
                <a:lnTo>
                  <a:pt x="641883" y="48498"/>
                </a:lnTo>
                <a:lnTo>
                  <a:pt x="640613" y="50911"/>
                </a:lnTo>
                <a:lnTo>
                  <a:pt x="638708" y="52689"/>
                </a:lnTo>
                <a:lnTo>
                  <a:pt x="636041" y="53959"/>
                </a:lnTo>
                <a:lnTo>
                  <a:pt x="633501" y="55229"/>
                </a:lnTo>
                <a:lnTo>
                  <a:pt x="628675" y="56245"/>
                </a:lnTo>
                <a:lnTo>
                  <a:pt x="613054" y="57769"/>
                </a:lnTo>
                <a:lnTo>
                  <a:pt x="667568" y="57769"/>
                </a:lnTo>
                <a:lnTo>
                  <a:pt x="669490" y="51498"/>
                </a:lnTo>
                <a:lnTo>
                  <a:pt x="670313" y="44729"/>
                </a:lnTo>
                <a:lnTo>
                  <a:pt x="670077" y="37449"/>
                </a:lnTo>
                <a:lnTo>
                  <a:pt x="669188" y="28305"/>
                </a:lnTo>
                <a:lnTo>
                  <a:pt x="668489" y="26400"/>
                </a:lnTo>
                <a:close/>
              </a:path>
            </a:pathLst>
          </a:custGeom>
          <a:solidFill>
            <a:srgbClr val="FFFFFF"/>
          </a:solidFill>
        </p:spPr>
        <p:txBody>
          <a:bodyPr wrap="square" lIns="0" tIns="0" rIns="0" bIns="0" rtlCol="0"/>
          <a:lstStyle/>
          <a:p>
            <a:pPr defTabSz="781903"/>
            <a:endParaRPr sz="1539" dirty="0">
              <a:solidFill>
                <a:prstClr val="black"/>
              </a:solidFill>
              <a:latin typeface="Calibri"/>
            </a:endParaRPr>
          </a:p>
        </p:txBody>
      </p:sp>
      <p:sp>
        <p:nvSpPr>
          <p:cNvPr id="109" name="object 109"/>
          <p:cNvSpPr/>
          <p:nvPr/>
        </p:nvSpPr>
        <p:spPr>
          <a:xfrm>
            <a:off x="7403382" y="1781440"/>
            <a:ext cx="1552090" cy="690697"/>
          </a:xfrm>
          <a:prstGeom prst="rect">
            <a:avLst/>
          </a:prstGeom>
          <a:blipFill>
            <a:blip r:embed="rId21"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10" name="object 110"/>
          <p:cNvSpPr/>
          <p:nvPr/>
        </p:nvSpPr>
        <p:spPr>
          <a:xfrm>
            <a:off x="7639259" y="1896098"/>
            <a:ext cx="1077721" cy="461359"/>
          </a:xfrm>
          <a:prstGeom prst="rect">
            <a:avLst/>
          </a:prstGeom>
          <a:blipFill>
            <a:blip r:embed="rId22"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11" name="object 111"/>
          <p:cNvSpPr/>
          <p:nvPr/>
        </p:nvSpPr>
        <p:spPr>
          <a:xfrm>
            <a:off x="7436396" y="1814900"/>
            <a:ext cx="1443275" cy="582088"/>
          </a:xfrm>
          <a:custGeom>
            <a:avLst/>
            <a:gdLst/>
            <a:ahLst/>
            <a:cxnLst/>
            <a:rect l="l" t="t" r="r" b="b"/>
            <a:pathLst>
              <a:path w="1687829" h="680719">
                <a:moveTo>
                  <a:pt x="317880" y="0"/>
                </a:moveTo>
                <a:lnTo>
                  <a:pt x="0" y="386461"/>
                </a:lnTo>
                <a:lnTo>
                  <a:pt x="1369695" y="680212"/>
                </a:lnTo>
                <a:lnTo>
                  <a:pt x="1687576" y="293750"/>
                </a:lnTo>
                <a:lnTo>
                  <a:pt x="317880" y="0"/>
                </a:lnTo>
                <a:close/>
              </a:path>
            </a:pathLst>
          </a:custGeom>
          <a:solidFill>
            <a:srgbClr val="9BBA58"/>
          </a:solidFill>
        </p:spPr>
        <p:txBody>
          <a:bodyPr wrap="square" lIns="0" tIns="0" rIns="0" bIns="0" rtlCol="0"/>
          <a:lstStyle/>
          <a:p>
            <a:pPr defTabSz="781903"/>
            <a:endParaRPr sz="1539" dirty="0">
              <a:solidFill>
                <a:prstClr val="black"/>
              </a:solidFill>
              <a:latin typeface="Calibri"/>
            </a:endParaRPr>
          </a:p>
        </p:txBody>
      </p:sp>
      <p:sp>
        <p:nvSpPr>
          <p:cNvPr id="112" name="object 112"/>
          <p:cNvSpPr/>
          <p:nvPr/>
        </p:nvSpPr>
        <p:spPr>
          <a:xfrm>
            <a:off x="7436396" y="1814900"/>
            <a:ext cx="1443275" cy="582088"/>
          </a:xfrm>
          <a:custGeom>
            <a:avLst/>
            <a:gdLst/>
            <a:ahLst/>
            <a:cxnLst/>
            <a:rect l="l" t="t" r="r" b="b"/>
            <a:pathLst>
              <a:path w="1687829" h="680719">
                <a:moveTo>
                  <a:pt x="0" y="386461"/>
                </a:moveTo>
                <a:lnTo>
                  <a:pt x="317880" y="0"/>
                </a:lnTo>
                <a:lnTo>
                  <a:pt x="1687576" y="293750"/>
                </a:lnTo>
                <a:lnTo>
                  <a:pt x="1369695" y="680212"/>
                </a:lnTo>
                <a:lnTo>
                  <a:pt x="0" y="386461"/>
                </a:lnTo>
                <a:close/>
              </a:path>
            </a:pathLst>
          </a:custGeom>
          <a:ln w="25400">
            <a:solidFill>
              <a:srgbClr val="70883E"/>
            </a:solidFill>
          </a:ln>
        </p:spPr>
        <p:txBody>
          <a:bodyPr wrap="square" lIns="0" tIns="0" rIns="0" bIns="0" rtlCol="0"/>
          <a:lstStyle/>
          <a:p>
            <a:pPr defTabSz="781903"/>
            <a:endParaRPr sz="1539" dirty="0">
              <a:solidFill>
                <a:prstClr val="black"/>
              </a:solidFill>
              <a:latin typeface="Calibri"/>
            </a:endParaRPr>
          </a:p>
        </p:txBody>
      </p:sp>
      <p:sp>
        <p:nvSpPr>
          <p:cNvPr id="113" name="object 113"/>
          <p:cNvSpPr/>
          <p:nvPr/>
        </p:nvSpPr>
        <p:spPr>
          <a:xfrm>
            <a:off x="7875460" y="2011029"/>
            <a:ext cx="558740" cy="227514"/>
          </a:xfrm>
          <a:custGeom>
            <a:avLst/>
            <a:gdLst/>
            <a:ahLst/>
            <a:cxnLst/>
            <a:rect l="l" t="t" r="r" b="b"/>
            <a:pathLst>
              <a:path w="653415" h="266064">
                <a:moveTo>
                  <a:pt x="151368" y="30146"/>
                </a:moveTo>
                <a:lnTo>
                  <a:pt x="113839" y="42259"/>
                </a:lnTo>
                <a:lnTo>
                  <a:pt x="87566" y="71500"/>
                </a:lnTo>
                <a:lnTo>
                  <a:pt x="79017" y="105552"/>
                </a:lnTo>
                <a:lnTo>
                  <a:pt x="80041" y="120078"/>
                </a:lnTo>
                <a:lnTo>
                  <a:pt x="99974" y="159817"/>
                </a:lnTo>
                <a:lnTo>
                  <a:pt x="174160" y="180420"/>
                </a:lnTo>
                <a:lnTo>
                  <a:pt x="182627" y="177944"/>
                </a:lnTo>
                <a:lnTo>
                  <a:pt x="195960" y="170941"/>
                </a:lnTo>
                <a:lnTo>
                  <a:pt x="207795" y="161563"/>
                </a:lnTo>
                <a:lnTo>
                  <a:pt x="212306" y="156210"/>
                </a:lnTo>
                <a:lnTo>
                  <a:pt x="154360" y="156210"/>
                </a:lnTo>
                <a:lnTo>
                  <a:pt x="144906" y="155066"/>
                </a:lnTo>
                <a:lnTo>
                  <a:pt x="111184" y="128797"/>
                </a:lnTo>
                <a:lnTo>
                  <a:pt x="106715" y="108311"/>
                </a:lnTo>
                <a:lnTo>
                  <a:pt x="108076" y="96900"/>
                </a:lnTo>
                <a:lnTo>
                  <a:pt x="129031" y="64769"/>
                </a:lnTo>
                <a:lnTo>
                  <a:pt x="155535" y="57019"/>
                </a:lnTo>
                <a:lnTo>
                  <a:pt x="212379" y="57019"/>
                </a:lnTo>
                <a:lnTo>
                  <a:pt x="209057" y="52770"/>
                </a:lnTo>
                <a:lnTo>
                  <a:pt x="198056" y="43259"/>
                </a:lnTo>
                <a:lnTo>
                  <a:pt x="185435" y="36248"/>
                </a:lnTo>
                <a:lnTo>
                  <a:pt x="171195" y="31750"/>
                </a:lnTo>
                <a:lnTo>
                  <a:pt x="161240" y="30299"/>
                </a:lnTo>
                <a:lnTo>
                  <a:pt x="151368" y="30146"/>
                </a:lnTo>
                <a:close/>
              </a:path>
              <a:path w="653415" h="266064">
                <a:moveTo>
                  <a:pt x="212379" y="57019"/>
                </a:moveTo>
                <a:lnTo>
                  <a:pt x="155535" y="57019"/>
                </a:lnTo>
                <a:lnTo>
                  <a:pt x="165226" y="58165"/>
                </a:lnTo>
                <a:lnTo>
                  <a:pt x="174412" y="61069"/>
                </a:lnTo>
                <a:lnTo>
                  <a:pt x="202263" y="97281"/>
                </a:lnTo>
                <a:lnTo>
                  <a:pt x="202844" y="107382"/>
                </a:lnTo>
                <a:lnTo>
                  <a:pt x="201675" y="116712"/>
                </a:lnTo>
                <a:lnTo>
                  <a:pt x="172267" y="152780"/>
                </a:lnTo>
                <a:lnTo>
                  <a:pt x="154360" y="156210"/>
                </a:lnTo>
                <a:lnTo>
                  <a:pt x="212306" y="156210"/>
                </a:lnTo>
                <a:lnTo>
                  <a:pt x="217201" y="150399"/>
                </a:lnTo>
                <a:lnTo>
                  <a:pt x="224178" y="137473"/>
                </a:lnTo>
                <a:lnTo>
                  <a:pt x="228726" y="122808"/>
                </a:lnTo>
                <a:lnTo>
                  <a:pt x="230472" y="108311"/>
                </a:lnTo>
                <a:lnTo>
                  <a:pt x="230449" y="105552"/>
                </a:lnTo>
                <a:lnTo>
                  <a:pt x="229488" y="92551"/>
                </a:lnTo>
                <a:lnTo>
                  <a:pt x="225440" y="78339"/>
                </a:lnTo>
                <a:lnTo>
                  <a:pt x="218439" y="64769"/>
                </a:lnTo>
                <a:lnTo>
                  <a:pt x="212379" y="57019"/>
                </a:lnTo>
                <a:close/>
              </a:path>
              <a:path w="653415" h="266064">
                <a:moveTo>
                  <a:pt x="5714" y="0"/>
                </a:moveTo>
                <a:lnTo>
                  <a:pt x="0" y="26669"/>
                </a:lnTo>
                <a:lnTo>
                  <a:pt x="25272" y="32130"/>
                </a:lnTo>
                <a:lnTo>
                  <a:pt x="1343" y="143352"/>
                </a:lnTo>
                <a:lnTo>
                  <a:pt x="28885" y="149259"/>
                </a:lnTo>
                <a:lnTo>
                  <a:pt x="52704" y="38100"/>
                </a:lnTo>
                <a:lnTo>
                  <a:pt x="79783" y="38100"/>
                </a:lnTo>
                <a:lnTo>
                  <a:pt x="84327" y="16890"/>
                </a:lnTo>
                <a:lnTo>
                  <a:pt x="5714" y="0"/>
                </a:lnTo>
                <a:close/>
              </a:path>
              <a:path w="653415" h="266064">
                <a:moveTo>
                  <a:pt x="79783" y="38100"/>
                </a:moveTo>
                <a:lnTo>
                  <a:pt x="52704" y="38100"/>
                </a:lnTo>
                <a:lnTo>
                  <a:pt x="78612" y="43561"/>
                </a:lnTo>
                <a:lnTo>
                  <a:pt x="79783" y="38100"/>
                </a:lnTo>
                <a:close/>
              </a:path>
              <a:path w="653415" h="266064">
                <a:moveTo>
                  <a:pt x="270001" y="56768"/>
                </a:moveTo>
                <a:lnTo>
                  <a:pt x="240340" y="194616"/>
                </a:lnTo>
                <a:lnTo>
                  <a:pt x="267518" y="200445"/>
                </a:lnTo>
                <a:lnTo>
                  <a:pt x="279526" y="144525"/>
                </a:lnTo>
                <a:lnTo>
                  <a:pt x="324111" y="144525"/>
                </a:lnTo>
                <a:lnTo>
                  <a:pt x="344008" y="122047"/>
                </a:lnTo>
                <a:lnTo>
                  <a:pt x="305307" y="122047"/>
                </a:lnTo>
                <a:lnTo>
                  <a:pt x="300481" y="121412"/>
                </a:lnTo>
                <a:lnTo>
                  <a:pt x="293750" y="120014"/>
                </a:lnTo>
                <a:lnTo>
                  <a:pt x="285114" y="118110"/>
                </a:lnTo>
                <a:lnTo>
                  <a:pt x="291464" y="88900"/>
                </a:lnTo>
                <a:lnTo>
                  <a:pt x="343653" y="88900"/>
                </a:lnTo>
                <a:lnTo>
                  <a:pt x="342137" y="84581"/>
                </a:lnTo>
                <a:lnTo>
                  <a:pt x="298703" y="62864"/>
                </a:lnTo>
                <a:lnTo>
                  <a:pt x="270001" y="56768"/>
                </a:lnTo>
                <a:close/>
              </a:path>
              <a:path w="653415" h="266064">
                <a:moveTo>
                  <a:pt x="324111" y="144525"/>
                </a:moveTo>
                <a:lnTo>
                  <a:pt x="279526" y="144525"/>
                </a:lnTo>
                <a:lnTo>
                  <a:pt x="289051" y="146480"/>
                </a:lnTo>
                <a:lnTo>
                  <a:pt x="297052" y="147780"/>
                </a:lnTo>
                <a:lnTo>
                  <a:pt x="303529" y="148437"/>
                </a:lnTo>
                <a:lnTo>
                  <a:pt x="308482" y="148462"/>
                </a:lnTo>
                <a:lnTo>
                  <a:pt x="315342" y="147534"/>
                </a:lnTo>
                <a:lnTo>
                  <a:pt x="321643" y="145700"/>
                </a:lnTo>
                <a:lnTo>
                  <a:pt x="324111" y="144525"/>
                </a:lnTo>
                <a:close/>
              </a:path>
              <a:path w="653415" h="266064">
                <a:moveTo>
                  <a:pt x="343653" y="88900"/>
                </a:moveTo>
                <a:lnTo>
                  <a:pt x="291464" y="88900"/>
                </a:lnTo>
                <a:lnTo>
                  <a:pt x="307466" y="92328"/>
                </a:lnTo>
                <a:lnTo>
                  <a:pt x="312927" y="94487"/>
                </a:lnTo>
                <a:lnTo>
                  <a:pt x="315721" y="97027"/>
                </a:lnTo>
                <a:lnTo>
                  <a:pt x="319404" y="100583"/>
                </a:lnTo>
                <a:lnTo>
                  <a:pt x="320675" y="105028"/>
                </a:lnTo>
                <a:lnTo>
                  <a:pt x="319531" y="110489"/>
                </a:lnTo>
                <a:lnTo>
                  <a:pt x="308228" y="121538"/>
                </a:lnTo>
                <a:lnTo>
                  <a:pt x="305307" y="122047"/>
                </a:lnTo>
                <a:lnTo>
                  <a:pt x="344008" y="122047"/>
                </a:lnTo>
                <a:lnTo>
                  <a:pt x="345693" y="116204"/>
                </a:lnTo>
                <a:lnTo>
                  <a:pt x="347598" y="107187"/>
                </a:lnTo>
                <a:lnTo>
                  <a:pt x="347217" y="99060"/>
                </a:lnTo>
                <a:lnTo>
                  <a:pt x="343653" y="88900"/>
                </a:lnTo>
                <a:close/>
              </a:path>
              <a:path w="653415" h="266064">
                <a:moveTo>
                  <a:pt x="517016" y="109727"/>
                </a:moveTo>
                <a:lnTo>
                  <a:pt x="487375" y="247604"/>
                </a:lnTo>
                <a:lnTo>
                  <a:pt x="514287" y="253376"/>
                </a:lnTo>
                <a:lnTo>
                  <a:pt x="543940" y="115442"/>
                </a:lnTo>
                <a:lnTo>
                  <a:pt x="517016" y="109727"/>
                </a:lnTo>
                <a:close/>
              </a:path>
              <a:path w="653415" h="266064">
                <a:moveTo>
                  <a:pt x="421385" y="89153"/>
                </a:moveTo>
                <a:lnTo>
                  <a:pt x="415670" y="115950"/>
                </a:lnTo>
                <a:lnTo>
                  <a:pt x="440943" y="121285"/>
                </a:lnTo>
                <a:lnTo>
                  <a:pt x="417130" y="232537"/>
                </a:lnTo>
                <a:lnTo>
                  <a:pt x="444559" y="238420"/>
                </a:lnTo>
                <a:lnTo>
                  <a:pt x="468502" y="127253"/>
                </a:lnTo>
                <a:lnTo>
                  <a:pt x="495602" y="127253"/>
                </a:lnTo>
                <a:lnTo>
                  <a:pt x="500125" y="106044"/>
                </a:lnTo>
                <a:lnTo>
                  <a:pt x="421385" y="89153"/>
                </a:lnTo>
                <a:close/>
              </a:path>
              <a:path w="653415" h="266064">
                <a:moveTo>
                  <a:pt x="495602" y="127253"/>
                </a:moveTo>
                <a:lnTo>
                  <a:pt x="468502" y="127253"/>
                </a:lnTo>
                <a:lnTo>
                  <a:pt x="494410" y="132841"/>
                </a:lnTo>
                <a:lnTo>
                  <a:pt x="495602" y="127253"/>
                </a:lnTo>
                <a:close/>
              </a:path>
              <a:path w="653415" h="266064">
                <a:moveTo>
                  <a:pt x="575436" y="122174"/>
                </a:moveTo>
                <a:lnTo>
                  <a:pt x="545895" y="260156"/>
                </a:lnTo>
                <a:lnTo>
                  <a:pt x="572957" y="265961"/>
                </a:lnTo>
                <a:lnTo>
                  <a:pt x="584961" y="210057"/>
                </a:lnTo>
                <a:lnTo>
                  <a:pt x="629546" y="210057"/>
                </a:lnTo>
                <a:lnTo>
                  <a:pt x="649480" y="187451"/>
                </a:lnTo>
                <a:lnTo>
                  <a:pt x="610869" y="187451"/>
                </a:lnTo>
                <a:lnTo>
                  <a:pt x="606043" y="186943"/>
                </a:lnTo>
                <a:lnTo>
                  <a:pt x="599185" y="185547"/>
                </a:lnTo>
                <a:lnTo>
                  <a:pt x="590550" y="183641"/>
                </a:lnTo>
                <a:lnTo>
                  <a:pt x="596900" y="154431"/>
                </a:lnTo>
                <a:lnTo>
                  <a:pt x="649088" y="154431"/>
                </a:lnTo>
                <a:lnTo>
                  <a:pt x="647572" y="150113"/>
                </a:lnTo>
                <a:lnTo>
                  <a:pt x="604138" y="128397"/>
                </a:lnTo>
                <a:lnTo>
                  <a:pt x="575436" y="122174"/>
                </a:lnTo>
                <a:close/>
              </a:path>
              <a:path w="653415" h="266064">
                <a:moveTo>
                  <a:pt x="629546" y="210057"/>
                </a:moveTo>
                <a:lnTo>
                  <a:pt x="584961" y="210057"/>
                </a:lnTo>
                <a:lnTo>
                  <a:pt x="594558" y="212012"/>
                </a:lnTo>
                <a:lnTo>
                  <a:pt x="602583" y="213312"/>
                </a:lnTo>
                <a:lnTo>
                  <a:pt x="609036" y="213969"/>
                </a:lnTo>
                <a:lnTo>
                  <a:pt x="613917" y="213994"/>
                </a:lnTo>
                <a:lnTo>
                  <a:pt x="620777" y="213066"/>
                </a:lnTo>
                <a:lnTo>
                  <a:pt x="627078" y="211232"/>
                </a:lnTo>
                <a:lnTo>
                  <a:pt x="629546" y="210057"/>
                </a:lnTo>
                <a:close/>
              </a:path>
              <a:path w="653415" h="266064">
                <a:moveTo>
                  <a:pt x="649088" y="154431"/>
                </a:moveTo>
                <a:lnTo>
                  <a:pt x="596900" y="154431"/>
                </a:lnTo>
                <a:lnTo>
                  <a:pt x="612901" y="157861"/>
                </a:lnTo>
                <a:lnTo>
                  <a:pt x="618489" y="160019"/>
                </a:lnTo>
                <a:lnTo>
                  <a:pt x="621156" y="162560"/>
                </a:lnTo>
                <a:lnTo>
                  <a:pt x="624839" y="165988"/>
                </a:lnTo>
                <a:lnTo>
                  <a:pt x="626109" y="170561"/>
                </a:lnTo>
                <a:lnTo>
                  <a:pt x="624966" y="176022"/>
                </a:lnTo>
                <a:lnTo>
                  <a:pt x="624204" y="179197"/>
                </a:lnTo>
                <a:lnTo>
                  <a:pt x="622934" y="181737"/>
                </a:lnTo>
                <a:lnTo>
                  <a:pt x="620902" y="183641"/>
                </a:lnTo>
                <a:lnTo>
                  <a:pt x="618997" y="185547"/>
                </a:lnTo>
                <a:lnTo>
                  <a:pt x="616457" y="186689"/>
                </a:lnTo>
                <a:lnTo>
                  <a:pt x="610869" y="187451"/>
                </a:lnTo>
                <a:lnTo>
                  <a:pt x="649480" y="187451"/>
                </a:lnTo>
                <a:lnTo>
                  <a:pt x="651128" y="181737"/>
                </a:lnTo>
                <a:lnTo>
                  <a:pt x="653033" y="172719"/>
                </a:lnTo>
                <a:lnTo>
                  <a:pt x="652779" y="164591"/>
                </a:lnTo>
                <a:lnTo>
                  <a:pt x="650112" y="157352"/>
                </a:lnTo>
                <a:lnTo>
                  <a:pt x="649088" y="154431"/>
                </a:lnTo>
                <a:close/>
              </a:path>
            </a:pathLst>
          </a:custGeom>
          <a:solidFill>
            <a:srgbClr val="FFFFFF"/>
          </a:solidFill>
        </p:spPr>
        <p:txBody>
          <a:bodyPr wrap="square" lIns="0" tIns="0" rIns="0" bIns="0" rtlCol="0"/>
          <a:lstStyle/>
          <a:p>
            <a:pPr defTabSz="781903"/>
            <a:endParaRPr sz="1539" dirty="0">
              <a:solidFill>
                <a:prstClr val="black"/>
              </a:solidFill>
              <a:latin typeface="Calibri"/>
            </a:endParaRPr>
          </a:p>
        </p:txBody>
      </p:sp>
      <p:sp>
        <p:nvSpPr>
          <p:cNvPr id="114" name="object 114"/>
          <p:cNvSpPr/>
          <p:nvPr/>
        </p:nvSpPr>
        <p:spPr>
          <a:xfrm>
            <a:off x="6032415" y="3487133"/>
            <a:ext cx="2652015" cy="314401"/>
          </a:xfrm>
          <a:prstGeom prst="rect">
            <a:avLst/>
          </a:prstGeom>
          <a:blipFill>
            <a:blip r:embed="rId23"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15" name="object 115"/>
          <p:cNvSpPr/>
          <p:nvPr/>
        </p:nvSpPr>
        <p:spPr>
          <a:xfrm>
            <a:off x="6032433" y="3525066"/>
            <a:ext cx="2650674" cy="235919"/>
          </a:xfrm>
          <a:prstGeom prst="rect">
            <a:avLst/>
          </a:prstGeom>
          <a:blipFill>
            <a:blip r:embed="rId24"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16" name="object 116"/>
          <p:cNvSpPr/>
          <p:nvPr/>
        </p:nvSpPr>
        <p:spPr>
          <a:xfrm>
            <a:off x="6060941" y="3498883"/>
            <a:ext cx="2598221" cy="260637"/>
          </a:xfrm>
          <a:prstGeom prst="rect">
            <a:avLst/>
          </a:prstGeom>
          <a:blipFill>
            <a:blip r:embed="rId25"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17" name="object 117"/>
          <p:cNvSpPr txBox="1"/>
          <p:nvPr/>
        </p:nvSpPr>
        <p:spPr>
          <a:xfrm>
            <a:off x="6137014" y="3529345"/>
            <a:ext cx="2401657" cy="412294"/>
          </a:xfrm>
          <a:prstGeom prst="rect">
            <a:avLst/>
          </a:prstGeom>
        </p:spPr>
        <p:txBody>
          <a:bodyPr vert="horz" wrap="square" lIns="0" tIns="10860" rIns="0" bIns="0" rtlCol="0">
            <a:spAutoFit/>
          </a:bodyPr>
          <a:lstStyle/>
          <a:p>
            <a:pPr marL="10860" defTabSz="781903">
              <a:spcBef>
                <a:spcPts val="86"/>
              </a:spcBef>
            </a:pPr>
            <a:r>
              <a:rPr sz="1026" b="1" spc="-4" dirty="0">
                <a:solidFill>
                  <a:srgbClr val="404040"/>
                </a:solidFill>
                <a:latin typeface="Calibri"/>
                <a:cs typeface="Calibri"/>
              </a:rPr>
              <a:t>Menu ideas </a:t>
            </a:r>
            <a:r>
              <a:rPr sz="1026" b="1" dirty="0">
                <a:solidFill>
                  <a:srgbClr val="404040"/>
                </a:solidFill>
                <a:latin typeface="Calibri"/>
                <a:cs typeface="Calibri"/>
              </a:rPr>
              <a:t>to </a:t>
            </a:r>
            <a:r>
              <a:rPr sz="1026" b="1" spc="-4" dirty="0">
                <a:solidFill>
                  <a:srgbClr val="404040"/>
                </a:solidFill>
                <a:latin typeface="Calibri"/>
                <a:cs typeface="Calibri"/>
              </a:rPr>
              <a:t>increase fruit and veg</a:t>
            </a:r>
            <a:r>
              <a:rPr sz="1026" b="1" spc="30" dirty="0">
                <a:solidFill>
                  <a:srgbClr val="404040"/>
                </a:solidFill>
                <a:latin typeface="Calibri"/>
                <a:cs typeface="Calibri"/>
              </a:rPr>
              <a:t> </a:t>
            </a:r>
            <a:r>
              <a:rPr sz="1026" b="1" spc="-4" dirty="0">
                <a:solidFill>
                  <a:srgbClr val="404040"/>
                </a:solidFill>
                <a:latin typeface="Calibri"/>
                <a:cs typeface="Calibri"/>
              </a:rPr>
              <a:t>intake:</a:t>
            </a:r>
            <a:endParaRPr sz="1026" dirty="0">
              <a:solidFill>
                <a:prstClr val="black"/>
              </a:solidFill>
              <a:latin typeface="Calibri"/>
              <a:cs typeface="Calibri"/>
            </a:endParaRPr>
          </a:p>
          <a:p>
            <a:pPr defTabSz="781903">
              <a:spcBef>
                <a:spcPts val="43"/>
              </a:spcBef>
            </a:pPr>
            <a:endParaRPr sz="727" dirty="0">
              <a:solidFill>
                <a:prstClr val="black"/>
              </a:solidFill>
              <a:latin typeface="Calibri"/>
              <a:cs typeface="Calibri"/>
            </a:endParaRPr>
          </a:p>
          <a:p>
            <a:pPr marL="759098" defTabSz="781903"/>
            <a:r>
              <a:rPr sz="855" b="1" spc="-4" dirty="0">
                <a:solidFill>
                  <a:prstClr val="black"/>
                </a:solidFill>
                <a:latin typeface="Century Gothic"/>
                <a:cs typeface="Century Gothic"/>
              </a:rPr>
              <a:t>Breakfast </a:t>
            </a:r>
            <a:r>
              <a:rPr sz="855" b="1" spc="-9" dirty="0">
                <a:solidFill>
                  <a:prstClr val="black"/>
                </a:solidFill>
                <a:latin typeface="Century Gothic"/>
                <a:cs typeface="Century Gothic"/>
              </a:rPr>
              <a:t>ideas</a:t>
            </a:r>
            <a:endParaRPr sz="855" dirty="0">
              <a:solidFill>
                <a:prstClr val="black"/>
              </a:solidFill>
              <a:latin typeface="Century Gothic"/>
              <a:cs typeface="Century Gothic"/>
            </a:endParaRPr>
          </a:p>
        </p:txBody>
      </p:sp>
      <p:sp>
        <p:nvSpPr>
          <p:cNvPr id="118" name="object 118"/>
          <p:cNvSpPr/>
          <p:nvPr/>
        </p:nvSpPr>
        <p:spPr>
          <a:xfrm>
            <a:off x="7945611" y="632910"/>
            <a:ext cx="863908" cy="875201"/>
          </a:xfrm>
          <a:prstGeom prst="rect">
            <a:avLst/>
          </a:prstGeom>
          <a:blipFill>
            <a:blip r:embed="rId26"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19" name="object 119"/>
          <p:cNvSpPr/>
          <p:nvPr/>
        </p:nvSpPr>
        <p:spPr>
          <a:xfrm>
            <a:off x="6149395" y="464802"/>
            <a:ext cx="1523095" cy="1758753"/>
          </a:xfrm>
          <a:prstGeom prst="rect">
            <a:avLst/>
          </a:prstGeom>
          <a:blipFill>
            <a:blip r:embed="rId27"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20" name="object 120"/>
          <p:cNvSpPr/>
          <p:nvPr/>
        </p:nvSpPr>
        <p:spPr>
          <a:xfrm>
            <a:off x="414411" y="4810048"/>
            <a:ext cx="1929362" cy="1288196"/>
          </a:xfrm>
          <a:prstGeom prst="rect">
            <a:avLst/>
          </a:prstGeom>
          <a:blipFill>
            <a:blip r:embed="rId28"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21" name="object 121"/>
          <p:cNvSpPr txBox="1"/>
          <p:nvPr/>
        </p:nvSpPr>
        <p:spPr>
          <a:xfrm>
            <a:off x="5288641" y="1887821"/>
            <a:ext cx="1133769" cy="1401447"/>
          </a:xfrm>
          <a:prstGeom prst="rect">
            <a:avLst/>
          </a:prstGeom>
        </p:spPr>
        <p:txBody>
          <a:bodyPr vert="horz" wrap="square" lIns="0" tIns="91223" rIns="0" bIns="0" rtlCol="0">
            <a:spAutoFit/>
          </a:bodyPr>
          <a:lstStyle/>
          <a:p>
            <a:pPr marL="112399" defTabSz="781903">
              <a:spcBef>
                <a:spcPts val="718"/>
              </a:spcBef>
            </a:pPr>
            <a:r>
              <a:rPr sz="1197" b="1" spc="-4" dirty="0">
                <a:solidFill>
                  <a:srgbClr val="00AF50"/>
                </a:solidFill>
                <a:latin typeface="Calibri"/>
                <a:cs typeface="Calibri"/>
              </a:rPr>
              <a:t>Remember</a:t>
            </a:r>
            <a:endParaRPr sz="1197" dirty="0">
              <a:solidFill>
                <a:prstClr val="black"/>
              </a:solidFill>
              <a:latin typeface="Calibri"/>
              <a:cs typeface="Calibri"/>
            </a:endParaRPr>
          </a:p>
          <a:p>
            <a:pPr marL="10860" marR="4344" algn="ctr" defTabSz="781903">
              <a:lnSpc>
                <a:spcPct val="117700"/>
              </a:lnSpc>
              <a:spcBef>
                <a:spcPts val="264"/>
              </a:spcBef>
            </a:pPr>
            <a:r>
              <a:rPr sz="855" spc="-4" dirty="0">
                <a:solidFill>
                  <a:prstClr val="black"/>
                </a:solidFill>
                <a:latin typeface="Century Gothic"/>
                <a:cs typeface="Century Gothic"/>
              </a:rPr>
              <a:t>Unsweetened </a:t>
            </a:r>
            <a:r>
              <a:rPr sz="855" spc="-9" dirty="0">
                <a:solidFill>
                  <a:prstClr val="black"/>
                </a:solidFill>
                <a:latin typeface="Century Gothic"/>
                <a:cs typeface="Century Gothic"/>
              </a:rPr>
              <a:t>100%  </a:t>
            </a:r>
            <a:r>
              <a:rPr sz="855" spc="-4" dirty="0">
                <a:solidFill>
                  <a:prstClr val="black"/>
                </a:solidFill>
                <a:latin typeface="Century Gothic"/>
                <a:cs typeface="Century Gothic"/>
              </a:rPr>
              <a:t>fruit or </a:t>
            </a:r>
            <a:r>
              <a:rPr sz="855" spc="-9" dirty="0">
                <a:solidFill>
                  <a:prstClr val="black"/>
                </a:solidFill>
                <a:latin typeface="Century Gothic"/>
                <a:cs typeface="Century Gothic"/>
              </a:rPr>
              <a:t>veg </a:t>
            </a:r>
            <a:r>
              <a:rPr sz="855" spc="-4" dirty="0">
                <a:solidFill>
                  <a:prstClr val="black"/>
                </a:solidFill>
                <a:latin typeface="Century Gothic"/>
                <a:cs typeface="Century Gothic"/>
              </a:rPr>
              <a:t>juice and  smoothies, </a:t>
            </a:r>
            <a:r>
              <a:rPr sz="855" dirty="0">
                <a:solidFill>
                  <a:prstClr val="black"/>
                </a:solidFill>
                <a:latin typeface="Century Gothic"/>
                <a:cs typeface="Century Gothic"/>
              </a:rPr>
              <a:t>will </a:t>
            </a:r>
            <a:r>
              <a:rPr sz="855" spc="-4" dirty="0">
                <a:solidFill>
                  <a:prstClr val="black"/>
                </a:solidFill>
                <a:latin typeface="Century Gothic"/>
                <a:cs typeface="Century Gothic"/>
              </a:rPr>
              <a:t>only  </a:t>
            </a:r>
            <a:r>
              <a:rPr sz="855" spc="-9" dirty="0">
                <a:solidFill>
                  <a:prstClr val="black"/>
                </a:solidFill>
                <a:latin typeface="Century Gothic"/>
                <a:cs typeface="Century Gothic"/>
              </a:rPr>
              <a:t>count </a:t>
            </a:r>
            <a:r>
              <a:rPr sz="855" spc="-4" dirty="0">
                <a:solidFill>
                  <a:prstClr val="black"/>
                </a:solidFill>
                <a:latin typeface="Century Gothic"/>
                <a:cs typeface="Century Gothic"/>
              </a:rPr>
              <a:t>as a</a:t>
            </a:r>
            <a:r>
              <a:rPr sz="855" spc="-38" dirty="0">
                <a:solidFill>
                  <a:prstClr val="black"/>
                </a:solidFill>
                <a:latin typeface="Century Gothic"/>
                <a:cs typeface="Century Gothic"/>
              </a:rPr>
              <a:t> </a:t>
            </a:r>
            <a:r>
              <a:rPr sz="855" spc="-4" dirty="0">
                <a:solidFill>
                  <a:prstClr val="black"/>
                </a:solidFill>
                <a:latin typeface="Century Gothic"/>
                <a:cs typeface="Century Gothic"/>
              </a:rPr>
              <a:t>maximum  of </a:t>
            </a:r>
            <a:r>
              <a:rPr sz="855" b="1" spc="-4" dirty="0">
                <a:solidFill>
                  <a:prstClr val="black"/>
                </a:solidFill>
                <a:latin typeface="Century Gothic"/>
                <a:cs typeface="Century Gothic"/>
              </a:rPr>
              <a:t>1 of </a:t>
            </a:r>
            <a:r>
              <a:rPr sz="855" b="1" spc="-9" dirty="0">
                <a:solidFill>
                  <a:prstClr val="black"/>
                </a:solidFill>
                <a:latin typeface="Century Gothic"/>
                <a:cs typeface="Century Gothic"/>
              </a:rPr>
              <a:t>your </a:t>
            </a:r>
            <a:r>
              <a:rPr sz="855" b="1" spc="-4" dirty="0">
                <a:solidFill>
                  <a:prstClr val="black"/>
                </a:solidFill>
                <a:latin typeface="Century Gothic"/>
                <a:cs typeface="Century Gothic"/>
              </a:rPr>
              <a:t>5 A </a:t>
            </a:r>
            <a:r>
              <a:rPr sz="855" b="1" dirty="0">
                <a:solidFill>
                  <a:prstClr val="black"/>
                </a:solidFill>
                <a:latin typeface="Century Gothic"/>
                <a:cs typeface="Century Gothic"/>
              </a:rPr>
              <a:t>DAY</a:t>
            </a:r>
            <a:r>
              <a:rPr sz="855" dirty="0">
                <a:solidFill>
                  <a:prstClr val="black"/>
                </a:solidFill>
                <a:latin typeface="Century Gothic"/>
                <a:cs typeface="Century Gothic"/>
              </a:rPr>
              <a:t>,  </a:t>
            </a:r>
            <a:r>
              <a:rPr sz="855" spc="-4" dirty="0">
                <a:solidFill>
                  <a:prstClr val="black"/>
                </a:solidFill>
                <a:latin typeface="Century Gothic"/>
                <a:cs typeface="Century Gothic"/>
              </a:rPr>
              <a:t>no </a:t>
            </a:r>
            <a:r>
              <a:rPr sz="855" dirty="0">
                <a:solidFill>
                  <a:prstClr val="black"/>
                </a:solidFill>
                <a:latin typeface="Century Gothic"/>
                <a:cs typeface="Century Gothic"/>
              </a:rPr>
              <a:t>matter </a:t>
            </a:r>
            <a:r>
              <a:rPr sz="855" spc="-4" dirty="0">
                <a:solidFill>
                  <a:prstClr val="black"/>
                </a:solidFill>
                <a:latin typeface="Century Gothic"/>
                <a:cs typeface="Century Gothic"/>
              </a:rPr>
              <a:t>how</a:t>
            </a:r>
            <a:r>
              <a:rPr sz="855" spc="-77" dirty="0">
                <a:solidFill>
                  <a:prstClr val="black"/>
                </a:solidFill>
                <a:latin typeface="Century Gothic"/>
                <a:cs typeface="Century Gothic"/>
              </a:rPr>
              <a:t> </a:t>
            </a:r>
            <a:r>
              <a:rPr sz="855" spc="-4" dirty="0">
                <a:solidFill>
                  <a:prstClr val="black"/>
                </a:solidFill>
                <a:latin typeface="Century Gothic"/>
                <a:cs typeface="Century Gothic"/>
              </a:rPr>
              <a:t>much  you</a:t>
            </a:r>
            <a:r>
              <a:rPr sz="855" spc="-17" dirty="0">
                <a:solidFill>
                  <a:prstClr val="black"/>
                </a:solidFill>
                <a:latin typeface="Century Gothic"/>
                <a:cs typeface="Century Gothic"/>
              </a:rPr>
              <a:t> </a:t>
            </a:r>
            <a:r>
              <a:rPr sz="855" spc="-9" dirty="0">
                <a:solidFill>
                  <a:prstClr val="black"/>
                </a:solidFill>
                <a:latin typeface="Century Gothic"/>
                <a:cs typeface="Century Gothic"/>
              </a:rPr>
              <a:t>have!</a:t>
            </a:r>
            <a:endParaRPr sz="855" dirty="0">
              <a:solidFill>
                <a:prstClr val="black"/>
              </a:solidFill>
              <a:latin typeface="Century Gothic"/>
              <a:cs typeface="Century Gothic"/>
            </a:endParaRPr>
          </a:p>
        </p:txBody>
      </p:sp>
      <p:sp>
        <p:nvSpPr>
          <p:cNvPr id="122" name="object 122"/>
          <p:cNvSpPr/>
          <p:nvPr/>
        </p:nvSpPr>
        <p:spPr>
          <a:xfrm>
            <a:off x="5322198" y="1984748"/>
            <a:ext cx="927215" cy="246953"/>
          </a:xfrm>
          <a:prstGeom prst="rect">
            <a:avLst/>
          </a:prstGeom>
          <a:blipFill>
            <a:blip r:embed="rId29"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23" name="object 123"/>
          <p:cNvSpPr/>
          <p:nvPr/>
        </p:nvSpPr>
        <p:spPr>
          <a:xfrm>
            <a:off x="5399087" y="2146343"/>
            <a:ext cx="699808" cy="11728"/>
          </a:xfrm>
          <a:prstGeom prst="rect">
            <a:avLst/>
          </a:prstGeom>
          <a:blipFill>
            <a:blip r:embed="rId30"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24" name="object 124"/>
          <p:cNvSpPr/>
          <p:nvPr/>
        </p:nvSpPr>
        <p:spPr>
          <a:xfrm>
            <a:off x="5981608" y="4274440"/>
            <a:ext cx="734344" cy="488042"/>
          </a:xfrm>
          <a:prstGeom prst="rect">
            <a:avLst/>
          </a:prstGeom>
          <a:blipFill>
            <a:blip r:embed="rId31"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25" name="object 125"/>
          <p:cNvSpPr/>
          <p:nvPr/>
        </p:nvSpPr>
        <p:spPr>
          <a:xfrm>
            <a:off x="7563564" y="5970152"/>
            <a:ext cx="765620" cy="447969"/>
          </a:xfrm>
          <a:prstGeom prst="rect">
            <a:avLst/>
          </a:prstGeom>
          <a:blipFill>
            <a:blip r:embed="rId32"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26" name="object 126"/>
          <p:cNvSpPr txBox="1"/>
          <p:nvPr/>
        </p:nvSpPr>
        <p:spPr>
          <a:xfrm>
            <a:off x="2473224" y="3221272"/>
            <a:ext cx="2233873" cy="715739"/>
          </a:xfrm>
          <a:prstGeom prst="rect">
            <a:avLst/>
          </a:prstGeom>
        </p:spPr>
        <p:txBody>
          <a:bodyPr vert="horz" wrap="square" lIns="0" tIns="10317" rIns="0" bIns="0" rtlCol="0">
            <a:spAutoFit/>
          </a:bodyPr>
          <a:lstStyle/>
          <a:p>
            <a:pPr marL="10860" marR="4344" algn="ctr" defTabSz="781903">
              <a:lnSpc>
                <a:spcPct val="134300"/>
              </a:lnSpc>
              <a:spcBef>
                <a:spcPts val="81"/>
              </a:spcBef>
            </a:pPr>
            <a:r>
              <a:rPr sz="855" b="1" i="1" dirty="0">
                <a:solidFill>
                  <a:prstClr val="black"/>
                </a:solidFill>
                <a:latin typeface="MV Boli"/>
                <a:cs typeface="MV Boli"/>
              </a:rPr>
              <a:t>Note: </a:t>
            </a:r>
            <a:r>
              <a:rPr sz="855" i="1" u="sng" spc="-4" dirty="0">
                <a:solidFill>
                  <a:prstClr val="black"/>
                </a:solidFill>
                <a:uFill>
                  <a:solidFill>
                    <a:srgbClr val="000000"/>
                  </a:solidFill>
                </a:uFill>
                <a:latin typeface="MV Boli"/>
                <a:cs typeface="MV Boli"/>
              </a:rPr>
              <a:t>Dried fruit</a:t>
            </a:r>
            <a:r>
              <a:rPr sz="855" i="1" spc="-4" dirty="0">
                <a:solidFill>
                  <a:prstClr val="black"/>
                </a:solidFill>
                <a:latin typeface="MV Boli"/>
                <a:cs typeface="MV Boli"/>
              </a:rPr>
              <a:t> </a:t>
            </a:r>
            <a:r>
              <a:rPr sz="855" i="1" spc="-9" dirty="0">
                <a:solidFill>
                  <a:prstClr val="black"/>
                </a:solidFill>
                <a:latin typeface="MV Boli"/>
                <a:cs typeface="MV Boli"/>
              </a:rPr>
              <a:t>can </a:t>
            </a:r>
            <a:r>
              <a:rPr sz="855" i="1" dirty="0">
                <a:solidFill>
                  <a:prstClr val="black"/>
                </a:solidFill>
                <a:latin typeface="MV Boli"/>
                <a:cs typeface="MV Boli"/>
              </a:rPr>
              <a:t>stick </a:t>
            </a:r>
            <a:r>
              <a:rPr sz="855" i="1" spc="-4" dirty="0">
                <a:solidFill>
                  <a:prstClr val="black"/>
                </a:solidFill>
                <a:latin typeface="MV Boli"/>
                <a:cs typeface="MV Boli"/>
              </a:rPr>
              <a:t>to teeth which  </a:t>
            </a:r>
            <a:r>
              <a:rPr sz="855" i="1" spc="-9" dirty="0">
                <a:solidFill>
                  <a:prstClr val="black"/>
                </a:solidFill>
                <a:latin typeface="MV Boli"/>
                <a:cs typeface="MV Boli"/>
              </a:rPr>
              <a:t>may </a:t>
            </a:r>
            <a:r>
              <a:rPr sz="855" i="1" spc="-4" dirty="0">
                <a:solidFill>
                  <a:prstClr val="black"/>
                </a:solidFill>
                <a:latin typeface="MV Boli"/>
                <a:cs typeface="MV Boli"/>
              </a:rPr>
              <a:t>lead to tooth decay, so it’s best to  keep dried fruit to mealtimes and not  </a:t>
            </a:r>
            <a:r>
              <a:rPr sz="855" i="1" spc="-9" dirty="0">
                <a:solidFill>
                  <a:prstClr val="black"/>
                </a:solidFill>
                <a:latin typeface="MV Boli"/>
                <a:cs typeface="MV Boli"/>
              </a:rPr>
              <a:t>between</a:t>
            </a:r>
            <a:r>
              <a:rPr sz="855" i="1" spc="9" dirty="0">
                <a:solidFill>
                  <a:prstClr val="black"/>
                </a:solidFill>
                <a:latin typeface="MV Boli"/>
                <a:cs typeface="MV Boli"/>
              </a:rPr>
              <a:t> </a:t>
            </a:r>
            <a:r>
              <a:rPr sz="855" i="1" spc="-4" dirty="0">
                <a:solidFill>
                  <a:prstClr val="black"/>
                </a:solidFill>
                <a:latin typeface="MV Boli"/>
                <a:cs typeface="MV Boli"/>
              </a:rPr>
              <a:t>meals.</a:t>
            </a:r>
            <a:endParaRPr sz="855" dirty="0">
              <a:solidFill>
                <a:prstClr val="black"/>
              </a:solidFill>
              <a:latin typeface="MV Boli"/>
              <a:cs typeface="MV Boli"/>
            </a:endParaRPr>
          </a:p>
        </p:txBody>
      </p:sp>
      <p:sp>
        <p:nvSpPr>
          <p:cNvPr id="127" name="object 127"/>
          <p:cNvSpPr/>
          <p:nvPr/>
        </p:nvSpPr>
        <p:spPr>
          <a:xfrm>
            <a:off x="4473826" y="2786216"/>
            <a:ext cx="526496" cy="882244"/>
          </a:xfrm>
          <a:prstGeom prst="rect">
            <a:avLst/>
          </a:prstGeom>
          <a:blipFill>
            <a:blip r:embed="rId33" cstate="print"/>
            <a:stretch>
              <a:fillRect/>
            </a:stretch>
          </a:blipFill>
        </p:spPr>
        <p:txBody>
          <a:bodyPr wrap="square" lIns="0" tIns="0" rIns="0" bIns="0" rtlCol="0"/>
          <a:lstStyle/>
          <a:p>
            <a:pPr defTabSz="781903"/>
            <a:endParaRPr sz="1539" dirty="0">
              <a:solidFill>
                <a:prstClr val="black"/>
              </a:solidFill>
              <a:latin typeface="Calibri"/>
            </a:endParaRPr>
          </a:p>
        </p:txBody>
      </p:sp>
      <p:sp>
        <p:nvSpPr>
          <p:cNvPr id="128" name="object 128"/>
          <p:cNvSpPr/>
          <p:nvPr/>
        </p:nvSpPr>
        <p:spPr>
          <a:xfrm>
            <a:off x="4709050" y="3126118"/>
            <a:ext cx="254121" cy="485436"/>
          </a:xfrm>
          <a:custGeom>
            <a:avLst/>
            <a:gdLst/>
            <a:ahLst/>
            <a:cxnLst/>
            <a:rect l="l" t="t" r="r" b="b"/>
            <a:pathLst>
              <a:path w="297179" h="567689">
                <a:moveTo>
                  <a:pt x="66293" y="378840"/>
                </a:moveTo>
                <a:lnTo>
                  <a:pt x="0" y="511047"/>
                </a:lnTo>
                <a:lnTo>
                  <a:pt x="115697" y="567689"/>
                </a:lnTo>
                <a:lnTo>
                  <a:pt x="103377" y="520572"/>
                </a:lnTo>
                <a:lnTo>
                  <a:pt x="140607" y="495540"/>
                </a:lnTo>
                <a:lnTo>
                  <a:pt x="174193" y="466546"/>
                </a:lnTo>
                <a:lnTo>
                  <a:pt x="204012" y="433988"/>
                </a:lnTo>
                <a:lnTo>
                  <a:pt x="209748" y="426084"/>
                </a:lnTo>
                <a:lnTo>
                  <a:pt x="78612" y="426084"/>
                </a:lnTo>
                <a:lnTo>
                  <a:pt x="66293" y="378840"/>
                </a:lnTo>
                <a:close/>
              </a:path>
              <a:path w="297179" h="567689">
                <a:moveTo>
                  <a:pt x="267335" y="0"/>
                </a:moveTo>
                <a:lnTo>
                  <a:pt x="272286" y="52080"/>
                </a:lnTo>
                <a:lnTo>
                  <a:pt x="271360" y="103370"/>
                </a:lnTo>
                <a:lnTo>
                  <a:pt x="264775" y="153378"/>
                </a:lnTo>
                <a:lnTo>
                  <a:pt x="252751" y="201608"/>
                </a:lnTo>
                <a:lnTo>
                  <a:pt x="235505" y="247570"/>
                </a:lnTo>
                <a:lnTo>
                  <a:pt x="213257" y="290770"/>
                </a:lnTo>
                <a:lnTo>
                  <a:pt x="186225" y="330714"/>
                </a:lnTo>
                <a:lnTo>
                  <a:pt x="154628" y="366910"/>
                </a:lnTo>
                <a:lnTo>
                  <a:pt x="118684" y="398864"/>
                </a:lnTo>
                <a:lnTo>
                  <a:pt x="78612" y="426084"/>
                </a:lnTo>
                <a:lnTo>
                  <a:pt x="209748" y="426084"/>
                </a:lnTo>
                <a:lnTo>
                  <a:pt x="251843" y="359774"/>
                </a:lnTo>
                <a:lnTo>
                  <a:pt x="269604" y="318913"/>
                </a:lnTo>
                <a:lnTo>
                  <a:pt x="283095" y="276082"/>
                </a:lnTo>
                <a:lnTo>
                  <a:pt x="292190" y="231678"/>
                </a:lnTo>
                <a:lnTo>
                  <a:pt x="296764" y="186099"/>
                </a:lnTo>
                <a:lnTo>
                  <a:pt x="296691" y="139744"/>
                </a:lnTo>
                <a:lnTo>
                  <a:pt x="291845" y="93010"/>
                </a:lnTo>
                <a:lnTo>
                  <a:pt x="282102" y="46296"/>
                </a:lnTo>
                <a:lnTo>
                  <a:pt x="267335" y="0"/>
                </a:lnTo>
                <a:close/>
              </a:path>
            </a:pathLst>
          </a:custGeom>
          <a:solidFill>
            <a:srgbClr val="00AF50"/>
          </a:solidFill>
        </p:spPr>
        <p:txBody>
          <a:bodyPr wrap="square" lIns="0" tIns="0" rIns="0" bIns="0" rtlCol="0"/>
          <a:lstStyle/>
          <a:p>
            <a:pPr defTabSz="781903"/>
            <a:endParaRPr sz="1539" dirty="0">
              <a:solidFill>
                <a:prstClr val="black"/>
              </a:solidFill>
              <a:latin typeface="Calibri"/>
            </a:endParaRPr>
          </a:p>
        </p:txBody>
      </p:sp>
      <p:sp>
        <p:nvSpPr>
          <p:cNvPr id="129" name="object 129"/>
          <p:cNvSpPr/>
          <p:nvPr/>
        </p:nvSpPr>
        <p:spPr>
          <a:xfrm>
            <a:off x="4513791" y="2806482"/>
            <a:ext cx="436566" cy="360004"/>
          </a:xfrm>
          <a:custGeom>
            <a:avLst/>
            <a:gdLst/>
            <a:ahLst/>
            <a:cxnLst/>
            <a:rect l="l" t="t" r="r" b="b"/>
            <a:pathLst>
              <a:path w="510539" h="421004">
                <a:moveTo>
                  <a:pt x="340872" y="94448"/>
                </a:moveTo>
                <a:lnTo>
                  <a:pt x="114122" y="94448"/>
                </a:lnTo>
                <a:lnTo>
                  <a:pt x="158361" y="96946"/>
                </a:lnTo>
                <a:lnTo>
                  <a:pt x="201778" y="104716"/>
                </a:lnTo>
                <a:lnTo>
                  <a:pt x="244008" y="117522"/>
                </a:lnTo>
                <a:lnTo>
                  <a:pt x="284688" y="135126"/>
                </a:lnTo>
                <a:lnTo>
                  <a:pt x="323453" y="157294"/>
                </a:lnTo>
                <a:lnTo>
                  <a:pt x="359937" y="183788"/>
                </a:lnTo>
                <a:lnTo>
                  <a:pt x="393776" y="214374"/>
                </a:lnTo>
                <a:lnTo>
                  <a:pt x="424606" y="248814"/>
                </a:lnTo>
                <a:lnTo>
                  <a:pt x="452062" y="286874"/>
                </a:lnTo>
                <a:lnTo>
                  <a:pt x="475779" y="328316"/>
                </a:lnTo>
                <a:lnTo>
                  <a:pt x="495393" y="372906"/>
                </a:lnTo>
                <a:lnTo>
                  <a:pt x="510539" y="420406"/>
                </a:lnTo>
                <a:lnTo>
                  <a:pt x="485775" y="325918"/>
                </a:lnTo>
                <a:lnTo>
                  <a:pt x="470630" y="278419"/>
                </a:lnTo>
                <a:lnTo>
                  <a:pt x="451021" y="233835"/>
                </a:lnTo>
                <a:lnTo>
                  <a:pt x="427312" y="192400"/>
                </a:lnTo>
                <a:lnTo>
                  <a:pt x="399866" y="154349"/>
                </a:lnTo>
                <a:lnTo>
                  <a:pt x="369048" y="119917"/>
                </a:lnTo>
                <a:lnTo>
                  <a:pt x="340872" y="94448"/>
                </a:lnTo>
                <a:close/>
              </a:path>
              <a:path w="510539" h="421004">
                <a:moveTo>
                  <a:pt x="89477" y="0"/>
                </a:moveTo>
                <a:lnTo>
                  <a:pt x="44786" y="2991"/>
                </a:lnTo>
                <a:lnTo>
                  <a:pt x="0" y="11720"/>
                </a:lnTo>
                <a:lnTo>
                  <a:pt x="24637" y="106208"/>
                </a:lnTo>
                <a:lnTo>
                  <a:pt x="69426" y="97456"/>
                </a:lnTo>
                <a:lnTo>
                  <a:pt x="114122" y="94448"/>
                </a:lnTo>
                <a:lnTo>
                  <a:pt x="340872" y="94448"/>
                </a:lnTo>
                <a:lnTo>
                  <a:pt x="335222" y="89340"/>
                </a:lnTo>
                <a:lnTo>
                  <a:pt x="298751" y="62853"/>
                </a:lnTo>
                <a:lnTo>
                  <a:pt x="260000" y="40691"/>
                </a:lnTo>
                <a:lnTo>
                  <a:pt x="219333" y="23090"/>
                </a:lnTo>
                <a:lnTo>
                  <a:pt x="177115" y="10284"/>
                </a:lnTo>
                <a:lnTo>
                  <a:pt x="133708" y="2509"/>
                </a:lnTo>
                <a:lnTo>
                  <a:pt x="89477" y="0"/>
                </a:lnTo>
                <a:close/>
              </a:path>
            </a:pathLst>
          </a:custGeom>
          <a:solidFill>
            <a:srgbClr val="008D40"/>
          </a:solidFill>
        </p:spPr>
        <p:txBody>
          <a:bodyPr wrap="square" lIns="0" tIns="0" rIns="0" bIns="0" rtlCol="0"/>
          <a:lstStyle/>
          <a:p>
            <a:pPr defTabSz="781903"/>
            <a:endParaRPr sz="1539" dirty="0">
              <a:solidFill>
                <a:prstClr val="black"/>
              </a:solidFill>
              <a:latin typeface="Calibri"/>
            </a:endParaRPr>
          </a:p>
        </p:txBody>
      </p:sp>
      <p:sp>
        <p:nvSpPr>
          <p:cNvPr id="130" name="object 130"/>
          <p:cNvSpPr/>
          <p:nvPr/>
        </p:nvSpPr>
        <p:spPr>
          <a:xfrm>
            <a:off x="4513791" y="2806482"/>
            <a:ext cx="449598" cy="805258"/>
          </a:xfrm>
          <a:custGeom>
            <a:avLst/>
            <a:gdLst/>
            <a:ahLst/>
            <a:cxnLst/>
            <a:rect l="l" t="t" r="r" b="b"/>
            <a:pathLst>
              <a:path w="525779" h="941704">
                <a:moveTo>
                  <a:pt x="510539" y="420406"/>
                </a:moveTo>
                <a:lnTo>
                  <a:pt x="495393" y="372906"/>
                </a:lnTo>
                <a:lnTo>
                  <a:pt x="475779" y="328316"/>
                </a:lnTo>
                <a:lnTo>
                  <a:pt x="452062" y="286874"/>
                </a:lnTo>
                <a:lnTo>
                  <a:pt x="424606" y="248814"/>
                </a:lnTo>
                <a:lnTo>
                  <a:pt x="393776" y="214374"/>
                </a:lnTo>
                <a:lnTo>
                  <a:pt x="359937" y="183788"/>
                </a:lnTo>
                <a:lnTo>
                  <a:pt x="323453" y="157294"/>
                </a:lnTo>
                <a:lnTo>
                  <a:pt x="284688" y="135126"/>
                </a:lnTo>
                <a:lnTo>
                  <a:pt x="244008" y="117522"/>
                </a:lnTo>
                <a:lnTo>
                  <a:pt x="201778" y="104716"/>
                </a:lnTo>
                <a:lnTo>
                  <a:pt x="158361" y="96946"/>
                </a:lnTo>
                <a:lnTo>
                  <a:pt x="114122" y="94448"/>
                </a:lnTo>
                <a:lnTo>
                  <a:pt x="69426" y="97456"/>
                </a:lnTo>
                <a:lnTo>
                  <a:pt x="24637" y="106208"/>
                </a:lnTo>
                <a:lnTo>
                  <a:pt x="0" y="11720"/>
                </a:lnTo>
                <a:lnTo>
                  <a:pt x="44786" y="2991"/>
                </a:lnTo>
                <a:lnTo>
                  <a:pt x="89477" y="0"/>
                </a:lnTo>
                <a:lnTo>
                  <a:pt x="133708" y="2509"/>
                </a:lnTo>
                <a:lnTo>
                  <a:pt x="177115" y="10284"/>
                </a:lnTo>
                <a:lnTo>
                  <a:pt x="219333" y="23090"/>
                </a:lnTo>
                <a:lnTo>
                  <a:pt x="260000" y="40691"/>
                </a:lnTo>
                <a:lnTo>
                  <a:pt x="298751" y="62853"/>
                </a:lnTo>
                <a:lnTo>
                  <a:pt x="335222" y="89340"/>
                </a:lnTo>
                <a:lnTo>
                  <a:pt x="369048" y="119917"/>
                </a:lnTo>
                <a:lnTo>
                  <a:pt x="399866" y="154349"/>
                </a:lnTo>
                <a:lnTo>
                  <a:pt x="427312" y="192400"/>
                </a:lnTo>
                <a:lnTo>
                  <a:pt x="451021" y="233835"/>
                </a:lnTo>
                <a:lnTo>
                  <a:pt x="470630" y="278419"/>
                </a:lnTo>
                <a:lnTo>
                  <a:pt x="485775" y="325918"/>
                </a:lnTo>
                <a:lnTo>
                  <a:pt x="510539" y="420406"/>
                </a:lnTo>
                <a:lnTo>
                  <a:pt x="520933" y="471820"/>
                </a:lnTo>
                <a:lnTo>
                  <a:pt x="525432" y="523069"/>
                </a:lnTo>
                <a:lnTo>
                  <a:pt x="524225" y="573652"/>
                </a:lnTo>
                <a:lnTo>
                  <a:pt x="517498" y="623069"/>
                </a:lnTo>
                <a:lnTo>
                  <a:pt x="505442" y="670821"/>
                </a:lnTo>
                <a:lnTo>
                  <a:pt x="488245" y="716408"/>
                </a:lnTo>
                <a:lnTo>
                  <a:pt x="466094" y="759329"/>
                </a:lnTo>
                <a:lnTo>
                  <a:pt x="439178" y="799086"/>
                </a:lnTo>
                <a:lnTo>
                  <a:pt x="407685" y="835178"/>
                </a:lnTo>
                <a:lnTo>
                  <a:pt x="371804" y="867106"/>
                </a:lnTo>
                <a:lnTo>
                  <a:pt x="331724" y="894370"/>
                </a:lnTo>
                <a:lnTo>
                  <a:pt x="344043" y="941487"/>
                </a:lnTo>
                <a:lnTo>
                  <a:pt x="228346" y="884845"/>
                </a:lnTo>
                <a:lnTo>
                  <a:pt x="294639" y="752638"/>
                </a:lnTo>
                <a:lnTo>
                  <a:pt x="306959" y="799882"/>
                </a:lnTo>
                <a:lnTo>
                  <a:pt x="347030" y="772661"/>
                </a:lnTo>
                <a:lnTo>
                  <a:pt x="382974" y="740707"/>
                </a:lnTo>
                <a:lnTo>
                  <a:pt x="414571" y="704511"/>
                </a:lnTo>
                <a:lnTo>
                  <a:pt x="441603" y="664567"/>
                </a:lnTo>
                <a:lnTo>
                  <a:pt x="463851" y="621367"/>
                </a:lnTo>
                <a:lnTo>
                  <a:pt x="481097" y="575406"/>
                </a:lnTo>
                <a:lnTo>
                  <a:pt x="493121" y="527175"/>
                </a:lnTo>
                <a:lnTo>
                  <a:pt x="499706" y="477168"/>
                </a:lnTo>
                <a:lnTo>
                  <a:pt x="500632" y="425877"/>
                </a:lnTo>
                <a:lnTo>
                  <a:pt x="495681" y="373797"/>
                </a:lnTo>
              </a:path>
            </a:pathLst>
          </a:custGeom>
          <a:ln w="9524">
            <a:solidFill>
              <a:srgbClr val="97B853"/>
            </a:solidFill>
          </a:ln>
        </p:spPr>
        <p:txBody>
          <a:bodyPr wrap="square" lIns="0" tIns="0" rIns="0" bIns="0" rtlCol="0"/>
          <a:lstStyle/>
          <a:p>
            <a:pPr defTabSz="781903"/>
            <a:endParaRPr sz="1539" dirty="0">
              <a:solidFill>
                <a:prstClr val="black"/>
              </a:solidFill>
              <a:latin typeface="Calibri"/>
            </a:endParaRPr>
          </a:p>
        </p:txBody>
      </p:sp>
      <p:sp>
        <p:nvSpPr>
          <p:cNvPr id="131" name="Slide Number Placeholder 130"/>
          <p:cNvSpPr>
            <a:spLocks noGrp="1"/>
          </p:cNvSpPr>
          <p:nvPr>
            <p:ph type="sldNum" sz="quarter" idx="7"/>
          </p:nvPr>
        </p:nvSpPr>
        <p:spPr/>
        <p:txBody>
          <a:bodyPr/>
          <a:lstStyle/>
          <a:p>
            <a:pPr defTabSz="781903"/>
            <a:fld id="{B6F15528-21DE-4FAA-801E-634DDDAF4B2B}" type="slidenum">
              <a:rPr lang="en-GB" sz="1539" smtClean="0">
                <a:solidFill>
                  <a:prstClr val="black">
                    <a:tint val="75000"/>
                  </a:prstClr>
                </a:solidFill>
              </a:rPr>
              <a:pPr defTabSz="781903"/>
              <a:t>35</a:t>
            </a:fld>
            <a:endParaRPr lang="en-GB" sz="1539" dirty="0">
              <a:solidFill>
                <a:prstClr val="black">
                  <a:tint val="75000"/>
                </a:prstClr>
              </a:solidFill>
            </a:endParaRPr>
          </a:p>
        </p:txBody>
      </p:sp>
    </p:spTree>
    <p:extLst>
      <p:ext uri="{BB962C8B-B14F-4D97-AF65-F5344CB8AC3E}">
        <p14:creationId xmlns:p14="http://schemas.microsoft.com/office/powerpoint/2010/main" val="1542357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36</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3748880677"/>
              </p:ext>
            </p:extLst>
          </p:nvPr>
        </p:nvGraphicFramePr>
        <p:xfrm>
          <a:off x="298224" y="192024"/>
          <a:ext cx="7778542" cy="5900520"/>
        </p:xfrm>
        <a:graphic>
          <a:graphicData uri="http://schemas.openxmlformats.org/presentationml/2006/ole">
            <mc:AlternateContent xmlns:mc="http://schemas.openxmlformats.org/markup-compatibility/2006">
              <mc:Choice xmlns:v="urn:schemas-microsoft-com:vml" Requires="v">
                <p:oleObj spid="_x0000_s57346" name="Document" r:id="rId3" imgW="8862198" imgH="7346191" progId="Word.Document.12">
                  <p:embed/>
                </p:oleObj>
              </mc:Choice>
              <mc:Fallback>
                <p:oleObj name="Document" r:id="rId3" imgW="8862198" imgH="7346191" progId="Word.Document.12">
                  <p:embed/>
                  <p:pic>
                    <p:nvPicPr>
                      <p:cNvPr id="3" name="Object 2"/>
                      <p:cNvPicPr/>
                      <p:nvPr/>
                    </p:nvPicPr>
                    <p:blipFill>
                      <a:blip r:embed="rId4"/>
                      <a:stretch>
                        <a:fillRect/>
                      </a:stretch>
                    </p:blipFill>
                    <p:spPr>
                      <a:xfrm>
                        <a:off x="298224" y="192024"/>
                        <a:ext cx="7778542" cy="5900520"/>
                      </a:xfrm>
                      <a:prstGeom prst="rect">
                        <a:avLst/>
                      </a:prstGeom>
                    </p:spPr>
                  </p:pic>
                </p:oleObj>
              </mc:Fallback>
            </mc:AlternateContent>
          </a:graphicData>
        </a:graphic>
      </p:graphicFrame>
    </p:spTree>
    <p:extLst>
      <p:ext uri="{BB962C8B-B14F-4D97-AF65-F5344CB8AC3E}">
        <p14:creationId xmlns:p14="http://schemas.microsoft.com/office/powerpoint/2010/main" val="716611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37</a:t>
            </a:fld>
            <a:endParaRPr lang="en-GB" dirty="0"/>
          </a:p>
        </p:txBody>
      </p:sp>
      <p:sp>
        <p:nvSpPr>
          <p:cNvPr id="3" name="Rectangle 2"/>
          <p:cNvSpPr/>
          <p:nvPr/>
        </p:nvSpPr>
        <p:spPr>
          <a:xfrm>
            <a:off x="1003300" y="155159"/>
            <a:ext cx="7315200" cy="323935"/>
          </a:xfrm>
          <a:prstGeom prst="rect">
            <a:avLst/>
          </a:prstGeom>
        </p:spPr>
        <p:txBody>
          <a:bodyPr wrap="square">
            <a:spAutoFit/>
          </a:bodyPr>
          <a:lstStyle/>
          <a:p>
            <a:pPr algn="ctr">
              <a:lnSpc>
                <a:spcPct val="115000"/>
              </a:lnSpc>
              <a:spcAft>
                <a:spcPts val="1000"/>
              </a:spcAft>
            </a:pPr>
            <a:r>
              <a:rPr lang="en-GB" sz="1400" b="1" dirty="0">
                <a:latin typeface="Century Gothic" panose="020B0502020202020204" pitchFamily="34" charset="0"/>
                <a:ea typeface="Calibri" panose="020F0502020204030204" pitchFamily="34" charset="0"/>
                <a:cs typeface="Times New Roman" panose="02020603050405020304" pitchFamily="18" charset="0"/>
              </a:rPr>
              <a:t>Using Fruit and Vegetables – Checklist.  Write your answers in the space below.</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72620195"/>
              </p:ext>
            </p:extLst>
          </p:nvPr>
        </p:nvGraphicFramePr>
        <p:xfrm>
          <a:off x="127001" y="906647"/>
          <a:ext cx="8483598" cy="5490585"/>
        </p:xfrm>
        <a:graphic>
          <a:graphicData uri="http://schemas.openxmlformats.org/drawingml/2006/table">
            <a:tbl>
              <a:tblPr firstRow="1" firstCol="1" bandRow="1"/>
              <a:tblGrid>
                <a:gridCol w="847336">
                  <a:extLst>
                    <a:ext uri="{9D8B030D-6E8A-4147-A177-3AD203B41FA5}">
                      <a16:colId xmlns:a16="http://schemas.microsoft.com/office/drawing/2014/main" xmlns="" val="20000"/>
                    </a:ext>
                  </a:extLst>
                </a:gridCol>
                <a:gridCol w="4135882">
                  <a:extLst>
                    <a:ext uri="{9D8B030D-6E8A-4147-A177-3AD203B41FA5}">
                      <a16:colId xmlns:a16="http://schemas.microsoft.com/office/drawing/2014/main" xmlns="" val="20001"/>
                    </a:ext>
                  </a:extLst>
                </a:gridCol>
                <a:gridCol w="3500380">
                  <a:extLst>
                    <a:ext uri="{9D8B030D-6E8A-4147-A177-3AD203B41FA5}">
                      <a16:colId xmlns:a16="http://schemas.microsoft.com/office/drawing/2014/main" xmlns="" val="20002"/>
                    </a:ext>
                  </a:extLst>
                </a:gridCol>
              </a:tblGrid>
              <a:tr h="154835">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Question</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Question</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Answer</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25633">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1</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The Government are encouraging us to eat more fruit and vegetables a day. How many portions a day do they recommend?</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7537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2</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Can we include a glass of fruit juice as one of our portions?</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25633">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3</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True or False?</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We can include portions of dried, frozen and canned fruit and vegetables as well as fresh.</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00506">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4</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Why should we eat a ‘rainbow’ of fruit and vegetables?</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0499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5</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True or False?</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Potatoes can be included as one of our portions.</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7537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6</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 fruit and a vegetable beginning with the letter: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A</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A</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7537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7</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 fruit and a vegetable beginning with the letter: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B</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B</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7537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8</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 fruit and a vegetable beginning with the letter: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C</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C</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500506">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9</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Eating too many snacks and junk foods may lead to health related diseases.</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Name 2 common diseases</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1.</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2.</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500506">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10</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Snack foods are often high in sugar, salt and fat. </a:t>
                      </a:r>
                    </a:p>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Suggest alternative snacks using fruit and vegetables.</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1.</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2.</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3.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939412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38</a:t>
            </a:fld>
            <a:endParaRPr lang="en-GB"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148488" cy="6791325"/>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1505303749"/>
              </p:ext>
            </p:extLst>
          </p:nvPr>
        </p:nvGraphicFramePr>
        <p:xfrm>
          <a:off x="4235115" y="548642"/>
          <a:ext cx="4591251" cy="5727031"/>
        </p:xfrm>
        <a:graphic>
          <a:graphicData uri="http://schemas.openxmlformats.org/drawingml/2006/table">
            <a:tbl>
              <a:tblPr firstRow="1" firstCol="1" bandRow="1"/>
              <a:tblGrid>
                <a:gridCol w="343443">
                  <a:extLst>
                    <a:ext uri="{9D8B030D-6E8A-4147-A177-3AD203B41FA5}">
                      <a16:colId xmlns:a16="http://schemas.microsoft.com/office/drawing/2014/main" xmlns="" val="20000"/>
                    </a:ext>
                  </a:extLst>
                </a:gridCol>
                <a:gridCol w="2602096">
                  <a:extLst>
                    <a:ext uri="{9D8B030D-6E8A-4147-A177-3AD203B41FA5}">
                      <a16:colId xmlns:a16="http://schemas.microsoft.com/office/drawing/2014/main" xmlns="" val="20001"/>
                    </a:ext>
                  </a:extLst>
                </a:gridCol>
                <a:gridCol w="1645712">
                  <a:extLst>
                    <a:ext uri="{9D8B030D-6E8A-4147-A177-3AD203B41FA5}">
                      <a16:colId xmlns:a16="http://schemas.microsoft.com/office/drawing/2014/main" xmlns="" val="20002"/>
                    </a:ext>
                  </a:extLst>
                </a:gridCol>
              </a:tblGrid>
              <a:tr h="184744">
                <a:tc>
                  <a:txBody>
                    <a:bodyPr/>
                    <a:lstStyle/>
                    <a:p>
                      <a:pPr algn="l">
                        <a:lnSpc>
                          <a:spcPct val="107000"/>
                        </a:lnSpc>
                        <a:spcAft>
                          <a:spcPts val="0"/>
                        </a:spcAft>
                        <a:tabLst>
                          <a:tab pos="5753100" algn="l"/>
                          <a:tab pos="6115050" algn="l"/>
                        </a:tabLst>
                      </a:pPr>
                      <a:endParaRPr lang="en-GB"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53100" algn="l"/>
                          <a:tab pos="61150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Question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53100" algn="l"/>
                          <a:tab pos="61150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Answer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69485">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What temperature should your fridge be?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23714">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Name five high risk foods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3.</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4.</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5.</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3</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Where should high risk foods be stored in your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4</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Name two raw foods that should be stored at the bottom of the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5</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Name two raw foods that should be stored at the bottom of the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6.</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Suggests two hazards that could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occur in your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69485">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7.</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Why should you cover all foods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when storing them in the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8</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Suggest two checks you could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make to ensure the food in your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fridge is safe to eat.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9</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Why are ‘date marks’ 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food important?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10</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Why should we store cooked foods above raw foods in the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
        <p:nvSpPr>
          <p:cNvPr id="5" name="Rectangle 4"/>
          <p:cNvSpPr/>
          <p:nvPr/>
        </p:nvSpPr>
        <p:spPr>
          <a:xfrm>
            <a:off x="5278322" y="127651"/>
            <a:ext cx="2610715"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HOMEWORK TASK – Storing Food</a:t>
            </a:r>
            <a:endParaRPr lang="en-GB"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 y="1821631"/>
            <a:ext cx="1619250" cy="923925"/>
          </a:xfrm>
          <a:prstGeom prst="rect">
            <a:avLst/>
          </a:prstGeom>
          <a:noFill/>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9632" y="2844517"/>
            <a:ext cx="1343025" cy="1419225"/>
          </a:xfrm>
          <a:prstGeom prst="rect">
            <a:avLst/>
          </a:prstGeom>
          <a:noFill/>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69632" y="4263742"/>
            <a:ext cx="1552575" cy="1266825"/>
          </a:xfrm>
          <a:prstGeom prst="rect">
            <a:avLst/>
          </a:prstGeom>
          <a:noFill/>
        </p:spPr>
      </p:pic>
    </p:spTree>
    <p:extLst>
      <p:ext uri="{BB962C8B-B14F-4D97-AF65-F5344CB8AC3E}">
        <p14:creationId xmlns:p14="http://schemas.microsoft.com/office/powerpoint/2010/main" val="1312462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39</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550136812"/>
              </p:ext>
            </p:extLst>
          </p:nvPr>
        </p:nvGraphicFramePr>
        <p:xfrm>
          <a:off x="640079" y="107244"/>
          <a:ext cx="7875271" cy="6401650"/>
        </p:xfrm>
        <a:graphic>
          <a:graphicData uri="http://schemas.openxmlformats.org/presentationml/2006/ole">
            <mc:AlternateContent xmlns:mc="http://schemas.openxmlformats.org/markup-compatibility/2006">
              <mc:Choice xmlns:v="urn:schemas-microsoft-com:vml" Requires="v">
                <p:oleObj spid="_x0000_s60418" name="Document" r:id="rId3" imgW="7199286" imgH="10015308" progId="Word.Document.8">
                  <p:embed/>
                </p:oleObj>
              </mc:Choice>
              <mc:Fallback>
                <p:oleObj name="Document" r:id="rId3" imgW="7199286" imgH="10015308" progId="Word.Document.8">
                  <p:embed/>
                  <p:pic>
                    <p:nvPicPr>
                      <p:cNvPr id="3" name="Object 2"/>
                      <p:cNvPicPr/>
                      <p:nvPr/>
                    </p:nvPicPr>
                    <p:blipFill>
                      <a:blip r:embed="rId4"/>
                      <a:stretch>
                        <a:fillRect/>
                      </a:stretch>
                    </p:blipFill>
                    <p:spPr>
                      <a:xfrm>
                        <a:off x="640079" y="107244"/>
                        <a:ext cx="7875271" cy="6401650"/>
                      </a:xfrm>
                      <a:prstGeom prst="rect">
                        <a:avLst/>
                      </a:prstGeom>
                    </p:spPr>
                  </p:pic>
                </p:oleObj>
              </mc:Fallback>
            </mc:AlternateContent>
          </a:graphicData>
        </a:graphic>
      </p:graphicFrame>
    </p:spTree>
    <p:extLst>
      <p:ext uri="{BB962C8B-B14F-4D97-AF65-F5344CB8AC3E}">
        <p14:creationId xmlns:p14="http://schemas.microsoft.com/office/powerpoint/2010/main" val="282520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Food Technology – essential information</a:t>
            </a:r>
          </a:p>
        </p:txBody>
      </p:sp>
      <p:sp>
        <p:nvSpPr>
          <p:cNvPr id="4" name="TextBox 3"/>
          <p:cNvSpPr txBox="1"/>
          <p:nvPr/>
        </p:nvSpPr>
        <p:spPr>
          <a:xfrm>
            <a:off x="172993" y="559832"/>
            <a:ext cx="8971007" cy="6186309"/>
          </a:xfrm>
          <a:prstGeom prst="rect">
            <a:avLst/>
          </a:prstGeom>
          <a:noFill/>
        </p:spPr>
        <p:txBody>
          <a:bodyPr wrap="square" rtlCol="0">
            <a:spAutoFit/>
          </a:bodyPr>
          <a:lstStyle/>
          <a:p>
            <a:r>
              <a:rPr lang="en-GB" sz="1200" u="sng" dirty="0"/>
              <a:t>What to bring to school:</a:t>
            </a:r>
          </a:p>
          <a:p>
            <a:r>
              <a:rPr lang="en-GB" sz="1200" dirty="0"/>
              <a:t>For each Food Technology lesson, you will need:</a:t>
            </a:r>
          </a:p>
          <a:p>
            <a:pPr marL="285750" indent="-285750">
              <a:buFont typeface="Wingdings" panose="05000000000000000000" pitchFamily="2" charset="2"/>
              <a:buChar char="ü"/>
            </a:pPr>
            <a:r>
              <a:rPr lang="en-GB" sz="1200" dirty="0"/>
              <a:t>Your pencil case</a:t>
            </a:r>
          </a:p>
          <a:p>
            <a:pPr marL="285750" indent="-285750">
              <a:buFont typeface="Wingdings" panose="05000000000000000000" pitchFamily="2" charset="2"/>
              <a:buChar char="ü"/>
            </a:pPr>
            <a:r>
              <a:rPr lang="en-GB" sz="1200" dirty="0"/>
              <a:t>Your planner</a:t>
            </a:r>
          </a:p>
          <a:p>
            <a:pPr marL="285750" indent="-285750">
              <a:buFont typeface="Wingdings" panose="05000000000000000000" pitchFamily="2" charset="2"/>
              <a:buChar char="ü"/>
            </a:pPr>
            <a:r>
              <a:rPr lang="en-GB" sz="1200" dirty="0"/>
              <a:t>Your work booklet</a:t>
            </a:r>
          </a:p>
          <a:p>
            <a:endParaRPr lang="en-GB" sz="1200" dirty="0"/>
          </a:p>
          <a:p>
            <a:r>
              <a:rPr lang="en-GB" sz="1200" dirty="0"/>
              <a:t>	When you have your practical lessons, you must also bring:</a:t>
            </a:r>
          </a:p>
          <a:p>
            <a:endParaRPr lang="en-GB" sz="1200" dirty="0"/>
          </a:p>
          <a:p>
            <a:pPr marL="285750" indent="-285750">
              <a:buFont typeface="Wingdings" panose="05000000000000000000" pitchFamily="2" charset="2"/>
              <a:buChar char="ü"/>
            </a:pPr>
            <a:r>
              <a:rPr lang="en-GB" sz="1200" dirty="0"/>
              <a:t>Your ingredients – weighed and measured</a:t>
            </a:r>
          </a:p>
          <a:p>
            <a:pPr marL="285750" indent="-285750">
              <a:buFont typeface="Wingdings" panose="05000000000000000000" pitchFamily="2" charset="2"/>
              <a:buChar char="ü"/>
            </a:pPr>
            <a:r>
              <a:rPr lang="en-GB" sz="1200" dirty="0"/>
              <a:t>A lidded container to take your food home in, clearly marked with your name</a:t>
            </a:r>
          </a:p>
          <a:p>
            <a:pPr marL="285750" indent="-285750">
              <a:buFont typeface="Wingdings" panose="05000000000000000000" pitchFamily="2" charset="2"/>
              <a:buChar char="ü"/>
            </a:pPr>
            <a:r>
              <a:rPr lang="en-GB" sz="1200" dirty="0"/>
              <a:t>For some practical lessons you may also need a dish/tin to cook the food in.</a:t>
            </a:r>
          </a:p>
          <a:p>
            <a:pPr marL="285750" indent="-285750">
              <a:buFont typeface="Wingdings" panose="05000000000000000000" pitchFamily="2" charset="2"/>
              <a:buChar char="ü"/>
            </a:pPr>
            <a:endParaRPr lang="en-GB" sz="1200" dirty="0"/>
          </a:p>
          <a:p>
            <a:pPr algn="ctr"/>
            <a:r>
              <a:rPr lang="en-GB" sz="1200" b="1" dirty="0"/>
              <a:t>If you do not bring in ingredients – you will NOT cook</a:t>
            </a:r>
          </a:p>
          <a:p>
            <a:pPr algn="ctr"/>
            <a:endParaRPr lang="en-GB" sz="1200" b="1" dirty="0"/>
          </a:p>
          <a:p>
            <a:r>
              <a:rPr lang="en-GB" sz="1200" u="sng" dirty="0"/>
              <a:t>When you get to school</a:t>
            </a:r>
            <a:r>
              <a:rPr lang="en-GB" sz="1200" b="1" u="sng" dirty="0"/>
              <a:t> </a:t>
            </a:r>
          </a:p>
          <a:p>
            <a:endParaRPr lang="en-GB" sz="1200" b="1" u="sng" dirty="0"/>
          </a:p>
          <a:p>
            <a:r>
              <a:rPr lang="en-GB" sz="1200" dirty="0"/>
              <a:t>On the days that you have practical lessons, you must take your ingredients to the food room BEFORE registration.</a:t>
            </a:r>
          </a:p>
          <a:p>
            <a:r>
              <a:rPr lang="en-GB" sz="1200" dirty="0"/>
              <a:t>Place your high-risk ingredients (meat, dairy, fish) in the </a:t>
            </a:r>
            <a:r>
              <a:rPr lang="en-GB" sz="1200" b="1" dirty="0"/>
              <a:t>fridge </a:t>
            </a:r>
            <a:r>
              <a:rPr lang="en-GB" sz="1200" dirty="0"/>
              <a:t>and your dry ingredients in the </a:t>
            </a:r>
            <a:r>
              <a:rPr lang="en-GB" sz="1200" b="1" dirty="0"/>
              <a:t>Cool Room.</a:t>
            </a:r>
          </a:p>
          <a:p>
            <a:endParaRPr lang="en-GB" sz="1200" dirty="0"/>
          </a:p>
          <a:p>
            <a:r>
              <a:rPr lang="en-GB" sz="1200" b="1" dirty="0"/>
              <a:t>After</a:t>
            </a:r>
            <a:r>
              <a:rPr lang="en-GB" sz="1200" dirty="0"/>
              <a:t> your practical lesson you must leave your food in the cool room and collect after afternoon registration.</a:t>
            </a:r>
          </a:p>
          <a:p>
            <a:endParaRPr lang="en-GB" sz="1200" dirty="0"/>
          </a:p>
          <a:p>
            <a:endParaRPr lang="en-GB" sz="1200" dirty="0"/>
          </a:p>
          <a:p>
            <a:r>
              <a:rPr lang="en-GB" sz="1200" dirty="0"/>
              <a:t>	Think about the environment. Try not to use too many plastic bags for your ingredients Try to reuse </a:t>
            </a:r>
          </a:p>
          <a:p>
            <a:r>
              <a:rPr lang="en-GB" sz="1200" dirty="0"/>
              <a:t>	plastic pots and bags. Use old margarine tubs/sweet tins instead.</a:t>
            </a:r>
          </a:p>
          <a:p>
            <a:endParaRPr lang="en-GB" sz="1200" dirty="0"/>
          </a:p>
          <a:p>
            <a:endParaRPr lang="en-GB" sz="1200" dirty="0"/>
          </a:p>
          <a:p>
            <a:endParaRPr lang="en-GB" sz="1200" dirty="0"/>
          </a:p>
          <a:p>
            <a:endParaRPr lang="en-GB" sz="1200" dirty="0"/>
          </a:p>
          <a:p>
            <a:pPr algn="ctr"/>
            <a:r>
              <a:rPr lang="en-GB" sz="1200" b="1" dirty="0"/>
              <a:t>It is essential that you leave your unit drawers and cupboards CLEAN and TIDY, ready for the next class.</a:t>
            </a:r>
          </a:p>
          <a:p>
            <a:endParaRPr lang="en-GB" sz="1200" dirty="0"/>
          </a:p>
          <a:p>
            <a:r>
              <a:rPr lang="en-GB" sz="1200" dirty="0"/>
              <a:t>Please sign to show that you have read and understood the essential information set out below.</a:t>
            </a:r>
          </a:p>
          <a:p>
            <a:endParaRPr lang="en-GB" sz="1200" dirty="0"/>
          </a:p>
          <a:p>
            <a:r>
              <a:rPr lang="en-GB" sz="1200" dirty="0"/>
              <a:t>Name…………………………………………………		Signature…………………………………………..	Date…………………………….</a:t>
            </a:r>
          </a:p>
        </p:txBody>
      </p:sp>
      <p:pic>
        <p:nvPicPr>
          <p:cNvPr id="7" name="Picture 6"/>
          <p:cNvPicPr>
            <a:picLocks noChangeAspect="1"/>
          </p:cNvPicPr>
          <p:nvPr/>
        </p:nvPicPr>
        <p:blipFill>
          <a:blip r:embed="rId2"/>
          <a:stretch>
            <a:fillRect/>
          </a:stretch>
        </p:blipFill>
        <p:spPr>
          <a:xfrm>
            <a:off x="172994" y="4544902"/>
            <a:ext cx="922698" cy="922698"/>
          </a:xfrm>
          <a:prstGeom prst="rect">
            <a:avLst/>
          </a:prstGeom>
        </p:spPr>
      </p:pic>
      <p:pic>
        <p:nvPicPr>
          <p:cNvPr id="8" name="Picture 7"/>
          <p:cNvPicPr>
            <a:picLocks noChangeAspect="1"/>
          </p:cNvPicPr>
          <p:nvPr/>
        </p:nvPicPr>
        <p:blipFill>
          <a:blip r:embed="rId3"/>
          <a:stretch>
            <a:fillRect/>
          </a:stretch>
        </p:blipFill>
        <p:spPr>
          <a:xfrm>
            <a:off x="7553325" y="4417069"/>
            <a:ext cx="1042506" cy="1036410"/>
          </a:xfrm>
          <a:prstGeom prst="rect">
            <a:avLst/>
          </a:prstGeom>
        </p:spPr>
      </p:pic>
      <p:sp>
        <p:nvSpPr>
          <p:cNvPr id="5" name="Slide Number Placeholder 4"/>
          <p:cNvSpPr>
            <a:spLocks noGrp="1"/>
          </p:cNvSpPr>
          <p:nvPr>
            <p:ph type="sldNum" sz="quarter" idx="12"/>
          </p:nvPr>
        </p:nvSpPr>
        <p:spPr/>
        <p:txBody>
          <a:bodyPr/>
          <a:lstStyle/>
          <a:p>
            <a:fld id="{620B242D-6290-49E5-A6EF-D013109EBBA5}" type="slidenum">
              <a:rPr lang="en-GB" smtClean="0"/>
              <a:t>4</a:t>
            </a:fld>
            <a:endParaRPr lang="en-GB" dirty="0"/>
          </a:p>
        </p:txBody>
      </p:sp>
    </p:spTree>
    <p:extLst>
      <p:ext uri="{BB962C8B-B14F-4D97-AF65-F5344CB8AC3E}">
        <p14:creationId xmlns:p14="http://schemas.microsoft.com/office/powerpoint/2010/main" val="1055018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2B165BD-FF63-4084-A2CE-F3727B13051D}"/>
              </a:ext>
            </a:extLst>
          </p:cNvPr>
          <p:cNvSpPr/>
          <p:nvPr/>
        </p:nvSpPr>
        <p:spPr>
          <a:xfrm>
            <a:off x="2465711" y="337441"/>
            <a:ext cx="4182620" cy="584775"/>
          </a:xfrm>
          <a:prstGeom prst="rect">
            <a:avLst/>
          </a:prstGeom>
          <a:noFill/>
        </p:spPr>
        <p:txBody>
          <a:bodyPr wrap="none" lIns="91440" tIns="45720" rIns="91440" bIns="45720">
            <a:spAutoFit/>
          </a:bodyPr>
          <a:lstStyle/>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Love Food. Hate Waste.</a:t>
            </a:r>
          </a:p>
        </p:txBody>
      </p:sp>
      <p:pic>
        <p:nvPicPr>
          <p:cNvPr id="4" name="Picture 3"/>
          <p:cNvPicPr>
            <a:picLocks noChangeAspect="1"/>
          </p:cNvPicPr>
          <p:nvPr/>
        </p:nvPicPr>
        <p:blipFill>
          <a:blip r:embed="rId2"/>
          <a:stretch>
            <a:fillRect/>
          </a:stretch>
        </p:blipFill>
        <p:spPr>
          <a:xfrm>
            <a:off x="995302" y="981197"/>
            <a:ext cx="6956139" cy="2658086"/>
          </a:xfrm>
          <a:prstGeom prst="rect">
            <a:avLst/>
          </a:prstGeom>
        </p:spPr>
      </p:pic>
      <p:sp>
        <p:nvSpPr>
          <p:cNvPr id="7" name="Rounded Rectangular Callout 4"/>
          <p:cNvSpPr>
            <a:spLocks noChangeAspect="1"/>
          </p:cNvSpPr>
          <p:nvPr/>
        </p:nvSpPr>
        <p:spPr>
          <a:xfrm>
            <a:off x="247601" y="3539883"/>
            <a:ext cx="3283584"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dirty="0">
                <a:solidFill>
                  <a:prstClr val="white"/>
                </a:solidFill>
                <a:latin typeface="Arial" charset="0"/>
                <a:ea typeface="Arial" charset="0"/>
                <a:cs typeface="Arial" charset="0"/>
              </a:rPr>
              <a:t>In England we throw away 7.1m </a:t>
            </a:r>
            <a:r>
              <a:rPr lang="en-GB" dirty="0">
                <a:solidFill>
                  <a:prstClr val="white"/>
                </a:solidFill>
                <a:latin typeface="Arial" charset="0"/>
                <a:ea typeface="Arial" charset="0"/>
                <a:cs typeface="Arial" charset="0"/>
              </a:rPr>
              <a:t>tonnes</a:t>
            </a:r>
            <a:r>
              <a:rPr lang="en-US" dirty="0">
                <a:solidFill>
                  <a:prstClr val="white"/>
                </a:solidFill>
                <a:latin typeface="Arial" charset="0"/>
                <a:ea typeface="Arial" charset="0"/>
                <a:cs typeface="Arial" charset="0"/>
              </a:rPr>
              <a:t> of food every year from our homes.</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pic>
        <p:nvPicPr>
          <p:cNvPr id="8" name="Picture 7">
            <a:extLst>
              <a:ext uri="{FF2B5EF4-FFF2-40B4-BE49-F238E27FC236}">
                <a16:creationId xmlns:a16="http://schemas.microsoft.com/office/drawing/2014/main" xmlns="" id="{A52E036E-6596-4DBE-81EF-D377C935A80F}"/>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597947" y="5343377"/>
            <a:ext cx="2756198" cy="1378099"/>
          </a:xfrm>
          <a:prstGeom prst="rect">
            <a:avLst/>
          </a:prstGeom>
        </p:spPr>
      </p:pic>
      <p:sp>
        <p:nvSpPr>
          <p:cNvPr id="9" name="Speech Bubble: Rectangle 3">
            <a:extLst>
              <a:ext uri="{FF2B5EF4-FFF2-40B4-BE49-F238E27FC236}">
                <a16:creationId xmlns:a16="http://schemas.microsoft.com/office/drawing/2014/main" xmlns="" id="{955EB686-FC46-42A1-B240-C73640F2EE4A}"/>
              </a:ext>
            </a:extLst>
          </p:cNvPr>
          <p:cNvSpPr/>
          <p:nvPr/>
        </p:nvSpPr>
        <p:spPr>
          <a:xfrm rot="1440419">
            <a:off x="4992519" y="4148530"/>
            <a:ext cx="2798032" cy="138583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tonne of waste is the weight of a small car!</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1778" b="100000" l="889" r="100000"/>
                    </a14:imgEffect>
                  </a14:imgLayer>
                </a14:imgProps>
              </a:ext>
            </a:extLst>
          </a:blip>
          <a:stretch>
            <a:fillRect/>
          </a:stretch>
        </p:blipFill>
        <p:spPr>
          <a:xfrm>
            <a:off x="4937760" y="5445258"/>
            <a:ext cx="1174336" cy="1174336"/>
          </a:xfrm>
          <a:prstGeom prst="rect">
            <a:avLst/>
          </a:prstGeom>
        </p:spPr>
      </p:pic>
      <p:sp>
        <p:nvSpPr>
          <p:cNvPr id="11" name="Slide Number Placeholder 10"/>
          <p:cNvSpPr>
            <a:spLocks noGrp="1"/>
          </p:cNvSpPr>
          <p:nvPr>
            <p:ph type="sldNum" sz="quarter" idx="12"/>
          </p:nvPr>
        </p:nvSpPr>
        <p:spPr/>
        <p:txBody>
          <a:bodyPr/>
          <a:lstStyle/>
          <a:p>
            <a:fld id="{620B242D-6290-49E5-A6EF-D013109EBBA5}" type="slidenum">
              <a:rPr lang="en-GB" smtClean="0"/>
              <a:t>40</a:t>
            </a:fld>
            <a:endParaRPr lang="en-GB" dirty="0"/>
          </a:p>
        </p:txBody>
      </p:sp>
    </p:spTree>
    <p:extLst>
      <p:ext uri="{BB962C8B-B14F-4D97-AF65-F5344CB8AC3E}">
        <p14:creationId xmlns:p14="http://schemas.microsoft.com/office/powerpoint/2010/main" val="2960683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223" y="441648"/>
            <a:ext cx="4830279" cy="2987352"/>
          </a:xfrm>
          <a:prstGeom prst="rect">
            <a:avLst/>
          </a:prstGeom>
        </p:spPr>
      </p:pic>
      <p:sp>
        <p:nvSpPr>
          <p:cNvPr id="9" name="Rounded Rectangular Callout 4"/>
          <p:cNvSpPr>
            <a:spLocks noChangeAspect="1"/>
          </p:cNvSpPr>
          <p:nvPr/>
        </p:nvSpPr>
        <p:spPr>
          <a:xfrm rot="3016231" flipH="1">
            <a:off x="5856654" y="1129730"/>
            <a:ext cx="3023915"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...more than half of this </a:t>
            </a:r>
            <a:r>
              <a:rPr lang="en-US" dirty="0">
                <a:solidFill>
                  <a:prstClr val="white"/>
                </a:solidFill>
                <a:latin typeface="Arial" charset="0"/>
                <a:ea typeface="Arial" charset="0"/>
                <a:cs typeface="Arial" charset="0"/>
              </a:rPr>
              <a:t>is food that could have been eaten.</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sp>
        <p:nvSpPr>
          <p:cNvPr id="10" name="Rounded Rectangular Callout 4"/>
          <p:cNvSpPr>
            <a:spLocks noChangeAspect="1"/>
          </p:cNvSpPr>
          <p:nvPr/>
        </p:nvSpPr>
        <p:spPr>
          <a:xfrm rot="20017210">
            <a:off x="468817" y="841504"/>
            <a:ext cx="2748853"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This is enough to fill up </a:t>
            </a:r>
            <a:r>
              <a:rPr lang="en-GB" b="1" dirty="0">
                <a:solidFill>
                  <a:prstClr val="white"/>
                </a:solidFill>
                <a:latin typeface="Arial" charset="0"/>
                <a:ea typeface="Arial" charset="0"/>
                <a:cs typeface="Arial" charset="0"/>
              </a:rPr>
              <a:t>Wembley</a:t>
            </a:r>
            <a:r>
              <a:rPr lang="en-US" dirty="0">
                <a:solidFill>
                  <a:prstClr val="white"/>
                </a:solidFill>
                <a:latin typeface="Arial" charset="0"/>
                <a:ea typeface="Arial" charset="0"/>
                <a:cs typeface="Arial" charset="0"/>
              </a:rPr>
              <a:t> stadium 48 times over.</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sp>
        <p:nvSpPr>
          <p:cNvPr id="2" name="Slide Number Placeholder 1"/>
          <p:cNvSpPr>
            <a:spLocks noGrp="1"/>
          </p:cNvSpPr>
          <p:nvPr>
            <p:ph type="sldNum" sz="quarter" idx="12"/>
          </p:nvPr>
        </p:nvSpPr>
        <p:spPr/>
        <p:txBody>
          <a:bodyPr/>
          <a:lstStyle/>
          <a:p>
            <a:fld id="{620B242D-6290-49E5-A6EF-D013109EBBA5}" type="slidenum">
              <a:rPr lang="en-GB" smtClean="0"/>
              <a:t>41</a:t>
            </a:fld>
            <a:endParaRPr lang="en-GB"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068" y="4034436"/>
            <a:ext cx="3750587" cy="2504477"/>
          </a:xfrm>
          <a:prstGeom prst="rect">
            <a:avLst/>
          </a:prstGeom>
        </p:spPr>
      </p:pic>
      <p:pic>
        <p:nvPicPr>
          <p:cNvPr id="4" name="Picture 3"/>
          <p:cNvPicPr>
            <a:picLocks noChangeAspect="1"/>
          </p:cNvPicPr>
          <p:nvPr/>
        </p:nvPicPr>
        <p:blipFill>
          <a:blip r:embed="rId5"/>
          <a:stretch>
            <a:fillRect/>
          </a:stretch>
        </p:blipFill>
        <p:spPr>
          <a:xfrm rot="2227716">
            <a:off x="6212476" y="4443505"/>
            <a:ext cx="2548349" cy="1194920"/>
          </a:xfrm>
          <a:prstGeom prst="rect">
            <a:avLst/>
          </a:prstGeom>
        </p:spPr>
      </p:pic>
      <p:sp>
        <p:nvSpPr>
          <p:cNvPr id="6" name="Rounded Rectangular Callout 4"/>
          <p:cNvSpPr>
            <a:spLocks noChangeAspect="1"/>
          </p:cNvSpPr>
          <p:nvPr/>
        </p:nvSpPr>
        <p:spPr>
          <a:xfrm rot="19427754">
            <a:off x="151033" y="4414770"/>
            <a:ext cx="3132610"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811696 h 1929848"/>
              <a:gd name="connsiteX14" fmla="*/ 0 w 5678557"/>
              <a:gd name="connsiteY14"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42687 w 5678557"/>
              <a:gd name="connsiteY7" fmla="*/ 1403900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42687 w 5678557"/>
              <a:gd name="connsiteY7" fmla="*/ 1403900 h 1929848"/>
              <a:gd name="connsiteX8" fmla="*/ 3200179 w 5678557"/>
              <a:gd name="connsiteY8" fmla="*/ 1929848 h 1929848"/>
              <a:gd name="connsiteX9" fmla="*/ 2594805 w 5678557"/>
              <a:gd name="connsiteY9" fmla="*/ 1398106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2983380 w 5678557"/>
              <a:gd name="connsiteY7" fmla="*/ 1403900 h 1929848"/>
              <a:gd name="connsiteX8" fmla="*/ 3200179 w 5678557"/>
              <a:gd name="connsiteY8" fmla="*/ 1929848 h 1929848"/>
              <a:gd name="connsiteX9" fmla="*/ 2594805 w 5678557"/>
              <a:gd name="connsiteY9" fmla="*/ 1398106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404278 w 5678557"/>
              <a:gd name="connsiteY6" fmla="*/ 1397270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7271 h 1848741"/>
              <a:gd name="connsiteX11" fmla="*/ 0 w 5678557"/>
              <a:gd name="connsiteY11" fmla="*/ 1159560 h 1848741"/>
              <a:gd name="connsiteX12" fmla="*/ 0 w 5678557"/>
              <a:gd name="connsiteY12" fmla="*/ 1159565 h 1848741"/>
              <a:gd name="connsiteX13" fmla="*/ 0 w 5678557"/>
              <a:gd name="connsiteY13" fmla="*/ 231918 h 184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848741">
                <a:moveTo>
                  <a:pt x="0" y="231918"/>
                </a:moveTo>
                <a:cubicBezTo>
                  <a:pt x="0" y="103833"/>
                  <a:pt x="60521" y="5793"/>
                  <a:pt x="282751" y="0"/>
                </a:cubicBezTo>
                <a:lnTo>
                  <a:pt x="5387333" y="5793"/>
                </a:lnTo>
                <a:cubicBezTo>
                  <a:pt x="5612704" y="11587"/>
                  <a:pt x="5678557" y="103833"/>
                  <a:pt x="5678557" y="231918"/>
                </a:cubicBezTo>
                <a:lnTo>
                  <a:pt x="5678557" y="1159565"/>
                </a:lnTo>
                <a:lnTo>
                  <a:pt x="5678557" y="1159560"/>
                </a:lnTo>
                <a:cubicBezTo>
                  <a:pt x="5678557" y="1287645"/>
                  <a:pt x="5626034" y="1408857"/>
                  <a:pt x="5387335" y="1403063"/>
                </a:cubicBezTo>
                <a:lnTo>
                  <a:pt x="2983380" y="1403900"/>
                </a:lnTo>
                <a:lnTo>
                  <a:pt x="3132398" y="1848741"/>
                </a:lnTo>
                <a:lnTo>
                  <a:pt x="2594805" y="1398106"/>
                </a:lnTo>
                <a:lnTo>
                  <a:pt x="265807" y="1397271"/>
                </a:lnTo>
                <a:cubicBezTo>
                  <a:pt x="52049" y="1403063"/>
                  <a:pt x="0" y="1287645"/>
                  <a:pt x="0" y="1159560"/>
                </a:cubicBezTo>
                <a:lnTo>
                  <a:pt x="0" y="1159565"/>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We bin </a:t>
            </a:r>
            <a:r>
              <a:rPr lang="en-US" dirty="0">
                <a:solidFill>
                  <a:prstClr val="white"/>
                </a:solidFill>
                <a:latin typeface="Arial" charset="0"/>
                <a:ea typeface="Arial" charset="0"/>
                <a:cs typeface="Arial" charset="0"/>
              </a:rPr>
              <a:t>2 million slices of ham a day.</a:t>
            </a:r>
          </a:p>
          <a:p>
            <a:pPr>
              <a:spcAft>
                <a:spcPts val="25"/>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6859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a:spLocks noChangeAspect="1"/>
          </p:cNvSpPr>
          <p:nvPr/>
        </p:nvSpPr>
        <p:spPr>
          <a:xfrm>
            <a:off x="115948" y="221068"/>
            <a:ext cx="4320000" cy="917513"/>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7364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7204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8681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27304" y="0"/>
                  <a:pt x="155389" y="0"/>
                </a:cubicBezTo>
                <a:lnTo>
                  <a:pt x="946426" y="0"/>
                </a:lnTo>
                <a:lnTo>
                  <a:pt x="946426" y="0"/>
                </a:lnTo>
                <a:lnTo>
                  <a:pt x="2366065" y="0"/>
                </a:lnTo>
                <a:lnTo>
                  <a:pt x="5505161" y="0"/>
                </a:lnTo>
                <a:cubicBezTo>
                  <a:pt x="5633246" y="0"/>
                  <a:pt x="5678557" y="103833"/>
                  <a:pt x="5678557" y="231918"/>
                </a:cubicBezTo>
                <a:lnTo>
                  <a:pt x="5678557" y="811696"/>
                </a:lnTo>
                <a:lnTo>
                  <a:pt x="5678557" y="811696"/>
                </a:lnTo>
                <a:lnTo>
                  <a:pt x="5678557" y="1159565"/>
                </a:lnTo>
                <a:lnTo>
                  <a:pt x="5678557" y="1159560"/>
                </a:lnTo>
                <a:cubicBezTo>
                  <a:pt x="5678557" y="1287645"/>
                  <a:pt x="5637748" y="1391477"/>
                  <a:pt x="5509663" y="1391477"/>
                </a:cubicBezTo>
                <a:lnTo>
                  <a:pt x="3008797" y="1390903"/>
                </a:lnTo>
                <a:lnTo>
                  <a:pt x="3200179" y="1929848"/>
                </a:lnTo>
                <a:lnTo>
                  <a:pt x="2662583" y="1390901"/>
                </a:lnTo>
                <a:lnTo>
                  <a:pt x="195904" y="1391477"/>
                </a:lnTo>
                <a:cubicBezTo>
                  <a:pt x="67819" y="1391477"/>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We waste </a:t>
            </a:r>
            <a:r>
              <a:rPr lang="en-US" dirty="0">
                <a:solidFill>
                  <a:prstClr val="white"/>
                </a:solidFill>
                <a:latin typeface="Arial" charset="0"/>
                <a:ea typeface="Arial" charset="0"/>
                <a:cs typeface="Arial" charset="0"/>
              </a:rPr>
              <a:t>0.9 million bananas a day.</a:t>
            </a:r>
          </a:p>
          <a:p>
            <a:pPr>
              <a:spcAft>
                <a:spcPts val="25"/>
              </a:spcAft>
            </a:pPr>
            <a:endParaRPr lang="en-US" dirty="0">
              <a:solidFill>
                <a:prstClr val="white"/>
              </a:solidFill>
              <a:latin typeface="Arial" charset="0"/>
              <a:ea typeface="Arial" charset="0"/>
              <a:cs typeface="Arial" charset="0"/>
            </a:endParaRPr>
          </a:p>
        </p:txBody>
      </p:sp>
      <p:sp>
        <p:nvSpPr>
          <p:cNvPr id="8" name="Rounded Rectangular Callout 4"/>
          <p:cNvSpPr>
            <a:spLocks noChangeAspect="1"/>
          </p:cNvSpPr>
          <p:nvPr/>
        </p:nvSpPr>
        <p:spPr>
          <a:xfrm flipH="1">
            <a:off x="5710938" y="221068"/>
            <a:ext cx="3023915"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 That’s a lot of Banana bread that could have been made</a:t>
            </a:r>
            <a:r>
              <a:rPr lang="en-US" b="1" dirty="0">
                <a:solidFill>
                  <a:prstClr val="white"/>
                </a:solidFill>
                <a:latin typeface="Arial" charset="0"/>
                <a:ea typeface="Arial" charset="0"/>
                <a:cs typeface="Arial" charset="0"/>
                <a:sym typeface="Wingdings" panose="05000000000000000000" pitchFamily="2" charset="2"/>
              </a:rPr>
              <a:t></a:t>
            </a:r>
            <a:endParaRPr lang="en-US" b="1"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pic>
        <p:nvPicPr>
          <p:cNvPr id="4" name="Picture 3">
            <a:extLst>
              <a:ext uri="{FF2B5EF4-FFF2-40B4-BE49-F238E27FC236}">
                <a16:creationId xmlns:a16="http://schemas.microsoft.com/office/drawing/2014/main" xmlns="" id="{D28ABD36-DE18-4611-9788-A9BABC23AA2B}"/>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29854" y="1406340"/>
            <a:ext cx="4473616" cy="1704235"/>
          </a:xfrm>
          <a:prstGeom prst="rect">
            <a:avLst/>
          </a:prstGeom>
        </p:spPr>
      </p:pic>
      <p:sp>
        <p:nvSpPr>
          <p:cNvPr id="6" name="Rounded Rectangular Callout 4"/>
          <p:cNvSpPr>
            <a:spLocks noChangeAspect="1"/>
          </p:cNvSpPr>
          <p:nvPr/>
        </p:nvSpPr>
        <p:spPr>
          <a:xfrm>
            <a:off x="213996" y="3362485"/>
            <a:ext cx="3283584"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The average household of </a:t>
            </a:r>
            <a:r>
              <a:rPr lang="en-US" dirty="0">
                <a:solidFill>
                  <a:prstClr val="white"/>
                </a:solidFill>
                <a:latin typeface="Arial" charset="0"/>
                <a:ea typeface="Arial" charset="0"/>
                <a:cs typeface="Arial" charset="0"/>
              </a:rPr>
              <a:t> could save  around £ 460 year...</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sp>
        <p:nvSpPr>
          <p:cNvPr id="7" name="Rounded Rectangular Callout 4"/>
          <p:cNvSpPr>
            <a:spLocks noChangeAspect="1"/>
          </p:cNvSpPr>
          <p:nvPr/>
        </p:nvSpPr>
        <p:spPr>
          <a:xfrm>
            <a:off x="1855788" y="5334479"/>
            <a:ext cx="1673925" cy="917513"/>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40736 h 1938666"/>
              <a:gd name="connsiteX1" fmla="*/ 231918 w 5678557"/>
              <a:gd name="connsiteY1" fmla="*/ 8818 h 1938666"/>
              <a:gd name="connsiteX2" fmla="*/ 946426 w 5678557"/>
              <a:gd name="connsiteY2" fmla="*/ 8818 h 1938666"/>
              <a:gd name="connsiteX3" fmla="*/ 2653083 w 5678557"/>
              <a:gd name="connsiteY3" fmla="*/ 0 h 1938666"/>
              <a:gd name="connsiteX4" fmla="*/ 2982663 w 5678557"/>
              <a:gd name="connsiteY4" fmla="*/ 8818 h 1938666"/>
              <a:gd name="connsiteX5" fmla="*/ 5446639 w 5678557"/>
              <a:gd name="connsiteY5" fmla="*/ 8818 h 1938666"/>
              <a:gd name="connsiteX6" fmla="*/ 5678557 w 5678557"/>
              <a:gd name="connsiteY6" fmla="*/ 240736 h 1938666"/>
              <a:gd name="connsiteX7" fmla="*/ 5678557 w 5678557"/>
              <a:gd name="connsiteY7" fmla="*/ 820514 h 1938666"/>
              <a:gd name="connsiteX8" fmla="*/ 5678557 w 5678557"/>
              <a:gd name="connsiteY8" fmla="*/ 820514 h 1938666"/>
              <a:gd name="connsiteX9" fmla="*/ 5678557 w 5678557"/>
              <a:gd name="connsiteY9" fmla="*/ 1168383 h 1938666"/>
              <a:gd name="connsiteX10" fmla="*/ 5678557 w 5678557"/>
              <a:gd name="connsiteY10" fmla="*/ 1168378 h 1938666"/>
              <a:gd name="connsiteX11" fmla="*/ 5446639 w 5678557"/>
              <a:gd name="connsiteY11" fmla="*/ 1400296 h 1938666"/>
              <a:gd name="connsiteX12" fmla="*/ 3008796 w 5678557"/>
              <a:gd name="connsiteY12" fmla="*/ 1406923 h 1938666"/>
              <a:gd name="connsiteX13" fmla="*/ 3200179 w 5678557"/>
              <a:gd name="connsiteY13" fmla="*/ 1938666 h 1938666"/>
              <a:gd name="connsiteX14" fmla="*/ 2662583 w 5678557"/>
              <a:gd name="connsiteY14" fmla="*/ 1406923 h 1938666"/>
              <a:gd name="connsiteX15" fmla="*/ 231918 w 5678557"/>
              <a:gd name="connsiteY15" fmla="*/ 1400296 h 1938666"/>
              <a:gd name="connsiteX16" fmla="*/ 0 w 5678557"/>
              <a:gd name="connsiteY16" fmla="*/ 1168378 h 1938666"/>
              <a:gd name="connsiteX17" fmla="*/ 0 w 5678557"/>
              <a:gd name="connsiteY17" fmla="*/ 1168383 h 1938666"/>
              <a:gd name="connsiteX18" fmla="*/ 0 w 5678557"/>
              <a:gd name="connsiteY18" fmla="*/ 820514 h 1938666"/>
              <a:gd name="connsiteX19" fmla="*/ 0 w 5678557"/>
              <a:gd name="connsiteY19" fmla="*/ 820514 h 1938666"/>
              <a:gd name="connsiteX20" fmla="*/ 0 w 5678557"/>
              <a:gd name="connsiteY20" fmla="*/ 240736 h 1938666"/>
              <a:gd name="connsiteX0" fmla="*/ 0 w 5678557"/>
              <a:gd name="connsiteY0" fmla="*/ 231919 h 1929849"/>
              <a:gd name="connsiteX1" fmla="*/ 231918 w 5678557"/>
              <a:gd name="connsiteY1" fmla="*/ 1 h 1929849"/>
              <a:gd name="connsiteX2" fmla="*/ 946426 w 5678557"/>
              <a:gd name="connsiteY2" fmla="*/ 1 h 1929849"/>
              <a:gd name="connsiteX3" fmla="*/ 2653083 w 5678557"/>
              <a:gd name="connsiteY3" fmla="*/ 0 h 1929849"/>
              <a:gd name="connsiteX4" fmla="*/ 2982663 w 5678557"/>
              <a:gd name="connsiteY4" fmla="*/ 1 h 1929849"/>
              <a:gd name="connsiteX5" fmla="*/ 5446639 w 5678557"/>
              <a:gd name="connsiteY5" fmla="*/ 1 h 1929849"/>
              <a:gd name="connsiteX6" fmla="*/ 5678557 w 5678557"/>
              <a:gd name="connsiteY6" fmla="*/ 231919 h 1929849"/>
              <a:gd name="connsiteX7" fmla="*/ 5678557 w 5678557"/>
              <a:gd name="connsiteY7" fmla="*/ 811697 h 1929849"/>
              <a:gd name="connsiteX8" fmla="*/ 5678557 w 5678557"/>
              <a:gd name="connsiteY8" fmla="*/ 811697 h 1929849"/>
              <a:gd name="connsiteX9" fmla="*/ 5678557 w 5678557"/>
              <a:gd name="connsiteY9" fmla="*/ 1159566 h 1929849"/>
              <a:gd name="connsiteX10" fmla="*/ 5678557 w 5678557"/>
              <a:gd name="connsiteY10" fmla="*/ 1159561 h 1929849"/>
              <a:gd name="connsiteX11" fmla="*/ 5446639 w 5678557"/>
              <a:gd name="connsiteY11" fmla="*/ 1391479 h 1929849"/>
              <a:gd name="connsiteX12" fmla="*/ 3008796 w 5678557"/>
              <a:gd name="connsiteY12" fmla="*/ 1398106 h 1929849"/>
              <a:gd name="connsiteX13" fmla="*/ 3200179 w 5678557"/>
              <a:gd name="connsiteY13" fmla="*/ 1929849 h 1929849"/>
              <a:gd name="connsiteX14" fmla="*/ 2662583 w 5678557"/>
              <a:gd name="connsiteY14" fmla="*/ 1398106 h 1929849"/>
              <a:gd name="connsiteX15" fmla="*/ 231918 w 5678557"/>
              <a:gd name="connsiteY15" fmla="*/ 1391479 h 1929849"/>
              <a:gd name="connsiteX16" fmla="*/ 0 w 5678557"/>
              <a:gd name="connsiteY16" fmla="*/ 1159561 h 1929849"/>
              <a:gd name="connsiteX17" fmla="*/ 0 w 5678557"/>
              <a:gd name="connsiteY17" fmla="*/ 1159566 h 1929849"/>
              <a:gd name="connsiteX18" fmla="*/ 0 w 5678557"/>
              <a:gd name="connsiteY18" fmla="*/ 811697 h 1929849"/>
              <a:gd name="connsiteX19" fmla="*/ 0 w 5678557"/>
              <a:gd name="connsiteY19" fmla="*/ 811697 h 1929849"/>
              <a:gd name="connsiteX20" fmla="*/ 0 w 5678557"/>
              <a:gd name="connsiteY20" fmla="*/ 231919 h 1929849"/>
              <a:gd name="connsiteX0" fmla="*/ 0 w 5678557"/>
              <a:gd name="connsiteY0" fmla="*/ 699259 h 2397189"/>
              <a:gd name="connsiteX1" fmla="*/ 231918 w 5678557"/>
              <a:gd name="connsiteY1" fmla="*/ 467341 h 2397189"/>
              <a:gd name="connsiteX2" fmla="*/ 946426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2397189"/>
              <a:gd name="connsiteX1" fmla="*/ 231918 w 5678557"/>
              <a:gd name="connsiteY1" fmla="*/ 467341 h 2397189"/>
              <a:gd name="connsiteX2" fmla="*/ 2642072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1865445"/>
              <a:gd name="connsiteX1" fmla="*/ 231918 w 5678557"/>
              <a:gd name="connsiteY1" fmla="*/ 467341 h 1865445"/>
              <a:gd name="connsiteX2" fmla="*/ 2642072 w 5678557"/>
              <a:gd name="connsiteY2" fmla="*/ 467341 h 1865445"/>
              <a:gd name="connsiteX3" fmla="*/ 3291704 w 5678557"/>
              <a:gd name="connsiteY3" fmla="*/ 0 h 1865445"/>
              <a:gd name="connsiteX4" fmla="*/ 2982663 w 5678557"/>
              <a:gd name="connsiteY4" fmla="*/ 467341 h 1865445"/>
              <a:gd name="connsiteX5" fmla="*/ 5446639 w 5678557"/>
              <a:gd name="connsiteY5" fmla="*/ 467341 h 1865445"/>
              <a:gd name="connsiteX6" fmla="*/ 5678557 w 5678557"/>
              <a:gd name="connsiteY6" fmla="*/ 699259 h 1865445"/>
              <a:gd name="connsiteX7" fmla="*/ 5678557 w 5678557"/>
              <a:gd name="connsiteY7" fmla="*/ 1279037 h 1865445"/>
              <a:gd name="connsiteX8" fmla="*/ 5678557 w 5678557"/>
              <a:gd name="connsiteY8" fmla="*/ 1279037 h 1865445"/>
              <a:gd name="connsiteX9" fmla="*/ 5678557 w 5678557"/>
              <a:gd name="connsiteY9" fmla="*/ 1626906 h 1865445"/>
              <a:gd name="connsiteX10" fmla="*/ 5678557 w 5678557"/>
              <a:gd name="connsiteY10" fmla="*/ 1626901 h 1865445"/>
              <a:gd name="connsiteX11" fmla="*/ 5446639 w 5678557"/>
              <a:gd name="connsiteY11" fmla="*/ 1858819 h 1865445"/>
              <a:gd name="connsiteX12" fmla="*/ 3008796 w 5678557"/>
              <a:gd name="connsiteY12" fmla="*/ 1865446 h 1865445"/>
              <a:gd name="connsiteX13" fmla="*/ 2924913 w 5678557"/>
              <a:gd name="connsiteY13" fmla="*/ 1832854 h 1865445"/>
              <a:gd name="connsiteX14" fmla="*/ 2662583 w 5678557"/>
              <a:gd name="connsiteY14" fmla="*/ 1865446 h 1865445"/>
              <a:gd name="connsiteX15" fmla="*/ 231918 w 5678557"/>
              <a:gd name="connsiteY15" fmla="*/ 1858819 h 1865445"/>
              <a:gd name="connsiteX16" fmla="*/ 0 w 5678557"/>
              <a:gd name="connsiteY16" fmla="*/ 1626901 h 1865445"/>
              <a:gd name="connsiteX17" fmla="*/ 0 w 5678557"/>
              <a:gd name="connsiteY17" fmla="*/ 1626906 h 1865445"/>
              <a:gd name="connsiteX18" fmla="*/ 0 w 5678557"/>
              <a:gd name="connsiteY18" fmla="*/ 1279037 h 1865445"/>
              <a:gd name="connsiteX19" fmla="*/ 0 w 5678557"/>
              <a:gd name="connsiteY19" fmla="*/ 1279037 h 1865445"/>
              <a:gd name="connsiteX20" fmla="*/ 0 w 5678557"/>
              <a:gd name="connsiteY20" fmla="*/ 699259 h 186544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924913 w 5678557"/>
              <a:gd name="connsiteY13" fmla="*/ 1859306 h 1865446"/>
              <a:gd name="connsiteX14" fmla="*/ 2662583 w 5678557"/>
              <a:gd name="connsiteY14" fmla="*/ 1865446 h 1865446"/>
              <a:gd name="connsiteX15" fmla="*/ 231918 w 5678557"/>
              <a:gd name="connsiteY15" fmla="*/ 1858819 h 1865446"/>
              <a:gd name="connsiteX16" fmla="*/ 0 w 5678557"/>
              <a:gd name="connsiteY16" fmla="*/ 1626901 h 1865446"/>
              <a:gd name="connsiteX17" fmla="*/ 0 w 5678557"/>
              <a:gd name="connsiteY17" fmla="*/ 1626906 h 1865446"/>
              <a:gd name="connsiteX18" fmla="*/ 0 w 5678557"/>
              <a:gd name="connsiteY18" fmla="*/ 1279037 h 1865446"/>
              <a:gd name="connsiteX19" fmla="*/ 0 w 5678557"/>
              <a:gd name="connsiteY19" fmla="*/ 1279037 h 1865446"/>
              <a:gd name="connsiteX20" fmla="*/ 0 w 5678557"/>
              <a:gd name="connsiteY20" fmla="*/ 699259 h 1865446"/>
              <a:gd name="connsiteX0" fmla="*/ 0 w 5678557"/>
              <a:gd name="connsiteY0" fmla="*/ 699259 h 1869805"/>
              <a:gd name="connsiteX1" fmla="*/ 231918 w 5678557"/>
              <a:gd name="connsiteY1" fmla="*/ 467341 h 1869805"/>
              <a:gd name="connsiteX2" fmla="*/ 2642072 w 5678557"/>
              <a:gd name="connsiteY2" fmla="*/ 467341 h 1869805"/>
              <a:gd name="connsiteX3" fmla="*/ 3291704 w 5678557"/>
              <a:gd name="connsiteY3" fmla="*/ 0 h 1869805"/>
              <a:gd name="connsiteX4" fmla="*/ 2982663 w 5678557"/>
              <a:gd name="connsiteY4" fmla="*/ 467341 h 1869805"/>
              <a:gd name="connsiteX5" fmla="*/ 5446639 w 5678557"/>
              <a:gd name="connsiteY5" fmla="*/ 467341 h 1869805"/>
              <a:gd name="connsiteX6" fmla="*/ 5678557 w 5678557"/>
              <a:gd name="connsiteY6" fmla="*/ 699259 h 1869805"/>
              <a:gd name="connsiteX7" fmla="*/ 5678557 w 5678557"/>
              <a:gd name="connsiteY7" fmla="*/ 1279037 h 1869805"/>
              <a:gd name="connsiteX8" fmla="*/ 5678557 w 5678557"/>
              <a:gd name="connsiteY8" fmla="*/ 1279037 h 1869805"/>
              <a:gd name="connsiteX9" fmla="*/ 5678557 w 5678557"/>
              <a:gd name="connsiteY9" fmla="*/ 1626906 h 1869805"/>
              <a:gd name="connsiteX10" fmla="*/ 5678557 w 5678557"/>
              <a:gd name="connsiteY10" fmla="*/ 1626901 h 1869805"/>
              <a:gd name="connsiteX11" fmla="*/ 5446639 w 5678557"/>
              <a:gd name="connsiteY11" fmla="*/ 1858819 h 1869805"/>
              <a:gd name="connsiteX12" fmla="*/ 3008796 w 5678557"/>
              <a:gd name="connsiteY12" fmla="*/ 1865446 h 1869805"/>
              <a:gd name="connsiteX13" fmla="*/ 2924913 w 5678557"/>
              <a:gd name="connsiteY13" fmla="*/ 1869805 h 1869805"/>
              <a:gd name="connsiteX14" fmla="*/ 2662583 w 5678557"/>
              <a:gd name="connsiteY14" fmla="*/ 1865446 h 1869805"/>
              <a:gd name="connsiteX15" fmla="*/ 231918 w 5678557"/>
              <a:gd name="connsiteY15" fmla="*/ 1858819 h 1869805"/>
              <a:gd name="connsiteX16" fmla="*/ 0 w 5678557"/>
              <a:gd name="connsiteY16" fmla="*/ 1626901 h 1869805"/>
              <a:gd name="connsiteX17" fmla="*/ 0 w 5678557"/>
              <a:gd name="connsiteY17" fmla="*/ 1626906 h 1869805"/>
              <a:gd name="connsiteX18" fmla="*/ 0 w 5678557"/>
              <a:gd name="connsiteY18" fmla="*/ 1279037 h 1869805"/>
              <a:gd name="connsiteX19" fmla="*/ 0 w 5678557"/>
              <a:gd name="connsiteY19" fmla="*/ 1279037 h 1869805"/>
              <a:gd name="connsiteX20" fmla="*/ 0 w 5678557"/>
              <a:gd name="connsiteY20" fmla="*/ 699259 h 186980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662583 w 5678557"/>
              <a:gd name="connsiteY13" fmla="*/ 1865446 h 1865446"/>
              <a:gd name="connsiteX14" fmla="*/ 231918 w 5678557"/>
              <a:gd name="connsiteY14" fmla="*/ 1858819 h 1865446"/>
              <a:gd name="connsiteX15" fmla="*/ 0 w 5678557"/>
              <a:gd name="connsiteY15" fmla="*/ 1626901 h 1865446"/>
              <a:gd name="connsiteX16" fmla="*/ 0 w 5678557"/>
              <a:gd name="connsiteY16" fmla="*/ 1626906 h 1865446"/>
              <a:gd name="connsiteX17" fmla="*/ 0 w 5678557"/>
              <a:gd name="connsiteY17" fmla="*/ 1279037 h 1865446"/>
              <a:gd name="connsiteX18" fmla="*/ 0 w 5678557"/>
              <a:gd name="connsiteY18" fmla="*/ 1279037 h 1865446"/>
              <a:gd name="connsiteX19" fmla="*/ 0 w 5678557"/>
              <a:gd name="connsiteY19" fmla="*/ 699259 h 1865446"/>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31918 w 5678557"/>
              <a:gd name="connsiteY13" fmla="*/ 1858819 h 1865446"/>
              <a:gd name="connsiteX14" fmla="*/ 0 w 5678557"/>
              <a:gd name="connsiteY14" fmla="*/ 1626901 h 1865446"/>
              <a:gd name="connsiteX15" fmla="*/ 0 w 5678557"/>
              <a:gd name="connsiteY15" fmla="*/ 1626906 h 1865446"/>
              <a:gd name="connsiteX16" fmla="*/ 0 w 5678557"/>
              <a:gd name="connsiteY16" fmla="*/ 1279037 h 1865446"/>
              <a:gd name="connsiteX17" fmla="*/ 0 w 5678557"/>
              <a:gd name="connsiteY17" fmla="*/ 1279037 h 1865446"/>
              <a:gd name="connsiteX18" fmla="*/ 0 w 5678557"/>
              <a:gd name="connsiteY18" fmla="*/ 699259 h 1865446"/>
              <a:gd name="connsiteX0" fmla="*/ 0 w 5678557"/>
              <a:gd name="connsiteY0" fmla="*/ 699259 h 1858818"/>
              <a:gd name="connsiteX1" fmla="*/ 231918 w 5678557"/>
              <a:gd name="connsiteY1" fmla="*/ 467341 h 1858818"/>
              <a:gd name="connsiteX2" fmla="*/ 2642072 w 5678557"/>
              <a:gd name="connsiteY2" fmla="*/ 467341 h 1858818"/>
              <a:gd name="connsiteX3" fmla="*/ 3291704 w 5678557"/>
              <a:gd name="connsiteY3" fmla="*/ 0 h 1858818"/>
              <a:gd name="connsiteX4" fmla="*/ 2982663 w 5678557"/>
              <a:gd name="connsiteY4" fmla="*/ 467341 h 1858818"/>
              <a:gd name="connsiteX5" fmla="*/ 5446639 w 5678557"/>
              <a:gd name="connsiteY5" fmla="*/ 467341 h 1858818"/>
              <a:gd name="connsiteX6" fmla="*/ 5678557 w 5678557"/>
              <a:gd name="connsiteY6" fmla="*/ 699259 h 1858818"/>
              <a:gd name="connsiteX7" fmla="*/ 5678557 w 5678557"/>
              <a:gd name="connsiteY7" fmla="*/ 1279037 h 1858818"/>
              <a:gd name="connsiteX8" fmla="*/ 5678557 w 5678557"/>
              <a:gd name="connsiteY8" fmla="*/ 1279037 h 1858818"/>
              <a:gd name="connsiteX9" fmla="*/ 5678557 w 5678557"/>
              <a:gd name="connsiteY9" fmla="*/ 1626906 h 1858818"/>
              <a:gd name="connsiteX10" fmla="*/ 5678557 w 5678557"/>
              <a:gd name="connsiteY10" fmla="*/ 1626901 h 1858818"/>
              <a:gd name="connsiteX11" fmla="*/ 5446639 w 5678557"/>
              <a:gd name="connsiteY11" fmla="*/ 1858819 h 1858818"/>
              <a:gd name="connsiteX12" fmla="*/ 231918 w 5678557"/>
              <a:gd name="connsiteY12" fmla="*/ 1858819 h 1858818"/>
              <a:gd name="connsiteX13" fmla="*/ 0 w 5678557"/>
              <a:gd name="connsiteY13" fmla="*/ 1626901 h 1858818"/>
              <a:gd name="connsiteX14" fmla="*/ 0 w 5678557"/>
              <a:gd name="connsiteY14" fmla="*/ 1626906 h 1858818"/>
              <a:gd name="connsiteX15" fmla="*/ 0 w 5678557"/>
              <a:gd name="connsiteY15" fmla="*/ 1279037 h 1858818"/>
              <a:gd name="connsiteX16" fmla="*/ 0 w 5678557"/>
              <a:gd name="connsiteY16" fmla="*/ 1279037 h 1858818"/>
              <a:gd name="connsiteX17" fmla="*/ 0 w 5678557"/>
              <a:gd name="connsiteY17" fmla="*/ 699259 h 185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78557" h="1858818">
                <a:moveTo>
                  <a:pt x="0" y="699259"/>
                </a:moveTo>
                <a:cubicBezTo>
                  <a:pt x="0" y="571174"/>
                  <a:pt x="103833" y="467341"/>
                  <a:pt x="231918" y="467341"/>
                </a:cubicBezTo>
                <a:lnTo>
                  <a:pt x="2642072" y="467341"/>
                </a:lnTo>
                <a:lnTo>
                  <a:pt x="3291704" y="0"/>
                </a:lnTo>
                <a:lnTo>
                  <a:pt x="2982663" y="467341"/>
                </a:lnTo>
                <a:lnTo>
                  <a:pt x="5446639" y="467341"/>
                </a:lnTo>
                <a:cubicBezTo>
                  <a:pt x="5574724" y="467341"/>
                  <a:pt x="5678557" y="571174"/>
                  <a:pt x="5678557" y="699259"/>
                </a:cubicBezTo>
                <a:lnTo>
                  <a:pt x="5678557" y="1279037"/>
                </a:lnTo>
                <a:lnTo>
                  <a:pt x="5678557" y="1279037"/>
                </a:lnTo>
                <a:lnTo>
                  <a:pt x="5678557" y="1626906"/>
                </a:lnTo>
                <a:lnTo>
                  <a:pt x="5678557" y="1626901"/>
                </a:lnTo>
                <a:cubicBezTo>
                  <a:pt x="5678557" y="1754986"/>
                  <a:pt x="5574724" y="1858819"/>
                  <a:pt x="5446639" y="1858819"/>
                </a:cubicBezTo>
                <a:lnTo>
                  <a:pt x="231918" y="1858819"/>
                </a:lnTo>
                <a:cubicBezTo>
                  <a:pt x="103833" y="1858819"/>
                  <a:pt x="0" y="1754986"/>
                  <a:pt x="0" y="1626901"/>
                </a:cubicBezTo>
                <a:lnTo>
                  <a:pt x="0" y="1626906"/>
                </a:lnTo>
                <a:lnTo>
                  <a:pt x="0" y="1279037"/>
                </a:lnTo>
                <a:lnTo>
                  <a:pt x="0" y="1279037"/>
                </a:lnTo>
                <a:lnTo>
                  <a:pt x="0" y="699259"/>
                </a:lnTo>
                <a:close/>
              </a:path>
            </a:pathLst>
          </a:custGeom>
          <a:solidFill>
            <a:srgbClr val="EE7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endParaRPr lang="en-US" b="1" dirty="0">
              <a:solidFill>
                <a:prstClr val="white"/>
              </a:solidFill>
              <a:latin typeface="Arial" charset="0"/>
              <a:ea typeface="Arial" charset="0"/>
              <a:cs typeface="Arial" charset="0"/>
            </a:endParaRPr>
          </a:p>
          <a:p>
            <a:pPr>
              <a:spcAft>
                <a:spcPts val="25"/>
              </a:spcAft>
            </a:pPr>
            <a:r>
              <a:rPr lang="en-US" b="1" dirty="0">
                <a:solidFill>
                  <a:prstClr val="white"/>
                </a:solidFill>
                <a:latin typeface="Arial" charset="0"/>
                <a:ea typeface="Arial" charset="0"/>
                <a:cs typeface="Arial" charset="0"/>
              </a:rPr>
              <a:t>Shocking!</a:t>
            </a:r>
            <a:endParaRPr lang="en-US" dirty="0">
              <a:solidFill>
                <a:prstClr val="white"/>
              </a:solidFill>
              <a:latin typeface="Arial" charset="0"/>
              <a:ea typeface="Arial" charset="0"/>
              <a:cs typeface="Arial"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713" y="3519878"/>
            <a:ext cx="3157849" cy="3182234"/>
          </a:xfrm>
          <a:prstGeom prst="rect">
            <a:avLst/>
          </a:prstGeom>
        </p:spPr>
      </p:pic>
      <p:sp>
        <p:nvSpPr>
          <p:cNvPr id="10" name="Rounded Rectangular Callout 4"/>
          <p:cNvSpPr>
            <a:spLocks noChangeAspect="1"/>
          </p:cNvSpPr>
          <p:nvPr/>
        </p:nvSpPr>
        <p:spPr>
          <a:xfrm flipH="1">
            <a:off x="5710938" y="2513319"/>
            <a:ext cx="3023915"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...enough for 46 </a:t>
            </a:r>
            <a:r>
              <a:rPr lang="en-US" dirty="0">
                <a:solidFill>
                  <a:prstClr val="white"/>
                </a:solidFill>
                <a:latin typeface="Arial" charset="0"/>
                <a:ea typeface="Arial" charset="0"/>
                <a:cs typeface="Arial" charset="0"/>
              </a:rPr>
              <a:t>trips to the cinema!</a:t>
            </a:r>
          </a:p>
          <a:p>
            <a:pPr>
              <a:spcAft>
                <a:spcPts val="25"/>
              </a:spcAft>
            </a:pPr>
            <a:endParaRPr lang="en-US" b="1" dirty="0">
              <a:solidFill>
                <a:prstClr val="white"/>
              </a:solidFill>
              <a:latin typeface="Arial" charset="0"/>
              <a:ea typeface="Arial" charset="0"/>
              <a:cs typeface="Arial" charset="0"/>
            </a:endParaRPr>
          </a:p>
        </p:txBody>
      </p:sp>
      <p:sp>
        <p:nvSpPr>
          <p:cNvPr id="2" name="Slide Number Placeholder 1"/>
          <p:cNvSpPr>
            <a:spLocks noGrp="1"/>
          </p:cNvSpPr>
          <p:nvPr>
            <p:ph type="sldNum" sz="quarter" idx="12"/>
          </p:nvPr>
        </p:nvSpPr>
        <p:spPr/>
        <p:txBody>
          <a:bodyPr/>
          <a:lstStyle/>
          <a:p>
            <a:fld id="{620B242D-6290-49E5-A6EF-D013109EBBA5}" type="slidenum">
              <a:rPr lang="en-GB" smtClean="0"/>
              <a:t>42</a:t>
            </a:fld>
            <a:endParaRPr lang="en-GB" dirty="0"/>
          </a:p>
        </p:txBody>
      </p:sp>
    </p:spTree>
    <p:extLst>
      <p:ext uri="{BB962C8B-B14F-4D97-AF65-F5344CB8AC3E}">
        <p14:creationId xmlns:p14="http://schemas.microsoft.com/office/powerpoint/2010/main" val="47375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676" y="1008207"/>
            <a:ext cx="3049140" cy="2851511"/>
          </a:xfrm>
          <a:prstGeom prst="rect">
            <a:avLst/>
          </a:prstGeom>
        </p:spPr>
      </p:pic>
      <p:sp>
        <p:nvSpPr>
          <p:cNvPr id="8" name="Rounded Rectangular Callout 4"/>
          <p:cNvSpPr>
            <a:spLocks noChangeAspect="1"/>
          </p:cNvSpPr>
          <p:nvPr/>
        </p:nvSpPr>
        <p:spPr>
          <a:xfrm flipH="1">
            <a:off x="5497802" y="115881"/>
            <a:ext cx="3023915"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dirty="0">
                <a:solidFill>
                  <a:schemeClr val="bg1"/>
                </a:solidFill>
                <a:latin typeface="Arial" charset="0"/>
                <a:ea typeface="Arial" charset="0"/>
                <a:cs typeface="Arial" charset="0"/>
              </a:rPr>
              <a:t>What would you buy with £800?</a:t>
            </a:r>
          </a:p>
          <a:p>
            <a:pPr>
              <a:spcAft>
                <a:spcPts val="25"/>
              </a:spcAft>
            </a:pPr>
            <a:endParaRPr lang="en-US" dirty="0">
              <a:solidFill>
                <a:schemeClr val="bg1"/>
              </a:solidFill>
              <a:latin typeface="Arial" charset="0"/>
              <a:ea typeface="Arial" charset="0"/>
              <a:cs typeface="Arial" charset="0"/>
            </a:endParaRPr>
          </a:p>
        </p:txBody>
      </p:sp>
      <p:sp>
        <p:nvSpPr>
          <p:cNvPr id="9" name="Rounded Rectangular Callout 4"/>
          <p:cNvSpPr>
            <a:spLocks noChangeAspect="1"/>
          </p:cNvSpPr>
          <p:nvPr/>
        </p:nvSpPr>
        <p:spPr>
          <a:xfrm>
            <a:off x="159506" y="115881"/>
            <a:ext cx="4320000"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7364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7204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8681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27304" y="0"/>
                  <a:pt x="155389" y="0"/>
                </a:cubicBezTo>
                <a:lnTo>
                  <a:pt x="946426" y="0"/>
                </a:lnTo>
                <a:lnTo>
                  <a:pt x="946426" y="0"/>
                </a:lnTo>
                <a:lnTo>
                  <a:pt x="2366065" y="0"/>
                </a:lnTo>
                <a:lnTo>
                  <a:pt x="5505161" y="0"/>
                </a:lnTo>
                <a:cubicBezTo>
                  <a:pt x="5633246" y="0"/>
                  <a:pt x="5678557" y="103833"/>
                  <a:pt x="5678557" y="231918"/>
                </a:cubicBezTo>
                <a:lnTo>
                  <a:pt x="5678557" y="811696"/>
                </a:lnTo>
                <a:lnTo>
                  <a:pt x="5678557" y="811696"/>
                </a:lnTo>
                <a:lnTo>
                  <a:pt x="5678557" y="1159565"/>
                </a:lnTo>
                <a:lnTo>
                  <a:pt x="5678557" y="1159560"/>
                </a:lnTo>
                <a:cubicBezTo>
                  <a:pt x="5678557" y="1287645"/>
                  <a:pt x="5637748" y="1391477"/>
                  <a:pt x="5509663" y="1391477"/>
                </a:cubicBezTo>
                <a:lnTo>
                  <a:pt x="3008797" y="1390903"/>
                </a:lnTo>
                <a:lnTo>
                  <a:pt x="3200179" y="1929848"/>
                </a:lnTo>
                <a:lnTo>
                  <a:pt x="2662583" y="1390901"/>
                </a:lnTo>
                <a:lnTo>
                  <a:pt x="195904" y="1391477"/>
                </a:lnTo>
                <a:cubicBezTo>
                  <a:pt x="67819" y="1391477"/>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...or a family of 4 </a:t>
            </a:r>
            <a:r>
              <a:rPr lang="en-US" dirty="0">
                <a:solidFill>
                  <a:schemeClr val="bg1"/>
                </a:solidFill>
                <a:latin typeface="Arial" charset="0"/>
                <a:ea typeface="Arial" charset="0"/>
                <a:cs typeface="Arial" charset="0"/>
              </a:rPr>
              <a:t>we could save around £800 a year.</a:t>
            </a:r>
            <a:endParaRPr lang="en-US" b="1"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014" y="3712998"/>
            <a:ext cx="2267449" cy="3145002"/>
          </a:xfrm>
          <a:prstGeom prst="rect">
            <a:avLst/>
          </a:prstGeom>
        </p:spPr>
      </p:pic>
      <p:sp>
        <p:nvSpPr>
          <p:cNvPr id="5" name="Rounded Rectangular Callout 4"/>
          <p:cNvSpPr>
            <a:spLocks noChangeAspect="1"/>
          </p:cNvSpPr>
          <p:nvPr/>
        </p:nvSpPr>
        <p:spPr>
          <a:xfrm>
            <a:off x="159506" y="3778740"/>
            <a:ext cx="4320000"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When we waste food we waste </a:t>
            </a:r>
            <a:r>
              <a:rPr lang="en-US" dirty="0">
                <a:solidFill>
                  <a:schemeClr val="bg1"/>
                </a:solidFill>
                <a:latin typeface="Arial" charset="0"/>
                <a:ea typeface="Arial" charset="0"/>
                <a:cs typeface="Arial" charset="0"/>
              </a:rPr>
              <a:t>all the energy and natural resources that go into producing it…</a:t>
            </a:r>
          </a:p>
          <a:p>
            <a:pPr>
              <a:spcAft>
                <a:spcPts val="25"/>
              </a:spcAft>
            </a:pPr>
            <a:endParaRPr lang="en-US" b="1"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sp>
        <p:nvSpPr>
          <p:cNvPr id="7" name="Rounded Rectangular Callout 4"/>
          <p:cNvSpPr>
            <a:spLocks noChangeAspect="1"/>
          </p:cNvSpPr>
          <p:nvPr/>
        </p:nvSpPr>
        <p:spPr>
          <a:xfrm flipH="1">
            <a:off x="5816816" y="3557852"/>
            <a:ext cx="3023915"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Wasted food also lets off </a:t>
            </a:r>
            <a:r>
              <a:rPr lang="en-US" dirty="0">
                <a:solidFill>
                  <a:schemeClr val="bg1"/>
                </a:solidFill>
                <a:latin typeface="Arial" charset="0"/>
                <a:ea typeface="Arial" charset="0"/>
                <a:cs typeface="Arial" charset="0"/>
              </a:rPr>
              <a:t>harmful gases in landfill...</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b="1" dirty="0">
              <a:solidFill>
                <a:schemeClr val="bg1"/>
              </a:solidFill>
              <a:latin typeface="Arial" charset="0"/>
              <a:ea typeface="Arial" charset="0"/>
              <a:cs typeface="Arial" charset="0"/>
            </a:endParaRPr>
          </a:p>
        </p:txBody>
      </p:sp>
      <p:sp>
        <p:nvSpPr>
          <p:cNvPr id="10" name="Rounded Rectangular Callout 4"/>
          <p:cNvSpPr>
            <a:spLocks noChangeAspect="1"/>
          </p:cNvSpPr>
          <p:nvPr/>
        </p:nvSpPr>
        <p:spPr>
          <a:xfrm>
            <a:off x="777915" y="5527250"/>
            <a:ext cx="2133424" cy="1190268"/>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40736 h 1938666"/>
              <a:gd name="connsiteX1" fmla="*/ 231918 w 5678557"/>
              <a:gd name="connsiteY1" fmla="*/ 8818 h 1938666"/>
              <a:gd name="connsiteX2" fmla="*/ 946426 w 5678557"/>
              <a:gd name="connsiteY2" fmla="*/ 8818 h 1938666"/>
              <a:gd name="connsiteX3" fmla="*/ 2653083 w 5678557"/>
              <a:gd name="connsiteY3" fmla="*/ 0 h 1938666"/>
              <a:gd name="connsiteX4" fmla="*/ 2982663 w 5678557"/>
              <a:gd name="connsiteY4" fmla="*/ 8818 h 1938666"/>
              <a:gd name="connsiteX5" fmla="*/ 5446639 w 5678557"/>
              <a:gd name="connsiteY5" fmla="*/ 8818 h 1938666"/>
              <a:gd name="connsiteX6" fmla="*/ 5678557 w 5678557"/>
              <a:gd name="connsiteY6" fmla="*/ 240736 h 1938666"/>
              <a:gd name="connsiteX7" fmla="*/ 5678557 w 5678557"/>
              <a:gd name="connsiteY7" fmla="*/ 820514 h 1938666"/>
              <a:gd name="connsiteX8" fmla="*/ 5678557 w 5678557"/>
              <a:gd name="connsiteY8" fmla="*/ 820514 h 1938666"/>
              <a:gd name="connsiteX9" fmla="*/ 5678557 w 5678557"/>
              <a:gd name="connsiteY9" fmla="*/ 1168383 h 1938666"/>
              <a:gd name="connsiteX10" fmla="*/ 5678557 w 5678557"/>
              <a:gd name="connsiteY10" fmla="*/ 1168378 h 1938666"/>
              <a:gd name="connsiteX11" fmla="*/ 5446639 w 5678557"/>
              <a:gd name="connsiteY11" fmla="*/ 1400296 h 1938666"/>
              <a:gd name="connsiteX12" fmla="*/ 3008796 w 5678557"/>
              <a:gd name="connsiteY12" fmla="*/ 1406923 h 1938666"/>
              <a:gd name="connsiteX13" fmla="*/ 3200179 w 5678557"/>
              <a:gd name="connsiteY13" fmla="*/ 1938666 h 1938666"/>
              <a:gd name="connsiteX14" fmla="*/ 2662583 w 5678557"/>
              <a:gd name="connsiteY14" fmla="*/ 1406923 h 1938666"/>
              <a:gd name="connsiteX15" fmla="*/ 231918 w 5678557"/>
              <a:gd name="connsiteY15" fmla="*/ 1400296 h 1938666"/>
              <a:gd name="connsiteX16" fmla="*/ 0 w 5678557"/>
              <a:gd name="connsiteY16" fmla="*/ 1168378 h 1938666"/>
              <a:gd name="connsiteX17" fmla="*/ 0 w 5678557"/>
              <a:gd name="connsiteY17" fmla="*/ 1168383 h 1938666"/>
              <a:gd name="connsiteX18" fmla="*/ 0 w 5678557"/>
              <a:gd name="connsiteY18" fmla="*/ 820514 h 1938666"/>
              <a:gd name="connsiteX19" fmla="*/ 0 w 5678557"/>
              <a:gd name="connsiteY19" fmla="*/ 820514 h 1938666"/>
              <a:gd name="connsiteX20" fmla="*/ 0 w 5678557"/>
              <a:gd name="connsiteY20" fmla="*/ 240736 h 1938666"/>
              <a:gd name="connsiteX0" fmla="*/ 0 w 5678557"/>
              <a:gd name="connsiteY0" fmla="*/ 231919 h 1929849"/>
              <a:gd name="connsiteX1" fmla="*/ 231918 w 5678557"/>
              <a:gd name="connsiteY1" fmla="*/ 1 h 1929849"/>
              <a:gd name="connsiteX2" fmla="*/ 946426 w 5678557"/>
              <a:gd name="connsiteY2" fmla="*/ 1 h 1929849"/>
              <a:gd name="connsiteX3" fmla="*/ 2653083 w 5678557"/>
              <a:gd name="connsiteY3" fmla="*/ 0 h 1929849"/>
              <a:gd name="connsiteX4" fmla="*/ 2982663 w 5678557"/>
              <a:gd name="connsiteY4" fmla="*/ 1 h 1929849"/>
              <a:gd name="connsiteX5" fmla="*/ 5446639 w 5678557"/>
              <a:gd name="connsiteY5" fmla="*/ 1 h 1929849"/>
              <a:gd name="connsiteX6" fmla="*/ 5678557 w 5678557"/>
              <a:gd name="connsiteY6" fmla="*/ 231919 h 1929849"/>
              <a:gd name="connsiteX7" fmla="*/ 5678557 w 5678557"/>
              <a:gd name="connsiteY7" fmla="*/ 811697 h 1929849"/>
              <a:gd name="connsiteX8" fmla="*/ 5678557 w 5678557"/>
              <a:gd name="connsiteY8" fmla="*/ 811697 h 1929849"/>
              <a:gd name="connsiteX9" fmla="*/ 5678557 w 5678557"/>
              <a:gd name="connsiteY9" fmla="*/ 1159566 h 1929849"/>
              <a:gd name="connsiteX10" fmla="*/ 5678557 w 5678557"/>
              <a:gd name="connsiteY10" fmla="*/ 1159561 h 1929849"/>
              <a:gd name="connsiteX11" fmla="*/ 5446639 w 5678557"/>
              <a:gd name="connsiteY11" fmla="*/ 1391479 h 1929849"/>
              <a:gd name="connsiteX12" fmla="*/ 3008796 w 5678557"/>
              <a:gd name="connsiteY12" fmla="*/ 1398106 h 1929849"/>
              <a:gd name="connsiteX13" fmla="*/ 3200179 w 5678557"/>
              <a:gd name="connsiteY13" fmla="*/ 1929849 h 1929849"/>
              <a:gd name="connsiteX14" fmla="*/ 2662583 w 5678557"/>
              <a:gd name="connsiteY14" fmla="*/ 1398106 h 1929849"/>
              <a:gd name="connsiteX15" fmla="*/ 231918 w 5678557"/>
              <a:gd name="connsiteY15" fmla="*/ 1391479 h 1929849"/>
              <a:gd name="connsiteX16" fmla="*/ 0 w 5678557"/>
              <a:gd name="connsiteY16" fmla="*/ 1159561 h 1929849"/>
              <a:gd name="connsiteX17" fmla="*/ 0 w 5678557"/>
              <a:gd name="connsiteY17" fmla="*/ 1159566 h 1929849"/>
              <a:gd name="connsiteX18" fmla="*/ 0 w 5678557"/>
              <a:gd name="connsiteY18" fmla="*/ 811697 h 1929849"/>
              <a:gd name="connsiteX19" fmla="*/ 0 w 5678557"/>
              <a:gd name="connsiteY19" fmla="*/ 811697 h 1929849"/>
              <a:gd name="connsiteX20" fmla="*/ 0 w 5678557"/>
              <a:gd name="connsiteY20" fmla="*/ 231919 h 1929849"/>
              <a:gd name="connsiteX0" fmla="*/ 0 w 5678557"/>
              <a:gd name="connsiteY0" fmla="*/ 699259 h 2397189"/>
              <a:gd name="connsiteX1" fmla="*/ 231918 w 5678557"/>
              <a:gd name="connsiteY1" fmla="*/ 467341 h 2397189"/>
              <a:gd name="connsiteX2" fmla="*/ 946426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2397189"/>
              <a:gd name="connsiteX1" fmla="*/ 231918 w 5678557"/>
              <a:gd name="connsiteY1" fmla="*/ 467341 h 2397189"/>
              <a:gd name="connsiteX2" fmla="*/ 2642072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1865445"/>
              <a:gd name="connsiteX1" fmla="*/ 231918 w 5678557"/>
              <a:gd name="connsiteY1" fmla="*/ 467341 h 1865445"/>
              <a:gd name="connsiteX2" fmla="*/ 2642072 w 5678557"/>
              <a:gd name="connsiteY2" fmla="*/ 467341 h 1865445"/>
              <a:gd name="connsiteX3" fmla="*/ 3291704 w 5678557"/>
              <a:gd name="connsiteY3" fmla="*/ 0 h 1865445"/>
              <a:gd name="connsiteX4" fmla="*/ 2982663 w 5678557"/>
              <a:gd name="connsiteY4" fmla="*/ 467341 h 1865445"/>
              <a:gd name="connsiteX5" fmla="*/ 5446639 w 5678557"/>
              <a:gd name="connsiteY5" fmla="*/ 467341 h 1865445"/>
              <a:gd name="connsiteX6" fmla="*/ 5678557 w 5678557"/>
              <a:gd name="connsiteY6" fmla="*/ 699259 h 1865445"/>
              <a:gd name="connsiteX7" fmla="*/ 5678557 w 5678557"/>
              <a:gd name="connsiteY7" fmla="*/ 1279037 h 1865445"/>
              <a:gd name="connsiteX8" fmla="*/ 5678557 w 5678557"/>
              <a:gd name="connsiteY8" fmla="*/ 1279037 h 1865445"/>
              <a:gd name="connsiteX9" fmla="*/ 5678557 w 5678557"/>
              <a:gd name="connsiteY9" fmla="*/ 1626906 h 1865445"/>
              <a:gd name="connsiteX10" fmla="*/ 5678557 w 5678557"/>
              <a:gd name="connsiteY10" fmla="*/ 1626901 h 1865445"/>
              <a:gd name="connsiteX11" fmla="*/ 5446639 w 5678557"/>
              <a:gd name="connsiteY11" fmla="*/ 1858819 h 1865445"/>
              <a:gd name="connsiteX12" fmla="*/ 3008796 w 5678557"/>
              <a:gd name="connsiteY12" fmla="*/ 1865446 h 1865445"/>
              <a:gd name="connsiteX13" fmla="*/ 2924913 w 5678557"/>
              <a:gd name="connsiteY13" fmla="*/ 1832854 h 1865445"/>
              <a:gd name="connsiteX14" fmla="*/ 2662583 w 5678557"/>
              <a:gd name="connsiteY14" fmla="*/ 1865446 h 1865445"/>
              <a:gd name="connsiteX15" fmla="*/ 231918 w 5678557"/>
              <a:gd name="connsiteY15" fmla="*/ 1858819 h 1865445"/>
              <a:gd name="connsiteX16" fmla="*/ 0 w 5678557"/>
              <a:gd name="connsiteY16" fmla="*/ 1626901 h 1865445"/>
              <a:gd name="connsiteX17" fmla="*/ 0 w 5678557"/>
              <a:gd name="connsiteY17" fmla="*/ 1626906 h 1865445"/>
              <a:gd name="connsiteX18" fmla="*/ 0 w 5678557"/>
              <a:gd name="connsiteY18" fmla="*/ 1279037 h 1865445"/>
              <a:gd name="connsiteX19" fmla="*/ 0 w 5678557"/>
              <a:gd name="connsiteY19" fmla="*/ 1279037 h 1865445"/>
              <a:gd name="connsiteX20" fmla="*/ 0 w 5678557"/>
              <a:gd name="connsiteY20" fmla="*/ 699259 h 186544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924913 w 5678557"/>
              <a:gd name="connsiteY13" fmla="*/ 1859306 h 1865446"/>
              <a:gd name="connsiteX14" fmla="*/ 2662583 w 5678557"/>
              <a:gd name="connsiteY14" fmla="*/ 1865446 h 1865446"/>
              <a:gd name="connsiteX15" fmla="*/ 231918 w 5678557"/>
              <a:gd name="connsiteY15" fmla="*/ 1858819 h 1865446"/>
              <a:gd name="connsiteX16" fmla="*/ 0 w 5678557"/>
              <a:gd name="connsiteY16" fmla="*/ 1626901 h 1865446"/>
              <a:gd name="connsiteX17" fmla="*/ 0 w 5678557"/>
              <a:gd name="connsiteY17" fmla="*/ 1626906 h 1865446"/>
              <a:gd name="connsiteX18" fmla="*/ 0 w 5678557"/>
              <a:gd name="connsiteY18" fmla="*/ 1279037 h 1865446"/>
              <a:gd name="connsiteX19" fmla="*/ 0 w 5678557"/>
              <a:gd name="connsiteY19" fmla="*/ 1279037 h 1865446"/>
              <a:gd name="connsiteX20" fmla="*/ 0 w 5678557"/>
              <a:gd name="connsiteY20" fmla="*/ 699259 h 1865446"/>
              <a:gd name="connsiteX0" fmla="*/ 0 w 5678557"/>
              <a:gd name="connsiteY0" fmla="*/ 699259 h 1869805"/>
              <a:gd name="connsiteX1" fmla="*/ 231918 w 5678557"/>
              <a:gd name="connsiteY1" fmla="*/ 467341 h 1869805"/>
              <a:gd name="connsiteX2" fmla="*/ 2642072 w 5678557"/>
              <a:gd name="connsiteY2" fmla="*/ 467341 h 1869805"/>
              <a:gd name="connsiteX3" fmla="*/ 3291704 w 5678557"/>
              <a:gd name="connsiteY3" fmla="*/ 0 h 1869805"/>
              <a:gd name="connsiteX4" fmla="*/ 2982663 w 5678557"/>
              <a:gd name="connsiteY4" fmla="*/ 467341 h 1869805"/>
              <a:gd name="connsiteX5" fmla="*/ 5446639 w 5678557"/>
              <a:gd name="connsiteY5" fmla="*/ 467341 h 1869805"/>
              <a:gd name="connsiteX6" fmla="*/ 5678557 w 5678557"/>
              <a:gd name="connsiteY6" fmla="*/ 699259 h 1869805"/>
              <a:gd name="connsiteX7" fmla="*/ 5678557 w 5678557"/>
              <a:gd name="connsiteY7" fmla="*/ 1279037 h 1869805"/>
              <a:gd name="connsiteX8" fmla="*/ 5678557 w 5678557"/>
              <a:gd name="connsiteY8" fmla="*/ 1279037 h 1869805"/>
              <a:gd name="connsiteX9" fmla="*/ 5678557 w 5678557"/>
              <a:gd name="connsiteY9" fmla="*/ 1626906 h 1869805"/>
              <a:gd name="connsiteX10" fmla="*/ 5678557 w 5678557"/>
              <a:gd name="connsiteY10" fmla="*/ 1626901 h 1869805"/>
              <a:gd name="connsiteX11" fmla="*/ 5446639 w 5678557"/>
              <a:gd name="connsiteY11" fmla="*/ 1858819 h 1869805"/>
              <a:gd name="connsiteX12" fmla="*/ 3008796 w 5678557"/>
              <a:gd name="connsiteY12" fmla="*/ 1865446 h 1869805"/>
              <a:gd name="connsiteX13" fmla="*/ 2924913 w 5678557"/>
              <a:gd name="connsiteY13" fmla="*/ 1869805 h 1869805"/>
              <a:gd name="connsiteX14" fmla="*/ 2662583 w 5678557"/>
              <a:gd name="connsiteY14" fmla="*/ 1865446 h 1869805"/>
              <a:gd name="connsiteX15" fmla="*/ 231918 w 5678557"/>
              <a:gd name="connsiteY15" fmla="*/ 1858819 h 1869805"/>
              <a:gd name="connsiteX16" fmla="*/ 0 w 5678557"/>
              <a:gd name="connsiteY16" fmla="*/ 1626901 h 1869805"/>
              <a:gd name="connsiteX17" fmla="*/ 0 w 5678557"/>
              <a:gd name="connsiteY17" fmla="*/ 1626906 h 1869805"/>
              <a:gd name="connsiteX18" fmla="*/ 0 w 5678557"/>
              <a:gd name="connsiteY18" fmla="*/ 1279037 h 1869805"/>
              <a:gd name="connsiteX19" fmla="*/ 0 w 5678557"/>
              <a:gd name="connsiteY19" fmla="*/ 1279037 h 1869805"/>
              <a:gd name="connsiteX20" fmla="*/ 0 w 5678557"/>
              <a:gd name="connsiteY20" fmla="*/ 699259 h 186980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662583 w 5678557"/>
              <a:gd name="connsiteY13" fmla="*/ 1865446 h 1865446"/>
              <a:gd name="connsiteX14" fmla="*/ 231918 w 5678557"/>
              <a:gd name="connsiteY14" fmla="*/ 1858819 h 1865446"/>
              <a:gd name="connsiteX15" fmla="*/ 0 w 5678557"/>
              <a:gd name="connsiteY15" fmla="*/ 1626901 h 1865446"/>
              <a:gd name="connsiteX16" fmla="*/ 0 w 5678557"/>
              <a:gd name="connsiteY16" fmla="*/ 1626906 h 1865446"/>
              <a:gd name="connsiteX17" fmla="*/ 0 w 5678557"/>
              <a:gd name="connsiteY17" fmla="*/ 1279037 h 1865446"/>
              <a:gd name="connsiteX18" fmla="*/ 0 w 5678557"/>
              <a:gd name="connsiteY18" fmla="*/ 1279037 h 1865446"/>
              <a:gd name="connsiteX19" fmla="*/ 0 w 5678557"/>
              <a:gd name="connsiteY19" fmla="*/ 699259 h 1865446"/>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31918 w 5678557"/>
              <a:gd name="connsiteY13" fmla="*/ 1858819 h 1865446"/>
              <a:gd name="connsiteX14" fmla="*/ 0 w 5678557"/>
              <a:gd name="connsiteY14" fmla="*/ 1626901 h 1865446"/>
              <a:gd name="connsiteX15" fmla="*/ 0 w 5678557"/>
              <a:gd name="connsiteY15" fmla="*/ 1626906 h 1865446"/>
              <a:gd name="connsiteX16" fmla="*/ 0 w 5678557"/>
              <a:gd name="connsiteY16" fmla="*/ 1279037 h 1865446"/>
              <a:gd name="connsiteX17" fmla="*/ 0 w 5678557"/>
              <a:gd name="connsiteY17" fmla="*/ 1279037 h 1865446"/>
              <a:gd name="connsiteX18" fmla="*/ 0 w 5678557"/>
              <a:gd name="connsiteY18" fmla="*/ 699259 h 1865446"/>
              <a:gd name="connsiteX0" fmla="*/ 0 w 5678557"/>
              <a:gd name="connsiteY0" fmla="*/ 699259 h 1858818"/>
              <a:gd name="connsiteX1" fmla="*/ 231918 w 5678557"/>
              <a:gd name="connsiteY1" fmla="*/ 467341 h 1858818"/>
              <a:gd name="connsiteX2" fmla="*/ 2642072 w 5678557"/>
              <a:gd name="connsiteY2" fmla="*/ 467341 h 1858818"/>
              <a:gd name="connsiteX3" fmla="*/ 3291704 w 5678557"/>
              <a:gd name="connsiteY3" fmla="*/ 0 h 1858818"/>
              <a:gd name="connsiteX4" fmla="*/ 2982663 w 5678557"/>
              <a:gd name="connsiteY4" fmla="*/ 467341 h 1858818"/>
              <a:gd name="connsiteX5" fmla="*/ 5446639 w 5678557"/>
              <a:gd name="connsiteY5" fmla="*/ 467341 h 1858818"/>
              <a:gd name="connsiteX6" fmla="*/ 5678557 w 5678557"/>
              <a:gd name="connsiteY6" fmla="*/ 699259 h 1858818"/>
              <a:gd name="connsiteX7" fmla="*/ 5678557 w 5678557"/>
              <a:gd name="connsiteY7" fmla="*/ 1279037 h 1858818"/>
              <a:gd name="connsiteX8" fmla="*/ 5678557 w 5678557"/>
              <a:gd name="connsiteY8" fmla="*/ 1279037 h 1858818"/>
              <a:gd name="connsiteX9" fmla="*/ 5678557 w 5678557"/>
              <a:gd name="connsiteY9" fmla="*/ 1626906 h 1858818"/>
              <a:gd name="connsiteX10" fmla="*/ 5678557 w 5678557"/>
              <a:gd name="connsiteY10" fmla="*/ 1626901 h 1858818"/>
              <a:gd name="connsiteX11" fmla="*/ 5446639 w 5678557"/>
              <a:gd name="connsiteY11" fmla="*/ 1858819 h 1858818"/>
              <a:gd name="connsiteX12" fmla="*/ 231918 w 5678557"/>
              <a:gd name="connsiteY12" fmla="*/ 1858819 h 1858818"/>
              <a:gd name="connsiteX13" fmla="*/ 0 w 5678557"/>
              <a:gd name="connsiteY13" fmla="*/ 1626901 h 1858818"/>
              <a:gd name="connsiteX14" fmla="*/ 0 w 5678557"/>
              <a:gd name="connsiteY14" fmla="*/ 1626906 h 1858818"/>
              <a:gd name="connsiteX15" fmla="*/ 0 w 5678557"/>
              <a:gd name="connsiteY15" fmla="*/ 1279037 h 1858818"/>
              <a:gd name="connsiteX16" fmla="*/ 0 w 5678557"/>
              <a:gd name="connsiteY16" fmla="*/ 1279037 h 1858818"/>
              <a:gd name="connsiteX17" fmla="*/ 0 w 5678557"/>
              <a:gd name="connsiteY17" fmla="*/ 699259 h 185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78557" h="1858818">
                <a:moveTo>
                  <a:pt x="0" y="699259"/>
                </a:moveTo>
                <a:cubicBezTo>
                  <a:pt x="0" y="571174"/>
                  <a:pt x="103833" y="467341"/>
                  <a:pt x="231918" y="467341"/>
                </a:cubicBezTo>
                <a:lnTo>
                  <a:pt x="2642072" y="467341"/>
                </a:lnTo>
                <a:lnTo>
                  <a:pt x="3291704" y="0"/>
                </a:lnTo>
                <a:lnTo>
                  <a:pt x="2982663" y="467341"/>
                </a:lnTo>
                <a:lnTo>
                  <a:pt x="5446639" y="467341"/>
                </a:lnTo>
                <a:cubicBezTo>
                  <a:pt x="5574724" y="467341"/>
                  <a:pt x="5678557" y="571174"/>
                  <a:pt x="5678557" y="699259"/>
                </a:cubicBezTo>
                <a:lnTo>
                  <a:pt x="5678557" y="1279037"/>
                </a:lnTo>
                <a:lnTo>
                  <a:pt x="5678557" y="1279037"/>
                </a:lnTo>
                <a:lnTo>
                  <a:pt x="5678557" y="1626906"/>
                </a:lnTo>
                <a:lnTo>
                  <a:pt x="5678557" y="1626901"/>
                </a:lnTo>
                <a:cubicBezTo>
                  <a:pt x="5678557" y="1754986"/>
                  <a:pt x="5574724" y="1858819"/>
                  <a:pt x="5446639" y="1858819"/>
                </a:cubicBezTo>
                <a:lnTo>
                  <a:pt x="231918" y="1858819"/>
                </a:lnTo>
                <a:cubicBezTo>
                  <a:pt x="103833" y="1858819"/>
                  <a:pt x="0" y="1754986"/>
                  <a:pt x="0" y="1626901"/>
                </a:cubicBezTo>
                <a:lnTo>
                  <a:pt x="0" y="1626906"/>
                </a:lnTo>
                <a:lnTo>
                  <a:pt x="0" y="1279037"/>
                </a:lnTo>
                <a:lnTo>
                  <a:pt x="0" y="1279037"/>
                </a:lnTo>
                <a:lnTo>
                  <a:pt x="0" y="699259"/>
                </a:lnTo>
                <a:close/>
              </a:path>
            </a:pathLst>
          </a:custGeom>
          <a:solidFill>
            <a:srgbClr val="EE7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endParaRPr lang="en-US" b="1" dirty="0">
              <a:solidFill>
                <a:schemeClr val="bg1"/>
              </a:solidFill>
              <a:latin typeface="Arial" charset="0"/>
              <a:ea typeface="Arial" charset="0"/>
              <a:cs typeface="Arial" charset="0"/>
            </a:endParaRPr>
          </a:p>
          <a:p>
            <a:pPr>
              <a:spcAft>
                <a:spcPts val="25"/>
              </a:spcAft>
            </a:pPr>
            <a:r>
              <a:rPr lang="en-US" b="1" dirty="0">
                <a:solidFill>
                  <a:schemeClr val="bg1"/>
                </a:solidFill>
                <a:latin typeface="Arial" charset="0"/>
                <a:ea typeface="Arial" charset="0"/>
                <a:cs typeface="Arial" charset="0"/>
              </a:rPr>
              <a:t>...this is bad </a:t>
            </a:r>
            <a:r>
              <a:rPr lang="en-US" dirty="0">
                <a:solidFill>
                  <a:schemeClr val="bg1"/>
                </a:solidFill>
                <a:latin typeface="Arial" charset="0"/>
                <a:ea typeface="Arial" charset="0"/>
                <a:cs typeface="Arial" charset="0"/>
              </a:rPr>
              <a:t>for our environment</a:t>
            </a:r>
          </a:p>
        </p:txBody>
      </p:sp>
      <p:sp>
        <p:nvSpPr>
          <p:cNvPr id="2" name="Slide Number Placeholder 1"/>
          <p:cNvSpPr>
            <a:spLocks noGrp="1"/>
          </p:cNvSpPr>
          <p:nvPr>
            <p:ph type="sldNum" sz="quarter" idx="12"/>
          </p:nvPr>
        </p:nvSpPr>
        <p:spPr/>
        <p:txBody>
          <a:bodyPr/>
          <a:lstStyle/>
          <a:p>
            <a:fld id="{620B242D-6290-49E5-A6EF-D013109EBBA5}" type="slidenum">
              <a:rPr lang="en-GB" smtClean="0"/>
              <a:t>43</a:t>
            </a:fld>
            <a:endParaRPr lang="en-GB" dirty="0"/>
          </a:p>
        </p:txBody>
      </p:sp>
    </p:spTree>
    <p:extLst>
      <p:ext uri="{BB962C8B-B14F-4D97-AF65-F5344CB8AC3E}">
        <p14:creationId xmlns:p14="http://schemas.microsoft.com/office/powerpoint/2010/main" val="124909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34845"/>
            <a:ext cx="9144000" cy="2110815"/>
          </a:xfrm>
          <a:prstGeom prst="rect">
            <a:avLst/>
          </a:prstGeom>
        </p:spPr>
      </p:pic>
      <p:sp>
        <p:nvSpPr>
          <p:cNvPr id="10" name="Rounded Rectangular Callout 4"/>
          <p:cNvSpPr>
            <a:spLocks noChangeAspect="1"/>
          </p:cNvSpPr>
          <p:nvPr/>
        </p:nvSpPr>
        <p:spPr>
          <a:xfrm>
            <a:off x="612913" y="601200"/>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If we saved all the avoidable food waste </a:t>
            </a:r>
            <a:r>
              <a:rPr lang="en-US" dirty="0">
                <a:solidFill>
                  <a:schemeClr val="bg1"/>
                </a:solidFill>
                <a:latin typeface="Arial" charset="0"/>
                <a:ea typeface="Arial" charset="0"/>
                <a:cs typeface="Arial" charset="0"/>
              </a:rPr>
              <a:t>from the bin in England..</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sp>
        <p:nvSpPr>
          <p:cNvPr id="11" name="Rounded Rectangular Callout 4"/>
          <p:cNvSpPr>
            <a:spLocks noChangeAspect="1"/>
          </p:cNvSpPr>
          <p:nvPr/>
        </p:nvSpPr>
        <p:spPr>
          <a:xfrm flipH="1">
            <a:off x="5419509" y="1470837"/>
            <a:ext cx="3153849" cy="2302508"/>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...it would have the same positive environmental impact </a:t>
            </a:r>
            <a:r>
              <a:rPr lang="en-US" dirty="0">
                <a:solidFill>
                  <a:schemeClr val="bg1"/>
                </a:solidFill>
                <a:latin typeface="Arial" charset="0"/>
                <a:ea typeface="Arial" charset="0"/>
                <a:cs typeface="Arial" charset="0"/>
              </a:rPr>
              <a:t>as taking approximately 1 in 4 cars off the road</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sp>
        <p:nvSpPr>
          <p:cNvPr id="2" name="Slide Number Placeholder 1"/>
          <p:cNvSpPr>
            <a:spLocks noGrp="1"/>
          </p:cNvSpPr>
          <p:nvPr>
            <p:ph type="sldNum" sz="quarter" idx="12"/>
          </p:nvPr>
        </p:nvSpPr>
        <p:spPr/>
        <p:txBody>
          <a:bodyPr/>
          <a:lstStyle/>
          <a:p>
            <a:fld id="{620B242D-6290-49E5-A6EF-D013109EBBA5}" type="slidenum">
              <a:rPr lang="en-GB" smtClean="0"/>
              <a:t>44</a:t>
            </a:fld>
            <a:endParaRPr lang="en-GB" dirty="0"/>
          </a:p>
        </p:txBody>
      </p:sp>
    </p:spTree>
    <p:extLst>
      <p:ext uri="{BB962C8B-B14F-4D97-AF65-F5344CB8AC3E}">
        <p14:creationId xmlns:p14="http://schemas.microsoft.com/office/powerpoint/2010/main" val="104994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45</a:t>
            </a:fld>
            <a:endParaRPr lang="en-GB" dirty="0"/>
          </a:p>
        </p:txBody>
      </p:sp>
      <p:sp>
        <p:nvSpPr>
          <p:cNvPr id="4" name="TextBox 3"/>
          <p:cNvSpPr txBox="1"/>
          <p:nvPr/>
        </p:nvSpPr>
        <p:spPr>
          <a:xfrm>
            <a:off x="512064" y="347472"/>
            <a:ext cx="7799832" cy="369332"/>
          </a:xfrm>
          <a:prstGeom prst="rect">
            <a:avLst/>
          </a:prstGeom>
          <a:noFill/>
        </p:spPr>
        <p:txBody>
          <a:bodyPr wrap="square" rtlCol="0">
            <a:spAutoFit/>
          </a:bodyPr>
          <a:lstStyle/>
          <a:p>
            <a:pPr algn="ctr"/>
            <a:r>
              <a:rPr lang="en-US" dirty="0">
                <a:latin typeface="Bahnschrift Light Condensed" panose="020B0502040204020203" pitchFamily="34" charset="0"/>
              </a:rPr>
              <a:t>Design a poster that will encourage households to reduce food waste and help save the planet </a:t>
            </a:r>
            <a:endParaRPr lang="en-GB" dirty="0">
              <a:latin typeface="Bahnschrift Light Condensed" panose="020B0502040204020203" pitchFamily="34" charset="0"/>
            </a:endParaRPr>
          </a:p>
        </p:txBody>
      </p:sp>
    </p:spTree>
    <p:extLst>
      <p:ext uri="{BB962C8B-B14F-4D97-AF65-F5344CB8AC3E}">
        <p14:creationId xmlns:p14="http://schemas.microsoft.com/office/powerpoint/2010/main" val="2701701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46</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1391523929"/>
              </p:ext>
            </p:extLst>
          </p:nvPr>
        </p:nvGraphicFramePr>
        <p:xfrm>
          <a:off x="111353" y="288758"/>
          <a:ext cx="4684594" cy="6250155"/>
        </p:xfrm>
        <a:graphic>
          <a:graphicData uri="http://schemas.openxmlformats.org/presentationml/2006/ole">
            <mc:AlternateContent xmlns:mc="http://schemas.openxmlformats.org/markup-compatibility/2006">
              <mc:Choice xmlns:v="urn:schemas-microsoft-com:vml" Requires="v">
                <p:oleObj spid="_x0000_s70659" name="Document" r:id="rId4" imgW="7632720" imgH="9668880" progId="Word.Document.12">
                  <p:embed/>
                </p:oleObj>
              </mc:Choice>
              <mc:Fallback>
                <p:oleObj name="Document" r:id="rId4" imgW="7632720" imgH="9668880" progId="Word.Document.12">
                  <p:embed/>
                  <p:pic>
                    <p:nvPicPr>
                      <p:cNvPr id="3" name="Object 2"/>
                      <p:cNvPicPr/>
                      <p:nvPr/>
                    </p:nvPicPr>
                    <p:blipFill>
                      <a:blip r:embed="rId5"/>
                      <a:stretch>
                        <a:fillRect/>
                      </a:stretch>
                    </p:blipFill>
                    <p:spPr>
                      <a:xfrm>
                        <a:off x="111353" y="288758"/>
                        <a:ext cx="4684594" cy="625015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010697663"/>
              </p:ext>
            </p:extLst>
          </p:nvPr>
        </p:nvGraphicFramePr>
        <p:xfrm>
          <a:off x="4679466" y="288758"/>
          <a:ext cx="4464534" cy="6250155"/>
        </p:xfrm>
        <a:graphic>
          <a:graphicData uri="http://schemas.openxmlformats.org/presentationml/2006/ole">
            <mc:AlternateContent xmlns:mc="http://schemas.openxmlformats.org/markup-compatibility/2006">
              <mc:Choice xmlns:v="urn:schemas-microsoft-com:vml" Requires="v">
                <p:oleObj spid="_x0000_s70660" name="Document" r:id="rId7" imgW="7632720" imgH="9668880" progId="Word.Document.12">
                  <p:embed/>
                </p:oleObj>
              </mc:Choice>
              <mc:Fallback>
                <p:oleObj name="Document" r:id="rId7" imgW="7632720" imgH="9668880" progId="Word.Document.12">
                  <p:embed/>
                  <p:pic>
                    <p:nvPicPr>
                      <p:cNvPr id="4" name="Object 3"/>
                      <p:cNvPicPr/>
                      <p:nvPr/>
                    </p:nvPicPr>
                    <p:blipFill>
                      <a:blip r:embed="rId8"/>
                      <a:stretch>
                        <a:fillRect/>
                      </a:stretch>
                    </p:blipFill>
                    <p:spPr>
                      <a:xfrm>
                        <a:off x="4679466" y="288758"/>
                        <a:ext cx="4464534" cy="6250155"/>
                      </a:xfrm>
                      <a:prstGeom prst="rect">
                        <a:avLst/>
                      </a:prstGeom>
                    </p:spPr>
                  </p:pic>
                </p:oleObj>
              </mc:Fallback>
            </mc:AlternateContent>
          </a:graphicData>
        </a:graphic>
      </p:graphicFrame>
    </p:spTree>
    <p:extLst>
      <p:ext uri="{BB962C8B-B14F-4D97-AF65-F5344CB8AC3E}">
        <p14:creationId xmlns:p14="http://schemas.microsoft.com/office/powerpoint/2010/main" val="257696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a:t>
            </a:fld>
            <a:endParaRPr lang="en-GB" dirty="0"/>
          </a:p>
        </p:txBody>
      </p:sp>
      <p:sp>
        <p:nvSpPr>
          <p:cNvPr id="3" name="Text Box 9"/>
          <p:cNvSpPr txBox="1"/>
          <p:nvPr/>
        </p:nvSpPr>
        <p:spPr>
          <a:xfrm>
            <a:off x="2139521" y="336335"/>
            <a:ext cx="4667250" cy="60007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Recognising Equipment</a:t>
            </a:r>
            <a:endParaRPr kumimoji="0" lang="en-GB"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89883035"/>
              </p:ext>
            </p:extLst>
          </p:nvPr>
        </p:nvGraphicFramePr>
        <p:xfrm>
          <a:off x="1740810" y="1124969"/>
          <a:ext cx="5725160" cy="509651"/>
        </p:xfrm>
        <a:graphic>
          <a:graphicData uri="http://schemas.openxmlformats.org/drawingml/2006/table">
            <a:tbl>
              <a:tblPr firstRow="1" firstCol="1" bandRow="1"/>
              <a:tblGrid>
                <a:gridCol w="953770">
                  <a:extLst>
                    <a:ext uri="{9D8B030D-6E8A-4147-A177-3AD203B41FA5}">
                      <a16:colId xmlns:a16="http://schemas.microsoft.com/office/drawing/2014/main" xmlns="" val="20000"/>
                    </a:ext>
                  </a:extLst>
                </a:gridCol>
                <a:gridCol w="953770">
                  <a:extLst>
                    <a:ext uri="{9D8B030D-6E8A-4147-A177-3AD203B41FA5}">
                      <a16:colId xmlns:a16="http://schemas.microsoft.com/office/drawing/2014/main" xmlns="" val="20001"/>
                    </a:ext>
                  </a:extLst>
                </a:gridCol>
                <a:gridCol w="954405">
                  <a:extLst>
                    <a:ext uri="{9D8B030D-6E8A-4147-A177-3AD203B41FA5}">
                      <a16:colId xmlns:a16="http://schemas.microsoft.com/office/drawing/2014/main" xmlns="" val="20002"/>
                    </a:ext>
                  </a:extLst>
                </a:gridCol>
                <a:gridCol w="954405">
                  <a:extLst>
                    <a:ext uri="{9D8B030D-6E8A-4147-A177-3AD203B41FA5}">
                      <a16:colId xmlns:a16="http://schemas.microsoft.com/office/drawing/2014/main" xmlns="" val="20003"/>
                    </a:ext>
                  </a:extLst>
                </a:gridCol>
                <a:gridCol w="954405">
                  <a:extLst>
                    <a:ext uri="{9D8B030D-6E8A-4147-A177-3AD203B41FA5}">
                      <a16:colId xmlns:a16="http://schemas.microsoft.com/office/drawing/2014/main" xmlns="" val="20004"/>
                    </a:ext>
                  </a:extLst>
                </a:gridCol>
                <a:gridCol w="954405">
                  <a:extLst>
                    <a:ext uri="{9D8B030D-6E8A-4147-A177-3AD203B41FA5}">
                      <a16:colId xmlns:a16="http://schemas.microsoft.com/office/drawing/2014/main" xmlns="" val="20005"/>
                    </a:ext>
                  </a:extLst>
                </a:gridCol>
              </a:tblGrid>
              <a:tr h="0">
                <a:tc>
                  <a:txBody>
                    <a:bodyPr/>
                    <a:lstStyle/>
                    <a:p>
                      <a:pPr algn="ctr">
                        <a:lnSpc>
                          <a:spcPct val="107000"/>
                        </a:lnSpc>
                        <a:spcAft>
                          <a:spcPts val="0"/>
                        </a:spcAft>
                      </a:pPr>
                      <a:r>
                        <a:rPr lang="en-GB" sz="1600" b="1" dirty="0">
                          <a:effectLst/>
                          <a:latin typeface="Comic Sans MS" panose="030F0702030302020204" pitchFamily="66" charset="0"/>
                          <a:ea typeface="Calibri" panose="020F0502020204030204" pitchFamily="34" charset="0"/>
                          <a:cs typeface="Times New Roman" panose="02020603050405020304" pitchFamily="18" charset="0"/>
                        </a:rPr>
                        <a:t>Key words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Teaspoon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Palette knife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Dessert spoon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Kitchen Knife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Tablespoon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pic>
        <p:nvPicPr>
          <p:cNvPr id="5" name="Picture 4"/>
          <p:cNvPicPr>
            <a:picLocks noChangeAspect="1"/>
          </p:cNvPicPr>
          <p:nvPr/>
        </p:nvPicPr>
        <p:blipFill>
          <a:blip r:embed="rId2"/>
          <a:stretch>
            <a:fillRect/>
          </a:stretch>
        </p:blipFill>
        <p:spPr>
          <a:xfrm>
            <a:off x="86497" y="1802197"/>
            <a:ext cx="3459894" cy="2594920"/>
          </a:xfrm>
          <a:prstGeom prst="rect">
            <a:avLst/>
          </a:prstGeom>
        </p:spPr>
      </p:pic>
      <p:sp>
        <p:nvSpPr>
          <p:cNvPr id="7" name="Text Box 2"/>
          <p:cNvSpPr txBox="1">
            <a:spLocks noChangeArrowheads="1"/>
          </p:cNvSpPr>
          <p:nvPr/>
        </p:nvSpPr>
        <p:spPr bwMode="auto">
          <a:xfrm>
            <a:off x="337322" y="4014212"/>
            <a:ext cx="412750" cy="3829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p:cNvSpPr txBox="1">
            <a:spLocks noChangeArrowheads="1"/>
          </p:cNvSpPr>
          <p:nvPr/>
        </p:nvSpPr>
        <p:spPr bwMode="auto">
          <a:xfrm>
            <a:off x="1000897" y="4014211"/>
            <a:ext cx="412750" cy="3829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B</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1610566" y="3985001"/>
            <a:ext cx="382905" cy="4121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2190390" y="3985001"/>
            <a:ext cx="412750" cy="3829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2800059" y="3970396"/>
            <a:ext cx="412750" cy="397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776524155"/>
              </p:ext>
            </p:extLst>
          </p:nvPr>
        </p:nvGraphicFramePr>
        <p:xfrm>
          <a:off x="3546391" y="2512599"/>
          <a:ext cx="5461685" cy="568135"/>
        </p:xfrm>
        <a:graphic>
          <a:graphicData uri="http://schemas.openxmlformats.org/drawingml/2006/table">
            <a:tbl>
              <a:tblPr firstRow="1" firstCol="1" bandRow="1"/>
              <a:tblGrid>
                <a:gridCol w="1129201">
                  <a:extLst>
                    <a:ext uri="{9D8B030D-6E8A-4147-A177-3AD203B41FA5}">
                      <a16:colId xmlns:a16="http://schemas.microsoft.com/office/drawing/2014/main" xmlns="" val="20000"/>
                    </a:ext>
                  </a:extLst>
                </a:gridCol>
                <a:gridCol w="1037959">
                  <a:extLst>
                    <a:ext uri="{9D8B030D-6E8A-4147-A177-3AD203B41FA5}">
                      <a16:colId xmlns:a16="http://schemas.microsoft.com/office/drawing/2014/main" xmlns="" val="20001"/>
                    </a:ext>
                  </a:extLst>
                </a:gridCol>
                <a:gridCol w="1113280">
                  <a:extLst>
                    <a:ext uri="{9D8B030D-6E8A-4147-A177-3AD203B41FA5}">
                      <a16:colId xmlns:a16="http://schemas.microsoft.com/office/drawing/2014/main" xmlns="" val="20002"/>
                    </a:ext>
                  </a:extLst>
                </a:gridCol>
                <a:gridCol w="1143286">
                  <a:extLst>
                    <a:ext uri="{9D8B030D-6E8A-4147-A177-3AD203B41FA5}">
                      <a16:colId xmlns:a16="http://schemas.microsoft.com/office/drawing/2014/main" xmlns="" val="20003"/>
                    </a:ext>
                  </a:extLst>
                </a:gridCol>
                <a:gridCol w="1037959">
                  <a:extLst>
                    <a:ext uri="{9D8B030D-6E8A-4147-A177-3AD203B41FA5}">
                      <a16:colId xmlns:a16="http://schemas.microsoft.com/office/drawing/2014/main" xmlns="" val="20004"/>
                    </a:ext>
                  </a:extLst>
                </a:gridCol>
              </a:tblGrid>
              <a:tr h="0">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B</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4" name="Rectangle 13"/>
          <p:cNvSpPr/>
          <p:nvPr/>
        </p:nvSpPr>
        <p:spPr>
          <a:xfrm>
            <a:off x="4473146" y="1998968"/>
            <a:ext cx="4113627" cy="261610"/>
          </a:xfrm>
          <a:prstGeom prst="rect">
            <a:avLst/>
          </a:prstGeom>
          <a:solidFill>
            <a:schemeClr val="accent2"/>
          </a:solidFill>
        </p:spPr>
        <p:txBody>
          <a:bodyPr wrap="none">
            <a:spAutoFit/>
          </a:bodyPr>
          <a:lstStyle/>
          <a:p>
            <a:r>
              <a:rPr lang="en-GB" sz="1100" dirty="0">
                <a:latin typeface="Comic Sans MS" panose="030F0702030302020204" pitchFamily="66" charset="0"/>
                <a:ea typeface="Calibri" panose="020F0502020204030204" pitchFamily="34" charset="0"/>
                <a:cs typeface="Times New Roman" panose="02020603050405020304" pitchFamily="18" charset="0"/>
              </a:rPr>
              <a:t>Can you name the equipment? Use the box above to help you.</a:t>
            </a:r>
            <a:endParaRPr lang="en-GB" dirty="0"/>
          </a:p>
        </p:txBody>
      </p:sp>
      <p:graphicFrame>
        <p:nvGraphicFramePr>
          <p:cNvPr id="15" name="Table 14"/>
          <p:cNvGraphicFramePr>
            <a:graphicFrameLocks noGrp="1"/>
          </p:cNvGraphicFramePr>
          <p:nvPr>
            <p:extLst>
              <p:ext uri="{D42A27DB-BD31-4B8C-83A1-F6EECF244321}">
                <p14:modId xmlns:p14="http://schemas.microsoft.com/office/powerpoint/2010/main" val="2030907484"/>
              </p:ext>
            </p:extLst>
          </p:nvPr>
        </p:nvGraphicFramePr>
        <p:xfrm>
          <a:off x="3546391" y="3671915"/>
          <a:ext cx="5461686" cy="568135"/>
        </p:xfrm>
        <a:graphic>
          <a:graphicData uri="http://schemas.openxmlformats.org/drawingml/2006/table">
            <a:tbl>
              <a:tblPr firstRow="1" firstCol="1" bandRow="1"/>
              <a:tblGrid>
                <a:gridCol w="1820360">
                  <a:extLst>
                    <a:ext uri="{9D8B030D-6E8A-4147-A177-3AD203B41FA5}">
                      <a16:colId xmlns:a16="http://schemas.microsoft.com/office/drawing/2014/main" xmlns="" val="20000"/>
                    </a:ext>
                  </a:extLst>
                </a:gridCol>
                <a:gridCol w="1820360">
                  <a:extLst>
                    <a:ext uri="{9D8B030D-6E8A-4147-A177-3AD203B41FA5}">
                      <a16:colId xmlns:a16="http://schemas.microsoft.com/office/drawing/2014/main" xmlns="" val="20001"/>
                    </a:ext>
                  </a:extLst>
                </a:gridCol>
                <a:gridCol w="1820966">
                  <a:extLst>
                    <a:ext uri="{9D8B030D-6E8A-4147-A177-3AD203B41FA5}">
                      <a16:colId xmlns:a16="http://schemas.microsoft.com/office/drawing/2014/main" xmlns="" val="20002"/>
                    </a:ext>
                  </a:extLst>
                </a:gridCol>
              </a:tblGrid>
              <a:tr h="0">
                <a:tc>
                  <a:txBody>
                    <a:bodyPr/>
                    <a:lstStyle/>
                    <a:p>
                      <a:pPr algn="ct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tsp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dsp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tbsp.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indent="457200">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6" name="Rectangle 15"/>
          <p:cNvSpPr/>
          <p:nvPr/>
        </p:nvSpPr>
        <p:spPr>
          <a:xfrm>
            <a:off x="4473146" y="3172530"/>
            <a:ext cx="3962944" cy="273473"/>
          </a:xfrm>
          <a:prstGeom prst="rect">
            <a:avLst/>
          </a:prstGeom>
          <a:solidFill>
            <a:schemeClr val="accent2">
              <a:lumMod val="40000"/>
              <a:lumOff val="60000"/>
            </a:schemeClr>
          </a:solidFill>
        </p:spPr>
        <p:txBody>
          <a:bodyPr wrap="none">
            <a:spAutoFit/>
          </a:bodyPr>
          <a:lstStyle/>
          <a:p>
            <a:pPr>
              <a:lnSpc>
                <a:spcPct val="107000"/>
              </a:lnSpc>
              <a:spcAft>
                <a:spcPts val="800"/>
              </a:spcAft>
            </a:pPr>
            <a:r>
              <a:rPr lang="en-GB" sz="1100" dirty="0">
                <a:latin typeface="Comic Sans MS" panose="030F0702030302020204" pitchFamily="66" charset="0"/>
                <a:ea typeface="Calibri" panose="020F0502020204030204" pitchFamily="34" charset="0"/>
                <a:cs typeface="Times New Roman" panose="02020603050405020304" pitchFamily="18" charset="0"/>
              </a:rPr>
              <a:t>In recipes what do the following abbreviations stand for?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761647223"/>
              </p:ext>
            </p:extLst>
          </p:nvPr>
        </p:nvGraphicFramePr>
        <p:xfrm>
          <a:off x="1565329" y="4969375"/>
          <a:ext cx="5725160" cy="1589533"/>
        </p:xfrm>
        <a:graphic>
          <a:graphicData uri="http://schemas.openxmlformats.org/drawingml/2006/table">
            <a:tbl>
              <a:tblPr firstRow="1" firstCol="1" bandRow="1"/>
              <a:tblGrid>
                <a:gridCol w="1908175">
                  <a:extLst>
                    <a:ext uri="{9D8B030D-6E8A-4147-A177-3AD203B41FA5}">
                      <a16:colId xmlns:a16="http://schemas.microsoft.com/office/drawing/2014/main" xmlns="" val="20000"/>
                    </a:ext>
                  </a:extLst>
                </a:gridCol>
                <a:gridCol w="1908175">
                  <a:extLst>
                    <a:ext uri="{9D8B030D-6E8A-4147-A177-3AD203B41FA5}">
                      <a16:colId xmlns:a16="http://schemas.microsoft.com/office/drawing/2014/main" xmlns="" val="20001"/>
                    </a:ext>
                  </a:extLst>
                </a:gridCol>
                <a:gridCol w="1908810">
                  <a:extLst>
                    <a:ext uri="{9D8B030D-6E8A-4147-A177-3AD203B41FA5}">
                      <a16:colId xmlns:a16="http://schemas.microsoft.com/office/drawing/2014/main" xmlns="" val="20002"/>
                    </a:ext>
                  </a:extLst>
                </a:gridCol>
              </a:tblGrid>
              <a:tr h="0">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cs typeface="Times New Roman" panose="02020603050405020304" pitchFamily="18" charset="0"/>
                        </a:rPr>
                        <a:t/>
                      </a:r>
                      <a:br>
                        <a:rPr lang="en-GB" sz="1100" dirty="0">
                          <a:effectLst/>
                          <a:latin typeface="Calibri" panose="020F0502020204030204" pitchFamily="34" charset="0"/>
                          <a:cs typeface="Times New Roman" panose="02020603050405020304" pitchFamily="18" charset="0"/>
                        </a:rPr>
                      </a:b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4450">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Z</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819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496" y="5045946"/>
            <a:ext cx="1003300" cy="897654"/>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02924">
            <a:off x="6309295" y="4895619"/>
            <a:ext cx="441325" cy="13112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174" y="4997161"/>
            <a:ext cx="1041400" cy="10369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800059" y="4521814"/>
            <a:ext cx="3807453" cy="261610"/>
          </a:xfrm>
          <a:prstGeom prst="rect">
            <a:avLst/>
          </a:prstGeom>
          <a:solidFill>
            <a:schemeClr val="accent2">
              <a:lumMod val="75000"/>
            </a:schemeClr>
          </a:solidFill>
        </p:spPr>
        <p:txBody>
          <a:bodyPr wrap="none">
            <a:spAutoFit/>
          </a:bodyPr>
          <a:lstStyle/>
          <a:p>
            <a:r>
              <a:rPr lang="en-GB" sz="1100" dirty="0">
                <a:latin typeface="Comic Sans MS" panose="030F0702030302020204" pitchFamily="66" charset="0"/>
                <a:ea typeface="Calibri" panose="020F0502020204030204" pitchFamily="34" charset="0"/>
                <a:cs typeface="Times New Roman" panose="02020603050405020304" pitchFamily="18" charset="0"/>
              </a:rPr>
              <a:t>Name the following pieces of equipment and their uses:</a:t>
            </a:r>
            <a:endParaRPr lang="en-GB" dirty="0"/>
          </a:p>
        </p:txBody>
      </p:sp>
    </p:spTree>
    <p:extLst>
      <p:ext uri="{BB962C8B-B14F-4D97-AF65-F5344CB8AC3E}">
        <p14:creationId xmlns:p14="http://schemas.microsoft.com/office/powerpoint/2010/main" val="263124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a:t>
            </a:fld>
            <a:endParaRPr lang="en-GB" dirty="0"/>
          </a:p>
        </p:txBody>
      </p:sp>
      <p:sp>
        <p:nvSpPr>
          <p:cNvPr id="3" name="Text Box 2"/>
          <p:cNvSpPr txBox="1"/>
          <p:nvPr/>
        </p:nvSpPr>
        <p:spPr>
          <a:xfrm>
            <a:off x="1783080" y="234014"/>
            <a:ext cx="5703570" cy="845820"/>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36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Calibri" panose="020F0502020204030204" pitchFamily="34" charset="0"/>
                <a:ea typeface="Calibri" panose="020F0502020204030204" pitchFamily="34" charset="0"/>
                <a:cs typeface="Times New Roman" panose="02020603050405020304" pitchFamily="18" charset="0"/>
              </a:rPr>
              <a:t>Kitchen and Personal Hygiene</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prime\staff\scameron\8\year 2019-2020\O kitchen safety.png"/>
          <p:cNvPicPr/>
          <p:nvPr/>
        </p:nvPicPr>
        <p:blipFill>
          <a:blip r:embed="rId2">
            <a:extLst>
              <a:ext uri="{28A0092B-C50C-407E-A947-70E740481C1C}">
                <a14:useLocalDpi xmlns:a14="http://schemas.microsoft.com/office/drawing/2010/main" val="0"/>
              </a:ext>
            </a:extLst>
          </a:blip>
          <a:srcRect/>
          <a:stretch>
            <a:fillRect/>
          </a:stretch>
        </p:blipFill>
        <p:spPr bwMode="auto">
          <a:xfrm>
            <a:off x="548640" y="866774"/>
            <a:ext cx="5515276" cy="5854702"/>
          </a:xfrm>
          <a:prstGeom prst="rect">
            <a:avLst/>
          </a:prstGeom>
          <a:noFill/>
          <a:ln>
            <a:noFill/>
          </a:ln>
        </p:spPr>
      </p:pic>
      <p:sp>
        <p:nvSpPr>
          <p:cNvPr id="5" name="Text Box 2"/>
          <p:cNvSpPr txBox="1">
            <a:spLocks noChangeArrowheads="1"/>
          </p:cNvSpPr>
          <p:nvPr/>
        </p:nvSpPr>
        <p:spPr bwMode="auto">
          <a:xfrm>
            <a:off x="4600876" y="857649"/>
            <a:ext cx="1463039" cy="136030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1100" b="1" dirty="0">
                <a:effectLst/>
                <a:latin typeface="Century Gothic" panose="020B0502020202020204" pitchFamily="34" charset="0"/>
                <a:ea typeface="Calibri" panose="020F0502020204030204" pitchFamily="34" charset="0"/>
                <a:cs typeface="Times New Roman" panose="02020603050405020304" pitchFamily="18" charset="0"/>
              </a:rPr>
              <a:t>Look at the kitchen below and identify 10 hazards. Number each hazard and give a brief explanation.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83098003"/>
              </p:ext>
            </p:extLst>
          </p:nvPr>
        </p:nvGraphicFramePr>
        <p:xfrm>
          <a:off x="6062897" y="866774"/>
          <a:ext cx="2847507" cy="5854700"/>
        </p:xfrm>
        <a:graphic>
          <a:graphicData uri="http://schemas.openxmlformats.org/drawingml/2006/table">
            <a:tbl>
              <a:tblPr firstRow="1" firstCol="1" bandRow="1"/>
              <a:tblGrid>
                <a:gridCol w="446265">
                  <a:extLst>
                    <a:ext uri="{9D8B030D-6E8A-4147-A177-3AD203B41FA5}">
                      <a16:colId xmlns:a16="http://schemas.microsoft.com/office/drawing/2014/main" xmlns="" val="20000"/>
                    </a:ext>
                  </a:extLst>
                </a:gridCol>
                <a:gridCol w="2401242">
                  <a:extLst>
                    <a:ext uri="{9D8B030D-6E8A-4147-A177-3AD203B41FA5}">
                      <a16:colId xmlns:a16="http://schemas.microsoft.com/office/drawing/2014/main" xmlns="" val="20001"/>
                    </a:ext>
                  </a:extLst>
                </a:gridCol>
              </a:tblGrid>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58547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91507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7</a:t>
            </a:fld>
            <a:endParaRPr lang="en-GB" dirty="0"/>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1481951023"/>
              </p:ext>
            </p:extLst>
          </p:nvPr>
        </p:nvGraphicFramePr>
        <p:xfrm>
          <a:off x="39373" y="0"/>
          <a:ext cx="8985755" cy="6721476"/>
        </p:xfrm>
        <a:graphic>
          <a:graphicData uri="http://schemas.openxmlformats.org/presentationml/2006/ole">
            <mc:AlternateContent xmlns:mc="http://schemas.openxmlformats.org/markup-compatibility/2006">
              <mc:Choice xmlns:v="urn:schemas-microsoft-com:vml" Requires="v">
                <p:oleObj spid="_x0000_s27650" name="Presentation" r:id="rId3" imgW="6094318" imgH="3427533" progId="PowerPoint.Show.12">
                  <p:embed/>
                </p:oleObj>
              </mc:Choice>
              <mc:Fallback>
                <p:oleObj name="Presentation" r:id="rId3" imgW="6094318" imgH="3427533" progId="PowerPoint.Show.12">
                  <p:embed/>
                  <p:pic>
                    <p:nvPicPr>
                      <p:cNvPr id="4" name="Object 3">
                        <a:hlinkClick r:id="" action="ppaction://ole?verb=0"/>
                      </p:cNvPr>
                      <p:cNvPicPr/>
                      <p:nvPr/>
                    </p:nvPicPr>
                    <p:blipFill>
                      <a:blip r:embed="rId4"/>
                      <a:stretch>
                        <a:fillRect/>
                      </a:stretch>
                    </p:blipFill>
                    <p:spPr>
                      <a:xfrm>
                        <a:off x="39373" y="0"/>
                        <a:ext cx="8985755" cy="6721476"/>
                      </a:xfrm>
                      <a:prstGeom prst="rect">
                        <a:avLst/>
                      </a:prstGeom>
                    </p:spPr>
                  </p:pic>
                </p:oleObj>
              </mc:Fallback>
            </mc:AlternateContent>
          </a:graphicData>
        </a:graphic>
      </p:graphicFrame>
    </p:spTree>
    <p:extLst>
      <p:ext uri="{BB962C8B-B14F-4D97-AF65-F5344CB8AC3E}">
        <p14:creationId xmlns:p14="http://schemas.microsoft.com/office/powerpoint/2010/main" val="260117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8</a:t>
            </a:fld>
            <a:endParaRPr lang="en-GB" dirty="0"/>
          </a:p>
        </p:txBody>
      </p:sp>
      <p:sp>
        <p:nvSpPr>
          <p:cNvPr id="15" name="TextBox 14"/>
          <p:cNvSpPr txBox="1"/>
          <p:nvPr/>
        </p:nvSpPr>
        <p:spPr>
          <a:xfrm>
            <a:off x="1181100" y="266700"/>
            <a:ext cx="6572250" cy="461665"/>
          </a:xfrm>
          <a:prstGeom prst="rect">
            <a:avLst/>
          </a:prstGeom>
          <a:noFill/>
        </p:spPr>
        <p:txBody>
          <a:bodyPr wrap="square" rtlCol="0">
            <a:spAutoFit/>
          </a:bodyPr>
          <a:lstStyle/>
          <a:p>
            <a:pPr algn="ctr"/>
            <a:r>
              <a:rPr lang="en-GB" sz="2400" dirty="0"/>
              <a:t>Safety in Food Technology</a:t>
            </a:r>
          </a:p>
        </p:txBody>
      </p:sp>
      <p:sp>
        <p:nvSpPr>
          <p:cNvPr id="16" name="Rectangle 15"/>
          <p:cNvSpPr/>
          <p:nvPr/>
        </p:nvSpPr>
        <p:spPr>
          <a:xfrm>
            <a:off x="114300" y="728365"/>
            <a:ext cx="8869062" cy="481670"/>
          </a:xfrm>
          <a:prstGeom prst="rect">
            <a:avLst/>
          </a:prstGeom>
          <a:solidFill>
            <a:schemeClr val="accent2">
              <a:lumMod val="60000"/>
              <a:lumOff val="40000"/>
            </a:schemeClr>
          </a:solidFill>
        </p:spPr>
        <p:txBody>
          <a:bodyPr wrap="square">
            <a:spAutoFit/>
          </a:bodyPr>
          <a:lstStyle/>
          <a:p>
            <a:pPr algn="ctr">
              <a:lnSpc>
                <a:spcPct val="115000"/>
              </a:lnSpc>
              <a:spcAft>
                <a:spcPts val="1000"/>
              </a:spcAft>
            </a:pPr>
            <a:r>
              <a:rPr lang="en-GB" sz="1100" dirty="0">
                <a:latin typeface="Comic Sans MS" panose="030F0702030302020204" pitchFamily="66" charset="0"/>
                <a:ea typeface="Calibri" panose="020F0502020204030204" pitchFamily="34" charset="0"/>
                <a:cs typeface="Times New Roman" panose="02020603050405020304" pitchFamily="18" charset="0"/>
              </a:rPr>
              <a:t>		Each year many thousands of people are injured through accidents in the home. You can help to prevent accidents by thinking carefully about how you and your team work safely in the Food Room.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14299" y="1496241"/>
            <a:ext cx="4248279" cy="261610"/>
          </a:xfrm>
          <a:prstGeom prst="rect">
            <a:avLst/>
          </a:prstGeom>
          <a:solidFill>
            <a:schemeClr val="accent4">
              <a:lumMod val="60000"/>
              <a:lumOff val="40000"/>
            </a:schemeClr>
          </a:solidFill>
        </p:spPr>
        <p:txBody>
          <a:bodyPr wrap="none">
            <a:spAutoFit/>
          </a:bodyPr>
          <a:lstStyle/>
          <a:p>
            <a:r>
              <a:rPr lang="en-GB" sz="1100" b="1" dirty="0">
                <a:latin typeface="Comic Sans MS" panose="030F0702030302020204" pitchFamily="66" charset="0"/>
                <a:ea typeface="Calibri" panose="020F0502020204030204" pitchFamily="34" charset="0"/>
                <a:cs typeface="Times New Roman" panose="02020603050405020304" pitchFamily="18" charset="0"/>
              </a:rPr>
              <a:t>Identify the main possible danger areas in the Food Room:</a:t>
            </a:r>
            <a:endParaRPr lang="en-GB" dirty="0"/>
          </a:p>
        </p:txBody>
      </p:sp>
      <p:pic>
        <p:nvPicPr>
          <p:cNvPr id="19" name="Picture 18"/>
          <p:cNvPicPr>
            <a:picLocks noChangeAspect="1"/>
          </p:cNvPicPr>
          <p:nvPr/>
        </p:nvPicPr>
        <p:blipFill>
          <a:blip r:embed="rId2"/>
          <a:stretch>
            <a:fillRect/>
          </a:stretch>
        </p:blipFill>
        <p:spPr>
          <a:xfrm>
            <a:off x="114299" y="1999048"/>
            <a:ext cx="2220242" cy="1224317"/>
          </a:xfrm>
          <a:prstGeom prst="rect">
            <a:avLst/>
          </a:prstGeom>
        </p:spPr>
      </p:pic>
      <p:pic>
        <p:nvPicPr>
          <p:cNvPr id="20" name="Picture 19"/>
          <p:cNvPicPr>
            <a:picLocks noChangeAspect="1"/>
          </p:cNvPicPr>
          <p:nvPr/>
        </p:nvPicPr>
        <p:blipFill>
          <a:blip r:embed="rId3"/>
          <a:stretch>
            <a:fillRect/>
          </a:stretch>
        </p:blipFill>
        <p:spPr>
          <a:xfrm>
            <a:off x="114300" y="5027562"/>
            <a:ext cx="2220243" cy="1328789"/>
          </a:xfrm>
          <a:prstGeom prst="rect">
            <a:avLst/>
          </a:prstGeom>
        </p:spPr>
      </p:pic>
      <p:pic>
        <p:nvPicPr>
          <p:cNvPr id="21" name="Picture 20"/>
          <p:cNvPicPr>
            <a:picLocks noChangeAspect="1"/>
          </p:cNvPicPr>
          <p:nvPr/>
        </p:nvPicPr>
        <p:blipFill>
          <a:blip r:embed="rId4"/>
          <a:stretch>
            <a:fillRect/>
          </a:stretch>
        </p:blipFill>
        <p:spPr>
          <a:xfrm>
            <a:off x="2530282" y="1999049"/>
            <a:ext cx="2685714" cy="1224316"/>
          </a:xfrm>
          <a:prstGeom prst="rect">
            <a:avLst/>
          </a:prstGeom>
        </p:spPr>
      </p:pic>
      <p:pic>
        <p:nvPicPr>
          <p:cNvPr id="22" name="Picture 21"/>
          <p:cNvPicPr>
            <a:picLocks noChangeAspect="1"/>
          </p:cNvPicPr>
          <p:nvPr/>
        </p:nvPicPr>
        <p:blipFill>
          <a:blip r:embed="rId5"/>
          <a:stretch>
            <a:fillRect/>
          </a:stretch>
        </p:blipFill>
        <p:spPr>
          <a:xfrm>
            <a:off x="114299" y="3401506"/>
            <a:ext cx="2220243" cy="1405271"/>
          </a:xfrm>
          <a:prstGeom prst="rect">
            <a:avLst/>
          </a:prstGeom>
        </p:spPr>
      </p:pic>
      <p:pic>
        <p:nvPicPr>
          <p:cNvPr id="23" name="Picture 22"/>
          <p:cNvPicPr>
            <a:picLocks noChangeAspect="1"/>
          </p:cNvPicPr>
          <p:nvPr/>
        </p:nvPicPr>
        <p:blipFill>
          <a:blip r:embed="rId6"/>
          <a:stretch>
            <a:fillRect/>
          </a:stretch>
        </p:blipFill>
        <p:spPr>
          <a:xfrm>
            <a:off x="2542828" y="3405083"/>
            <a:ext cx="2673168" cy="1401694"/>
          </a:xfrm>
          <a:prstGeom prst="rect">
            <a:avLst/>
          </a:prstGeom>
        </p:spPr>
      </p:pic>
      <p:pic>
        <p:nvPicPr>
          <p:cNvPr id="24" name="Picture 23"/>
          <p:cNvPicPr>
            <a:picLocks noChangeAspect="1"/>
          </p:cNvPicPr>
          <p:nvPr/>
        </p:nvPicPr>
        <p:blipFill>
          <a:blip r:embed="rId7"/>
          <a:stretch>
            <a:fillRect/>
          </a:stretch>
        </p:blipFill>
        <p:spPr>
          <a:xfrm>
            <a:off x="2555374" y="5027562"/>
            <a:ext cx="2673168" cy="1328789"/>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2" y="18763"/>
            <a:ext cx="1314964" cy="1222794"/>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695516373"/>
              </p:ext>
            </p:extLst>
          </p:nvPr>
        </p:nvGraphicFramePr>
        <p:xfrm>
          <a:off x="5411736" y="2008657"/>
          <a:ext cx="3571626" cy="4347693"/>
        </p:xfrm>
        <a:graphic>
          <a:graphicData uri="http://schemas.openxmlformats.org/drawingml/2006/table">
            <a:tbl>
              <a:tblPr firstRow="1" firstCol="1" bandRow="1"/>
              <a:tblGrid>
                <a:gridCol w="202480">
                  <a:extLst>
                    <a:ext uri="{9D8B030D-6E8A-4147-A177-3AD203B41FA5}">
                      <a16:colId xmlns:a16="http://schemas.microsoft.com/office/drawing/2014/main" xmlns="" val="20000"/>
                    </a:ext>
                  </a:extLst>
                </a:gridCol>
                <a:gridCol w="1455399">
                  <a:extLst>
                    <a:ext uri="{9D8B030D-6E8A-4147-A177-3AD203B41FA5}">
                      <a16:colId xmlns:a16="http://schemas.microsoft.com/office/drawing/2014/main" xmlns="" val="20001"/>
                    </a:ext>
                  </a:extLst>
                </a:gridCol>
                <a:gridCol w="1913747">
                  <a:extLst>
                    <a:ext uri="{9D8B030D-6E8A-4147-A177-3AD203B41FA5}">
                      <a16:colId xmlns:a16="http://schemas.microsoft.com/office/drawing/2014/main" xmlns="" val="20002"/>
                    </a:ext>
                  </a:extLst>
                </a:gridCol>
              </a:tblGrid>
              <a:tr h="790490">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Make sure all bags and stools are out of the way.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92867">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Walk; don’t run in the food room.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92867">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Beware of any spilt food.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88112">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Don’t leave pan handles sticking out over edge of a cooker or work surface.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92867">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Always use dry oven gloves.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90490">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Take care when using and washing sharp knives.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27" name="Rectangle 26"/>
          <p:cNvSpPr/>
          <p:nvPr/>
        </p:nvSpPr>
        <p:spPr>
          <a:xfrm>
            <a:off x="5399190" y="1316436"/>
            <a:ext cx="3567528" cy="676339"/>
          </a:xfrm>
          <a:prstGeom prst="rect">
            <a:avLst/>
          </a:prstGeom>
          <a:solidFill>
            <a:schemeClr val="accent2">
              <a:lumMod val="60000"/>
              <a:lumOff val="40000"/>
            </a:schemeClr>
          </a:solidFill>
        </p:spPr>
        <p:txBody>
          <a:bodyPr wrap="square">
            <a:spAutoFit/>
          </a:bodyPr>
          <a:lstStyle/>
          <a:p>
            <a:pPr algn="ct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Read through the following rules. Why are they 	important when working in the food room?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8195" y="1780364"/>
            <a:ext cx="2220243" cy="307777"/>
          </a:xfrm>
          <a:prstGeom prst="rect">
            <a:avLst/>
          </a:prstGeom>
          <a:noFill/>
        </p:spPr>
        <p:txBody>
          <a:bodyPr wrap="square" rtlCol="0">
            <a:spAutoFit/>
          </a:bodyPr>
          <a:lstStyle/>
          <a:p>
            <a:r>
              <a:rPr lang="en-GB" sz="1400" dirty="0"/>
              <a:t>Electrical equipment</a:t>
            </a:r>
          </a:p>
        </p:txBody>
      </p:sp>
      <p:sp>
        <p:nvSpPr>
          <p:cNvPr id="4" name="TextBox 3"/>
          <p:cNvSpPr txBox="1"/>
          <p:nvPr/>
        </p:nvSpPr>
        <p:spPr>
          <a:xfrm>
            <a:off x="710070" y="1978528"/>
            <a:ext cx="1028700" cy="369332"/>
          </a:xfrm>
          <a:prstGeom prst="rect">
            <a:avLst/>
          </a:prstGeom>
          <a:noFill/>
        </p:spPr>
        <p:txBody>
          <a:bodyPr wrap="square" rtlCol="0">
            <a:spAutoFit/>
          </a:bodyPr>
          <a:lstStyle/>
          <a:p>
            <a:r>
              <a:rPr lang="en-GB" dirty="0"/>
              <a:t>Risk:</a:t>
            </a:r>
          </a:p>
        </p:txBody>
      </p:sp>
      <p:sp>
        <p:nvSpPr>
          <p:cNvPr id="18" name="TextBox 17"/>
          <p:cNvSpPr txBox="1"/>
          <p:nvPr/>
        </p:nvSpPr>
        <p:spPr>
          <a:xfrm>
            <a:off x="3643770" y="1938227"/>
            <a:ext cx="1028700" cy="369332"/>
          </a:xfrm>
          <a:prstGeom prst="rect">
            <a:avLst/>
          </a:prstGeom>
          <a:noFill/>
        </p:spPr>
        <p:txBody>
          <a:bodyPr wrap="square" rtlCol="0">
            <a:spAutoFit/>
          </a:bodyPr>
          <a:lstStyle/>
          <a:p>
            <a:r>
              <a:rPr lang="en-GB" dirty="0"/>
              <a:t>Risk:</a:t>
            </a:r>
          </a:p>
        </p:txBody>
      </p:sp>
      <p:sp>
        <p:nvSpPr>
          <p:cNvPr id="28" name="TextBox 27"/>
          <p:cNvSpPr txBox="1"/>
          <p:nvPr/>
        </p:nvSpPr>
        <p:spPr>
          <a:xfrm>
            <a:off x="963424" y="3362464"/>
            <a:ext cx="1028700" cy="369332"/>
          </a:xfrm>
          <a:prstGeom prst="rect">
            <a:avLst/>
          </a:prstGeom>
          <a:noFill/>
        </p:spPr>
        <p:txBody>
          <a:bodyPr wrap="square" rtlCol="0">
            <a:spAutoFit/>
          </a:bodyPr>
          <a:lstStyle/>
          <a:p>
            <a:r>
              <a:rPr lang="en-GB" dirty="0"/>
              <a:t>Risk:</a:t>
            </a:r>
          </a:p>
        </p:txBody>
      </p:sp>
      <p:sp>
        <p:nvSpPr>
          <p:cNvPr id="29" name="TextBox 28"/>
          <p:cNvSpPr txBox="1"/>
          <p:nvPr/>
        </p:nvSpPr>
        <p:spPr>
          <a:xfrm>
            <a:off x="3643770" y="3377382"/>
            <a:ext cx="1028700" cy="369332"/>
          </a:xfrm>
          <a:prstGeom prst="rect">
            <a:avLst/>
          </a:prstGeom>
          <a:noFill/>
        </p:spPr>
        <p:txBody>
          <a:bodyPr wrap="square" rtlCol="0">
            <a:spAutoFit/>
          </a:bodyPr>
          <a:lstStyle/>
          <a:p>
            <a:r>
              <a:rPr lang="en-GB" dirty="0"/>
              <a:t>Risk:</a:t>
            </a:r>
          </a:p>
        </p:txBody>
      </p:sp>
      <p:sp>
        <p:nvSpPr>
          <p:cNvPr id="30" name="TextBox 29"/>
          <p:cNvSpPr txBox="1"/>
          <p:nvPr/>
        </p:nvSpPr>
        <p:spPr>
          <a:xfrm>
            <a:off x="790832" y="4979505"/>
            <a:ext cx="1028700" cy="369332"/>
          </a:xfrm>
          <a:prstGeom prst="rect">
            <a:avLst/>
          </a:prstGeom>
          <a:noFill/>
        </p:spPr>
        <p:txBody>
          <a:bodyPr wrap="square" rtlCol="0">
            <a:spAutoFit/>
          </a:bodyPr>
          <a:lstStyle/>
          <a:p>
            <a:r>
              <a:rPr lang="en-GB" dirty="0"/>
              <a:t>Risk:</a:t>
            </a:r>
          </a:p>
        </p:txBody>
      </p:sp>
      <p:sp>
        <p:nvSpPr>
          <p:cNvPr id="31" name="TextBox 30"/>
          <p:cNvSpPr txBox="1"/>
          <p:nvPr/>
        </p:nvSpPr>
        <p:spPr>
          <a:xfrm>
            <a:off x="3668040" y="4988495"/>
            <a:ext cx="1028700" cy="369332"/>
          </a:xfrm>
          <a:prstGeom prst="rect">
            <a:avLst/>
          </a:prstGeom>
          <a:noFill/>
        </p:spPr>
        <p:txBody>
          <a:bodyPr wrap="square" rtlCol="0">
            <a:spAutoFit/>
          </a:bodyPr>
          <a:lstStyle/>
          <a:p>
            <a:r>
              <a:rPr lang="en-GB" dirty="0"/>
              <a:t>Risk:</a:t>
            </a:r>
          </a:p>
        </p:txBody>
      </p:sp>
      <p:sp>
        <p:nvSpPr>
          <p:cNvPr id="32" name="TextBox 31"/>
          <p:cNvSpPr txBox="1"/>
          <p:nvPr/>
        </p:nvSpPr>
        <p:spPr>
          <a:xfrm>
            <a:off x="70978" y="3155373"/>
            <a:ext cx="2220243" cy="307777"/>
          </a:xfrm>
          <a:prstGeom prst="rect">
            <a:avLst/>
          </a:prstGeom>
          <a:noFill/>
        </p:spPr>
        <p:txBody>
          <a:bodyPr wrap="square" rtlCol="0">
            <a:spAutoFit/>
          </a:bodyPr>
          <a:lstStyle/>
          <a:p>
            <a:r>
              <a:rPr lang="en-GB" sz="1400" dirty="0"/>
              <a:t>Naked gas flame</a:t>
            </a:r>
          </a:p>
        </p:txBody>
      </p:sp>
      <p:sp>
        <p:nvSpPr>
          <p:cNvPr id="33" name="TextBox 32"/>
          <p:cNvSpPr txBox="1"/>
          <p:nvPr/>
        </p:nvSpPr>
        <p:spPr>
          <a:xfrm>
            <a:off x="56294" y="4763281"/>
            <a:ext cx="2220243" cy="307777"/>
          </a:xfrm>
          <a:prstGeom prst="rect">
            <a:avLst/>
          </a:prstGeom>
          <a:noFill/>
        </p:spPr>
        <p:txBody>
          <a:bodyPr wrap="square" rtlCol="0">
            <a:spAutoFit/>
          </a:bodyPr>
          <a:lstStyle/>
          <a:p>
            <a:r>
              <a:rPr lang="en-GB" sz="1400" dirty="0"/>
              <a:t>Hot oven</a:t>
            </a:r>
          </a:p>
        </p:txBody>
      </p:sp>
      <p:sp>
        <p:nvSpPr>
          <p:cNvPr id="35" name="TextBox 34"/>
          <p:cNvSpPr txBox="1"/>
          <p:nvPr/>
        </p:nvSpPr>
        <p:spPr>
          <a:xfrm>
            <a:off x="2439050" y="1769545"/>
            <a:ext cx="2220243" cy="307777"/>
          </a:xfrm>
          <a:prstGeom prst="rect">
            <a:avLst/>
          </a:prstGeom>
          <a:noFill/>
        </p:spPr>
        <p:txBody>
          <a:bodyPr wrap="square" rtlCol="0">
            <a:spAutoFit/>
          </a:bodyPr>
          <a:lstStyle/>
          <a:p>
            <a:r>
              <a:rPr lang="en-GB" sz="1400" dirty="0"/>
              <a:t>Hot pans/hob</a:t>
            </a:r>
          </a:p>
        </p:txBody>
      </p:sp>
      <p:sp>
        <p:nvSpPr>
          <p:cNvPr id="37" name="TextBox 36"/>
          <p:cNvSpPr txBox="1"/>
          <p:nvPr/>
        </p:nvSpPr>
        <p:spPr>
          <a:xfrm>
            <a:off x="2455575" y="3149832"/>
            <a:ext cx="2220243" cy="307777"/>
          </a:xfrm>
          <a:prstGeom prst="rect">
            <a:avLst/>
          </a:prstGeom>
          <a:noFill/>
        </p:spPr>
        <p:txBody>
          <a:bodyPr wrap="square" rtlCol="0">
            <a:spAutoFit/>
          </a:bodyPr>
          <a:lstStyle/>
          <a:p>
            <a:r>
              <a:rPr lang="en-GB" sz="1400" dirty="0"/>
              <a:t>Electricity/trailing wires</a:t>
            </a:r>
          </a:p>
        </p:txBody>
      </p:sp>
      <p:sp>
        <p:nvSpPr>
          <p:cNvPr id="38" name="TextBox 37"/>
          <p:cNvSpPr txBox="1"/>
          <p:nvPr/>
        </p:nvSpPr>
        <p:spPr>
          <a:xfrm>
            <a:off x="2496064" y="4769601"/>
            <a:ext cx="2220243" cy="307777"/>
          </a:xfrm>
          <a:prstGeom prst="rect">
            <a:avLst/>
          </a:prstGeom>
          <a:noFill/>
        </p:spPr>
        <p:txBody>
          <a:bodyPr wrap="square" rtlCol="0">
            <a:spAutoFit/>
          </a:bodyPr>
          <a:lstStyle/>
          <a:p>
            <a:r>
              <a:rPr lang="en-GB" sz="1400" dirty="0"/>
              <a:t>Sharp knives</a:t>
            </a:r>
          </a:p>
        </p:txBody>
      </p:sp>
    </p:spTree>
    <p:extLst>
      <p:ext uri="{BB962C8B-B14F-4D97-AF65-F5344CB8AC3E}">
        <p14:creationId xmlns:p14="http://schemas.microsoft.com/office/powerpoint/2010/main" val="118028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9</a:t>
            </a:fld>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69560" y="-497961"/>
            <a:ext cx="5355454" cy="8353171"/>
          </a:xfrm>
          <a:prstGeom prst="rect">
            <a:avLst/>
          </a:prstGeom>
        </p:spPr>
      </p:pic>
      <p:sp>
        <p:nvSpPr>
          <p:cNvPr id="5" name="Rectangle 4"/>
          <p:cNvSpPr/>
          <p:nvPr/>
        </p:nvSpPr>
        <p:spPr>
          <a:xfrm>
            <a:off x="636373" y="235663"/>
            <a:ext cx="7821827" cy="400110"/>
          </a:xfrm>
          <a:prstGeom prst="rect">
            <a:avLst/>
          </a:prstGeom>
        </p:spPr>
        <p:txBody>
          <a:bodyPr wrap="square">
            <a:spAutoFit/>
          </a:bodyPr>
          <a:lstStyle/>
          <a:p>
            <a:pPr algn="ctr"/>
            <a:r>
              <a:rPr lang="en-GB" sz="2000" b="1" dirty="0">
                <a:latin typeface="Comic Sans MS" panose="030F0702030302020204" pitchFamily="66" charset="0"/>
                <a:ea typeface="Calibri" panose="020F0502020204030204" pitchFamily="34" charset="0"/>
                <a:cs typeface="Times New Roman" panose="02020603050405020304" pitchFamily="18" charset="0"/>
              </a:rPr>
              <a:t>Design an informative safety poster for the Food Room.</a:t>
            </a:r>
            <a:endParaRPr lang="en-GB" sz="2000" dirty="0"/>
          </a:p>
        </p:txBody>
      </p:sp>
    </p:spTree>
    <p:extLst>
      <p:ext uri="{BB962C8B-B14F-4D97-AF65-F5344CB8AC3E}">
        <p14:creationId xmlns:p14="http://schemas.microsoft.com/office/powerpoint/2010/main" val="12583759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2906</TotalTime>
  <Words>3750</Words>
  <Application>Microsoft Office PowerPoint</Application>
  <PresentationFormat>On-screen Show (4:3)</PresentationFormat>
  <Paragraphs>1022</Paragraphs>
  <Slides>46</Slides>
  <Notes>3</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2</vt:i4>
      </vt:variant>
      <vt:variant>
        <vt:lpstr>Slide Titles</vt:lpstr>
      </vt:variant>
      <vt:variant>
        <vt:i4>46</vt:i4>
      </vt:variant>
    </vt:vector>
  </HeadingPairs>
  <TitlesOfParts>
    <vt:vector size="64" baseType="lpstr">
      <vt:lpstr>MS Mincho</vt:lpstr>
      <vt:lpstr>Arial</vt:lpstr>
      <vt:lpstr>Arial Black</vt:lpstr>
      <vt:lpstr>Bahnschrift Light Condensed</vt:lpstr>
      <vt:lpstr>Calibri</vt:lpstr>
      <vt:lpstr>Calibri Light</vt:lpstr>
      <vt:lpstr>Cambria</vt:lpstr>
      <vt:lpstr>Cambria Math</vt:lpstr>
      <vt:lpstr>Century Gothic</vt:lpstr>
      <vt:lpstr>Comic Sans MS</vt:lpstr>
      <vt:lpstr>Courier New</vt:lpstr>
      <vt:lpstr>MV Boli</vt:lpstr>
      <vt:lpstr>Times New Roman</vt:lpstr>
      <vt:lpstr>Wingdings</vt:lpstr>
      <vt:lpstr>Office Theme</vt:lpstr>
      <vt:lpstr>1_Office Theme</vt:lpstr>
      <vt:lpstr>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Fruit and Vegetables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Technology Year 9</dc:title>
  <dc:creator>Lyn de-Gay</dc:creator>
  <cp:lastModifiedBy>Lyn de-Gay</cp:lastModifiedBy>
  <cp:revision>417</cp:revision>
  <cp:lastPrinted>2019-10-24T12:39:38Z</cp:lastPrinted>
  <dcterms:created xsi:type="dcterms:W3CDTF">2019-06-11T13:58:44Z</dcterms:created>
  <dcterms:modified xsi:type="dcterms:W3CDTF">2021-03-01T16:17:27Z</dcterms:modified>
</cp:coreProperties>
</file>