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7" r:id="rId3"/>
    <p:sldId id="305" r:id="rId4"/>
    <p:sldId id="315" r:id="rId5"/>
    <p:sldId id="316" r:id="rId6"/>
    <p:sldId id="292" r:id="rId7"/>
    <p:sldId id="317" r:id="rId8"/>
    <p:sldId id="318" r:id="rId9"/>
    <p:sldId id="306" r:id="rId10"/>
    <p:sldId id="319" r:id="rId11"/>
    <p:sldId id="320" r:id="rId12"/>
    <p:sldId id="310" r:id="rId13"/>
    <p:sldId id="311" r:id="rId14"/>
    <p:sldId id="309" r:id="rId15"/>
    <p:sldId id="312" r:id="rId16"/>
    <p:sldId id="314" r:id="rId17"/>
    <p:sldId id="313" r:id="rId18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4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B8050-EAC7-4209-B336-3D85716199EC}" type="datetimeFigureOut">
              <a:rPr lang="en-GB" smtClean="0"/>
              <a:t>01/03/2021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0AB9CA-17BA-4391-8BF4-DBB208E6023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56193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F945A-CA12-4B1D-B190-DA06018DA09B}" type="datetimeFigureOut">
              <a:rPr lang="en-GB" smtClean="0"/>
              <a:t>01/03/2021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21ACA-75A3-4B35-BABB-8456D154BAE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23373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Click on picture to watch ‘how to make’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21ACA-75A3-4B35-BABB-8456D154BAED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6612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Click on both pictures to watch videos – bigger picture is making the dough, smaller picture is shaping the dough into rolls.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21ACA-75A3-4B35-BABB-8456D154BAED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7943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Click on picture for ‘how to</a:t>
            </a:r>
            <a:r>
              <a:rPr lang="en-GB" baseline="0" dirty="0" smtClean="0"/>
              <a:t> make’ video 6.35 minutes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21ACA-75A3-4B35-BABB-8456D154BAED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583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on video for Jamie Oliver video</a:t>
            </a:r>
            <a:r>
              <a:rPr lang="en-US" baseline="0" dirty="0" smtClean="0"/>
              <a:t> 3.24</a:t>
            </a:r>
            <a:r>
              <a:rPr lang="en-US" dirty="0" smtClean="0"/>
              <a:t>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21ACA-75A3-4B35-BABB-8456D154BAED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1508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2F46-8D16-4609-9D33-3E8AD8F0AF49}" type="datetime1">
              <a:rPr lang="en-GB" smtClean="0"/>
              <a:t>01/03/2021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242D-6290-49E5-A6EF-D013109EBB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8649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5C1F9-9E57-4E05-8341-37E8F2FA4B31}" type="datetime1">
              <a:rPr lang="en-GB" smtClean="0"/>
              <a:t>01/03/2021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242D-6290-49E5-A6EF-D013109EBB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9455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D7CA1-C54A-4D46-868A-FB30007DC82C}" type="datetime1">
              <a:rPr lang="en-GB" smtClean="0"/>
              <a:t>01/03/2021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242D-6290-49E5-A6EF-D013109EBB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3068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1C6B6-987C-4E0D-ACA9-BED79F6DE988}" type="datetime1">
              <a:rPr lang="en-GB" smtClean="0"/>
              <a:t>01/03/2021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242D-6290-49E5-A6EF-D013109EBB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2694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424C-D49E-4BD0-841D-05C935AEE22D}" type="datetime1">
              <a:rPr lang="en-GB" smtClean="0"/>
              <a:t>01/03/2021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242D-6290-49E5-A6EF-D013109EBB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3362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C248D-2DB8-492A-8825-22FFC8F4B1FC}" type="datetime1">
              <a:rPr lang="en-GB" smtClean="0"/>
              <a:t>01/03/2021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242D-6290-49E5-A6EF-D013109EBB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5088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4EFF4-31F8-4672-AB4D-9AF1A9BEC79D}" type="datetime1">
              <a:rPr lang="en-GB" smtClean="0"/>
              <a:t>01/03/2021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242D-6290-49E5-A6EF-D013109EBB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5602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D414-106F-482D-8F63-EF0DFAFAAA85}" type="datetime1">
              <a:rPr lang="en-GB" smtClean="0"/>
              <a:t>01/03/2021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242D-6290-49E5-A6EF-D013109EBB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7162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615B-5F38-44D3-AF27-1D501E002E6B}" type="datetime1">
              <a:rPr lang="en-GB" smtClean="0"/>
              <a:t>01/03/2021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242D-6290-49E5-A6EF-D013109EBB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8131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03F75-8586-4452-9AE1-A5B4CCA36C7A}" type="datetime1">
              <a:rPr lang="en-GB" smtClean="0"/>
              <a:t>01/03/2021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242D-6290-49E5-A6EF-D013109EBB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6034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63CE4-1E60-4AC2-98E0-095A8BA83A2E}" type="datetime1">
              <a:rPr lang="en-GB" smtClean="0"/>
              <a:t>01/03/2021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242D-6290-49E5-A6EF-D013109EBB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899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CDB73-F803-466E-8075-4891F3F701A2}" type="datetime1">
              <a:rPr lang="en-GB" smtClean="0"/>
              <a:t>01/03/2021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B242D-6290-49E5-A6EF-D013109EBB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844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hyperlink" Target="https://www.youtube.com/watch?v=jPQ87J_5qyw&amp;safe=tru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hyperlink" Target="https://www.youtube.com/watch?v=jPQ87J_5qyw&amp;safe=tru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vt83q7CNZY&amp;safe=tru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www.youtube.com/watch?v=-gF8d-fitkU&amp;ab_channel=JamieOliver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5.png"/><Relationship Id="rId4" Type="http://schemas.openxmlformats.org/officeDocument/2006/relationships/image" Target="../media/image34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results?search_query=how+to+make+chocolate+muffin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rUdtzXquWk&amp;safe=tru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hyperlink" Target="https://www.youtube.com/watch?v=DGo2VRgYSu4&amp;safe=true" TargetMode="Externa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-SJGQ2HLp8&amp;safe=tru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8487" y="420291"/>
            <a:ext cx="7867651" cy="206210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Food Technology</a:t>
            </a:r>
          </a:p>
          <a:p>
            <a:pPr algn="ctr"/>
            <a:r>
              <a:rPr lang="en-GB" sz="2800" smtClean="0"/>
              <a:t>Year 8 </a:t>
            </a:r>
            <a:endParaRPr lang="en-GB" sz="2800" dirty="0" smtClean="0"/>
          </a:p>
          <a:p>
            <a:pPr algn="ctr"/>
            <a:endParaRPr lang="en-GB" dirty="0"/>
          </a:p>
          <a:p>
            <a:r>
              <a:rPr lang="en-GB" dirty="0" smtClean="0"/>
              <a:t>Name:</a:t>
            </a:r>
          </a:p>
          <a:p>
            <a:r>
              <a:rPr lang="en-GB" dirty="0" smtClean="0"/>
              <a:t>				Pathway:</a:t>
            </a:r>
          </a:p>
          <a:p>
            <a:r>
              <a:rPr lang="en-GB" dirty="0" smtClean="0"/>
              <a:t>Class:</a:t>
            </a:r>
            <a:endParaRPr lang="en-GB" dirty="0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740075" y="3030698"/>
            <a:ext cx="7304474" cy="608013"/>
          </a:xfrm>
          <a:prstGeom prst="roundRect">
            <a:avLst>
              <a:gd name="adj" fmla="val 16667"/>
            </a:avLst>
          </a:prstGeom>
          <a:solidFill>
            <a:srgbClr val="E6B9B8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Recipe Book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882" y="4012599"/>
            <a:ext cx="2007058" cy="230961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242D-6290-49E5-A6EF-D013109EBBA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439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242D-6290-49E5-A6EF-D013109EBBA5}" type="slidenum">
              <a:rPr lang="en-GB" smtClean="0"/>
              <a:t>10</a:t>
            </a:fld>
            <a:endParaRPr lang="en-GB" dirty="0"/>
          </a:p>
        </p:txBody>
      </p:sp>
      <p:sp>
        <p:nvSpPr>
          <p:cNvPr id="3" name="TextBox 2">
            <a:hlinkClick r:id="rId2"/>
          </p:cNvPr>
          <p:cNvSpPr txBox="1"/>
          <p:nvPr/>
        </p:nvSpPr>
        <p:spPr>
          <a:xfrm>
            <a:off x="757646" y="378823"/>
            <a:ext cx="7757704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Pizza</a:t>
            </a:r>
            <a:endParaRPr lang="en-GB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025108"/>
              </p:ext>
            </p:extLst>
          </p:nvPr>
        </p:nvGraphicFramePr>
        <p:xfrm>
          <a:off x="561700" y="1005839"/>
          <a:ext cx="8268790" cy="5350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4395">
                  <a:extLst>
                    <a:ext uri="{9D8B030D-6E8A-4147-A177-3AD203B41FA5}">
                      <a16:colId xmlns:a16="http://schemas.microsoft.com/office/drawing/2014/main" xmlns="" val="1364577424"/>
                    </a:ext>
                  </a:extLst>
                </a:gridCol>
                <a:gridCol w="4134395">
                  <a:extLst>
                    <a:ext uri="{9D8B030D-6E8A-4147-A177-3AD203B41FA5}">
                      <a16:colId xmlns:a16="http://schemas.microsoft.com/office/drawing/2014/main" xmlns="" val="947375740"/>
                    </a:ext>
                  </a:extLst>
                </a:gridCol>
              </a:tblGrid>
              <a:tr h="2778150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1. Preheat oven to 220˚C/ gas 8. Grease or line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</a:rPr>
                        <a:t> the baking tray. Mix flour, salt &amp; yeast in mixing bowl.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2. Add approx. 120mls warm water to dry ingredients. Mix with a round-bladed knife until dough comes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</a:rPr>
                        <a:t> together.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2012926"/>
                  </a:ext>
                </a:extLst>
              </a:tr>
              <a:tr h="2572361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</a:rPr>
                        <a:t>3. Knead on a floured worktop for 10 minutes until smooth</a:t>
                      </a:r>
                      <a:r>
                        <a:rPr lang="en-GB" sz="1800" b="1" baseline="0" dirty="0" smtClean="0">
                          <a:solidFill>
                            <a:schemeClr val="tx1"/>
                          </a:solidFill>
                        </a:rPr>
                        <a:t> &amp; stretchy.</a:t>
                      </a:r>
                      <a:r>
                        <a:rPr lang="en-GB" sz="18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</a:rPr>
                        <a:t>4. Place in a bowl and cover with cling film,</a:t>
                      </a:r>
                      <a:r>
                        <a:rPr lang="en-GB" sz="1800" b="1" baseline="0" dirty="0" smtClean="0">
                          <a:solidFill>
                            <a:schemeClr val="tx1"/>
                          </a:solidFill>
                        </a:rPr>
                        <a:t> and leave until doubled in size.</a:t>
                      </a:r>
                    </a:p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1005757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938019"/>
            <a:ext cx="2857500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7786" y="1938019"/>
            <a:ext cx="2938463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4486275"/>
            <a:ext cx="2857500" cy="16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8749" y="4486274"/>
            <a:ext cx="2857500" cy="1685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9180" y="2433204"/>
            <a:ext cx="1127858" cy="4023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931331">
            <a:off x="4054369" y="3261686"/>
            <a:ext cx="1127858" cy="4023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0891" y="4616350"/>
            <a:ext cx="1127858" cy="4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41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242D-6290-49E5-A6EF-D013109EBBA5}" type="slidenum">
              <a:rPr lang="en-GB" smtClean="0"/>
              <a:t>11</a:t>
            </a:fld>
            <a:endParaRPr lang="en-GB" dirty="0"/>
          </a:p>
        </p:txBody>
      </p:sp>
      <p:sp>
        <p:nvSpPr>
          <p:cNvPr id="3" name="TextBox 2">
            <a:hlinkClick r:id="rId2"/>
          </p:cNvPr>
          <p:cNvSpPr txBox="1"/>
          <p:nvPr/>
        </p:nvSpPr>
        <p:spPr>
          <a:xfrm>
            <a:off x="757646" y="378823"/>
            <a:ext cx="7757704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Pizza</a:t>
            </a:r>
            <a:endParaRPr lang="en-GB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188957"/>
              </p:ext>
            </p:extLst>
          </p:nvPr>
        </p:nvGraphicFramePr>
        <p:xfrm>
          <a:off x="561700" y="1005839"/>
          <a:ext cx="8268790" cy="5350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4395">
                  <a:extLst>
                    <a:ext uri="{9D8B030D-6E8A-4147-A177-3AD203B41FA5}">
                      <a16:colId xmlns:a16="http://schemas.microsoft.com/office/drawing/2014/main" xmlns="" val="1364577424"/>
                    </a:ext>
                  </a:extLst>
                </a:gridCol>
                <a:gridCol w="4134395">
                  <a:extLst>
                    <a:ext uri="{9D8B030D-6E8A-4147-A177-3AD203B41FA5}">
                      <a16:colId xmlns:a16="http://schemas.microsoft.com/office/drawing/2014/main" xmlns="" val="947375740"/>
                    </a:ext>
                  </a:extLst>
                </a:gridCol>
              </a:tblGrid>
              <a:tr h="2778150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5. Prepare toppings.</a:t>
                      </a:r>
                    </a:p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6. Remove cling film. Knock back the dough and shape into a circle. Place onto baking tray.</a:t>
                      </a:r>
                    </a:p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2012926"/>
                  </a:ext>
                </a:extLst>
              </a:tr>
              <a:tr h="2572361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</a:rPr>
                        <a:t>7. Place</a:t>
                      </a:r>
                      <a:r>
                        <a:rPr lang="en-GB" sz="1800" b="1" baseline="0" dirty="0" smtClean="0">
                          <a:solidFill>
                            <a:schemeClr val="tx1"/>
                          </a:solidFill>
                        </a:rPr>
                        <a:t> tomato sauce onto pizza base and add other toppings. Cheese goes on last.</a:t>
                      </a:r>
                    </a:p>
                    <a:p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</a:rPr>
                        <a:t>8. Bake for 10 – 15 minutes until base is cooked and cheese is golden and bubbly.</a:t>
                      </a:r>
                    </a:p>
                    <a:p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1005757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" y="1666875"/>
            <a:ext cx="2784764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2562" y="1933575"/>
            <a:ext cx="2847975" cy="1562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650" y="4686300"/>
            <a:ext cx="2784764" cy="15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2562" y="4495800"/>
            <a:ext cx="2847975" cy="1695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100000">
            <a:off x="4008071" y="3227814"/>
            <a:ext cx="1127858" cy="4023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8680" y="4941154"/>
            <a:ext cx="1127858" cy="4023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8071" y="2446184"/>
            <a:ext cx="1127858" cy="4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915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242D-6290-49E5-A6EF-D013109EBBA5}" type="slidenum">
              <a:rPr lang="en-GB" smtClean="0"/>
              <a:t>12</a:t>
            </a:fld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361946"/>
              </p:ext>
            </p:extLst>
          </p:nvPr>
        </p:nvGraphicFramePr>
        <p:xfrm>
          <a:off x="225084" y="665480"/>
          <a:ext cx="8290266" cy="591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90266">
                  <a:extLst>
                    <a:ext uri="{9D8B030D-6E8A-4147-A177-3AD203B41FA5}">
                      <a16:colId xmlns:a16="http://schemas.microsoft.com/office/drawing/2014/main" xmlns="" val="41238830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Ingredients</a:t>
                      </a:r>
                      <a:endParaRPr lang="en-GB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8613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150g/6oz  dried pasta</a:t>
                      </a:r>
                    </a:p>
                  </a:txBody>
                  <a:tcPr marL="57606" marR="576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54394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4cm </a:t>
                      </a:r>
                      <a:r>
                        <a:rPr lang="en-GB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cucumber, 10 cherry tomatoes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7606" marR="576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46313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 red/green/yellow pepper, 2 spring onions / 1 red onion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7606" marR="576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6717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Optional – green beans, mange tout, cooked</a:t>
                      </a:r>
                      <a:r>
                        <a:rPr lang="en-GB" sz="18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chicken, ham, fish.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7606" marR="576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For the dressing</a:t>
                      </a:r>
                      <a:r>
                        <a:rPr lang="en-GB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:-4 tablespoons mayonnaise; 4 tablespoons milk; salt, black pepper; 4 fresh chives</a:t>
                      </a:r>
                    </a:p>
                  </a:txBody>
                  <a:tcPr marL="57606" marR="576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58161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entury Gothic" panose="020B0502020202020204" pitchFamily="34" charset="0"/>
                        </a:rPr>
                        <a:t>Method</a:t>
                      </a:r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0288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1. Fill a large saucepan with water and put onto boil.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0093" marR="60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2. If using</a:t>
                      </a:r>
                      <a:r>
                        <a:rPr lang="en-GB" sz="18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fresh beans, cut in half.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0093" marR="60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3. Add</a:t>
                      </a:r>
                      <a:r>
                        <a:rPr lang="en-GB" sz="18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pasta to the pan and cook for 10 – 12 minutes.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0093" marR="60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4. Prepare all of your vegetables. In a small bowl mix together the mayonnaise and the milk.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0093" marR="60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5. Five minutes before the pasta is ready, add the green beans.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0093" marR="60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6. When cooked, drain the pasta and beans – cool.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0093" marR="60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7. Add the</a:t>
                      </a:r>
                      <a:r>
                        <a:rPr lang="en-GB" sz="18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vegetables to the pasta. Stir in the dressing and the chopped chives.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0093" marR="60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04382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8. Add any meat, fish etc.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0093" marR="60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33749" y="156754"/>
            <a:ext cx="4389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/>
              <a:t>Pasta salad</a:t>
            </a:r>
            <a:endParaRPr lang="en-GB" sz="2800" b="1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5117" y="665480"/>
            <a:ext cx="2250233" cy="149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60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242D-6290-49E5-A6EF-D013109EBBA5}" type="slidenum">
              <a:rPr lang="en-GB" smtClean="0"/>
              <a:t>13</a:t>
            </a:fld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524910"/>
              </p:ext>
            </p:extLst>
          </p:nvPr>
        </p:nvGraphicFramePr>
        <p:xfrm>
          <a:off x="225084" y="527684"/>
          <a:ext cx="8290266" cy="627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90266">
                  <a:extLst>
                    <a:ext uri="{9D8B030D-6E8A-4147-A177-3AD203B41FA5}">
                      <a16:colId xmlns:a16="http://schemas.microsoft.com/office/drawing/2014/main" xmlns="" val="41238830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Ingredients</a:t>
                      </a:r>
                      <a:endParaRPr lang="en-GB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8613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courgette</a:t>
                      </a:r>
                    </a:p>
                  </a:txBody>
                  <a:tcPr marL="57606" marR="576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54394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pepper ( any colour)</a:t>
                      </a:r>
                    </a:p>
                  </a:txBody>
                  <a:tcPr marL="57606" marR="576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46313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200g Cherry Tomatoes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6" marR="576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Onion ( red or white</a:t>
                      </a:r>
                      <a:r>
                        <a:rPr lang="en-GB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), other vegetables you could use are: aubergine,</a:t>
                      </a:r>
                      <a:r>
                        <a:rPr lang="en-GB" sz="18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sweet potato,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Broccoli, butternut squash etc.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6" marR="576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6717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garlic clove</a:t>
                      </a:r>
                    </a:p>
                  </a:txBody>
                  <a:tcPr marL="57606" marR="576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tbsp. oil, fresh or dried herbs (thyme, basil, parsley)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6" marR="576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58161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entury Gothic" panose="020B0502020202020204" pitchFamily="34" charset="0"/>
                        </a:rPr>
                        <a:t>Method</a:t>
                      </a:r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0288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676650" algn="l"/>
                        </a:tabLst>
                      </a:pPr>
                      <a:r>
                        <a:rPr lang="en-GB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 heat oven – Electric 180 C / Gas 6</a:t>
                      </a:r>
                    </a:p>
                  </a:txBody>
                  <a:tcPr marL="57606" marR="576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spcAft>
                          <a:spcPts val="0"/>
                        </a:spcAft>
                        <a:buFont typeface="+mj-lt"/>
                        <a:buAutoNum type="arabicPeriod" startAt="2"/>
                        <a:tabLst>
                          <a:tab pos="3676650" algn="l"/>
                        </a:tabLst>
                      </a:pPr>
                      <a:r>
                        <a:rPr lang="en-GB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Prepare all vegetable. Cut into bite sized pieces.</a:t>
                      </a:r>
                    </a:p>
                  </a:txBody>
                  <a:tcPr marL="57606" marR="576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spcAft>
                          <a:spcPts val="0"/>
                        </a:spcAft>
                        <a:buFont typeface="+mj-lt"/>
                        <a:buAutoNum type="arabicPeriod" startAt="3"/>
                        <a:tabLst>
                          <a:tab pos="3676650" algn="l"/>
                        </a:tabLst>
                      </a:pPr>
                      <a:r>
                        <a:rPr lang="en-GB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Place on a baking tray with the thyme, oil and salt and pepper. Mix ingredients together until all vegetables are covered in oil.</a:t>
                      </a:r>
                    </a:p>
                  </a:txBody>
                  <a:tcPr marL="57606" marR="576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spcAft>
                          <a:spcPts val="0"/>
                        </a:spcAft>
                        <a:buFont typeface="+mj-lt"/>
                        <a:buAutoNum type="arabicPeriod" startAt="4"/>
                        <a:tabLst>
                          <a:tab pos="3676650" algn="l"/>
                        </a:tabLst>
                      </a:pPr>
                      <a:r>
                        <a:rPr lang="en-GB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Place in a hot oven for 30 minutes, turning the vegetables after about 15 minutes. Cook until tender and starting to go brown.</a:t>
                      </a:r>
                    </a:p>
                  </a:txBody>
                  <a:tcPr marL="57606" marR="576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spcAft>
                          <a:spcPts val="0"/>
                        </a:spcAft>
                        <a:buFont typeface="+mj-lt"/>
                        <a:buAutoNum type="arabicPeriod" startAt="5"/>
                        <a:tabLst>
                          <a:tab pos="3676650" algn="l"/>
                        </a:tabLst>
                      </a:pPr>
                      <a:r>
                        <a:rPr lang="en-GB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 heat oven – Electric 180 C / Gas 6</a:t>
                      </a:r>
                    </a:p>
                  </a:txBody>
                  <a:tcPr marL="57606" marR="576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spcAft>
                          <a:spcPts val="0"/>
                        </a:spcAft>
                        <a:buFont typeface="+mj-lt"/>
                        <a:buAutoNum type="arabicPeriod" startAt="6"/>
                        <a:tabLst>
                          <a:tab pos="3676650" algn="l"/>
                        </a:tabLst>
                      </a:pPr>
                      <a:r>
                        <a:rPr lang="en-GB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Prepare all vegetable. Cut into bite sized pieces.</a:t>
                      </a:r>
                    </a:p>
                  </a:txBody>
                  <a:tcPr marL="57606" marR="576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spcAft>
                          <a:spcPts val="0"/>
                        </a:spcAft>
                        <a:buFont typeface="+mj-lt"/>
                        <a:buAutoNum type="arabicPeriod" startAt="7"/>
                        <a:tabLst>
                          <a:tab pos="3676650" algn="l"/>
                        </a:tabLst>
                      </a:pPr>
                      <a:r>
                        <a:rPr lang="en-GB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Place on a baking tray with the thyme, oil and salt and pepper. Mix ingredients together until all vegetables are covered in oil.</a:t>
                      </a:r>
                    </a:p>
                  </a:txBody>
                  <a:tcPr marL="57606" marR="576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0438222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47825" y="66019"/>
            <a:ext cx="4810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/>
              <a:t>Roasted Vegetables</a:t>
            </a:r>
            <a:endParaRPr lang="en-GB" sz="2400" b="1" u="sng" dirty="0"/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2005" y="527684"/>
            <a:ext cx="1853345" cy="145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62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242D-6290-49E5-A6EF-D013109EBBA5}" type="slidenum">
              <a:rPr lang="en-GB" smtClean="0"/>
              <a:t>14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647825" y="203815"/>
            <a:ext cx="4810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/>
              <a:t>Bolognese sauce</a:t>
            </a:r>
            <a:endParaRPr lang="en-GB" sz="2400" b="1" u="sng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343757"/>
              </p:ext>
            </p:extLst>
          </p:nvPr>
        </p:nvGraphicFramePr>
        <p:xfrm>
          <a:off x="225084" y="665480"/>
          <a:ext cx="8290266" cy="601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90266">
                  <a:extLst>
                    <a:ext uri="{9D8B030D-6E8A-4147-A177-3AD203B41FA5}">
                      <a16:colId xmlns:a16="http://schemas.microsoft.com/office/drawing/2014/main" xmlns="" val="41238830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Ingredients</a:t>
                      </a:r>
                      <a:endParaRPr lang="en-GB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8613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450g minced beef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7606" marR="576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54394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 tin (400g) chopped tomatoes, 1 clove</a:t>
                      </a:r>
                      <a:r>
                        <a:rPr lang="en-GB" sz="18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garlic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7606" marR="576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46313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 onion, 1 carrot (you</a:t>
                      </a:r>
                      <a:r>
                        <a:rPr lang="en-GB" sz="18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could also add peppers, mushrooms, celery)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7606" marR="576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6717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 tbsp. tomato purée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7606" marR="576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 beef stock cube,</a:t>
                      </a:r>
                      <a:r>
                        <a:rPr lang="en-GB" sz="18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1 bay leaf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7606" marR="576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23816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 tsp. mixed herbs (fresh or dried) preferably</a:t>
                      </a:r>
                      <a:r>
                        <a:rPr lang="en-GB" sz="18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basil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7606" marR="576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58161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entury Gothic" panose="020B0502020202020204" pitchFamily="34" charset="0"/>
                        </a:rPr>
                        <a:t>Method</a:t>
                      </a:r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0288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1. Prepare the</a:t>
                      </a:r>
                      <a:r>
                        <a:rPr lang="en-GB" sz="18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vegetables – dice the onion, carrot &amp; celery. Slice or crush the garlic.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0093" marR="60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2. Heat oil in a saucepan over a medium heat. Add the vegetables and cook for 5 mins.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0093" marR="60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3. Add the meat and break up with a wooden</a:t>
                      </a:r>
                      <a:r>
                        <a:rPr lang="en-GB" sz="18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spoon. Cook until meat turns brown.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0093" marR="60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4. Dissolve the stock cube in 300ml</a:t>
                      </a:r>
                      <a:r>
                        <a:rPr lang="en-GB" sz="18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boiling water and add to the meat.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0093" marR="60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5. </a:t>
                      </a:r>
                      <a:r>
                        <a:rPr lang="en-GB" sz="180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Add the</a:t>
                      </a:r>
                      <a:r>
                        <a:rPr lang="en-GB" sz="1800" baseline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GB" sz="18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purée, herbs and bay leaf and stir well.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0093" marR="60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6. Bring the mixture to the boil and then reduce</a:t>
                      </a:r>
                      <a:r>
                        <a:rPr lang="en-GB" sz="18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the heat and let the sauce simmer  for 20-30 minutes. Leave the lid on the pan at an angle to allow the sauce to reduce and thicken.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0093" marR="60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7. When the vegetables are soft, the sauce is ready. Serve with pasta.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0093" marR="60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04382225"/>
                  </a:ext>
                </a:extLst>
              </a:tr>
            </a:tbl>
          </a:graphicData>
        </a:graphic>
      </p:graphicFrame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372" y="665481"/>
            <a:ext cx="2022978" cy="149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51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242D-6290-49E5-A6EF-D013109EBBA5}" type="slidenum">
              <a:rPr lang="en-GB" smtClean="0"/>
              <a:t>15</a:t>
            </a:fld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647825" y="66019"/>
            <a:ext cx="4810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/>
              <a:t>Banana Bread</a:t>
            </a:r>
            <a:endParaRPr lang="en-GB" sz="2400" b="1" u="sng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257064"/>
              </p:ext>
            </p:extLst>
          </p:nvPr>
        </p:nvGraphicFramePr>
        <p:xfrm>
          <a:off x="225084" y="527684"/>
          <a:ext cx="8290266" cy="611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90266">
                  <a:extLst>
                    <a:ext uri="{9D8B030D-6E8A-4147-A177-3AD203B41FA5}">
                      <a16:colId xmlns:a16="http://schemas.microsoft.com/office/drawing/2014/main" xmlns="" val="41238830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Ingredients</a:t>
                      </a:r>
                      <a:endParaRPr lang="en-GB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8613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135g soft light brown sugar 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6" marR="576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54394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eggs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6" marR="576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46313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100g bananas</a:t>
                      </a:r>
                      <a:r>
                        <a:rPr lang="en-GB" sz="18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mashed (the older, the better!)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6" marR="576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140g plain flour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6" marR="576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6717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½ tsp baking powder + ½ tsp Bicarbonate of soda +</a:t>
                      </a:r>
                      <a:r>
                        <a:rPr lang="en-GB" sz="18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½ tsp each ginger and cinnamon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6" marR="576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120g butter/margarine, melted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6" marR="576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58161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entury Gothic" panose="020B0502020202020204" pitchFamily="34" charset="0"/>
                        </a:rPr>
                        <a:t>Method</a:t>
                      </a:r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0288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676650" algn="l"/>
                        </a:tabLst>
                      </a:pPr>
                      <a:r>
                        <a:rPr lang="en-GB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Preheat oven to 170°/gas 4. Line a 1lb loaf tin.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6" marR="576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spcAft>
                          <a:spcPts val="0"/>
                        </a:spcAft>
                        <a:buFont typeface="+mj-lt"/>
                        <a:buAutoNum type="arabicPeriod" startAt="2"/>
                        <a:tabLst>
                          <a:tab pos="3676650" algn="l"/>
                        </a:tabLst>
                      </a:pPr>
                      <a:r>
                        <a:rPr lang="en-GB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 a mixing bowl, beat the eggs and sugar together. Beat in bananas.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6" marR="576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spcAft>
                          <a:spcPts val="0"/>
                        </a:spcAft>
                        <a:buFont typeface="+mj-lt"/>
                        <a:buAutoNum type="arabicPeriod" startAt="3"/>
                        <a:tabLst>
                          <a:tab pos="3676650" algn="l"/>
                        </a:tabLst>
                      </a:pPr>
                      <a:r>
                        <a:rPr lang="en-GB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Add the flour, Bicarbonate of soda, baking powder</a:t>
                      </a:r>
                      <a:r>
                        <a:rPr lang="en-GB" sz="18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and spices.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6" marR="576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spcAft>
                          <a:spcPts val="0"/>
                        </a:spcAft>
                        <a:buFont typeface="+mj-lt"/>
                        <a:buAutoNum type="arabicPeriod" startAt="4"/>
                        <a:tabLst>
                          <a:tab pos="3676650" algn="l"/>
                        </a:tabLst>
                      </a:pPr>
                      <a:r>
                        <a:rPr lang="en-GB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Mix thoroughly until all the ingredients are entirely incorporated.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6" marR="576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spcAft>
                          <a:spcPts val="0"/>
                        </a:spcAft>
                        <a:buFont typeface="+mj-lt"/>
                        <a:buAutoNum type="arabicPeriod" startAt="5"/>
                        <a:tabLst>
                          <a:tab pos="3676650" algn="l"/>
                        </a:tabLst>
                      </a:pPr>
                      <a:r>
                        <a:rPr lang="en-GB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Pour in </a:t>
                      </a:r>
                      <a:r>
                        <a:rPr lang="en-GB" sz="180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melted </a:t>
                      </a:r>
                      <a:r>
                        <a:rPr lang="en-GB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butter and mix well.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6" marR="576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spcAft>
                          <a:spcPts val="0"/>
                        </a:spcAft>
                        <a:buFont typeface="+mj-lt"/>
                        <a:buAutoNum type="arabicPeriod" startAt="6"/>
                        <a:tabLst>
                          <a:tab pos="3676650" algn="l"/>
                        </a:tabLst>
                      </a:pPr>
                      <a:r>
                        <a:rPr lang="en-GB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Pour into the tin and bake for 20 – 30 minutes or until firm to touch and a skewer inserted comes out clean.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6" marR="576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spcAft>
                          <a:spcPts val="0"/>
                        </a:spcAft>
                        <a:buFont typeface="+mj-lt"/>
                        <a:buAutoNum type="arabicPeriod" startAt="7"/>
                        <a:tabLst>
                          <a:tab pos="3676650" algn="l"/>
                        </a:tabLst>
                      </a:pPr>
                      <a:r>
                        <a:rPr lang="en-GB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Leave</a:t>
                      </a:r>
                      <a:r>
                        <a:rPr lang="en-GB" sz="18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cake to cool slightly in the tin before turning out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6" marR="576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04382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3676650" algn="l"/>
                        </a:tabLst>
                      </a:pPr>
                      <a:r>
                        <a:rPr lang="en-GB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  Slice and serve with a cup of tea!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6" marR="576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07622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62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242D-6290-49E5-A6EF-D013109EBBA5}" type="slidenum">
              <a:rPr lang="en-GB" smtClean="0"/>
              <a:t>16</a:t>
            </a:fld>
            <a:endParaRPr lang="en-GB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275914"/>
              </p:ext>
            </p:extLst>
          </p:nvPr>
        </p:nvGraphicFramePr>
        <p:xfrm>
          <a:off x="548290" y="785245"/>
          <a:ext cx="7786166" cy="6178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Document" r:id="rId3" imgW="8862198" imgH="7032322" progId="Word.Document.12">
                  <p:embed/>
                </p:oleObj>
              </mc:Choice>
              <mc:Fallback>
                <p:oleObj name="Document" r:id="rId3" imgW="8862198" imgH="703232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8290" y="785245"/>
                        <a:ext cx="7786166" cy="61787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3977" y="1"/>
            <a:ext cx="2360023" cy="157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925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242D-6290-49E5-A6EF-D013109EBBA5}" type="slidenum">
              <a:rPr lang="en-GB" smtClean="0"/>
              <a:t>17</a:t>
            </a:fld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745611"/>
              </p:ext>
            </p:extLst>
          </p:nvPr>
        </p:nvGraphicFramePr>
        <p:xfrm>
          <a:off x="225084" y="665480"/>
          <a:ext cx="8290266" cy="593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90266">
                  <a:extLst>
                    <a:ext uri="{9D8B030D-6E8A-4147-A177-3AD203B41FA5}">
                      <a16:colId xmlns:a16="http://schemas.microsoft.com/office/drawing/2014/main" xmlns="" val="41238830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Ingredients</a:t>
                      </a:r>
                      <a:endParaRPr lang="en-GB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8613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184275" algn="l"/>
                        </a:tabLst>
                      </a:pPr>
                      <a:r>
                        <a:rPr lang="en-GB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125g Self raising flour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0093" marR="60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54394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184275" algn="l"/>
                        </a:tabLst>
                      </a:pPr>
                      <a:r>
                        <a:rPr lang="en-GB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125g Caster sugar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0093" marR="60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46313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84275" algn="l"/>
                        </a:tabLst>
                        <a:defRPr/>
                      </a:pPr>
                      <a:r>
                        <a:rPr lang="en-GB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125g</a:t>
                      </a:r>
                      <a:r>
                        <a:rPr lang="en-GB" sz="18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Butter or margarine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0093" marR="60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6717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84275" algn="l"/>
                        </a:tabLst>
                        <a:defRPr/>
                      </a:pPr>
                      <a:r>
                        <a:rPr lang="en-GB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 eggs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0093" marR="60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84275" algn="l"/>
                        </a:tabLst>
                        <a:defRPr/>
                      </a:pPr>
                      <a:r>
                        <a:rPr lang="en-GB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 – 4 tbsp. jam for filling and 1 tbsp. icing for dusting over</a:t>
                      </a:r>
                      <a:r>
                        <a:rPr lang="en-GB" sz="18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the top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0093" marR="60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23816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entury Gothic" panose="020B0502020202020204" pitchFamily="34" charset="0"/>
                        </a:rPr>
                        <a:t>Method</a:t>
                      </a:r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0288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tabLst>
                          <a:tab pos="1184275" algn="l"/>
                        </a:tabLst>
                      </a:pPr>
                      <a:r>
                        <a:rPr lang="en-GB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1. Set</a:t>
                      </a:r>
                      <a:r>
                        <a:rPr lang="en-GB" sz="18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oven to 180°C/gas 4. Grease and line 2 16 cm round cake tins.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0093" marR="60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84275" algn="l"/>
                        </a:tabLst>
                      </a:pPr>
                      <a:r>
                        <a:rPr lang="en-GB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2. Cream together the sugar and butter with a </a:t>
                      </a:r>
                      <a:r>
                        <a:rPr lang="en-GB" sz="18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wooden</a:t>
                      </a:r>
                      <a:r>
                        <a:rPr lang="en-GB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spoon until light and fluffy.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0093" marR="60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84275" algn="l"/>
                        </a:tabLst>
                      </a:pPr>
                      <a:r>
                        <a:rPr lang="en-GB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3. Beat the eggs into the mixture,</a:t>
                      </a:r>
                      <a:r>
                        <a:rPr lang="en-GB" sz="18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one at a time. Beat well in between.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0093" marR="60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84275" algn="l"/>
                        </a:tabLst>
                      </a:pPr>
                      <a:r>
                        <a:rPr lang="en-GB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4.Sieve</a:t>
                      </a:r>
                      <a:r>
                        <a:rPr lang="en-GB" sz="18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the flour into your mixture and then fold in using a </a:t>
                      </a:r>
                      <a:r>
                        <a:rPr lang="en-GB" sz="1800" b="1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metal</a:t>
                      </a:r>
                      <a:r>
                        <a:rPr lang="en-GB" sz="18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spoon.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0093" marR="60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84275" algn="l"/>
                        </a:tabLst>
                      </a:pPr>
                      <a:r>
                        <a:rPr lang="en-GB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5. Divide the mixture between the two cake tins and carefully spread</a:t>
                      </a:r>
                      <a:r>
                        <a:rPr lang="en-GB" sz="18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the mixture out.</a:t>
                      </a:r>
                      <a:r>
                        <a:rPr lang="en-GB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0093" marR="60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84275" algn="l"/>
                        </a:tabLst>
                      </a:pPr>
                      <a:r>
                        <a:rPr lang="en-GB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6. Bake for 20 minutes until</a:t>
                      </a:r>
                      <a:r>
                        <a:rPr lang="en-GB" sz="18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golden brown and well risen. Use the skewer test to check.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0093" marR="60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84275" algn="l"/>
                        </a:tabLst>
                      </a:pPr>
                      <a:r>
                        <a:rPr lang="en-GB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7. Turn</a:t>
                      </a:r>
                      <a:r>
                        <a:rPr lang="en-GB" sz="18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the cakes out of the tins and leave to cool.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0093" marR="60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04382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84275" algn="l"/>
                        </a:tabLst>
                      </a:pPr>
                      <a:r>
                        <a:rPr lang="en-GB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8. Spread jam onto one side and then sandwich together.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0093" marR="60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84275" algn="l"/>
                        </a:tabLst>
                      </a:pPr>
                      <a:r>
                        <a:rPr lang="en-GB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9. Sieve icing sugar</a:t>
                      </a:r>
                      <a:r>
                        <a:rPr lang="en-GB" sz="18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over the top of the top sponge.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0093" marR="60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89210" y="203815"/>
            <a:ext cx="4591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/>
              <a:t>Victoria Sandwich Cake</a:t>
            </a:r>
            <a:endParaRPr lang="en-GB" sz="2400" b="1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8499" y="665480"/>
            <a:ext cx="2196852" cy="146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1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242D-6290-49E5-A6EF-D013109EBBA5}" type="slidenum">
              <a:rPr lang="en-GB" smtClean="0"/>
              <a:t>2</a:t>
            </a:fld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449977" y="134439"/>
            <a:ext cx="5342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/>
              <a:t>Recipe Index</a:t>
            </a:r>
            <a:endParaRPr lang="en-GB" b="1" u="sng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178187"/>
              </p:ext>
            </p:extLst>
          </p:nvPr>
        </p:nvGraphicFramePr>
        <p:xfrm>
          <a:off x="753290" y="613291"/>
          <a:ext cx="4889863" cy="3657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26932">
                  <a:extLst>
                    <a:ext uri="{9D8B030D-6E8A-4147-A177-3AD203B41FA5}">
                      <a16:colId xmlns:a16="http://schemas.microsoft.com/office/drawing/2014/main" xmlns="" val="331396204"/>
                    </a:ext>
                  </a:extLst>
                </a:gridCol>
                <a:gridCol w="1962931">
                  <a:extLst>
                    <a:ext uri="{9D8B030D-6E8A-4147-A177-3AD203B41FA5}">
                      <a16:colId xmlns:a16="http://schemas.microsoft.com/office/drawing/2014/main" xmlns="" val="4238093510"/>
                    </a:ext>
                  </a:extLst>
                </a:gridCol>
              </a:tblGrid>
              <a:tr h="292216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Century Gothic" panose="020B0502020202020204" pitchFamily="34" charset="0"/>
                        </a:rPr>
                        <a:t>Recipe</a:t>
                      </a:r>
                      <a:endParaRPr lang="en-GB" sz="1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Century Gothic" panose="020B0502020202020204" pitchFamily="34" charset="0"/>
                        </a:rPr>
                        <a:t>Date</a:t>
                      </a:r>
                      <a:endParaRPr lang="en-GB" sz="1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3186968"/>
                  </a:ext>
                </a:extLst>
              </a:tr>
              <a:tr h="3122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Chocolate muffins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55628895"/>
                  </a:ext>
                </a:extLst>
              </a:tr>
              <a:tr h="3122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Bread Rolls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00101456"/>
                  </a:ext>
                </a:extLst>
              </a:tr>
              <a:tr h="3122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Pizza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67172721"/>
                  </a:ext>
                </a:extLst>
              </a:tr>
              <a:tr h="3122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Pasta salad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6030664"/>
                  </a:ext>
                </a:extLst>
              </a:tr>
              <a:tr h="3122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Roasted vegetables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74827716"/>
                  </a:ext>
                </a:extLst>
              </a:tr>
              <a:tr h="3122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Bolognese sauce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00748806"/>
                  </a:ext>
                </a:extLst>
              </a:tr>
              <a:tr h="2922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Banana Bread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1791565"/>
                  </a:ext>
                </a:extLst>
              </a:tr>
              <a:tr h="2922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Apple</a:t>
                      </a:r>
                      <a:r>
                        <a:rPr lang="en-GB" sz="1600" baseline="0" dirty="0" smtClean="0"/>
                        <a:t> tartlets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22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Victoria</a:t>
                      </a:r>
                      <a:r>
                        <a:rPr lang="en-GB" sz="1600" baseline="0" dirty="0" smtClean="0"/>
                        <a:t> Sandwich cake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7387608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36227" y="965925"/>
            <a:ext cx="3303270" cy="5909310"/>
          </a:xfrm>
          <a:prstGeom prst="rect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Pre-practical check list</a:t>
            </a:r>
          </a:p>
          <a:p>
            <a:pPr marL="342900" indent="-342900">
              <a:buAutoNum type="arabicPeriod"/>
            </a:pPr>
            <a:r>
              <a:rPr lang="en-GB" dirty="0" smtClean="0"/>
              <a:t>Place bags in locker areas.</a:t>
            </a:r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r>
              <a:rPr lang="en-GB" dirty="0" smtClean="0"/>
              <a:t>Place planner, recipe booklet and pencil case on your desk.</a:t>
            </a:r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r>
              <a:rPr lang="en-GB" dirty="0" smtClean="0"/>
              <a:t>Take jumper off and put apron on.</a:t>
            </a:r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r>
              <a:rPr lang="en-GB" dirty="0" smtClean="0"/>
              <a:t>Tie hair back.</a:t>
            </a:r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r>
              <a:rPr lang="en-GB" dirty="0" smtClean="0"/>
              <a:t>Roll up sleeves and wash hands</a:t>
            </a:r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r>
              <a:rPr lang="en-GB" dirty="0" smtClean="0"/>
              <a:t>Place ingredients on plastic trays on your work area.</a:t>
            </a:r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r>
              <a:rPr lang="en-GB" dirty="0" smtClean="0"/>
              <a:t>Collect equipment.</a:t>
            </a:r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r>
              <a:rPr lang="en-GB" dirty="0" smtClean="0"/>
              <a:t>Put ALL carrier bags away and stools under the table.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53290" y="4441371"/>
            <a:ext cx="4889863" cy="20313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entury Gothic" panose="020B0502020202020204" pitchFamily="34" charset="0"/>
              </a:rPr>
              <a:t>Food Room Rules</a:t>
            </a:r>
          </a:p>
          <a:p>
            <a:r>
              <a:rPr lang="en-GB" dirty="0" smtClean="0"/>
              <a:t>Do not run in the food room.</a:t>
            </a:r>
          </a:p>
          <a:p>
            <a:endParaRPr lang="en-GB" dirty="0" smtClean="0"/>
          </a:p>
          <a:p>
            <a:r>
              <a:rPr lang="en-GB" dirty="0" smtClean="0"/>
              <a:t>Always carry knives safely with the blade pointed downwards.</a:t>
            </a:r>
          </a:p>
          <a:p>
            <a:endParaRPr lang="en-GB" dirty="0" smtClean="0"/>
          </a:p>
          <a:p>
            <a:r>
              <a:rPr lang="en-GB" dirty="0" smtClean="0"/>
              <a:t>Any cuts must be covered with a blue plaster.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072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242D-6290-49E5-A6EF-D013109EBBA5}" type="slidenum">
              <a:rPr lang="en-GB" smtClean="0"/>
              <a:t>3</a:t>
            </a:fld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233749" y="156754"/>
            <a:ext cx="4389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/>
              <a:t>Chocolate Muffins</a:t>
            </a:r>
            <a:endParaRPr lang="en-GB" sz="2800" b="1" u="sng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556410"/>
              </p:ext>
            </p:extLst>
          </p:nvPr>
        </p:nvGraphicFramePr>
        <p:xfrm>
          <a:off x="692330" y="665480"/>
          <a:ext cx="7823019" cy="572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3019">
                  <a:extLst>
                    <a:ext uri="{9D8B030D-6E8A-4147-A177-3AD203B41FA5}">
                      <a16:colId xmlns:a16="http://schemas.microsoft.com/office/drawing/2014/main" xmlns="" val="41238830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Ingredients</a:t>
                      </a:r>
                      <a:endParaRPr lang="en-GB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8613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 paper Muffin cases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54394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125g Self raising flour, ½ tsp bicarbonate</a:t>
                      </a:r>
                      <a:r>
                        <a:rPr lang="en-GB" sz="18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of soda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46313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75g Chocolate chips, 50g Caster Sugar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6717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 Egg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3498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75 mls. Yogurt - any flavour.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50g Butter or margarine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Method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0288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Heat oven 180 C </a:t>
                      </a:r>
                      <a:r>
                        <a:rPr lang="en-GB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/ </a:t>
                      </a:r>
                      <a:r>
                        <a:rPr lang="en-GB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Gas 6. Place muffin cases in the muffin tin.</a:t>
                      </a:r>
                    </a:p>
                  </a:txBody>
                  <a:tcPr marL="60093" marR="60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en-GB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Sift the flour with the bicarbonate of soda ( measure this accurately) in a large bowl</a:t>
                      </a:r>
                      <a:r>
                        <a:rPr lang="en-GB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Stir in the chocolate chips and sugar.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0093" marR="60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3"/>
                        <a:tabLst/>
                        <a:defRPr/>
                      </a:pPr>
                      <a:r>
                        <a:rPr lang="en-GB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Beat eggs in a jug. Melt the butter.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0093" marR="60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4"/>
                        <a:tabLst/>
                        <a:defRPr/>
                      </a:pPr>
                      <a:r>
                        <a:rPr lang="en-GB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Add the beaten eggs, melted butter and yogurt to dry ingredients.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0093" marR="60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lang="en-GB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Stir to combine all ingredients. The mixture SHOULD LOOK LUMPY. Do not overmix this would make your muffins tough.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0093" marR="60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6"/>
                        <a:tabLst/>
                        <a:defRPr/>
                      </a:pPr>
                      <a:r>
                        <a:rPr lang="en-GB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Fill the paper cases evenly and bake for 20-25 mins until risen and golden brown. Transfer to rack to cool.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0093" marR="60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6924" y="665480"/>
            <a:ext cx="263842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9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242D-6290-49E5-A6EF-D013109EBBA5}" type="slidenum">
              <a:rPr lang="en-GB" smtClean="0"/>
              <a:t>4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57646" y="378823"/>
            <a:ext cx="7757704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Chocolate muffins</a:t>
            </a:r>
            <a:endParaRPr lang="en-GB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381926"/>
              </p:ext>
            </p:extLst>
          </p:nvPr>
        </p:nvGraphicFramePr>
        <p:xfrm>
          <a:off x="561700" y="1005839"/>
          <a:ext cx="8268790" cy="5350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4395">
                  <a:extLst>
                    <a:ext uri="{9D8B030D-6E8A-4147-A177-3AD203B41FA5}">
                      <a16:colId xmlns:a16="http://schemas.microsoft.com/office/drawing/2014/main" xmlns="" val="1364577424"/>
                    </a:ext>
                  </a:extLst>
                </a:gridCol>
                <a:gridCol w="4134395">
                  <a:extLst>
                    <a:ext uri="{9D8B030D-6E8A-4147-A177-3AD203B41FA5}">
                      <a16:colId xmlns:a16="http://schemas.microsoft.com/office/drawing/2014/main" xmlns="" val="947375740"/>
                    </a:ext>
                  </a:extLst>
                </a:gridCol>
              </a:tblGrid>
              <a:tr h="2778150"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Preheat oven to 180˚ C/gas 6. Place muffin cases in tin.</a:t>
                      </a:r>
                    </a:p>
                    <a:p>
                      <a:pPr marL="228600" indent="-228600">
                        <a:buAutoNum type="arabicPeriod"/>
                      </a:pPr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2.  Sift flour and bicarbonate of soda into the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</a:rPr>
                        <a:t> bowl.</a:t>
                      </a:r>
                    </a:p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2012926"/>
                  </a:ext>
                </a:extLst>
              </a:tr>
              <a:tr h="2572361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</a:rPr>
                        <a:t>3. Stir in chocolate chips and</a:t>
                      </a:r>
                      <a:r>
                        <a:rPr lang="en-GB" sz="1800" b="1" baseline="0" dirty="0" smtClean="0">
                          <a:solidFill>
                            <a:schemeClr val="tx1"/>
                          </a:solidFill>
                        </a:rPr>
                        <a:t> sugar.</a:t>
                      </a:r>
                    </a:p>
                    <a:p>
                      <a:endParaRPr lang="en-GB" sz="18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</a:rPr>
                        <a:t>4.</a:t>
                      </a:r>
                      <a:r>
                        <a:rPr lang="en-GB" sz="1800" b="1" baseline="0" dirty="0" smtClean="0">
                          <a:solidFill>
                            <a:schemeClr val="tx1"/>
                          </a:solidFill>
                        </a:rPr>
                        <a:t> Beat eggs in jug. Melt the butter in the microwave.</a:t>
                      </a:r>
                    </a:p>
                    <a:p>
                      <a:endParaRPr lang="en-GB" sz="18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8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8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8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8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1005757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949" y="2100428"/>
            <a:ext cx="1848502" cy="1382953"/>
          </a:xfrm>
          <a:prstGeom prst="rect">
            <a:avLst/>
          </a:prstGeom>
        </p:spPr>
      </p:pic>
      <p:pic>
        <p:nvPicPr>
          <p:cNvPr id="6" name="Picture 5" descr="Sift flour... | Flickr - Photo Sharing!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492" y="2100428"/>
            <a:ext cx="2287451" cy="1382953"/>
          </a:xfrm>
          <a:prstGeom prst="rect">
            <a:avLst/>
          </a:prstGeom>
        </p:spPr>
      </p:pic>
      <p:pic>
        <p:nvPicPr>
          <p:cNvPr id="7" name="Picture 6" descr="Vegan Banana Oatmeal Chocolate Chip Cookies | Somethin' Yumm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90" y="4425043"/>
            <a:ext cx="2076453" cy="1557340"/>
          </a:xfrm>
          <a:prstGeom prst="rect">
            <a:avLst/>
          </a:prstGeom>
        </p:spPr>
      </p:pic>
      <p:pic>
        <p:nvPicPr>
          <p:cNvPr id="8" name="Picture 7" descr="File:Bowl of melted butter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937" y="4781095"/>
            <a:ext cx="1645104" cy="1233828"/>
          </a:xfrm>
          <a:prstGeom prst="rect">
            <a:avLst/>
          </a:prstGeom>
        </p:spPr>
      </p:pic>
      <p:pic>
        <p:nvPicPr>
          <p:cNvPr id="9" name="Picture 8" descr="Yellow egg yolks - Free Stock Image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492" y="4781096"/>
            <a:ext cx="1691458" cy="1233828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3422469" y="2351314"/>
            <a:ext cx="1110342" cy="365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Arrow 10"/>
          <p:cNvSpPr/>
          <p:nvPr/>
        </p:nvSpPr>
        <p:spPr>
          <a:xfrm rot="8150340">
            <a:off x="3801291" y="3949357"/>
            <a:ext cx="1110342" cy="365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ight Arrow 11"/>
          <p:cNvSpPr/>
          <p:nvPr/>
        </p:nvSpPr>
        <p:spPr>
          <a:xfrm>
            <a:off x="3570517" y="5364520"/>
            <a:ext cx="1110342" cy="365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5620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242D-6290-49E5-A6EF-D013109EBBA5}" type="slidenum">
              <a:rPr lang="en-GB" smtClean="0"/>
              <a:t>5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57646" y="378823"/>
            <a:ext cx="7757704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Chocolate muffins</a:t>
            </a:r>
            <a:endParaRPr lang="en-GB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530200"/>
              </p:ext>
            </p:extLst>
          </p:nvPr>
        </p:nvGraphicFramePr>
        <p:xfrm>
          <a:off x="561700" y="1005839"/>
          <a:ext cx="8268790" cy="5350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4395">
                  <a:extLst>
                    <a:ext uri="{9D8B030D-6E8A-4147-A177-3AD203B41FA5}">
                      <a16:colId xmlns:a16="http://schemas.microsoft.com/office/drawing/2014/main" xmlns="" val="1364577424"/>
                    </a:ext>
                  </a:extLst>
                </a:gridCol>
                <a:gridCol w="4134395">
                  <a:extLst>
                    <a:ext uri="{9D8B030D-6E8A-4147-A177-3AD203B41FA5}">
                      <a16:colId xmlns:a16="http://schemas.microsoft.com/office/drawing/2014/main" xmlns="" val="947375740"/>
                    </a:ext>
                  </a:extLst>
                </a:gridCol>
              </a:tblGrid>
              <a:tr h="2778150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5. Add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</a:rPr>
                        <a:t> the beaten eggs, melted butter and yogurt to dry ingredients.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6. Stir to combine all ingredients. The mixture SHOULD LOOK LUMPY. Do not overmix.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2012926"/>
                  </a:ext>
                </a:extLst>
              </a:tr>
              <a:tr h="2572361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</a:rPr>
                        <a:t>7. Fill the paper cases evenly and bake for 20 -25 minutes until</a:t>
                      </a:r>
                      <a:r>
                        <a:rPr lang="en-GB" sz="1800" b="1" baseline="0" dirty="0" smtClean="0">
                          <a:solidFill>
                            <a:schemeClr val="tx1"/>
                          </a:solidFill>
                        </a:rPr>
                        <a:t> the risen and golden brown.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</a:rPr>
                        <a:t>8. When cooked, transfer to a wire rack to cool.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10057572"/>
                  </a:ext>
                </a:extLst>
              </a:tr>
            </a:tbl>
          </a:graphicData>
        </a:graphic>
      </p:graphicFrame>
      <p:pic>
        <p:nvPicPr>
          <p:cNvPr id="5" name="Picture 4" descr="Pasta fresca (fresh egg pasta) – Emil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32" y="1870164"/>
            <a:ext cx="2583182" cy="17221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0222" y="1870164"/>
            <a:ext cx="2466975" cy="1722121"/>
          </a:xfrm>
          <a:prstGeom prst="rect">
            <a:avLst/>
          </a:prstGeom>
        </p:spPr>
      </p:pic>
      <p:pic>
        <p:nvPicPr>
          <p:cNvPr id="7" name="Picture 6" descr="Very light very vegan banana muffin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606" y="4456610"/>
            <a:ext cx="2382966" cy="1816163"/>
          </a:xfrm>
          <a:prstGeom prst="rect">
            <a:avLst/>
          </a:prstGeom>
        </p:spPr>
      </p:pic>
      <p:pic>
        <p:nvPicPr>
          <p:cNvPr id="8" name="Picture 7" descr="Chocolate Chip Muffin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447" y="4325796"/>
            <a:ext cx="3304903" cy="1759861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4101397" y="2300058"/>
            <a:ext cx="1110342" cy="365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8569723">
            <a:off x="4005023" y="3227814"/>
            <a:ext cx="1133954" cy="4023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3648" y="4942929"/>
            <a:ext cx="1133954" cy="4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234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242D-6290-49E5-A6EF-D013109EBBA5}" type="slidenum">
              <a:rPr lang="en-GB" smtClean="0"/>
              <a:t>6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233749" y="156754"/>
            <a:ext cx="4389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/>
              <a:t>Bread Rolls</a:t>
            </a:r>
            <a:endParaRPr lang="en-GB" sz="2800" b="1" u="sng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593021"/>
              </p:ext>
            </p:extLst>
          </p:nvPr>
        </p:nvGraphicFramePr>
        <p:xfrm>
          <a:off x="133418" y="642549"/>
          <a:ext cx="8589781" cy="6216911"/>
        </p:xfrm>
        <a:graphic>
          <a:graphicData uri="http://schemas.openxmlformats.org/drawingml/2006/table">
            <a:tbl>
              <a:tblPr lastRow="1" bandRow="1">
                <a:tableStyleId>{5C22544A-7EE6-4342-B048-85BDC9FD1C3A}</a:tableStyleId>
              </a:tblPr>
              <a:tblGrid>
                <a:gridCol w="8589781">
                  <a:extLst>
                    <a:ext uri="{9D8B030D-6E8A-4147-A177-3AD203B41FA5}">
                      <a16:colId xmlns:a16="http://schemas.microsoft.com/office/drawing/2014/main" xmlns="" val="4123883099"/>
                    </a:ext>
                  </a:extLst>
                </a:gridCol>
              </a:tblGrid>
              <a:tr h="355785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Ingredients</a:t>
                      </a:r>
                      <a:endParaRPr lang="en-GB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8613467"/>
                  </a:ext>
                </a:extLst>
              </a:tr>
              <a:tr h="3557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225g strong bread flour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54394758"/>
                  </a:ext>
                </a:extLst>
              </a:tr>
              <a:tr h="3557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</a:t>
                      </a:r>
                      <a:r>
                        <a:rPr lang="en-GB" baseline="0" dirty="0" smtClean="0"/>
                        <a:t> tsp salt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46313240"/>
                  </a:ext>
                </a:extLst>
              </a:tr>
              <a:tr h="3557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 packet (7g) fast action dried yeast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69318435"/>
                  </a:ext>
                </a:extLst>
              </a:tr>
              <a:tr h="3557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150 mls (approx.) warm water, cling film to cover 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64533070"/>
                  </a:ext>
                </a:extLst>
              </a:tr>
              <a:tr h="3557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Optional: dust with extra flour, oats, poppy seeds</a:t>
                      </a:r>
                      <a:r>
                        <a:rPr lang="en-GB" baseline="0" dirty="0" smtClean="0"/>
                        <a:t> or glaze with beaten egg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6717594"/>
                  </a:ext>
                </a:extLst>
              </a:tr>
              <a:tr h="355785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entury Gothic" panose="020B0502020202020204" pitchFamily="34" charset="0"/>
                        </a:rPr>
                        <a:t>Method</a:t>
                      </a:r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3498033"/>
                  </a:ext>
                </a:extLst>
              </a:tr>
              <a:tr h="3261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1. Set</a:t>
                      </a:r>
                      <a:r>
                        <a:rPr lang="en-GB" sz="1600" baseline="0" dirty="0" smtClean="0"/>
                        <a:t> oven to 220˚C/gas 8. Grease baking tray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5190399"/>
                  </a:ext>
                </a:extLst>
              </a:tr>
              <a:tr h="3261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+mn-lt"/>
                        </a:rPr>
                        <a:t>2.</a:t>
                      </a:r>
                      <a:r>
                        <a:rPr lang="en-GB" sz="16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Mix the bread flour, add salt and the packet of dried yeast to mixing bowl.</a:t>
                      </a:r>
                      <a:endParaRPr lang="en-GB" sz="16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71092673"/>
                  </a:ext>
                </a:extLst>
              </a:tr>
              <a:tr h="5633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3.</a:t>
                      </a:r>
                      <a:r>
                        <a:rPr lang="en-GB" sz="16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Collect 150mls warm water and add to the above ingredients. Mix with a round bladed knife until dough comes together.</a:t>
                      </a:r>
                      <a:endParaRPr lang="en-GB" sz="16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1272022"/>
                  </a:ext>
                </a:extLst>
              </a:tr>
              <a:tr h="3567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4. 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Place on a floured surface and knead the dough for 10 minutes until smooth and stretchy. 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45215001"/>
                  </a:ext>
                </a:extLst>
              </a:tr>
              <a:tr h="3261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5. </a:t>
                      </a:r>
                      <a:r>
                        <a:rPr lang="en-GB" sz="1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Divide the dough into 6 even sized pieces. Shape appropriately. Place on baking tray.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7079319"/>
                  </a:ext>
                </a:extLst>
              </a:tr>
              <a:tr h="5633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r>
                        <a:rPr lang="en-GB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Cover loosely with cling film and place in a warm place until the rolls have doubled in size. ( 10 minutes ).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2135384"/>
                  </a:ext>
                </a:extLst>
              </a:tr>
              <a:tr h="3261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7. 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Remove the cling film. Glaze with beaten egg or milk and add finishes.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67309988"/>
                  </a:ext>
                </a:extLst>
              </a:tr>
              <a:tr h="8005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8. Pla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 in the oven and cook for 10-12 mins until the base sounds hollow when tapped and rolls are golden brown.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20025605"/>
                  </a:ext>
                </a:extLst>
              </a:tr>
            </a:tbl>
          </a:graphicData>
        </a:graphic>
      </p:graphicFrame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2831" y="642549"/>
            <a:ext cx="1900368" cy="1842023"/>
          </a:xfrm>
          <a:prstGeom prst="rect">
            <a:avLst/>
          </a:prstGeom>
        </p:spPr>
      </p:pic>
      <p:pic>
        <p:nvPicPr>
          <p:cNvPr id="7" name="Picture 6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09" y="0"/>
            <a:ext cx="815764" cy="67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8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242D-6290-49E5-A6EF-D013109EBBA5}" type="slidenum">
              <a:rPr lang="en-GB" smtClean="0"/>
              <a:t>7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57646" y="378823"/>
            <a:ext cx="7757704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Bread rolls</a:t>
            </a:r>
            <a:endParaRPr lang="en-GB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967687"/>
              </p:ext>
            </p:extLst>
          </p:nvPr>
        </p:nvGraphicFramePr>
        <p:xfrm>
          <a:off x="561700" y="1005839"/>
          <a:ext cx="8268790" cy="5350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4395">
                  <a:extLst>
                    <a:ext uri="{9D8B030D-6E8A-4147-A177-3AD203B41FA5}">
                      <a16:colId xmlns:a16="http://schemas.microsoft.com/office/drawing/2014/main" xmlns="" val="1364577424"/>
                    </a:ext>
                  </a:extLst>
                </a:gridCol>
                <a:gridCol w="4134395">
                  <a:extLst>
                    <a:ext uri="{9D8B030D-6E8A-4147-A177-3AD203B41FA5}">
                      <a16:colId xmlns:a16="http://schemas.microsoft.com/office/drawing/2014/main" xmlns="" val="947375740"/>
                    </a:ext>
                  </a:extLst>
                </a:gridCol>
              </a:tblGrid>
              <a:tr h="2778150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1. Preheat oven to 220˚C/ gas 8. Grease or line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</a:rPr>
                        <a:t> the baking tray. Mix flour, salt &amp; yeast in mixing bowl.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2. Add approx. 150mls warm water to dry ingredients. Mix with a round-bladed knife until dough comes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</a:rPr>
                        <a:t> together.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2012926"/>
                  </a:ext>
                </a:extLst>
              </a:tr>
              <a:tr h="2572361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</a:rPr>
                        <a:t>3. Knead on a floured worktop for 10 minutes until smooth</a:t>
                      </a:r>
                      <a:r>
                        <a:rPr lang="en-GB" sz="1800" b="1" baseline="0" dirty="0" smtClean="0">
                          <a:solidFill>
                            <a:schemeClr val="tx1"/>
                          </a:solidFill>
                        </a:rPr>
                        <a:t> &amp; stretchy.</a:t>
                      </a:r>
                      <a:r>
                        <a:rPr lang="en-GB" sz="18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</a:rPr>
                        <a:t>4. Divide into 6 pieces</a:t>
                      </a:r>
                      <a:r>
                        <a:rPr lang="en-GB" sz="1800" b="1" baseline="0" dirty="0" smtClean="0">
                          <a:solidFill>
                            <a:schemeClr val="tx1"/>
                          </a:solidFill>
                        </a:rPr>
                        <a:t> and shape.</a:t>
                      </a:r>
                    </a:p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1005757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938019"/>
            <a:ext cx="2857500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7786" y="1938019"/>
            <a:ext cx="2938463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4486275"/>
            <a:ext cx="2857500" cy="16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7786" y="4486275"/>
            <a:ext cx="2938463" cy="16002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868374" y="2360839"/>
            <a:ext cx="1110342" cy="365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ight Arrow 9"/>
          <p:cNvSpPr/>
          <p:nvPr/>
        </p:nvSpPr>
        <p:spPr>
          <a:xfrm rot="8067014">
            <a:off x="4027253" y="3348900"/>
            <a:ext cx="1110342" cy="365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8339" y="4526971"/>
            <a:ext cx="1127858" cy="4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63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242D-6290-49E5-A6EF-D013109EBBA5}" type="slidenum">
              <a:rPr lang="en-GB" smtClean="0"/>
              <a:t>8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57646" y="378823"/>
            <a:ext cx="7757704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Bread rolls</a:t>
            </a:r>
            <a:endParaRPr lang="en-GB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110985"/>
              </p:ext>
            </p:extLst>
          </p:nvPr>
        </p:nvGraphicFramePr>
        <p:xfrm>
          <a:off x="561700" y="1005839"/>
          <a:ext cx="8268790" cy="5350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4395">
                  <a:extLst>
                    <a:ext uri="{9D8B030D-6E8A-4147-A177-3AD203B41FA5}">
                      <a16:colId xmlns:a16="http://schemas.microsoft.com/office/drawing/2014/main" xmlns="" val="1364577424"/>
                    </a:ext>
                  </a:extLst>
                </a:gridCol>
                <a:gridCol w="4134395">
                  <a:extLst>
                    <a:ext uri="{9D8B030D-6E8A-4147-A177-3AD203B41FA5}">
                      <a16:colId xmlns:a16="http://schemas.microsoft.com/office/drawing/2014/main" xmlns="" val="947375740"/>
                    </a:ext>
                  </a:extLst>
                </a:gridCol>
              </a:tblGrid>
              <a:tr h="2778150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5. Loosely cover with cling film or a damp tea towel, and leave to prove until they have doubled in size.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6. Remove cling film and glaze with a beaten egg, or milk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</a:rPr>
                        <a:t> and add toppings if using.</a:t>
                      </a:r>
                    </a:p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2012926"/>
                  </a:ext>
                </a:extLst>
              </a:tr>
              <a:tr h="2572361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</a:rPr>
                        <a:t>7. Bake</a:t>
                      </a:r>
                      <a:r>
                        <a:rPr lang="en-GB" sz="1800" b="1" baseline="0" dirty="0" smtClean="0">
                          <a:solidFill>
                            <a:schemeClr val="tx1"/>
                          </a:solidFill>
                        </a:rPr>
                        <a:t> for 10-12 minutes until golden brown and sound hollow when tapped on the bottom.</a:t>
                      </a:r>
                    </a:p>
                    <a:p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</a:rPr>
                        <a:t>8. Remove from tray and place on cooling rack.</a:t>
                      </a:r>
                    </a:p>
                    <a:p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1005757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761" y="1973130"/>
            <a:ext cx="2938527" cy="15972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8312" y="1973130"/>
            <a:ext cx="2466975" cy="17225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761" y="4686300"/>
            <a:ext cx="2938527" cy="15754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8312" y="4314825"/>
            <a:ext cx="2466975" cy="19469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8191180">
            <a:off x="4008071" y="3227814"/>
            <a:ext cx="1127858" cy="4023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9296" y="4885909"/>
            <a:ext cx="1127858" cy="4023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9180" y="2433204"/>
            <a:ext cx="1127858" cy="4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928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242D-6290-49E5-A6EF-D013109EBBA5}" type="slidenum">
              <a:rPr lang="en-GB" smtClean="0"/>
              <a:t>9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233749" y="156754"/>
            <a:ext cx="4389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/>
              <a:t>Pizza</a:t>
            </a:r>
            <a:endParaRPr lang="en-GB" sz="2800" b="1" u="sng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388233"/>
              </p:ext>
            </p:extLst>
          </p:nvPr>
        </p:nvGraphicFramePr>
        <p:xfrm>
          <a:off x="133418" y="679974"/>
          <a:ext cx="8589781" cy="5747789"/>
        </p:xfrm>
        <a:graphic>
          <a:graphicData uri="http://schemas.openxmlformats.org/drawingml/2006/table">
            <a:tbl>
              <a:tblPr lastRow="1" bandRow="1">
                <a:tableStyleId>{5C22544A-7EE6-4342-B048-85BDC9FD1C3A}</a:tableStyleId>
              </a:tblPr>
              <a:tblGrid>
                <a:gridCol w="8589781">
                  <a:extLst>
                    <a:ext uri="{9D8B030D-6E8A-4147-A177-3AD203B41FA5}">
                      <a16:colId xmlns:a16="http://schemas.microsoft.com/office/drawing/2014/main" xmlns="" val="4123883099"/>
                    </a:ext>
                  </a:extLst>
                </a:gridCol>
              </a:tblGrid>
              <a:tr h="273109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Ingredients</a:t>
                      </a:r>
                      <a:endParaRPr lang="en-GB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8613467"/>
                  </a:ext>
                </a:extLst>
              </a:tr>
              <a:tr h="2652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150g Strong bread flour  </a:t>
                      </a:r>
                    </a:p>
                  </a:txBody>
                  <a:tcPr marL="60204" marR="602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54394758"/>
                  </a:ext>
                </a:extLst>
              </a:tr>
              <a:tr h="2652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½ teaspoon salt</a:t>
                      </a:r>
                    </a:p>
                  </a:txBody>
                  <a:tcPr marL="60204" marR="602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46313240"/>
                  </a:ext>
                </a:extLst>
              </a:tr>
              <a:tr h="3179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½  packet fast action  dried yeast</a:t>
                      </a:r>
                    </a:p>
                  </a:txBody>
                  <a:tcPr marL="60204" marR="602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69318435"/>
                  </a:ext>
                </a:extLst>
              </a:tr>
              <a:tr h="2652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Approx. 120ml </a:t>
                      </a:r>
                      <a:r>
                        <a:rPr lang="en-GB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warm water</a:t>
                      </a:r>
                    </a:p>
                  </a:txBody>
                  <a:tcPr marL="60204" marR="602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64533070"/>
                  </a:ext>
                </a:extLst>
              </a:tr>
              <a:tr h="3214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Toppings: 4 </a:t>
                      </a:r>
                      <a:r>
                        <a:rPr lang="en-GB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tbsp. </a:t>
                      </a:r>
                      <a:r>
                        <a:rPr lang="en-GB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pizza </a:t>
                      </a:r>
                      <a:r>
                        <a:rPr lang="en-GB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sauce, 1 ball Mozzarella, 150g grated cheese, ham,</a:t>
                      </a:r>
                      <a:r>
                        <a:rPr lang="en-GB" sz="18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peppers, 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04" marR="602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6717594"/>
                  </a:ext>
                </a:extLst>
              </a:tr>
              <a:tr h="3214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Pepperoni, cooked bacon etc.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04" marR="602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89113658"/>
                  </a:ext>
                </a:extLst>
              </a:tr>
              <a:tr h="273109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entury Gothic" panose="020B0502020202020204" pitchFamily="34" charset="0"/>
                        </a:rPr>
                        <a:t>Method</a:t>
                      </a:r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3498033"/>
                  </a:ext>
                </a:extLst>
              </a:tr>
              <a:tr h="273109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+mn-lt"/>
                        </a:rPr>
                        <a:t>1. Set oven to 220˚C/gas 8. Grease baking</a:t>
                      </a:r>
                      <a:r>
                        <a:rPr lang="en-GB" baseline="0" dirty="0" smtClean="0">
                          <a:latin typeface="+mn-lt"/>
                        </a:rPr>
                        <a:t> tray.</a:t>
                      </a:r>
                      <a:endParaRPr lang="en-GB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03517575"/>
                  </a:ext>
                </a:extLst>
              </a:tr>
              <a:tr h="273109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+mn-lt"/>
                        </a:rPr>
                        <a:t>2. Put flour, yeast</a:t>
                      </a:r>
                      <a:r>
                        <a:rPr lang="en-GB" baseline="0" dirty="0" smtClean="0">
                          <a:latin typeface="+mn-lt"/>
                        </a:rPr>
                        <a:t> and salt in mixing bowl and mix in approx. 120 mls. warm water.</a:t>
                      </a:r>
                      <a:endParaRPr lang="en-GB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00486283"/>
                  </a:ext>
                </a:extLst>
              </a:tr>
              <a:tr h="273109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+mn-lt"/>
                        </a:rPr>
                        <a:t>3. Place on a floured surface and knead for 10 mins. until smooth and stretchy. Place in a bowl and cover with Clingfilm and leave until</a:t>
                      </a:r>
                      <a:r>
                        <a:rPr lang="en-GB" baseline="0" dirty="0" smtClean="0">
                          <a:latin typeface="+mn-lt"/>
                        </a:rPr>
                        <a:t> doubled in size (at least 10 mins).</a:t>
                      </a:r>
                      <a:endParaRPr lang="en-GB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0105984"/>
                  </a:ext>
                </a:extLst>
              </a:tr>
              <a:tr h="453914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+mn-lt"/>
                        </a:rPr>
                        <a:t>4. Prepare toppings. Knead</a:t>
                      </a:r>
                      <a:r>
                        <a:rPr lang="en-GB" baseline="0" dirty="0" smtClean="0">
                          <a:latin typeface="+mn-lt"/>
                        </a:rPr>
                        <a:t> dough until smooth. Press or roll out into a circle on the baking tray.</a:t>
                      </a:r>
                      <a:endParaRPr lang="en-GB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53680041"/>
                  </a:ext>
                </a:extLst>
              </a:tr>
              <a:tr h="2731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+mn-lt"/>
                        </a:rPr>
                        <a:t>5. Use the back of a spoon to spread</a:t>
                      </a:r>
                      <a:r>
                        <a:rPr lang="en-GB" baseline="0" dirty="0" smtClean="0">
                          <a:latin typeface="+mn-lt"/>
                        </a:rPr>
                        <a:t> the pizza sauce onto the base.</a:t>
                      </a:r>
                      <a:endParaRPr lang="en-GB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3542155"/>
                  </a:ext>
                </a:extLst>
              </a:tr>
              <a:tr h="2731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+mn-lt"/>
                        </a:rPr>
                        <a:t>6. Add the toppings – cheese goes on last.</a:t>
                      </a:r>
                      <a:endParaRPr lang="en-GB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38101"/>
                  </a:ext>
                </a:extLst>
              </a:tr>
              <a:tr h="2731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7. Place in oven and cook for 15-20 minutes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until the cheese is golden and bubbling.</a:t>
                      </a:r>
                      <a:endParaRPr lang="en-GB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2829316"/>
                  </a:ext>
                </a:extLst>
              </a:tr>
            </a:tbl>
          </a:graphicData>
        </a:graphic>
      </p:graphicFrame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0206" y="679974"/>
            <a:ext cx="2182993" cy="163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73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3685</TotalTime>
  <Words>2063</Words>
  <Application>Microsoft Office PowerPoint</Application>
  <PresentationFormat>On-screen Show (4:3)</PresentationFormat>
  <Paragraphs>246</Paragraphs>
  <Slides>17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Comic Sans MS</vt:lpstr>
      <vt:lpstr>Times New Roman</vt:lpstr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Technology Year 9</dc:title>
  <dc:creator>Lyn de-Gay</dc:creator>
  <cp:lastModifiedBy>Lyn de-Gay</cp:lastModifiedBy>
  <cp:revision>443</cp:revision>
  <cp:lastPrinted>2019-06-17T10:39:06Z</cp:lastPrinted>
  <dcterms:created xsi:type="dcterms:W3CDTF">2019-06-11T13:58:44Z</dcterms:created>
  <dcterms:modified xsi:type="dcterms:W3CDTF">2021-03-01T16:11:15Z</dcterms:modified>
</cp:coreProperties>
</file>