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4" r:id="rId4"/>
    <p:sldId id="259" r:id="rId5"/>
    <p:sldId id="260" r:id="rId6"/>
    <p:sldId id="258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075FD-9331-4284-8FD8-8BB2D7FCB67D}" type="datetimeFigureOut">
              <a:rPr lang="en-GB" smtClean="0"/>
              <a:t>24/05/21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FB212-E0EB-4132-8CED-09F320BB6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4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 5.34 mins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FB212-E0EB-4132-8CED-09F320BB60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697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f4dc5e3a7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3f4dc5e3a7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781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f4dc5e3a7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f4dc5e3a7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300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2189f26a7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42189f26a7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798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2189f26a7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42189f26a7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5752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52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67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f4dc5e3a7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f4dc5e3a7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509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f4dc5e3a7_0_306:notes"/>
          <p:cNvSpPr txBox="1">
            <a:spLocks noGrp="1"/>
          </p:cNvSpPr>
          <p:nvPr>
            <p:ph type="body" idx="1"/>
          </p:nvPr>
        </p:nvSpPr>
        <p:spPr>
          <a:xfrm>
            <a:off x="685782" y="4343392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f4dc5e3a7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556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f4dc5e3a7_0_387:notes"/>
          <p:cNvSpPr txBox="1">
            <a:spLocks noGrp="1"/>
          </p:cNvSpPr>
          <p:nvPr>
            <p:ph type="body" idx="1"/>
          </p:nvPr>
        </p:nvSpPr>
        <p:spPr>
          <a:xfrm>
            <a:off x="685782" y="4343392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f4dc5e3a7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168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f4dc5e3a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f4dc5e3a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399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f4dc5e3a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f4dc5e3a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198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f4dc5e3a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f4dc5e3a7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38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f4dc5e3a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f4dc5e3a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16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https://www.youtube.com/watch?v=0USi4DbRVVQ&amp;t=202s" TargetMode="External"/><Relationship Id="rId9" Type="http://schemas.openxmlformats.org/officeDocument/2006/relationships/hyperlink" Target="https://www.youtube.com/watch?v=0USi4DbRVVQ&amp;ab_channel=FunKitchen-CookeryforSchool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MBouLt-hX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02" y="0"/>
            <a:ext cx="9753116" cy="965682"/>
          </a:xfrm>
        </p:spPr>
        <p:txBody>
          <a:bodyPr/>
          <a:lstStyle/>
          <a:p>
            <a:r>
              <a:rPr lang="en-GB" sz="3200" dirty="0" smtClean="0"/>
              <a:t>The Science of Cooking Food - Raising agents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4189" y="979263"/>
            <a:ext cx="11181806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LO’s</a:t>
            </a:r>
          </a:p>
          <a:p>
            <a:r>
              <a:rPr lang="en-GB" sz="2800" dirty="0" smtClean="0"/>
              <a:t>Why raising agents are used in baking and how they work</a:t>
            </a:r>
          </a:p>
          <a:p>
            <a:r>
              <a:rPr lang="en-GB" sz="2800" dirty="0" smtClean="0"/>
              <a:t>The different types of raising agents</a:t>
            </a:r>
          </a:p>
          <a:p>
            <a:r>
              <a:rPr lang="en-GB" sz="2800" dirty="0" smtClean="0"/>
              <a:t>What happens if too much raising agent is used</a:t>
            </a:r>
            <a:endParaRPr lang="en-GB" dirty="0"/>
          </a:p>
        </p:txBody>
      </p:sp>
      <p:pic>
        <p:nvPicPr>
          <p:cNvPr id="11" name="Picture 10" descr="Electric mixer coated in whipped cream - Free Stock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2808726"/>
            <a:ext cx="2044547" cy="1359491"/>
          </a:xfrm>
          <a:prstGeom prst="rect">
            <a:avLst/>
          </a:prstGeom>
        </p:spPr>
      </p:pic>
      <p:pic>
        <p:nvPicPr>
          <p:cNvPr id="12" name="Picture 11" descr="&lt;strong&gt;Baking&lt;/strong&gt; Soda and &lt;strong&gt;Baking Powder&lt;/strong&gt; are not twins|There is ...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07" y="2808726"/>
            <a:ext cx="1945854" cy="2784764"/>
          </a:xfrm>
          <a:prstGeom prst="rect">
            <a:avLst/>
          </a:prstGeom>
        </p:spPr>
      </p:pic>
      <p:pic>
        <p:nvPicPr>
          <p:cNvPr id="13" name="Picture 12" descr="&lt;strong&gt;Sieving&lt;/strong&gt; Flour | Flickr - Photo Sharing!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8" y="5067231"/>
            <a:ext cx="1905000" cy="1535430"/>
          </a:xfrm>
          <a:prstGeom prst="rect">
            <a:avLst/>
          </a:prstGeom>
        </p:spPr>
      </p:pic>
      <p:pic>
        <p:nvPicPr>
          <p:cNvPr id="14" name="Picture 13" descr="MrFeatherScience - C1b.8 Designer Product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29" y="5111272"/>
            <a:ext cx="1676578" cy="1746728"/>
          </a:xfrm>
          <a:prstGeom prst="rect">
            <a:avLst/>
          </a:prstGeom>
        </p:spPr>
      </p:pic>
      <p:pic>
        <p:nvPicPr>
          <p:cNvPr id="15" name="Picture 14" descr="&lt;strong&gt;Proofing&lt;/strong&gt; (baking technique) - Wikipedi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49" y="3002906"/>
            <a:ext cx="2059885" cy="1544914"/>
          </a:xfrm>
          <a:prstGeom prst="rect">
            <a:avLst/>
          </a:prstGeom>
        </p:spPr>
      </p:pic>
      <p:sp>
        <p:nvSpPr>
          <p:cNvPr id="16" name="TextBox 15">
            <a:hlinkClick r:id="rId9"/>
          </p:cNvPr>
          <p:cNvSpPr txBox="1"/>
          <p:nvPr/>
        </p:nvSpPr>
        <p:spPr>
          <a:xfrm>
            <a:off x="2366280" y="2808726"/>
            <a:ext cx="5382853" cy="369331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Raising Agents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Arial Rounded MT Bold" panose="020F0704030504030204" pitchFamily="34" charset="0"/>
              </a:rPr>
              <a:t>Mechanical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Something we ‘do’ – creaming, whisking, sieving, kneading etc.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Arial Rounded MT Bold" panose="020F0704030504030204" pitchFamily="34" charset="0"/>
              </a:rPr>
              <a:t>Chemical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Something we ‘add’ – bicarbonate of soda, baking powder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 Rounded MT Bold" panose="020F07040305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Arial Rounded MT Bold" panose="020F0704030504030204" pitchFamily="34" charset="0"/>
              </a:rPr>
              <a:t>Biological</a:t>
            </a:r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Something we ‘add’ – yeast, used in bread products and the making of alcoholic drinks  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/>
        </p:nvSpPr>
        <p:spPr>
          <a:xfrm>
            <a:off x="316992" y="1718585"/>
            <a:ext cx="8496300" cy="133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457200"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Baking </a:t>
            </a: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powder contains sodium bicarbonate (alkali) combined with cream of tartar (acid</a:t>
            </a: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).</a:t>
            </a:r>
          </a:p>
        </p:txBody>
      </p:sp>
      <p:sp>
        <p:nvSpPr>
          <p:cNvPr id="155" name="Google Shape;155;p25"/>
          <p:cNvSpPr txBox="1"/>
          <p:nvPr/>
        </p:nvSpPr>
        <p:spPr>
          <a:xfrm>
            <a:off x="0" y="0"/>
            <a:ext cx="7547100" cy="1476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en-GB" sz="6000" b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Baking Powder</a:t>
            </a:r>
            <a:endParaRPr sz="6000" b="1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54;p25"/>
          <p:cNvSpPr txBox="1"/>
          <p:nvPr/>
        </p:nvSpPr>
        <p:spPr>
          <a:xfrm>
            <a:off x="1267968" y="3291840"/>
            <a:ext cx="8496300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457200"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</a:t>
            </a: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cream of tartar neutralizes the alkaline taste of the bicarbonate of soda</a:t>
            </a: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54;p25"/>
          <p:cNvSpPr txBox="1"/>
          <p:nvPr/>
        </p:nvSpPr>
        <p:spPr>
          <a:xfrm>
            <a:off x="2182368" y="4419600"/>
            <a:ext cx="8496300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457200">
              <a:lnSpc>
                <a:spcPct val="11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Starch </a:t>
            </a: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e.g. rice flour, may be added to absorb any moisture from the atmosphere</a:t>
            </a: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</a:t>
            </a:r>
            <a:endParaRPr sz="28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4;p25"/>
          <p:cNvSpPr txBox="1"/>
          <p:nvPr/>
        </p:nvSpPr>
        <p:spPr>
          <a:xfrm>
            <a:off x="1828800" y="5760720"/>
            <a:ext cx="8496300" cy="90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500"/>
              </a:spcAft>
            </a:pPr>
            <a:r>
              <a:rPr lang="en-GB" sz="3200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Baking </a:t>
            </a:r>
            <a:r>
              <a:rPr lang="en-GB" sz="3200" b="1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Powder + moisture + heat = C02</a:t>
            </a:r>
            <a:endParaRPr sz="32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8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/>
        </p:nvSpPr>
        <p:spPr>
          <a:xfrm>
            <a:off x="271272" y="1953180"/>
            <a:ext cx="8363100" cy="843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406400">
              <a:lnSpc>
                <a:spcPct val="115000"/>
              </a:lnSpc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Sodium bicarbonate and bicarbonate of soda are the same thing</a:t>
            </a: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!</a:t>
            </a:r>
          </a:p>
        </p:txBody>
      </p:sp>
      <p:sp>
        <p:nvSpPr>
          <p:cNvPr id="149" name="Google Shape;149;p24"/>
          <p:cNvSpPr txBox="1"/>
          <p:nvPr/>
        </p:nvSpPr>
        <p:spPr>
          <a:xfrm>
            <a:off x="0" y="0"/>
            <a:ext cx="8466000" cy="1591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en-GB" sz="6000" b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Bicarbonate of soda</a:t>
            </a:r>
            <a:endParaRPr sz="6000" b="1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48;p24"/>
          <p:cNvSpPr txBox="1"/>
          <p:nvPr/>
        </p:nvSpPr>
        <p:spPr>
          <a:xfrm>
            <a:off x="1405128" y="3087330"/>
            <a:ext cx="3520440" cy="62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40640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It is an alkali.</a:t>
            </a:r>
            <a:endParaRPr sz="28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48;p24"/>
          <p:cNvSpPr txBox="1"/>
          <p:nvPr/>
        </p:nvSpPr>
        <p:spPr>
          <a:xfrm>
            <a:off x="1941210" y="4002500"/>
            <a:ext cx="8363100" cy="149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40640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Is sometimes used by itself as the raising agent but has an unpleasant soda taste and causes yellow discoloration.</a:t>
            </a:r>
            <a:endParaRPr sz="28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8;p24"/>
          <p:cNvSpPr txBox="1"/>
          <p:nvPr/>
        </p:nvSpPr>
        <p:spPr>
          <a:xfrm>
            <a:off x="3014472" y="5722060"/>
            <a:ext cx="8363100" cy="113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4064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GB" sz="28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It is only used in strong flavoured mixtures such as Gingerbread cake.</a:t>
            </a:r>
            <a:endParaRPr sz="28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7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en-GB" sz="6000" b="1">
                <a:solidFill>
                  <a:srgbClr val="000000"/>
                </a:solidFill>
                <a:latin typeface="Century Gothic" panose="020B0502020202020204" pitchFamily="34" charset="0"/>
              </a:rPr>
              <a:t>What are yeasts?</a:t>
            </a:r>
            <a:endParaRPr sz="6000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1697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Yeasts are single celled </a:t>
            </a:r>
            <a:r>
              <a:rPr lang="en-GB" sz="3000" b="1" dirty="0">
                <a:latin typeface="Century Gothic" panose="020B0502020202020204" pitchFamily="34" charset="0"/>
              </a:rPr>
              <a:t>micro-organisms</a:t>
            </a:r>
            <a:r>
              <a:rPr lang="en-GB" sz="3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. They are found in the air and on the skin of fruits. Yeasts grow only on sugary foods.</a:t>
            </a:r>
            <a:endParaRPr sz="3000" dirty="0">
              <a:latin typeface="Century Gothic" panose="020B0502020202020204" pitchFamily="34" charset="0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4302575" y="4433025"/>
            <a:ext cx="3636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3200" b="1" dirty="0">
                <a:solidFill>
                  <a:srgbClr val="0066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Micro</a:t>
            </a:r>
            <a:r>
              <a:rPr lang="en-GB" sz="3200" b="1" dirty="0">
                <a:solidFill>
                  <a:srgbClr val="B2B2B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GB" sz="3200" b="1" dirty="0">
                <a:solidFill>
                  <a:srgbClr val="33CC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organisms</a:t>
            </a:r>
            <a:endParaRPr sz="3200" b="1" dirty="0">
              <a:solidFill>
                <a:srgbClr val="33CC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2926407" y="5945906"/>
            <a:ext cx="24480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Very small</a:t>
            </a:r>
            <a:endParaRPr/>
          </a:p>
        </p:txBody>
      </p:sp>
      <p:sp>
        <p:nvSpPr>
          <p:cNvPr id="196" name="Google Shape;196;p28"/>
          <p:cNvSpPr txBox="1"/>
          <p:nvPr/>
        </p:nvSpPr>
        <p:spPr>
          <a:xfrm>
            <a:off x="6815782" y="5945906"/>
            <a:ext cx="30243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Living things</a:t>
            </a:r>
            <a:endParaRPr/>
          </a:p>
        </p:txBody>
      </p:sp>
      <p:sp>
        <p:nvSpPr>
          <p:cNvPr id="197" name="Google Shape;197;p28"/>
          <p:cNvSpPr txBox="1"/>
          <p:nvPr/>
        </p:nvSpPr>
        <p:spPr>
          <a:xfrm>
            <a:off x="2057395" y="3441494"/>
            <a:ext cx="7632600" cy="579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micro-organisms?</a:t>
            </a:r>
            <a:r>
              <a:rPr lang="en-GB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3379050" y="4314950"/>
            <a:ext cx="2297100" cy="8697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9" name="Google Shape;199;p28"/>
          <p:cNvSpPr/>
          <p:nvPr/>
        </p:nvSpPr>
        <p:spPr>
          <a:xfrm>
            <a:off x="5741250" y="4314950"/>
            <a:ext cx="2297100" cy="8697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00" name="Google Shape;200;p28"/>
          <p:cNvCxnSpPr>
            <a:stCxn id="198" idx="4"/>
            <a:endCxn id="195" idx="0"/>
          </p:cNvCxnSpPr>
          <p:nvPr/>
        </p:nvCxnSpPr>
        <p:spPr>
          <a:xfrm flipH="1">
            <a:off x="4150500" y="5184650"/>
            <a:ext cx="377100" cy="761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" name="Google Shape;201;p28"/>
          <p:cNvCxnSpPr/>
          <p:nvPr/>
        </p:nvCxnSpPr>
        <p:spPr>
          <a:xfrm>
            <a:off x="7046100" y="5184650"/>
            <a:ext cx="377100" cy="761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2826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build="p"/>
      <p:bldP spid="194" grpId="0"/>
      <p:bldP spid="197" grpId="0" animBg="1"/>
      <p:bldP spid="198" grpId="0" animBg="1"/>
      <p:bldP spid="1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000" y="4122850"/>
            <a:ext cx="2616900" cy="197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 rotWithShape="1">
          <a:blip r:embed="rId4">
            <a:alphaModFix/>
          </a:blip>
          <a:srcRect l="30745" t="17381" r="37992" b="16252"/>
          <a:stretch/>
        </p:blipFill>
        <p:spPr>
          <a:xfrm rot="-1051889">
            <a:off x="1834507" y="3587840"/>
            <a:ext cx="2011637" cy="231952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1767840" y="213360"/>
            <a:ext cx="8656320" cy="33832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279400">
              <a:spcBef>
                <a:spcPts val="0"/>
              </a:spcBef>
              <a:buSzPts val="3000"/>
              <a:buFont typeface="Arial"/>
              <a:buChar char="•"/>
            </a:pPr>
            <a:r>
              <a:rPr lang="en-GB" sz="3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Foods such as fruits, jams, and fruit yoghurts may be </a:t>
            </a:r>
            <a:r>
              <a:rPr lang="en-GB" sz="3000" b="1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fermented</a:t>
            </a:r>
            <a:r>
              <a:rPr lang="en-GB" sz="3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 by yeasts and become unfit to eat</a:t>
            </a:r>
            <a:r>
              <a:rPr lang="en-GB" sz="3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.</a:t>
            </a:r>
            <a:endParaRPr sz="3000" dirty="0">
              <a:latin typeface="Century Gothic" panose="020B0502020202020204" pitchFamily="34" charset="0"/>
            </a:endParaRPr>
          </a:p>
          <a:p>
            <a:pPr indent="-279400">
              <a:spcBef>
                <a:spcPts val="440"/>
              </a:spcBef>
              <a:buSzPts val="3000"/>
              <a:buFont typeface="Arial"/>
              <a:buChar char="•"/>
            </a:pPr>
            <a:r>
              <a:rPr lang="en-GB" sz="3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Some yeasts are harmless and are used to make bread, alcohol, drinks and savoury spreads.</a:t>
            </a:r>
            <a:endParaRPr sz="3000" dirty="0">
              <a:latin typeface="Century Gothic" panose="020B0502020202020204" pitchFamily="34" charset="0"/>
            </a:endParaRPr>
          </a:p>
          <a:p>
            <a:pPr indent="-88900">
              <a:spcBef>
                <a:spcPts val="440"/>
              </a:spcBef>
              <a:spcAft>
                <a:spcPts val="1600"/>
              </a:spcAft>
              <a:buSzPts val="2200"/>
              <a:buNone/>
            </a:pPr>
            <a:endParaRPr sz="3000" dirty="0">
              <a:solidFill>
                <a:schemeClr val="dk1"/>
              </a:solidFill>
              <a:latin typeface="Century Gothic" panose="020B0502020202020204" pitchFamily="34" charset="0"/>
              <a:sym typeface="Calibri"/>
            </a:endParaRPr>
          </a:p>
        </p:txBody>
      </p:sp>
      <p:pic>
        <p:nvPicPr>
          <p:cNvPr id="209" name="Google Shape;20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66401" y="462902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66086">
            <a:off x="6893100" y="2959225"/>
            <a:ext cx="238125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7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49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2520"/>
            </a:pPr>
            <a:r>
              <a:rPr lang="en-GB" sz="3000" b="1">
                <a:solidFill>
                  <a:srgbClr val="000000"/>
                </a:solidFill>
                <a:latin typeface="Century Gothic" panose="020B0502020202020204" pitchFamily="34" charset="0"/>
              </a:rPr>
              <a:t>How are raising agents added into foods?</a:t>
            </a:r>
            <a:endParaRPr sz="3000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6" name="Google Shape;226;p31"/>
          <p:cNvGraphicFramePr/>
          <p:nvPr>
            <p:extLst/>
          </p:nvPr>
        </p:nvGraphicFramePr>
        <p:xfrm>
          <a:off x="1855913" y="984920"/>
          <a:ext cx="8507275" cy="11887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73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33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30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34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Mechanical</a:t>
                      </a:r>
                      <a:endParaRPr sz="1800" b="1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Manually adding air into food products using different techniques</a:t>
                      </a:r>
                      <a:endParaRPr sz="1800" b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The processes of sieving, whisking, folding, rolling, creaming all mechanically add in air during food production</a:t>
                      </a:r>
                      <a:endParaRPr sz="1800" b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27" name="Google Shape;22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1048" y="2168276"/>
            <a:ext cx="2332132" cy="1551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4281" y="3205101"/>
            <a:ext cx="2029357" cy="152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 rotWithShape="1">
          <a:blip r:embed="rId5">
            <a:alphaModFix/>
          </a:blip>
          <a:srcRect b="9551"/>
          <a:stretch/>
        </p:blipFill>
        <p:spPr>
          <a:xfrm>
            <a:off x="1831330" y="2168276"/>
            <a:ext cx="1714500" cy="2420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1331" y="4725144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1729" y="2333563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19752" y="4725162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62856" y="4876350"/>
            <a:ext cx="2600325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6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49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2520"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  <a:sym typeface="Calibri"/>
              </a:rPr>
              <a:t>How are raising agents added into foods?</a:t>
            </a:r>
            <a:endParaRPr sz="2800" b="1" dirty="0">
              <a:solidFill>
                <a:srgbClr val="000000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216" name="Google Shape;216;p30"/>
          <p:cNvGraphicFramePr/>
          <p:nvPr>
            <p:extLst/>
          </p:nvPr>
        </p:nvGraphicFramePr>
        <p:xfrm>
          <a:off x="1558237" y="984920"/>
          <a:ext cx="9033550" cy="36576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99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7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4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96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Chemical</a:t>
                      </a:r>
                      <a:endParaRPr sz="1800" b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Adding a chemical which causes a chemical reaction producing 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CO2 gas. </a:t>
                      </a:r>
                      <a:endParaRPr sz="1800" b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In an oven the CO2 gas expands and pushes up the mixture.  </a:t>
                      </a:r>
                      <a:endParaRPr sz="18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Some of the gas escapes but some is trapped in the mixture as it cooks and sets</a:t>
                      </a:r>
                      <a:endParaRPr sz="18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Examples in food production include baking powder and bicarbonate of soda.</a:t>
                      </a:r>
                      <a:endParaRPr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Bicarbonate of soda is used to make soda bread, the bread which does not use yeast as the raising agent.</a:t>
                      </a:r>
                      <a:endParaRPr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Bicarbonate of soda + cream of tartar = baking powder</a:t>
                      </a:r>
                      <a:endParaRPr sz="1800" b="1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17" name="Google Shape;21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876" y="5196928"/>
            <a:ext cx="1453800" cy="145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9930" y="3759771"/>
            <a:ext cx="26574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4670" y="4621783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43838" y="4709322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9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Google Shape;238;p32"/>
          <p:cNvGraphicFramePr/>
          <p:nvPr>
            <p:extLst/>
          </p:nvPr>
        </p:nvGraphicFramePr>
        <p:xfrm>
          <a:off x="1703513" y="908720"/>
          <a:ext cx="8794425" cy="2834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9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3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70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3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Biological</a:t>
                      </a:r>
                      <a:endParaRPr sz="1800" b="1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A biological raising agent is added which produces CO2 gas.</a:t>
                      </a:r>
                      <a:endParaRPr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The Fermentation process is activated during bread production when yeast is combined with sugar in a warm moist condition.  </a:t>
                      </a:r>
                      <a:endParaRPr sz="1800" b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When the fermented yeast is added to the flour and warm liquid it increases in size during the “proving” stage.</a:t>
                      </a:r>
                      <a:endParaRPr sz="1800" b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Example:  Bread</a:t>
                      </a:r>
                      <a:endParaRPr sz="1800" b="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39" name="Google Shape;23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9503" y="4059167"/>
            <a:ext cx="3084750" cy="23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51" y="4692325"/>
            <a:ext cx="2574600" cy="19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2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490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2520"/>
            </a:pPr>
            <a:r>
              <a:rPr lang="en-GB" sz="3000" b="1">
                <a:solidFill>
                  <a:srgbClr val="000000"/>
                </a:solidFill>
                <a:latin typeface="Century Gothic" panose="020B0502020202020204" pitchFamily="34" charset="0"/>
              </a:rPr>
              <a:t>How are raising agents added into foods?</a:t>
            </a:r>
            <a:endParaRPr sz="3000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3" name="Google Shape;243;p32"/>
          <p:cNvPicPr preferRelativeResize="0"/>
          <p:nvPr/>
        </p:nvPicPr>
        <p:blipFill rotWithShape="1">
          <a:blip r:embed="rId5">
            <a:alphaModFix/>
          </a:blip>
          <a:srcRect l="19034" r="19683"/>
          <a:stretch/>
        </p:blipFill>
        <p:spPr>
          <a:xfrm>
            <a:off x="3947160" y="2270760"/>
            <a:ext cx="1514464" cy="262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4687" y="451624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6;p21"/>
          <p:cNvSpPr txBox="1">
            <a:spLocks/>
          </p:cNvSpPr>
          <p:nvPr/>
        </p:nvSpPr>
        <p:spPr>
          <a:xfrm>
            <a:off x="0" y="0"/>
            <a:ext cx="10082784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3959"/>
              <a:buFont typeface="Calibri"/>
              <a:buNone/>
            </a:pPr>
            <a:r>
              <a:rPr lang="en-GB" b="1" smtClean="0">
                <a:solidFill>
                  <a:srgbClr val="000000"/>
                </a:solidFill>
                <a:latin typeface="Century Gothic" panose="020B0502020202020204" pitchFamily="34" charset="0"/>
              </a:rPr>
              <a:t>Why are raising agents added into food?</a:t>
            </a:r>
            <a:endParaRPr lang="en-GB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Google Shape;125;p21"/>
          <p:cNvSpPr txBox="1">
            <a:spLocks/>
          </p:cNvSpPr>
          <p:nvPr/>
        </p:nvSpPr>
        <p:spPr>
          <a:xfrm>
            <a:off x="289560" y="1600200"/>
            <a:ext cx="10317480" cy="21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250825" algn="ctr">
              <a:spcBef>
                <a:spcPts val="0"/>
              </a:spcBef>
              <a:spcAft>
                <a:spcPts val="1600"/>
              </a:spcAft>
              <a:buFont typeface="Wingdings 3" charset="2"/>
              <a:buNone/>
            </a:pPr>
            <a:r>
              <a:rPr lang="en-GB" sz="3000" dirty="0" smtClean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A cake which is cooked without using a raising agent will be moist, stodgy and heavy inside as the mixture has not produced air bubbles to help lift it properly.</a:t>
            </a:r>
            <a:endParaRPr lang="en-GB" sz="3000" dirty="0">
              <a:solidFill>
                <a:schemeClr val="dk1"/>
              </a:solidFill>
              <a:latin typeface="Century Gothic" panose="020B0502020202020204" pitchFamily="34" charset="0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52" y="4001920"/>
            <a:ext cx="3407959" cy="2389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581" y="4001920"/>
            <a:ext cx="4560203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GB" b="1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sym typeface="Calibri"/>
              </a:rPr>
              <a:t>A </a:t>
            </a:r>
            <a:r>
              <a:rPr lang="en-GB" b="1" i="0" u="none" strike="noStrike" cap="none" smtClean="0">
                <a:solidFill>
                  <a:srgbClr val="000000"/>
                </a:solidFill>
                <a:latin typeface="Century Gothic" panose="020B0502020202020204" pitchFamily="34" charset="0"/>
                <a:sym typeface="Calibri"/>
              </a:rPr>
              <a:t>successful </a:t>
            </a:r>
            <a:r>
              <a:rPr lang="en-GB" b="1" i="0" u="none" strike="noStrike" cap="none">
                <a:solidFill>
                  <a:srgbClr val="000000"/>
                </a:solidFill>
                <a:latin typeface="Century Gothic" panose="020B0502020202020204" pitchFamily="34" charset="0"/>
                <a:sym typeface="Calibri"/>
              </a:rPr>
              <a:t>raising agent:</a:t>
            </a:r>
            <a:endParaRPr b="1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1691640" y="1565176"/>
            <a:ext cx="8778240" cy="1589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A successful product should have a light texture and the product should have </a:t>
            </a:r>
            <a:r>
              <a:rPr lang="en-GB" sz="3000" dirty="0">
                <a:solidFill>
                  <a:schemeClr val="dk1"/>
                </a:solidFill>
                <a:latin typeface="Century Gothic" panose="020B0502020202020204" pitchFamily="34" charset="0"/>
                <a:sym typeface="Calibri"/>
              </a:rPr>
              <a:t>volume.</a:t>
            </a:r>
            <a:endParaRPr sz="3000" dirty="0">
              <a:latin typeface="Century Gothic" panose="020B0502020202020204" pitchFamily="34" charset="0"/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5567" y="4587759"/>
            <a:ext cx="3071274" cy="205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000" y="4610594"/>
            <a:ext cx="2926060" cy="19401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4;p22"/>
          <p:cNvSpPr txBox="1">
            <a:spLocks/>
          </p:cNvSpPr>
          <p:nvPr/>
        </p:nvSpPr>
        <p:spPr>
          <a:xfrm>
            <a:off x="1737360" y="3126120"/>
            <a:ext cx="7879080" cy="80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/>
            <a:r>
              <a:rPr lang="en-GB" sz="3000" dirty="0">
                <a:latin typeface="Century Gothic" panose="020B0502020202020204" pitchFamily="34" charset="0"/>
              </a:rPr>
              <a:t>It should be light and well risen</a:t>
            </a:r>
          </a:p>
        </p:txBody>
      </p:sp>
      <p:sp>
        <p:nvSpPr>
          <p:cNvPr id="7" name="Google Shape;134;p22"/>
          <p:cNvSpPr txBox="1">
            <a:spLocks/>
          </p:cNvSpPr>
          <p:nvPr/>
        </p:nvSpPr>
        <p:spPr>
          <a:xfrm>
            <a:off x="1737340" y="3714016"/>
            <a:ext cx="8229600" cy="78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indent="-342900">
              <a:spcAft>
                <a:spcPts val="1600"/>
              </a:spcAft>
            </a:pPr>
            <a:r>
              <a:rPr lang="en-GB" sz="3000" dirty="0">
                <a:latin typeface="Century Gothic" panose="020B0502020202020204" pitchFamily="34" charset="0"/>
              </a:rPr>
              <a:t>It should have clear air bubbles</a:t>
            </a:r>
            <a:endParaRPr lang="en-GB" sz="3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2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0" y="-30178"/>
            <a:ext cx="8591400" cy="1028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3959" b="1" dirty="0">
                <a:solidFill>
                  <a:schemeClr val="dk1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The 3 common raising agents.</a:t>
            </a:r>
            <a:endParaRPr b="1" dirty="0">
              <a:latin typeface="Century Gothic" panose="020B0502020202020204" pitchFamily="34" charset="0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575" y="1534972"/>
            <a:ext cx="2991793" cy="195657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-157600" y="3865371"/>
            <a:ext cx="42165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GB" sz="3200" dirty="0" smtClean="0">
                <a:solidFill>
                  <a:schemeClr val="dk1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2. Carbon </a:t>
            </a:r>
            <a:r>
              <a:rPr lang="en-GB" sz="3200" dirty="0">
                <a:solidFill>
                  <a:schemeClr val="dk1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dioxide - chemical</a:t>
            </a:r>
            <a:endParaRPr sz="32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13" y="1659613"/>
            <a:ext cx="2992875" cy="22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153025" y="1534972"/>
            <a:ext cx="3471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3200" dirty="0">
                <a:latin typeface="Century Gothic" panose="020B0502020202020204" pitchFamily="34" charset="0"/>
              </a:rPr>
              <a:t>Air </a:t>
            </a:r>
            <a:r>
              <a:rPr lang="en-GB" sz="3200" dirty="0" smtClean="0">
                <a:latin typeface="Century Gothic" panose="020B0502020202020204" pitchFamily="34" charset="0"/>
              </a:rPr>
              <a:t>– mechanical/physical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853" y="4705350"/>
            <a:ext cx="4033148" cy="2120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2188" y="5380023"/>
            <a:ext cx="2810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entury Gothic" panose="020B0502020202020204" pitchFamily="34" charset="0"/>
              </a:rPr>
              <a:t>3. </a:t>
            </a:r>
            <a:r>
              <a:rPr lang="en-GB" sz="3200" dirty="0">
                <a:latin typeface="Century Gothic" panose="020B0502020202020204" pitchFamily="34" charset="0"/>
              </a:rPr>
              <a:t>Yeast – Biological</a:t>
            </a:r>
          </a:p>
        </p:txBody>
      </p:sp>
    </p:spTree>
    <p:extLst>
      <p:ext uri="{BB962C8B-B14F-4D97-AF65-F5344CB8AC3E}">
        <p14:creationId xmlns:p14="http://schemas.microsoft.com/office/powerpoint/2010/main" val="24726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0" y="17592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 sz="4400" b="1">
                <a:solidFill>
                  <a:schemeClr val="dk1"/>
                </a:solidFill>
                <a:latin typeface="Century Gothic" panose="020B0502020202020204" pitchFamily="34" charset="0"/>
              </a:rPr>
              <a:t>How do raising agents work?</a:t>
            </a:r>
            <a:endParaRPr sz="4400" b="1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0" y="1239873"/>
            <a:ext cx="9715144" cy="7122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514350" indent="-51689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GB" sz="2400" dirty="0">
                <a:solidFill>
                  <a:schemeClr val="dk1"/>
                </a:solidFill>
                <a:latin typeface="Century Gothic" panose="020B0502020202020204" pitchFamily="34" charset="0"/>
              </a:rPr>
              <a:t>The action of moisture, heat or acidity (or all 3) triggers a reaction with the specific raising agent to produce gas.</a:t>
            </a:r>
            <a:endParaRPr sz="2400" dirty="0">
              <a:latin typeface="Century Gothic" panose="020B0502020202020204" pitchFamily="34" charset="0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0" y="2170497"/>
            <a:ext cx="805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45720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ts val="3000"/>
              <a:buFont typeface="+mj-lt"/>
              <a:buAutoNum type="arabicPeriod" startAt="2"/>
            </a:pPr>
            <a:r>
              <a:rPr lang="en-GB" sz="2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Gas expands when heated.</a:t>
            </a:r>
            <a:endParaRPr sz="24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0" y="3369852"/>
            <a:ext cx="9334500" cy="109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14350" indent="-51689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ts val="3000"/>
              <a:buFont typeface="Calibri"/>
              <a:buAutoNum type="arabicPeriod" startAt="3"/>
            </a:pPr>
            <a:r>
              <a:rPr lang="en-GB" sz="2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Gas becomes trapped as it bubbles through the mixture.</a:t>
            </a:r>
            <a:endParaRPr sz="2400" dirty="0">
              <a:solidFill>
                <a:schemeClr val="dk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572" y="1952115"/>
            <a:ext cx="2762250" cy="1657350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616" y="17592"/>
            <a:ext cx="3072384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3884" y="3609465"/>
            <a:ext cx="2238731" cy="1555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1400" y="4803641"/>
            <a:ext cx="93859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ts val="3000"/>
              <a:buFont typeface="+mj-lt"/>
              <a:buAutoNum type="arabicPeriod" startAt="4"/>
            </a:pPr>
            <a:r>
              <a:rPr lang="en-GB" sz="2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When heated the bubbles form a firm structure containing tiny holes left by the expanded gas.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1400" y="6073374"/>
            <a:ext cx="907084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689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ts val="3000"/>
              <a:buFont typeface="Calibri"/>
              <a:buAutoNum type="arabicPeriod" startAt="5"/>
            </a:pPr>
            <a:r>
              <a:rPr lang="en-GB" sz="2400" dirty="0">
                <a:solidFill>
                  <a:schemeClr val="dk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This gives products like cake a sponge like texture.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3884" y="5328487"/>
            <a:ext cx="2238731" cy="148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  <p:bldP spid="82" grpId="0"/>
      <p:bldP spid="83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16"/>
          <p:cNvSpPr txBox="1">
            <a:spLocks/>
          </p:cNvSpPr>
          <p:nvPr/>
        </p:nvSpPr>
        <p:spPr>
          <a:xfrm>
            <a:off x="0" y="17592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 sz="4400" b="1" dirty="0" smtClean="0">
                <a:solidFill>
                  <a:schemeClr val="dk1"/>
                </a:solidFill>
                <a:latin typeface="Century Gothic" panose="020B0502020202020204" pitchFamily="34" charset="0"/>
              </a:rPr>
              <a:t>Which raising agent?</a:t>
            </a:r>
            <a:endParaRPr lang="en-GB" sz="4400" b="1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60593"/>
            <a:ext cx="2414016" cy="2414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4193"/>
            <a:ext cx="3180833" cy="2116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574609"/>
            <a:ext cx="2865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Air – whisked in.</a:t>
            </a:r>
          </a:p>
          <a:p>
            <a:r>
              <a:rPr lang="en-GB" sz="2000" dirty="0" smtClean="0"/>
              <a:t>Steam – causes gases to expand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597" y="118535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081" y="4257736"/>
            <a:ext cx="2222942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6368" y="3439163"/>
            <a:ext cx="4291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Chemical – baking powder and/or bicarbonate of soda.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056" y="1240218"/>
            <a:ext cx="2619375" cy="1743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19160" y="3143810"/>
            <a:ext cx="3681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Biological – yeast – causes fermentation</a:t>
            </a:r>
            <a:endParaRPr lang="en-GB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3085" y="4388174"/>
            <a:ext cx="3759021" cy="246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2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 descr="3343584303_e92b2312d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7536" y="118033"/>
            <a:ext cx="2741696" cy="153983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0" y="118033"/>
            <a:ext cx="7449312" cy="15398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4400" b="1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Physical/mechanical - Air </a:t>
            </a:r>
            <a:endParaRPr sz="4400" b="1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810346"/>
            <a:ext cx="40365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GB" sz="3200" dirty="0">
                <a:solidFill>
                  <a:schemeClr val="dk1"/>
                </a:solidFill>
                <a:latin typeface="Century Gothic" panose="020B0502020202020204" pitchFamily="34" charset="0"/>
              </a:rPr>
              <a:t>Incorporated in mechanical ways (e.g. using something else to help the process</a:t>
            </a:r>
            <a:r>
              <a:rPr lang="en-GB" sz="3200" dirty="0">
                <a:solidFill>
                  <a:schemeClr val="dk1"/>
                </a:solidFill>
                <a:latin typeface="Century Gothic" panose="020B0502020202020204" pitchFamily="34" charset="0"/>
              </a:rPr>
              <a:t>).</a:t>
            </a:r>
            <a:endParaRPr lang="en-GB" sz="3200" dirty="0">
              <a:solidFill>
                <a:schemeClr val="dk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639" y="1073092"/>
            <a:ext cx="7234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GB" sz="3200" dirty="0">
                <a:solidFill>
                  <a:schemeClr val="dk1"/>
                </a:solidFill>
                <a:latin typeface="Century Gothic" panose="020B0502020202020204" pitchFamily="34" charset="0"/>
              </a:rPr>
              <a:t>There are 6 mechanical </a:t>
            </a:r>
            <a:r>
              <a:rPr lang="en-GB" sz="3200" dirty="0">
                <a:solidFill>
                  <a:schemeClr val="dk1"/>
                </a:solidFill>
                <a:latin typeface="Century Gothic" panose="020B0502020202020204" pitchFamily="34" charset="0"/>
              </a:rPr>
              <a:t>methods.</a:t>
            </a:r>
            <a:endParaRPr lang="en-GB" sz="3200" dirty="0">
              <a:latin typeface="Century Gothic" panose="020B0502020202020204" pitchFamily="34" charset="0"/>
            </a:endParaRPr>
          </a:p>
        </p:txBody>
      </p:sp>
      <p:sp>
        <p:nvSpPr>
          <p:cNvPr id="9" name="Google Shape;161;p26"/>
          <p:cNvSpPr txBox="1">
            <a:spLocks/>
          </p:cNvSpPr>
          <p:nvPr/>
        </p:nvSpPr>
        <p:spPr>
          <a:xfrm>
            <a:off x="5069202" y="1810346"/>
            <a:ext cx="4760220" cy="4773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720"/>
              <a:buFont typeface="Arial"/>
              <a:buChar char="•"/>
            </a:pPr>
            <a:r>
              <a:rPr lang="en-GB" sz="2800" dirty="0" smtClean="0">
                <a:solidFill>
                  <a:schemeClr val="dk1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Sieving flour</a:t>
            </a:r>
            <a:endParaRPr lang="en-GB" sz="2800" dirty="0" smtClean="0">
              <a:latin typeface="Century Gothic" panose="020B0502020202020204" pitchFamily="34" charset="0"/>
            </a:endParaRPr>
          </a:p>
          <a:p>
            <a:pPr indent="-17018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ts val="2720"/>
              <a:buFont typeface="Arial"/>
              <a:buNone/>
            </a:pPr>
            <a:endParaRPr lang="en-GB" sz="2800" dirty="0" smtClean="0">
              <a:solidFill>
                <a:schemeClr val="dk1"/>
              </a:solidFill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ts val="2720"/>
              <a:buFont typeface="Arial"/>
              <a:buChar char="•"/>
            </a:pPr>
            <a:r>
              <a:rPr lang="en-GB" sz="2800" dirty="0" smtClean="0">
                <a:solidFill>
                  <a:schemeClr val="dk1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Creaming fat and sugar</a:t>
            </a:r>
            <a:endParaRPr lang="en-GB" sz="2800" dirty="0" smtClean="0">
              <a:latin typeface="Century Gothic" panose="020B0502020202020204" pitchFamily="34" charset="0"/>
            </a:endParaRPr>
          </a:p>
          <a:p>
            <a:pPr indent="-17018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ts val="2720"/>
              <a:buFont typeface="Arial"/>
              <a:buNone/>
            </a:pPr>
            <a:endParaRPr lang="en-GB" sz="2800" dirty="0" smtClean="0">
              <a:solidFill>
                <a:schemeClr val="dk1"/>
              </a:solidFill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ts val="2720"/>
              <a:buFont typeface="Arial"/>
              <a:buChar char="•"/>
            </a:pPr>
            <a:r>
              <a:rPr lang="en-GB" sz="2800" dirty="0" smtClean="0">
                <a:solidFill>
                  <a:schemeClr val="dk1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Rubbing fat into flour</a:t>
            </a:r>
            <a:endParaRPr lang="en-GB" sz="2800" dirty="0" smtClean="0">
              <a:latin typeface="Century Gothic" panose="020B0502020202020204" pitchFamily="34" charset="0"/>
            </a:endParaRPr>
          </a:p>
          <a:p>
            <a:pPr indent="-17018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ts val="2720"/>
              <a:buFont typeface="Arial"/>
              <a:buNone/>
            </a:pPr>
            <a:endParaRPr lang="en-GB" sz="2800" dirty="0" smtClean="0">
              <a:solidFill>
                <a:schemeClr val="dk1"/>
              </a:solidFill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ts val="2720"/>
              <a:buFont typeface="Arial"/>
              <a:buChar char="•"/>
            </a:pPr>
            <a:r>
              <a:rPr lang="en-GB" sz="2800" dirty="0" smtClean="0">
                <a:solidFill>
                  <a:schemeClr val="dk1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Whisking</a:t>
            </a:r>
            <a:endParaRPr lang="en-GB" sz="2800" dirty="0" smtClean="0">
              <a:latin typeface="Century Gothic" panose="020B0502020202020204" pitchFamily="34" charset="0"/>
            </a:endParaRPr>
          </a:p>
          <a:p>
            <a:pPr indent="-17018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ts val="2720"/>
              <a:buFont typeface="Arial"/>
              <a:buNone/>
            </a:pPr>
            <a:endParaRPr lang="en-GB" sz="2800" dirty="0" smtClean="0">
              <a:solidFill>
                <a:schemeClr val="dk1"/>
              </a:solidFill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ts val="2720"/>
              <a:buFont typeface="Arial"/>
              <a:buChar char="•"/>
            </a:pPr>
            <a:r>
              <a:rPr lang="en-GB" sz="2800" dirty="0" smtClean="0">
                <a:solidFill>
                  <a:schemeClr val="dk1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Beating</a:t>
            </a:r>
            <a:endParaRPr lang="en-GB" sz="2800" dirty="0" smtClean="0">
              <a:latin typeface="Century Gothic" panose="020B0502020202020204" pitchFamily="34" charset="0"/>
            </a:endParaRPr>
          </a:p>
          <a:p>
            <a:pPr indent="-17018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ts val="2720"/>
              <a:buFont typeface="Arial"/>
              <a:buNone/>
            </a:pPr>
            <a:endParaRPr lang="en-GB" sz="2800" dirty="0" smtClean="0">
              <a:solidFill>
                <a:schemeClr val="dk1"/>
              </a:solidFill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80000"/>
              </a:lnSpc>
              <a:spcBef>
                <a:spcPts val="544"/>
              </a:spcBef>
              <a:spcAft>
                <a:spcPts val="160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GB" sz="2800" dirty="0" smtClean="0">
                <a:solidFill>
                  <a:schemeClr val="dk1"/>
                </a:solidFill>
                <a:latin typeface="Century Gothic" panose="020B0502020202020204" pitchFamily="34" charset="0"/>
                <a:ea typeface="Comic Sans MS"/>
                <a:cs typeface="Comic Sans MS"/>
                <a:sym typeface="Comic Sans MS"/>
              </a:rPr>
              <a:t>Folding/rolling</a:t>
            </a:r>
            <a:endParaRPr lang="en-GB" sz="2800" dirty="0">
              <a:solidFill>
                <a:schemeClr val="dk1"/>
              </a:solidFill>
              <a:latin typeface="Century Gothic" panose="020B0502020202020204" pitchFamily="34" charset="0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678" y="5242420"/>
            <a:ext cx="2420322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3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0" y="-5778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GB" sz="4800" b="1">
                <a:solidFill>
                  <a:srgbClr val="000000"/>
                </a:solidFill>
                <a:latin typeface="Century Gothic" panose="020B0502020202020204" pitchFamily="34" charset="0"/>
              </a:rPr>
              <a:t>Chemical raising…...</a:t>
            </a:r>
            <a:endParaRPr sz="4800" b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438912" y="1292511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GB" sz="30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Carbon dioxide is </a:t>
            </a:r>
            <a:r>
              <a:rPr lang="en-GB" sz="3000" dirty="0" smtClean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created </a:t>
            </a:r>
            <a:r>
              <a:rPr lang="en-GB" sz="30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when we make cakes. </a:t>
            </a:r>
            <a:r>
              <a:rPr lang="en-GB" sz="30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It comes from the self raising flour or baking powder that is used.</a:t>
            </a:r>
            <a:endParaRPr sz="30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1443990" y="3520678"/>
            <a:ext cx="8325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GB" sz="30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The carbon dioxide released makes cakes lighter and fluffier by creating bubbles within the mixture as it cooks.</a:t>
            </a:r>
            <a:endParaRPr sz="30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2573730" y="5324856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GB" sz="3000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Self raising flour is a plain flour which has a standard strength raising agent added to it.</a:t>
            </a:r>
            <a:endParaRPr sz="30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045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2000900" y="1689815"/>
            <a:ext cx="8284200" cy="68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GB" sz="3000" dirty="0">
                <a:latin typeface="Calibri"/>
                <a:ea typeface="Calibri"/>
                <a:cs typeface="Calibri"/>
                <a:sym typeface="Calibri"/>
              </a:rPr>
              <a:t>• A standard strength raising </a:t>
            </a:r>
            <a:r>
              <a:rPr lang="en-GB" sz="3000" dirty="0">
                <a:latin typeface="Calibri"/>
                <a:ea typeface="Calibri"/>
                <a:cs typeface="Calibri"/>
                <a:sym typeface="Calibri"/>
              </a:rPr>
              <a:t>agent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0" y="-3048"/>
            <a:ext cx="8203200" cy="1312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en-GB" sz="6000" b="1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Self raising flour</a:t>
            </a:r>
            <a:endParaRPr sz="6000" b="1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1675" y="2592425"/>
            <a:ext cx="3598350" cy="3598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1;p23"/>
          <p:cNvSpPr txBox="1"/>
          <p:nvPr/>
        </p:nvSpPr>
        <p:spPr>
          <a:xfrm>
            <a:off x="2000900" y="2453640"/>
            <a:ext cx="8284200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en-GB" sz="3000" dirty="0"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GB" sz="3000" dirty="0">
                <a:latin typeface="Calibri"/>
                <a:ea typeface="Calibri"/>
                <a:cs typeface="Calibri"/>
                <a:sym typeface="Calibri"/>
              </a:rPr>
              <a:t>Good for sponge </a:t>
            </a:r>
            <a:r>
              <a:rPr lang="en-GB" sz="3000" dirty="0">
                <a:latin typeface="Calibri"/>
                <a:ea typeface="Calibri"/>
                <a:cs typeface="Calibri"/>
                <a:sym typeface="Calibri"/>
              </a:rPr>
              <a:t>cakes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41;p23"/>
          <p:cNvSpPr txBox="1"/>
          <p:nvPr/>
        </p:nvSpPr>
        <p:spPr>
          <a:xfrm>
            <a:off x="2000900" y="3246120"/>
            <a:ext cx="5085700" cy="3246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en-GB" sz="3000" dirty="0"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GB" sz="3000" dirty="0">
                <a:latin typeface="Calibri"/>
                <a:ea typeface="Calibri"/>
                <a:cs typeface="Calibri"/>
                <a:sym typeface="Calibri"/>
              </a:rPr>
              <a:t>Not suitable for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2286000" indent="-419100">
              <a:lnSpc>
                <a:spcPct val="115000"/>
              </a:lnSpc>
              <a:spcBef>
                <a:spcPts val="500"/>
              </a:spcBef>
              <a:buClr>
                <a:srgbClr val="7F7F7F"/>
              </a:buClr>
              <a:buSzPts val="3000"/>
              <a:buFont typeface="Calibri"/>
              <a:buChar char="●"/>
            </a:pPr>
            <a:r>
              <a:rPr lang="en-GB" sz="3000" dirty="0">
                <a:latin typeface="Calibri"/>
                <a:ea typeface="Calibri"/>
                <a:cs typeface="Calibri"/>
                <a:sym typeface="Calibri"/>
              </a:rPr>
              <a:t>Scones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2286000" indent="-419100">
              <a:lnSpc>
                <a:spcPct val="115000"/>
              </a:lnSpc>
              <a:buClr>
                <a:srgbClr val="7F7F7F"/>
              </a:buClr>
              <a:buSzPts val="3000"/>
              <a:buFont typeface="Calibri"/>
              <a:buChar char="●"/>
            </a:pPr>
            <a:r>
              <a:rPr lang="en-GB" sz="3000" dirty="0">
                <a:latin typeface="Calibri"/>
                <a:ea typeface="Calibri"/>
                <a:cs typeface="Calibri"/>
                <a:sym typeface="Calibri"/>
              </a:rPr>
              <a:t>Rich fruit cakes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2286000" indent="-419100">
              <a:lnSpc>
                <a:spcPct val="115000"/>
              </a:lnSpc>
              <a:buClr>
                <a:srgbClr val="7F7F7F"/>
              </a:buClr>
              <a:buSzPts val="3000"/>
              <a:buFont typeface="Calibri"/>
              <a:buChar char="●"/>
            </a:pPr>
            <a:r>
              <a:rPr lang="en-GB" sz="3000" dirty="0">
                <a:latin typeface="Calibri"/>
                <a:ea typeface="Calibri"/>
                <a:cs typeface="Calibri"/>
                <a:sym typeface="Calibri"/>
              </a:rPr>
              <a:t>Bread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2286000" indent="-419100">
              <a:lnSpc>
                <a:spcPct val="115000"/>
              </a:lnSpc>
              <a:buClr>
                <a:srgbClr val="7F7F7F"/>
              </a:buClr>
              <a:buSzPts val="3000"/>
              <a:buFont typeface="Calibri"/>
              <a:buChar char="●"/>
            </a:pPr>
            <a:r>
              <a:rPr lang="en-GB" sz="3000" dirty="0">
                <a:latin typeface="Calibri"/>
                <a:ea typeface="Calibri"/>
                <a:cs typeface="Calibri"/>
                <a:sym typeface="Calibri"/>
              </a:rPr>
              <a:t>Pastries and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2286000" indent="-419100">
              <a:lnSpc>
                <a:spcPct val="115000"/>
              </a:lnSpc>
              <a:buClr>
                <a:srgbClr val="7F7F7F"/>
              </a:buClr>
              <a:buSzPts val="3000"/>
              <a:buFont typeface="Calibri"/>
              <a:buChar char="●"/>
            </a:pPr>
            <a:r>
              <a:rPr lang="en-GB" sz="3000" dirty="0">
                <a:latin typeface="Calibri"/>
                <a:ea typeface="Calibri"/>
                <a:cs typeface="Calibri"/>
                <a:sym typeface="Calibri"/>
              </a:rPr>
              <a:t>Biscuits.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90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1190</TotalTime>
  <Words>798</Words>
  <Application>Microsoft Office PowerPoint</Application>
  <PresentationFormat>Widescreen</PresentationFormat>
  <Paragraphs>106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Arial Rounded MT Bold</vt:lpstr>
      <vt:lpstr>Calibri</vt:lpstr>
      <vt:lpstr>Century Gothic</vt:lpstr>
      <vt:lpstr>Comic Sans MS</vt:lpstr>
      <vt:lpstr>Trebuchet MS</vt:lpstr>
      <vt:lpstr>Wingdings</vt:lpstr>
      <vt:lpstr>Wingdings 3</vt:lpstr>
      <vt:lpstr>Facet</vt:lpstr>
      <vt:lpstr>The Science of Cooking Food - Raising agents</vt:lpstr>
      <vt:lpstr>PowerPoint Presentation</vt:lpstr>
      <vt:lpstr>A successful raising agent:</vt:lpstr>
      <vt:lpstr>PowerPoint Presentation</vt:lpstr>
      <vt:lpstr>How do raising agents work?</vt:lpstr>
      <vt:lpstr>PowerPoint Presentation</vt:lpstr>
      <vt:lpstr>PowerPoint Presentation</vt:lpstr>
      <vt:lpstr>Chemical raising…...</vt:lpstr>
      <vt:lpstr>PowerPoint Presentation</vt:lpstr>
      <vt:lpstr>PowerPoint Presentation</vt:lpstr>
      <vt:lpstr>PowerPoint Presentation</vt:lpstr>
      <vt:lpstr>What are yeasts?</vt:lpstr>
      <vt:lpstr>PowerPoint Presentation</vt:lpstr>
      <vt:lpstr>How are raising agents added into foods?</vt:lpstr>
      <vt:lpstr>How are raising agents added into foods?</vt:lpstr>
      <vt:lpstr>How are raising agents added into foods?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Cooking Food</dc:title>
  <dc:creator>Lyn de-Gay</dc:creator>
  <cp:lastModifiedBy>Lyn de-Gay</cp:lastModifiedBy>
  <cp:revision>79</cp:revision>
  <dcterms:created xsi:type="dcterms:W3CDTF">2018-04-11T17:38:11Z</dcterms:created>
  <dcterms:modified xsi:type="dcterms:W3CDTF">2021-05-24T11:50:07Z</dcterms:modified>
</cp:coreProperties>
</file>