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328" r:id="rId2"/>
    <p:sldId id="459" r:id="rId3"/>
    <p:sldId id="460" r:id="rId4"/>
    <p:sldId id="461" r:id="rId5"/>
    <p:sldId id="412" r:id="rId6"/>
    <p:sldId id="413" r:id="rId7"/>
    <p:sldId id="414" r:id="rId8"/>
    <p:sldId id="415" r:id="rId9"/>
    <p:sldId id="416" r:id="rId10"/>
    <p:sldId id="417" r:id="rId11"/>
    <p:sldId id="418" r:id="rId12"/>
    <p:sldId id="419" r:id="rId13"/>
    <p:sldId id="420" r:id="rId14"/>
    <p:sldId id="422" r:id="rId15"/>
    <p:sldId id="423" r:id="rId16"/>
    <p:sldId id="424" r:id="rId17"/>
    <p:sldId id="421" r:id="rId18"/>
    <p:sldId id="425" r:id="rId19"/>
    <p:sldId id="427" r:id="rId20"/>
    <p:sldId id="428" r:id="rId21"/>
    <p:sldId id="429" r:id="rId22"/>
    <p:sldId id="430" r:id="rId23"/>
    <p:sldId id="432" r:id="rId24"/>
    <p:sldId id="433" r:id="rId25"/>
    <p:sldId id="434" r:id="rId26"/>
    <p:sldId id="435" r:id="rId27"/>
    <p:sldId id="436" r:id="rId28"/>
    <p:sldId id="431" r:id="rId29"/>
    <p:sldId id="441" r:id="rId30"/>
    <p:sldId id="442" r:id="rId31"/>
    <p:sldId id="444" r:id="rId32"/>
    <p:sldId id="443" r:id="rId33"/>
    <p:sldId id="445" r:id="rId34"/>
    <p:sldId id="448" r:id="rId35"/>
    <p:sldId id="447" r:id="rId36"/>
    <p:sldId id="449" r:id="rId37"/>
    <p:sldId id="446" r:id="rId38"/>
    <p:sldId id="450" r:id="rId39"/>
    <p:sldId id="451" r:id="rId40"/>
    <p:sldId id="457" r:id="rId41"/>
    <p:sldId id="458" r:id="rId42"/>
    <p:sldId id="452" r:id="rId43"/>
    <p:sldId id="455" r:id="rId44"/>
    <p:sldId id="456" r:id="rId45"/>
    <p:sldId id="462" r:id="rId46"/>
    <p:sldId id="463" r:id="rId47"/>
    <p:sldId id="464" r:id="rId48"/>
    <p:sldId id="465" r:id="rId49"/>
    <p:sldId id="266" r:id="rId50"/>
    <p:sldId id="437" r:id="rId51"/>
    <p:sldId id="438" r:id="rId52"/>
    <p:sldId id="393" r:id="rId53"/>
    <p:sldId id="439" r:id="rId54"/>
    <p:sldId id="394" r:id="rId55"/>
    <p:sldId id="395" r:id="rId56"/>
  </p:sldIdLst>
  <p:sldSz cx="9906000" cy="6858000" type="A4"/>
  <p:notesSz cx="6797675" cy="9926638"/>
  <p:defaultTextStyle>
    <a:defPPr>
      <a:defRPr lang="en-GB"/>
    </a:defPPr>
    <a:lvl1pPr algn="l" rtl="0" fontAlgn="base">
      <a:spcBef>
        <a:spcPct val="0"/>
      </a:spcBef>
      <a:spcAft>
        <a:spcPct val="0"/>
      </a:spcAft>
      <a:defRPr sz="1300" kern="1200">
        <a:solidFill>
          <a:schemeClr val="tx1"/>
        </a:solidFill>
        <a:latin typeface="Arial" charset="0"/>
        <a:ea typeface="+mn-ea"/>
        <a:cs typeface="Arial" charset="0"/>
      </a:defRPr>
    </a:lvl1pPr>
    <a:lvl2pPr marL="341313" indent="115888" algn="l" rtl="0" fontAlgn="base">
      <a:spcBef>
        <a:spcPct val="0"/>
      </a:spcBef>
      <a:spcAft>
        <a:spcPct val="0"/>
      </a:spcAft>
      <a:defRPr sz="1300" kern="1200">
        <a:solidFill>
          <a:schemeClr val="tx1"/>
        </a:solidFill>
        <a:latin typeface="Arial" charset="0"/>
        <a:ea typeface="+mn-ea"/>
        <a:cs typeface="Arial" charset="0"/>
      </a:defRPr>
    </a:lvl2pPr>
    <a:lvl3pPr marL="682625" indent="231775" algn="l" rtl="0" fontAlgn="base">
      <a:spcBef>
        <a:spcPct val="0"/>
      </a:spcBef>
      <a:spcAft>
        <a:spcPct val="0"/>
      </a:spcAft>
      <a:defRPr sz="1300" kern="1200">
        <a:solidFill>
          <a:schemeClr val="tx1"/>
        </a:solidFill>
        <a:latin typeface="Arial" charset="0"/>
        <a:ea typeface="+mn-ea"/>
        <a:cs typeface="Arial" charset="0"/>
      </a:defRPr>
    </a:lvl3pPr>
    <a:lvl4pPr marL="1025525" indent="346075" algn="l" rtl="0" fontAlgn="base">
      <a:spcBef>
        <a:spcPct val="0"/>
      </a:spcBef>
      <a:spcAft>
        <a:spcPct val="0"/>
      </a:spcAft>
      <a:defRPr sz="1300" kern="1200">
        <a:solidFill>
          <a:schemeClr val="tx1"/>
        </a:solidFill>
        <a:latin typeface="Arial" charset="0"/>
        <a:ea typeface="+mn-ea"/>
        <a:cs typeface="Arial" charset="0"/>
      </a:defRPr>
    </a:lvl4pPr>
    <a:lvl5pPr marL="1366838" indent="461963" algn="l" rtl="0" fontAlgn="base">
      <a:spcBef>
        <a:spcPct val="0"/>
      </a:spcBef>
      <a:spcAft>
        <a:spcPct val="0"/>
      </a:spcAft>
      <a:defRPr sz="1300" kern="1200">
        <a:solidFill>
          <a:schemeClr val="tx1"/>
        </a:solidFill>
        <a:latin typeface="Arial" charset="0"/>
        <a:ea typeface="+mn-ea"/>
        <a:cs typeface="Arial" charset="0"/>
      </a:defRPr>
    </a:lvl5pPr>
    <a:lvl6pPr marL="2286000" algn="l" defTabSz="914400" rtl="0" eaLnBrk="1" latinLnBrk="0" hangingPunct="1">
      <a:defRPr sz="1300" kern="1200">
        <a:solidFill>
          <a:schemeClr val="tx1"/>
        </a:solidFill>
        <a:latin typeface="Arial" charset="0"/>
        <a:ea typeface="+mn-ea"/>
        <a:cs typeface="Arial" charset="0"/>
      </a:defRPr>
    </a:lvl6pPr>
    <a:lvl7pPr marL="2743200" algn="l" defTabSz="914400" rtl="0" eaLnBrk="1" latinLnBrk="0" hangingPunct="1">
      <a:defRPr sz="1300" kern="1200">
        <a:solidFill>
          <a:schemeClr val="tx1"/>
        </a:solidFill>
        <a:latin typeface="Arial" charset="0"/>
        <a:ea typeface="+mn-ea"/>
        <a:cs typeface="Arial" charset="0"/>
      </a:defRPr>
    </a:lvl7pPr>
    <a:lvl8pPr marL="3200400" algn="l" defTabSz="914400" rtl="0" eaLnBrk="1" latinLnBrk="0" hangingPunct="1">
      <a:defRPr sz="1300" kern="1200">
        <a:solidFill>
          <a:schemeClr val="tx1"/>
        </a:solidFill>
        <a:latin typeface="Arial" charset="0"/>
        <a:ea typeface="+mn-ea"/>
        <a:cs typeface="Arial" charset="0"/>
      </a:defRPr>
    </a:lvl8pPr>
    <a:lvl9pPr marL="3657600" algn="l" defTabSz="914400" rtl="0" eaLnBrk="1" latinLnBrk="0" hangingPunct="1">
      <a:defRPr sz="1300"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EAEA"/>
    <a:srgbClr val="777777"/>
    <a:srgbClr val="CCCC00"/>
    <a:srgbClr val="FFFF66"/>
    <a:srgbClr val="FF3300"/>
    <a:srgbClr val="CCFF66"/>
    <a:srgbClr val="3399FF"/>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556" autoAdjust="0"/>
    <p:restoredTop sz="94434" autoAdjust="0"/>
  </p:normalViewPr>
  <p:slideViewPr>
    <p:cSldViewPr>
      <p:cViewPr varScale="1">
        <p:scale>
          <a:sx n="74" d="100"/>
          <a:sy n="74" d="100"/>
        </p:scale>
        <p:origin x="282" y="72"/>
      </p:cViewPr>
      <p:guideLst>
        <p:guide orient="horz" pos="2160"/>
        <p:guide pos="312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image" Target="../media/image1.emf"/><Relationship Id="rId4"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image" Target="../media/image12.emf"/><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image" Target="../media/image24.emf"/><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image" Target="../media/image36.emf"/><Relationship Id="rId6" Type="http://schemas.openxmlformats.org/officeDocument/2006/relationships/image" Target="../media/image41.emf"/><Relationship Id="rId5" Type="http://schemas.openxmlformats.org/officeDocument/2006/relationships/image" Target="../media/image40.emf"/><Relationship Id="rId4" Type="http://schemas.openxmlformats.org/officeDocument/2006/relationships/image" Target="../media/image39.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image" Target="../media/image48.emf"/><Relationship Id="rId6" Type="http://schemas.openxmlformats.org/officeDocument/2006/relationships/image" Target="../media/image53.emf"/><Relationship Id="rId5" Type="http://schemas.openxmlformats.org/officeDocument/2006/relationships/image" Target="../media/image52.emf"/><Relationship Id="rId4" Type="http://schemas.openxmlformats.org/officeDocument/2006/relationships/image" Target="../media/image5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33" tIns="45717" rIns="91433" bIns="45717" rtlCol="0"/>
          <a:lstStyle>
            <a:lvl1pPr algn="l">
              <a:defRPr sz="1200"/>
            </a:lvl1pPr>
          </a:lstStyle>
          <a:p>
            <a:endParaRPr lang="en-GB"/>
          </a:p>
        </p:txBody>
      </p:sp>
      <p:sp>
        <p:nvSpPr>
          <p:cNvPr id="3" name="Date Placeholder 2"/>
          <p:cNvSpPr>
            <a:spLocks noGrp="1"/>
          </p:cNvSpPr>
          <p:nvPr>
            <p:ph type="dt" idx="1"/>
          </p:nvPr>
        </p:nvSpPr>
        <p:spPr>
          <a:xfrm>
            <a:off x="3849689" y="0"/>
            <a:ext cx="2946400" cy="496888"/>
          </a:xfrm>
          <a:prstGeom prst="rect">
            <a:avLst/>
          </a:prstGeom>
        </p:spPr>
        <p:txBody>
          <a:bodyPr vert="horz" lIns="91433" tIns="45717" rIns="91433" bIns="45717" rtlCol="0"/>
          <a:lstStyle>
            <a:lvl1pPr algn="r">
              <a:defRPr sz="1200"/>
            </a:lvl1pPr>
          </a:lstStyle>
          <a:p>
            <a:fld id="{B4102F87-7A46-44FD-A552-3622D6C1553E}" type="datetimeFigureOut">
              <a:rPr lang="en-GB" smtClean="0"/>
              <a:t>01/03/2021</a:t>
            </a:fld>
            <a:endParaRPr lang="en-GB"/>
          </a:p>
        </p:txBody>
      </p:sp>
      <p:sp>
        <p:nvSpPr>
          <p:cNvPr id="4" name="Slide Image Placeholder 3"/>
          <p:cNvSpPr>
            <a:spLocks noGrp="1" noRot="1" noChangeAspect="1"/>
          </p:cNvSpPr>
          <p:nvPr>
            <p:ph type="sldImg" idx="2"/>
          </p:nvPr>
        </p:nvSpPr>
        <p:spPr>
          <a:xfrm>
            <a:off x="981075" y="1241425"/>
            <a:ext cx="4835525" cy="3349625"/>
          </a:xfrm>
          <a:prstGeom prst="rect">
            <a:avLst/>
          </a:prstGeom>
          <a:noFill/>
          <a:ln w="12700">
            <a:solidFill>
              <a:prstClr val="black"/>
            </a:solidFill>
          </a:ln>
        </p:spPr>
        <p:txBody>
          <a:bodyPr vert="horz" lIns="91433" tIns="45717" rIns="91433" bIns="45717" rtlCol="0" anchor="ctr"/>
          <a:lstStyle/>
          <a:p>
            <a:endParaRPr lang="en-GB"/>
          </a:p>
        </p:txBody>
      </p:sp>
      <p:sp>
        <p:nvSpPr>
          <p:cNvPr id="5" name="Notes Placeholder 4"/>
          <p:cNvSpPr>
            <a:spLocks noGrp="1"/>
          </p:cNvSpPr>
          <p:nvPr>
            <p:ph type="body" sz="quarter" idx="3"/>
          </p:nvPr>
        </p:nvSpPr>
        <p:spPr>
          <a:xfrm>
            <a:off x="679451" y="4776789"/>
            <a:ext cx="5438775" cy="3908425"/>
          </a:xfrm>
          <a:prstGeom prst="rect">
            <a:avLst/>
          </a:prstGeom>
        </p:spPr>
        <p:txBody>
          <a:bodyPr vert="horz" lIns="91433" tIns="45717" rIns="91433" bIns="4571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9750"/>
            <a:ext cx="2946400" cy="496888"/>
          </a:xfrm>
          <a:prstGeom prst="rect">
            <a:avLst/>
          </a:prstGeom>
        </p:spPr>
        <p:txBody>
          <a:bodyPr vert="horz" lIns="91433" tIns="45717" rIns="91433" bIns="45717" rtlCol="0" anchor="b"/>
          <a:lstStyle>
            <a:lvl1pPr algn="l">
              <a:defRPr sz="1200"/>
            </a:lvl1pPr>
          </a:lstStyle>
          <a:p>
            <a:endParaRPr lang="en-GB"/>
          </a:p>
        </p:txBody>
      </p:sp>
      <p:sp>
        <p:nvSpPr>
          <p:cNvPr id="7" name="Slide Number Placeholder 6"/>
          <p:cNvSpPr>
            <a:spLocks noGrp="1"/>
          </p:cNvSpPr>
          <p:nvPr>
            <p:ph type="sldNum" sz="quarter" idx="5"/>
          </p:nvPr>
        </p:nvSpPr>
        <p:spPr>
          <a:xfrm>
            <a:off x="3849689" y="9429750"/>
            <a:ext cx="2946400" cy="496888"/>
          </a:xfrm>
          <a:prstGeom prst="rect">
            <a:avLst/>
          </a:prstGeom>
        </p:spPr>
        <p:txBody>
          <a:bodyPr vert="horz" lIns="91433" tIns="45717" rIns="91433" bIns="45717" rtlCol="0" anchor="b"/>
          <a:lstStyle>
            <a:lvl1pPr algn="r">
              <a:defRPr sz="1200"/>
            </a:lvl1pPr>
          </a:lstStyle>
          <a:p>
            <a:fld id="{E167EB32-D808-4671-A67F-38B2B20C3FBA}" type="slidenum">
              <a:rPr lang="en-GB" smtClean="0"/>
              <a:t>‹#›</a:t>
            </a:fld>
            <a:endParaRPr lang="en-GB"/>
          </a:p>
        </p:txBody>
      </p:sp>
    </p:spTree>
    <p:extLst>
      <p:ext uri="{BB962C8B-B14F-4D97-AF65-F5344CB8AC3E}">
        <p14:creationId xmlns:p14="http://schemas.microsoft.com/office/powerpoint/2010/main" val="29196081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896352DA-A8A2-401D-95B5-788FC6F18E62}" type="slidenum">
              <a:rPr lang="en-GB" smtClean="0"/>
              <a:pPr/>
              <a:t>23</a:t>
            </a:fld>
            <a:endParaRPr lang="en-GB" dirty="0"/>
          </a:p>
        </p:txBody>
      </p:sp>
    </p:spTree>
    <p:extLst>
      <p:ext uri="{BB962C8B-B14F-4D97-AF65-F5344CB8AC3E}">
        <p14:creationId xmlns:p14="http://schemas.microsoft.com/office/powerpoint/2010/main" val="2867628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3197" y="2130653"/>
            <a:ext cx="8419609" cy="1469571"/>
          </a:xfrm>
        </p:spPr>
        <p:txBody>
          <a:bodyPr/>
          <a:lstStyle/>
          <a:p>
            <a:r>
              <a:rPr lang="en-US"/>
              <a:t>Click to edit Master title style</a:t>
            </a:r>
            <a:endParaRPr lang="en-GB"/>
          </a:p>
        </p:txBody>
      </p:sp>
      <p:sp>
        <p:nvSpPr>
          <p:cNvPr id="3" name="Subtitle 2"/>
          <p:cNvSpPr>
            <a:spLocks noGrp="1"/>
          </p:cNvSpPr>
          <p:nvPr>
            <p:ph type="subTitle" idx="1"/>
          </p:nvPr>
        </p:nvSpPr>
        <p:spPr>
          <a:xfrm>
            <a:off x="1486393" y="3885975"/>
            <a:ext cx="6933216" cy="1753054"/>
          </a:xfrm>
        </p:spPr>
        <p:txBody>
          <a:bodyPr/>
          <a:lstStyle>
            <a:lvl1pPr marL="0" indent="0" algn="ctr">
              <a:buNone/>
              <a:defRPr/>
            </a:lvl1pPr>
            <a:lvl2pPr marL="342077" indent="0" algn="ctr">
              <a:buNone/>
              <a:defRPr/>
            </a:lvl2pPr>
            <a:lvl3pPr marL="684154" indent="0" algn="ctr">
              <a:buNone/>
              <a:defRPr/>
            </a:lvl3pPr>
            <a:lvl4pPr marL="1026231" indent="0" algn="ctr">
              <a:buNone/>
              <a:defRPr/>
            </a:lvl4pPr>
            <a:lvl5pPr marL="1368308" indent="0" algn="ctr">
              <a:buNone/>
              <a:defRPr/>
            </a:lvl5pPr>
            <a:lvl6pPr marL="1710385" indent="0" algn="ctr">
              <a:buNone/>
              <a:defRPr/>
            </a:lvl6pPr>
            <a:lvl7pPr marL="2052462" indent="0" algn="ctr">
              <a:buNone/>
              <a:defRPr/>
            </a:lvl7pPr>
            <a:lvl8pPr marL="2394539" indent="0" algn="ctr">
              <a:buNone/>
              <a:defRPr/>
            </a:lvl8pPr>
            <a:lvl9pPr marL="2736616" indent="0" algn="ctr">
              <a:buNone/>
              <a:defRPr/>
            </a:lvl9pPr>
          </a:lstStyle>
          <a:p>
            <a:r>
              <a:rPr lang="en-US"/>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76EA98-9039-4F44-BCC3-619BD54C39E5}" type="slidenum">
              <a:rPr lang="en-GB"/>
              <a:pPr>
                <a:defRPr/>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8B39B5-8894-4CA0-8563-0369F929FA32}" type="slidenum">
              <a:rPr lang="en-GB"/>
              <a:pPr>
                <a:defRPr/>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2588" y="274411"/>
            <a:ext cx="2228359" cy="5852206"/>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95060" y="274411"/>
            <a:ext cx="6569603" cy="58522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4124EE-13B8-4ADD-97D7-2542F89D6A77}" type="slidenum">
              <a:rPr lang="en-GB"/>
              <a:pPr>
                <a:defRPr/>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95056" y="274411"/>
            <a:ext cx="8915891" cy="58522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70F26F2-92F4-477A-87F8-FB5F8030FF07}" type="slidenum">
              <a:rPr lang="en-GB"/>
              <a:pPr>
                <a:defRPr/>
              </a:pPr>
              <a:t>‹#›</a:t>
            </a:fld>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EBA871-AA59-4CCE-8B82-6D43839B4B21}" type="datetimeFigureOut">
              <a:rPr lang="en-GB" smtClean="0"/>
              <a:t>01/03/2021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AB8F4-8BA7-4FED-AD58-B39CB9545982}" type="slidenum">
              <a:rPr lang="en-GB" smtClean="0"/>
              <a:t>‹#›</a:t>
            </a:fld>
            <a:endParaRPr lang="en-GB"/>
          </a:p>
        </p:txBody>
      </p:sp>
    </p:spTree>
    <p:extLst>
      <p:ext uri="{BB962C8B-B14F-4D97-AF65-F5344CB8AC3E}">
        <p14:creationId xmlns:p14="http://schemas.microsoft.com/office/powerpoint/2010/main" val="3652260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Rectangle 6"/>
          <p:cNvSpPr/>
          <p:nvPr userDrawn="1"/>
        </p:nvSpPr>
        <p:spPr bwMode="auto">
          <a:xfrm>
            <a:off x="214312" y="142878"/>
            <a:ext cx="9453562" cy="6500813"/>
          </a:xfrm>
          <a:prstGeom prst="rect">
            <a:avLst/>
          </a:prstGeom>
          <a:noFill/>
          <a:ln w="9525" cap="flat" cmpd="sng" algn="ctr">
            <a:solidFill>
              <a:schemeClr val="tx1"/>
            </a:solidFill>
            <a:prstDash val="solid"/>
            <a:round/>
            <a:headEnd type="none" w="med" len="med"/>
            <a:tailEnd type="none" w="med" len="med"/>
          </a:ln>
          <a:effectLst/>
        </p:spPr>
        <p:txBody>
          <a:bodyPr/>
          <a:lstStyle/>
          <a:p>
            <a:pPr defTabSz="1279525">
              <a:defRPr/>
            </a:pPr>
            <a:endParaRPr lang="en-US" sz="2500">
              <a:cs typeface="+mn-cs"/>
            </a:endParaRPr>
          </a:p>
        </p:txBody>
      </p:sp>
      <p:cxnSp>
        <p:nvCxnSpPr>
          <p:cNvPr id="3" name="Straight Connector 8"/>
          <p:cNvCxnSpPr>
            <a:cxnSpLocks noChangeShapeType="1"/>
          </p:cNvCxnSpPr>
          <p:nvPr userDrawn="1"/>
        </p:nvCxnSpPr>
        <p:spPr bwMode="auto">
          <a:xfrm>
            <a:off x="238127" y="6215063"/>
            <a:ext cx="9429749" cy="1587"/>
          </a:xfrm>
          <a:prstGeom prst="line">
            <a:avLst/>
          </a:prstGeom>
          <a:noFill/>
          <a:ln w="9525" algn="ctr">
            <a:solidFill>
              <a:schemeClr val="tx1"/>
            </a:solidFill>
            <a:round/>
            <a:headEnd/>
            <a:tailEnd/>
          </a:ln>
        </p:spPr>
      </p:cxnSp>
      <p:sp>
        <p:nvSpPr>
          <p:cNvPr id="6" name="Rectangle 11"/>
          <p:cNvSpPr/>
          <p:nvPr userDrawn="1"/>
        </p:nvSpPr>
        <p:spPr bwMode="auto">
          <a:xfrm>
            <a:off x="9024938" y="142875"/>
            <a:ext cx="642937" cy="571500"/>
          </a:xfrm>
          <a:prstGeom prst="rect">
            <a:avLst/>
          </a:prstGeom>
          <a:noFill/>
          <a:ln w="9525" cap="flat" cmpd="sng" algn="ctr">
            <a:solidFill>
              <a:schemeClr val="tx1"/>
            </a:solidFill>
            <a:prstDash val="solid"/>
            <a:round/>
            <a:headEnd type="none" w="med" len="med"/>
            <a:tailEnd type="none" w="med" len="med"/>
          </a:ln>
          <a:effectLst/>
        </p:spPr>
        <p:txBody>
          <a:bodyPr/>
          <a:lstStyle/>
          <a:p>
            <a:pPr defTabSz="1279525">
              <a:defRPr/>
            </a:pPr>
            <a:endParaRPr lang="en-US" sz="2500">
              <a:cs typeface="+mn-cs"/>
            </a:endParaRPr>
          </a:p>
        </p:txBody>
      </p:sp>
      <p:sp>
        <p:nvSpPr>
          <p:cNvPr id="9" name="TextBox 14"/>
          <p:cNvSpPr txBox="1"/>
          <p:nvPr userDrawn="1"/>
        </p:nvSpPr>
        <p:spPr>
          <a:xfrm>
            <a:off x="238129" y="6224591"/>
            <a:ext cx="5000625" cy="276999"/>
          </a:xfrm>
          <a:prstGeom prst="rect">
            <a:avLst/>
          </a:prstGeom>
          <a:noFill/>
        </p:spPr>
        <p:txBody>
          <a:bodyPr>
            <a:spAutoFit/>
          </a:bodyPr>
          <a:lstStyle/>
          <a:p>
            <a:pPr>
              <a:defRPr/>
            </a:pPr>
            <a:r>
              <a:rPr lang="en-GB" sz="1200" dirty="0">
                <a:cs typeface="+mn-cs"/>
              </a:rPr>
              <a:t>How can I improve my work and make progress?</a:t>
            </a:r>
            <a:endParaRPr lang="en-US" sz="1200" dirty="0">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447"/>
            <a:ext cx="8419609" cy="1362982"/>
          </a:xfrm>
        </p:spPr>
        <p:txBody>
          <a:bodyPr anchor="t"/>
          <a:lstStyle>
            <a:lvl1pPr algn="l">
              <a:defRPr sz="3000" b="1" cap="all"/>
            </a:lvl1pPr>
          </a:lstStyle>
          <a:p>
            <a:r>
              <a:rPr lang="en-US"/>
              <a:t>Click to edit Master title style</a:t>
            </a:r>
            <a:endParaRPr lang="en-GB"/>
          </a:p>
        </p:txBody>
      </p:sp>
      <p:sp>
        <p:nvSpPr>
          <p:cNvPr id="3" name="Text Placeholder 2"/>
          <p:cNvSpPr>
            <a:spLocks noGrp="1"/>
          </p:cNvSpPr>
          <p:nvPr>
            <p:ph type="body" idx="1"/>
          </p:nvPr>
        </p:nvSpPr>
        <p:spPr>
          <a:xfrm>
            <a:off x="782506" y="2906262"/>
            <a:ext cx="8419609" cy="1500187"/>
          </a:xfrm>
        </p:spPr>
        <p:txBody>
          <a:bodyPr anchor="b"/>
          <a:lstStyle>
            <a:lvl1pPr marL="0" indent="0">
              <a:buNone/>
              <a:defRPr sz="1500"/>
            </a:lvl1pPr>
            <a:lvl2pPr marL="342077" indent="0">
              <a:buNone/>
              <a:defRPr sz="1300"/>
            </a:lvl2pPr>
            <a:lvl3pPr marL="684154" indent="0">
              <a:buNone/>
              <a:defRPr sz="1200"/>
            </a:lvl3pPr>
            <a:lvl4pPr marL="1026231" indent="0">
              <a:buNone/>
              <a:defRPr sz="1000"/>
            </a:lvl4pPr>
            <a:lvl5pPr marL="1368308" indent="0">
              <a:buNone/>
              <a:defRPr sz="1000"/>
            </a:lvl5pPr>
            <a:lvl6pPr marL="1710385" indent="0">
              <a:buNone/>
              <a:defRPr sz="1000"/>
            </a:lvl6pPr>
            <a:lvl7pPr marL="2052462" indent="0">
              <a:buNone/>
              <a:defRPr sz="1000"/>
            </a:lvl7pPr>
            <a:lvl8pPr marL="2394539" indent="0">
              <a:buNone/>
              <a:defRPr sz="1000"/>
            </a:lvl8pPr>
            <a:lvl9pPr marL="2736616" indent="0">
              <a:buNone/>
              <a:defRPr sz="10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A6898AA-50D6-4A42-8C62-B27DE314E627}" type="slidenum">
              <a:rPr lang="en-GB"/>
              <a:pPr>
                <a:defRPr/>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95056" y="1599974"/>
            <a:ext cx="4398980" cy="4526643"/>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5011964" y="1599974"/>
            <a:ext cx="4398982" cy="4526643"/>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47FFF31-D7F1-44F3-9F56-EE17AE8B85F4}" type="slidenum">
              <a:rPr lang="en-GB"/>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95056" y="1535339"/>
            <a:ext cx="4376869" cy="639536"/>
          </a:xfrm>
        </p:spPr>
        <p:txBody>
          <a:bodyPr anchor="b"/>
          <a:lstStyle>
            <a:lvl1pPr marL="0" indent="0">
              <a:buNone/>
              <a:defRPr sz="1800" b="1"/>
            </a:lvl1pPr>
            <a:lvl2pPr marL="342077" indent="0">
              <a:buNone/>
              <a:defRPr sz="1500" b="1"/>
            </a:lvl2pPr>
            <a:lvl3pPr marL="684154" indent="0">
              <a:buNone/>
              <a:defRPr sz="1300" b="1"/>
            </a:lvl3pPr>
            <a:lvl4pPr marL="1026231" indent="0">
              <a:buNone/>
              <a:defRPr sz="1200" b="1"/>
            </a:lvl4pPr>
            <a:lvl5pPr marL="1368308" indent="0">
              <a:buNone/>
              <a:defRPr sz="1200" b="1"/>
            </a:lvl5pPr>
            <a:lvl6pPr marL="1710385" indent="0">
              <a:buNone/>
              <a:defRPr sz="1200" b="1"/>
            </a:lvl6pPr>
            <a:lvl7pPr marL="2052462" indent="0">
              <a:buNone/>
              <a:defRPr sz="1200" b="1"/>
            </a:lvl7pPr>
            <a:lvl8pPr marL="2394539" indent="0">
              <a:buNone/>
              <a:defRPr sz="1200" b="1"/>
            </a:lvl8pPr>
            <a:lvl9pPr marL="2736616" indent="0">
              <a:buNone/>
              <a:defRPr sz="1200" b="1"/>
            </a:lvl9pPr>
          </a:lstStyle>
          <a:p>
            <a:pPr lvl="0"/>
            <a:r>
              <a:rPr lang="en-US"/>
              <a:t>Click to edit Master text styles</a:t>
            </a:r>
          </a:p>
        </p:txBody>
      </p:sp>
      <p:sp>
        <p:nvSpPr>
          <p:cNvPr id="4" name="Content Placeholder 3"/>
          <p:cNvSpPr>
            <a:spLocks noGrp="1"/>
          </p:cNvSpPr>
          <p:nvPr>
            <p:ph sz="half" idx="2"/>
          </p:nvPr>
        </p:nvSpPr>
        <p:spPr>
          <a:xfrm>
            <a:off x="495056" y="2174875"/>
            <a:ext cx="4376869" cy="3951741"/>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5031620" y="1535339"/>
            <a:ext cx="4379327" cy="639536"/>
          </a:xfrm>
        </p:spPr>
        <p:txBody>
          <a:bodyPr anchor="b"/>
          <a:lstStyle>
            <a:lvl1pPr marL="0" indent="0">
              <a:buNone/>
              <a:defRPr sz="1800" b="1"/>
            </a:lvl1pPr>
            <a:lvl2pPr marL="342077" indent="0">
              <a:buNone/>
              <a:defRPr sz="1500" b="1"/>
            </a:lvl2pPr>
            <a:lvl3pPr marL="684154" indent="0">
              <a:buNone/>
              <a:defRPr sz="1300" b="1"/>
            </a:lvl3pPr>
            <a:lvl4pPr marL="1026231" indent="0">
              <a:buNone/>
              <a:defRPr sz="1200" b="1"/>
            </a:lvl4pPr>
            <a:lvl5pPr marL="1368308" indent="0">
              <a:buNone/>
              <a:defRPr sz="1200" b="1"/>
            </a:lvl5pPr>
            <a:lvl6pPr marL="1710385" indent="0">
              <a:buNone/>
              <a:defRPr sz="1200" b="1"/>
            </a:lvl6pPr>
            <a:lvl7pPr marL="2052462" indent="0">
              <a:buNone/>
              <a:defRPr sz="1200" b="1"/>
            </a:lvl7pPr>
            <a:lvl8pPr marL="2394539" indent="0">
              <a:buNone/>
              <a:defRPr sz="1200" b="1"/>
            </a:lvl8pPr>
            <a:lvl9pPr marL="2736616" indent="0">
              <a:buNone/>
              <a:defRPr sz="1200" b="1"/>
            </a:lvl9pPr>
          </a:lstStyle>
          <a:p>
            <a:pPr lvl="0"/>
            <a:r>
              <a:rPr lang="en-US"/>
              <a:t>Click to edit Master text styles</a:t>
            </a:r>
          </a:p>
        </p:txBody>
      </p:sp>
      <p:sp>
        <p:nvSpPr>
          <p:cNvPr id="6" name="Content Placeholder 5"/>
          <p:cNvSpPr>
            <a:spLocks noGrp="1"/>
          </p:cNvSpPr>
          <p:nvPr>
            <p:ph sz="quarter" idx="4"/>
          </p:nvPr>
        </p:nvSpPr>
        <p:spPr>
          <a:xfrm>
            <a:off x="5031620" y="2174875"/>
            <a:ext cx="4379327" cy="3951741"/>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967D074-9BC6-41E8-A3CF-8485A6462604}" type="slidenum">
              <a:rPr lang="en-GB"/>
              <a:pPr>
                <a:defRPr/>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1058E01-9985-49AF-9073-F5D04875A15E}" type="slidenum">
              <a:rPr lang="en-GB"/>
              <a:pPr>
                <a:defRPr/>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874764A-15BA-492F-A42F-065905782F71}" type="slidenum">
              <a:rPr lang="en-GB"/>
              <a:pPr>
                <a:defRPr/>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057" y="273278"/>
            <a:ext cx="3259005" cy="1162276"/>
          </a:xfrm>
        </p:spPr>
        <p:txBody>
          <a:bodyPr anchor="b"/>
          <a:lstStyle>
            <a:lvl1pPr algn="l">
              <a:defRPr sz="1500" b="1"/>
            </a:lvl1pPr>
          </a:lstStyle>
          <a:p>
            <a:r>
              <a:rPr lang="en-US"/>
              <a:t>Click to edit Master title style</a:t>
            </a:r>
            <a:endParaRPr lang="en-GB"/>
          </a:p>
        </p:txBody>
      </p:sp>
      <p:sp>
        <p:nvSpPr>
          <p:cNvPr id="3" name="Content Placeholder 2"/>
          <p:cNvSpPr>
            <a:spLocks noGrp="1"/>
          </p:cNvSpPr>
          <p:nvPr>
            <p:ph idx="1"/>
          </p:nvPr>
        </p:nvSpPr>
        <p:spPr>
          <a:xfrm>
            <a:off x="3873217" y="273281"/>
            <a:ext cx="5537728" cy="585333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95057" y="1435555"/>
            <a:ext cx="3259005" cy="4691063"/>
          </a:xfrm>
        </p:spPr>
        <p:txBody>
          <a:bodyPr/>
          <a:lstStyle>
            <a:lvl1pPr marL="0" indent="0">
              <a:buNone/>
              <a:defRPr sz="1000"/>
            </a:lvl1pPr>
            <a:lvl2pPr marL="342077" indent="0">
              <a:buNone/>
              <a:defRPr sz="900"/>
            </a:lvl2pPr>
            <a:lvl3pPr marL="684154" indent="0">
              <a:buNone/>
              <a:defRPr sz="700"/>
            </a:lvl3pPr>
            <a:lvl4pPr marL="1026231" indent="0">
              <a:buNone/>
              <a:defRPr sz="700"/>
            </a:lvl4pPr>
            <a:lvl5pPr marL="1368308" indent="0">
              <a:buNone/>
              <a:defRPr sz="700"/>
            </a:lvl5pPr>
            <a:lvl6pPr marL="1710385" indent="0">
              <a:buNone/>
              <a:defRPr sz="700"/>
            </a:lvl6pPr>
            <a:lvl7pPr marL="2052462" indent="0">
              <a:buNone/>
              <a:defRPr sz="700"/>
            </a:lvl7pPr>
            <a:lvl8pPr marL="2394539" indent="0">
              <a:buNone/>
              <a:defRPr sz="700"/>
            </a:lvl8pPr>
            <a:lvl9pPr marL="2736616" indent="0">
              <a:buNone/>
              <a:defRPr sz="7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FE84D2C-DE82-4B9E-B4A7-1878EC429E64}" type="slidenum">
              <a:rPr lang="en-GB"/>
              <a:pPr>
                <a:defRPr/>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138" y="4801057"/>
            <a:ext cx="5943109" cy="565831"/>
          </a:xfr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1942138" y="612323"/>
            <a:ext cx="5943109" cy="4115027"/>
          </a:xfrm>
        </p:spPr>
        <p:txBody>
          <a:bodyPr/>
          <a:lstStyle>
            <a:lvl1pPr marL="0" indent="0">
              <a:buNone/>
              <a:defRPr sz="2400"/>
            </a:lvl1pPr>
            <a:lvl2pPr marL="342077" indent="0">
              <a:buNone/>
              <a:defRPr sz="2100"/>
            </a:lvl2pPr>
            <a:lvl3pPr marL="684154" indent="0">
              <a:buNone/>
              <a:defRPr sz="1800"/>
            </a:lvl3pPr>
            <a:lvl4pPr marL="1026231" indent="0">
              <a:buNone/>
              <a:defRPr sz="1500"/>
            </a:lvl4pPr>
            <a:lvl5pPr marL="1368308" indent="0">
              <a:buNone/>
              <a:defRPr sz="1500"/>
            </a:lvl5pPr>
            <a:lvl6pPr marL="1710385" indent="0">
              <a:buNone/>
              <a:defRPr sz="1500"/>
            </a:lvl6pPr>
            <a:lvl7pPr marL="2052462" indent="0">
              <a:buNone/>
              <a:defRPr sz="1500"/>
            </a:lvl7pPr>
            <a:lvl8pPr marL="2394539" indent="0">
              <a:buNone/>
              <a:defRPr sz="1500"/>
            </a:lvl8pPr>
            <a:lvl9pPr marL="2736616" indent="0">
              <a:buNone/>
              <a:defRPr sz="1500"/>
            </a:lvl9pPr>
          </a:lstStyle>
          <a:p>
            <a:pPr lvl="0"/>
            <a:endParaRPr lang="en-GB" noProof="0"/>
          </a:p>
        </p:txBody>
      </p:sp>
      <p:sp>
        <p:nvSpPr>
          <p:cNvPr id="4" name="Text Placeholder 3"/>
          <p:cNvSpPr>
            <a:spLocks noGrp="1"/>
          </p:cNvSpPr>
          <p:nvPr>
            <p:ph type="body" sz="half" idx="2"/>
          </p:nvPr>
        </p:nvSpPr>
        <p:spPr>
          <a:xfrm>
            <a:off x="1942138" y="5366885"/>
            <a:ext cx="5943109" cy="805089"/>
          </a:xfrm>
        </p:spPr>
        <p:txBody>
          <a:bodyPr/>
          <a:lstStyle>
            <a:lvl1pPr marL="0" indent="0">
              <a:buNone/>
              <a:defRPr sz="1000"/>
            </a:lvl1pPr>
            <a:lvl2pPr marL="342077" indent="0">
              <a:buNone/>
              <a:defRPr sz="900"/>
            </a:lvl2pPr>
            <a:lvl3pPr marL="684154" indent="0">
              <a:buNone/>
              <a:defRPr sz="700"/>
            </a:lvl3pPr>
            <a:lvl4pPr marL="1026231" indent="0">
              <a:buNone/>
              <a:defRPr sz="700"/>
            </a:lvl4pPr>
            <a:lvl5pPr marL="1368308" indent="0">
              <a:buNone/>
              <a:defRPr sz="700"/>
            </a:lvl5pPr>
            <a:lvl6pPr marL="1710385" indent="0">
              <a:buNone/>
              <a:defRPr sz="700"/>
            </a:lvl6pPr>
            <a:lvl7pPr marL="2052462" indent="0">
              <a:buNone/>
              <a:defRPr sz="700"/>
            </a:lvl7pPr>
            <a:lvl8pPr marL="2394539" indent="0">
              <a:buNone/>
              <a:defRPr sz="700"/>
            </a:lvl8pPr>
            <a:lvl9pPr marL="2736616" indent="0">
              <a:buNone/>
              <a:defRPr sz="7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88BA323-BEE3-4787-8FC4-A5C5B1A1D907}" type="slidenum">
              <a:rPr lang="en-GB"/>
              <a:pPr>
                <a:defRPr/>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95300" y="274638"/>
            <a:ext cx="8915400" cy="1143000"/>
          </a:xfrm>
          <a:prstGeom prst="rect">
            <a:avLst/>
          </a:prstGeom>
          <a:noFill/>
          <a:ln w="9525">
            <a:noFill/>
            <a:miter lim="800000"/>
            <a:headEnd/>
            <a:tailEnd/>
          </a:ln>
        </p:spPr>
        <p:txBody>
          <a:bodyPr vert="horz" wrap="square" lIns="95782" tIns="47891" rIns="95782" bIns="47891"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495300" y="1600201"/>
            <a:ext cx="8915400" cy="4525963"/>
          </a:xfrm>
          <a:prstGeom prst="rect">
            <a:avLst/>
          </a:prstGeom>
          <a:noFill/>
          <a:ln w="9525">
            <a:noFill/>
            <a:miter lim="800000"/>
            <a:headEnd/>
            <a:tailEnd/>
          </a:ln>
        </p:spPr>
        <p:txBody>
          <a:bodyPr vert="horz" wrap="square" lIns="95782" tIns="47891" rIns="95782" bIns="47891"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5782" tIns="47891" rIns="95782" bIns="47891" numCol="1" anchor="t" anchorCtr="0" compatLnSpc="1">
            <a:prstTxWarp prst="textNoShape">
              <a:avLst/>
            </a:prstTxWarp>
          </a:bodyPr>
          <a:lstStyle>
            <a:lvl1pPr>
              <a:defRPr sz="1500">
                <a:cs typeface="+mn-cs"/>
              </a:defRPr>
            </a:lvl1pPr>
          </a:lstStyle>
          <a:p>
            <a:pPr>
              <a:defRPr/>
            </a:pPr>
            <a:endParaRPr lang="en-US"/>
          </a:p>
        </p:txBody>
      </p:sp>
      <p:sp>
        <p:nvSpPr>
          <p:cNvPr id="1029"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5782" tIns="47891" rIns="95782" bIns="47891" numCol="1" anchor="t" anchorCtr="0" compatLnSpc="1">
            <a:prstTxWarp prst="textNoShape">
              <a:avLst/>
            </a:prstTxWarp>
          </a:bodyPr>
          <a:lstStyle>
            <a:lvl1pPr algn="ctr">
              <a:defRPr sz="1500">
                <a:cs typeface="+mn-cs"/>
              </a:defRPr>
            </a:lvl1pPr>
          </a:lstStyle>
          <a:p>
            <a:pPr>
              <a:defRPr/>
            </a:pPr>
            <a:endParaRPr lang="en-US"/>
          </a:p>
        </p:txBody>
      </p:sp>
      <p:sp>
        <p:nvSpPr>
          <p:cNvPr id="1030" name="Rectangle 6"/>
          <p:cNvSpPr>
            <a:spLocks noGrp="1" noChangeArrowheads="1"/>
          </p:cNvSpPr>
          <p:nvPr>
            <p:ph type="sldNum" sz="quarter" idx="4"/>
          </p:nvPr>
        </p:nvSpPr>
        <p:spPr bwMode="auto">
          <a:xfrm>
            <a:off x="7099300" y="6245225"/>
            <a:ext cx="2311400" cy="476250"/>
          </a:xfrm>
          <a:prstGeom prst="rect">
            <a:avLst/>
          </a:prstGeom>
          <a:noFill/>
          <a:ln w="9525">
            <a:noFill/>
            <a:miter lim="800000"/>
            <a:headEnd/>
            <a:tailEnd/>
          </a:ln>
          <a:effectLst/>
        </p:spPr>
        <p:txBody>
          <a:bodyPr vert="horz" wrap="square" lIns="95782" tIns="47891" rIns="95782" bIns="47891" numCol="1" anchor="t" anchorCtr="0" compatLnSpc="1">
            <a:prstTxWarp prst="textNoShape">
              <a:avLst/>
            </a:prstTxWarp>
          </a:bodyPr>
          <a:lstStyle>
            <a:lvl1pPr algn="r">
              <a:defRPr sz="1500">
                <a:cs typeface="+mn-cs"/>
              </a:defRPr>
            </a:lvl1pPr>
          </a:lstStyle>
          <a:p>
            <a:pPr>
              <a:defRPr/>
            </a:pPr>
            <a:fld id="{B00394EF-B3B9-462D-9AF9-B963854E5A74}"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50" r:id="rId1"/>
    <p:sldLayoutId id="2147483661"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Lst>
  <p:txStyles>
    <p:titleStyle>
      <a:lvl1pPr algn="ctr" defTabSz="957263" rtl="0" eaLnBrk="0" fontAlgn="base" hangingPunct="0">
        <a:spcBef>
          <a:spcPct val="0"/>
        </a:spcBef>
        <a:spcAft>
          <a:spcPct val="0"/>
        </a:spcAft>
        <a:defRPr sz="4600">
          <a:solidFill>
            <a:schemeClr val="tx2"/>
          </a:solidFill>
          <a:latin typeface="+mj-lt"/>
          <a:ea typeface="+mj-ea"/>
          <a:cs typeface="+mj-cs"/>
        </a:defRPr>
      </a:lvl1pPr>
      <a:lvl2pPr algn="ctr" defTabSz="957263" rtl="0" eaLnBrk="0" fontAlgn="base" hangingPunct="0">
        <a:spcBef>
          <a:spcPct val="0"/>
        </a:spcBef>
        <a:spcAft>
          <a:spcPct val="0"/>
        </a:spcAft>
        <a:defRPr sz="4600">
          <a:solidFill>
            <a:schemeClr val="tx2"/>
          </a:solidFill>
          <a:latin typeface="Arial" charset="0"/>
        </a:defRPr>
      </a:lvl2pPr>
      <a:lvl3pPr algn="ctr" defTabSz="957263" rtl="0" eaLnBrk="0" fontAlgn="base" hangingPunct="0">
        <a:spcBef>
          <a:spcPct val="0"/>
        </a:spcBef>
        <a:spcAft>
          <a:spcPct val="0"/>
        </a:spcAft>
        <a:defRPr sz="4600">
          <a:solidFill>
            <a:schemeClr val="tx2"/>
          </a:solidFill>
          <a:latin typeface="Arial" charset="0"/>
        </a:defRPr>
      </a:lvl3pPr>
      <a:lvl4pPr algn="ctr" defTabSz="957263" rtl="0" eaLnBrk="0" fontAlgn="base" hangingPunct="0">
        <a:spcBef>
          <a:spcPct val="0"/>
        </a:spcBef>
        <a:spcAft>
          <a:spcPct val="0"/>
        </a:spcAft>
        <a:defRPr sz="4600">
          <a:solidFill>
            <a:schemeClr val="tx2"/>
          </a:solidFill>
          <a:latin typeface="Arial" charset="0"/>
        </a:defRPr>
      </a:lvl4pPr>
      <a:lvl5pPr algn="ctr" defTabSz="957263" rtl="0" eaLnBrk="0" fontAlgn="base" hangingPunct="0">
        <a:spcBef>
          <a:spcPct val="0"/>
        </a:spcBef>
        <a:spcAft>
          <a:spcPct val="0"/>
        </a:spcAft>
        <a:defRPr sz="4600">
          <a:solidFill>
            <a:schemeClr val="tx2"/>
          </a:solidFill>
          <a:latin typeface="Arial" charset="0"/>
        </a:defRPr>
      </a:lvl5pPr>
      <a:lvl6pPr marL="342077" algn="ctr" defTabSz="957341" rtl="0" fontAlgn="base">
        <a:spcBef>
          <a:spcPct val="0"/>
        </a:spcBef>
        <a:spcAft>
          <a:spcPct val="0"/>
        </a:spcAft>
        <a:defRPr sz="4600">
          <a:solidFill>
            <a:schemeClr val="tx2"/>
          </a:solidFill>
          <a:latin typeface="Arial" charset="0"/>
        </a:defRPr>
      </a:lvl6pPr>
      <a:lvl7pPr marL="684154" algn="ctr" defTabSz="957341" rtl="0" fontAlgn="base">
        <a:spcBef>
          <a:spcPct val="0"/>
        </a:spcBef>
        <a:spcAft>
          <a:spcPct val="0"/>
        </a:spcAft>
        <a:defRPr sz="4600">
          <a:solidFill>
            <a:schemeClr val="tx2"/>
          </a:solidFill>
          <a:latin typeface="Arial" charset="0"/>
        </a:defRPr>
      </a:lvl7pPr>
      <a:lvl8pPr marL="1026231" algn="ctr" defTabSz="957341" rtl="0" fontAlgn="base">
        <a:spcBef>
          <a:spcPct val="0"/>
        </a:spcBef>
        <a:spcAft>
          <a:spcPct val="0"/>
        </a:spcAft>
        <a:defRPr sz="4600">
          <a:solidFill>
            <a:schemeClr val="tx2"/>
          </a:solidFill>
          <a:latin typeface="Arial" charset="0"/>
        </a:defRPr>
      </a:lvl8pPr>
      <a:lvl9pPr marL="1368308" algn="ctr" defTabSz="957341" rtl="0" fontAlgn="base">
        <a:spcBef>
          <a:spcPct val="0"/>
        </a:spcBef>
        <a:spcAft>
          <a:spcPct val="0"/>
        </a:spcAft>
        <a:defRPr sz="4600">
          <a:solidFill>
            <a:schemeClr val="tx2"/>
          </a:solidFill>
          <a:latin typeface="Arial" charset="0"/>
        </a:defRPr>
      </a:lvl9pPr>
    </p:titleStyle>
    <p:bodyStyle>
      <a:lvl1pPr marL="357188" indent="-357188" algn="l" defTabSz="957263" rtl="0" eaLnBrk="0" fontAlgn="base" hangingPunct="0">
        <a:spcBef>
          <a:spcPct val="20000"/>
        </a:spcBef>
        <a:spcAft>
          <a:spcPct val="0"/>
        </a:spcAft>
        <a:buChar char="•"/>
        <a:defRPr sz="3400">
          <a:solidFill>
            <a:schemeClr val="tx1"/>
          </a:solidFill>
          <a:latin typeface="+mn-lt"/>
          <a:ea typeface="+mn-ea"/>
          <a:cs typeface="+mn-cs"/>
        </a:defRPr>
      </a:lvl1pPr>
      <a:lvl2pPr marL="777875" indent="-298450" algn="l" defTabSz="957263" rtl="0" eaLnBrk="0" fontAlgn="base" hangingPunct="0">
        <a:spcBef>
          <a:spcPct val="20000"/>
        </a:spcBef>
        <a:spcAft>
          <a:spcPct val="0"/>
        </a:spcAft>
        <a:buChar char="–"/>
        <a:defRPr sz="2900">
          <a:solidFill>
            <a:schemeClr val="tx1"/>
          </a:solidFill>
          <a:latin typeface="+mn-lt"/>
        </a:defRPr>
      </a:lvl2pPr>
      <a:lvl3pPr marL="1196975" indent="-239713" algn="l" defTabSz="957263" rtl="0" eaLnBrk="0" fontAlgn="base" hangingPunct="0">
        <a:spcBef>
          <a:spcPct val="20000"/>
        </a:spcBef>
        <a:spcAft>
          <a:spcPct val="0"/>
        </a:spcAft>
        <a:buChar char="•"/>
        <a:defRPr sz="2500">
          <a:solidFill>
            <a:schemeClr val="tx1"/>
          </a:solidFill>
          <a:latin typeface="+mn-lt"/>
        </a:defRPr>
      </a:lvl3pPr>
      <a:lvl4pPr marL="1674813" indent="-238125" algn="l" defTabSz="957263" rtl="0" eaLnBrk="0" fontAlgn="base" hangingPunct="0">
        <a:spcBef>
          <a:spcPct val="20000"/>
        </a:spcBef>
        <a:spcAft>
          <a:spcPct val="0"/>
        </a:spcAft>
        <a:buChar char="–"/>
        <a:defRPr sz="2100">
          <a:solidFill>
            <a:schemeClr val="tx1"/>
          </a:solidFill>
          <a:latin typeface="+mn-lt"/>
        </a:defRPr>
      </a:lvl4pPr>
      <a:lvl5pPr marL="2154238" indent="-238125" algn="l" defTabSz="957263" rtl="0" eaLnBrk="0" fontAlgn="base" hangingPunct="0">
        <a:spcBef>
          <a:spcPct val="20000"/>
        </a:spcBef>
        <a:spcAft>
          <a:spcPct val="0"/>
        </a:spcAft>
        <a:buChar char="»"/>
        <a:defRPr sz="2100">
          <a:solidFill>
            <a:schemeClr val="tx1"/>
          </a:solidFill>
          <a:latin typeface="+mn-lt"/>
        </a:defRPr>
      </a:lvl5pPr>
      <a:lvl6pPr marL="2496687" indent="-238742" algn="l" defTabSz="957341" rtl="0" fontAlgn="base">
        <a:spcBef>
          <a:spcPct val="20000"/>
        </a:spcBef>
        <a:spcAft>
          <a:spcPct val="0"/>
        </a:spcAft>
        <a:buChar char="»"/>
        <a:defRPr sz="2100">
          <a:solidFill>
            <a:schemeClr val="tx1"/>
          </a:solidFill>
          <a:latin typeface="+mn-lt"/>
        </a:defRPr>
      </a:lvl6pPr>
      <a:lvl7pPr marL="2838764" indent="-238742" algn="l" defTabSz="957341" rtl="0" fontAlgn="base">
        <a:spcBef>
          <a:spcPct val="20000"/>
        </a:spcBef>
        <a:spcAft>
          <a:spcPct val="0"/>
        </a:spcAft>
        <a:buChar char="»"/>
        <a:defRPr sz="2100">
          <a:solidFill>
            <a:schemeClr val="tx1"/>
          </a:solidFill>
          <a:latin typeface="+mn-lt"/>
        </a:defRPr>
      </a:lvl7pPr>
      <a:lvl8pPr marL="3180841" indent="-238742" algn="l" defTabSz="957341" rtl="0" fontAlgn="base">
        <a:spcBef>
          <a:spcPct val="20000"/>
        </a:spcBef>
        <a:spcAft>
          <a:spcPct val="0"/>
        </a:spcAft>
        <a:buChar char="»"/>
        <a:defRPr sz="2100">
          <a:solidFill>
            <a:schemeClr val="tx1"/>
          </a:solidFill>
          <a:latin typeface="+mn-lt"/>
        </a:defRPr>
      </a:lvl8pPr>
      <a:lvl9pPr marL="3522918" indent="-238742" algn="l" defTabSz="957341" rtl="0" fontAlgn="base">
        <a:spcBef>
          <a:spcPct val="20000"/>
        </a:spcBef>
        <a:spcAft>
          <a:spcPct val="0"/>
        </a:spcAft>
        <a:buChar char="»"/>
        <a:defRPr sz="2100">
          <a:solidFill>
            <a:schemeClr val="tx1"/>
          </a:solidFill>
          <a:latin typeface="+mn-lt"/>
        </a:defRPr>
      </a:lvl9pPr>
    </p:bodyStyle>
    <p:otherStyle>
      <a:defPPr>
        <a:defRPr lang="en-US"/>
      </a:defPPr>
      <a:lvl1pPr marL="0" algn="l" defTabSz="684154" rtl="0" eaLnBrk="1" latinLnBrk="0" hangingPunct="1">
        <a:defRPr sz="1300" kern="1200">
          <a:solidFill>
            <a:schemeClr val="tx1"/>
          </a:solidFill>
          <a:latin typeface="+mn-lt"/>
          <a:ea typeface="+mn-ea"/>
          <a:cs typeface="+mn-cs"/>
        </a:defRPr>
      </a:lvl1pPr>
      <a:lvl2pPr marL="342077" algn="l" defTabSz="684154" rtl="0" eaLnBrk="1" latinLnBrk="0" hangingPunct="1">
        <a:defRPr sz="1300" kern="1200">
          <a:solidFill>
            <a:schemeClr val="tx1"/>
          </a:solidFill>
          <a:latin typeface="+mn-lt"/>
          <a:ea typeface="+mn-ea"/>
          <a:cs typeface="+mn-cs"/>
        </a:defRPr>
      </a:lvl2pPr>
      <a:lvl3pPr marL="684154" algn="l" defTabSz="684154" rtl="0" eaLnBrk="1" latinLnBrk="0" hangingPunct="1">
        <a:defRPr sz="1300" kern="1200">
          <a:solidFill>
            <a:schemeClr val="tx1"/>
          </a:solidFill>
          <a:latin typeface="+mn-lt"/>
          <a:ea typeface="+mn-ea"/>
          <a:cs typeface="+mn-cs"/>
        </a:defRPr>
      </a:lvl3pPr>
      <a:lvl4pPr marL="1026231" algn="l" defTabSz="684154" rtl="0" eaLnBrk="1" latinLnBrk="0" hangingPunct="1">
        <a:defRPr sz="1300" kern="1200">
          <a:solidFill>
            <a:schemeClr val="tx1"/>
          </a:solidFill>
          <a:latin typeface="+mn-lt"/>
          <a:ea typeface="+mn-ea"/>
          <a:cs typeface="+mn-cs"/>
        </a:defRPr>
      </a:lvl4pPr>
      <a:lvl5pPr marL="1368308" algn="l" defTabSz="684154" rtl="0" eaLnBrk="1" latinLnBrk="0" hangingPunct="1">
        <a:defRPr sz="1300" kern="1200">
          <a:solidFill>
            <a:schemeClr val="tx1"/>
          </a:solidFill>
          <a:latin typeface="+mn-lt"/>
          <a:ea typeface="+mn-ea"/>
          <a:cs typeface="+mn-cs"/>
        </a:defRPr>
      </a:lvl5pPr>
      <a:lvl6pPr marL="1710385" algn="l" defTabSz="684154" rtl="0" eaLnBrk="1" latinLnBrk="0" hangingPunct="1">
        <a:defRPr sz="1300" kern="1200">
          <a:solidFill>
            <a:schemeClr val="tx1"/>
          </a:solidFill>
          <a:latin typeface="+mn-lt"/>
          <a:ea typeface="+mn-ea"/>
          <a:cs typeface="+mn-cs"/>
        </a:defRPr>
      </a:lvl6pPr>
      <a:lvl7pPr marL="2052462" algn="l" defTabSz="684154" rtl="0" eaLnBrk="1" latinLnBrk="0" hangingPunct="1">
        <a:defRPr sz="1300" kern="1200">
          <a:solidFill>
            <a:schemeClr val="tx1"/>
          </a:solidFill>
          <a:latin typeface="+mn-lt"/>
          <a:ea typeface="+mn-ea"/>
          <a:cs typeface="+mn-cs"/>
        </a:defRPr>
      </a:lvl7pPr>
      <a:lvl8pPr marL="2394539" algn="l" defTabSz="684154" rtl="0" eaLnBrk="1" latinLnBrk="0" hangingPunct="1">
        <a:defRPr sz="1300" kern="1200">
          <a:solidFill>
            <a:schemeClr val="tx1"/>
          </a:solidFill>
          <a:latin typeface="+mn-lt"/>
          <a:ea typeface="+mn-ea"/>
          <a:cs typeface="+mn-cs"/>
        </a:defRPr>
      </a:lvl8pPr>
      <a:lvl9pPr marL="2736616" algn="l" defTabSz="684154"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13.xml"/><Relationship Id="rId5" Type="http://schemas.openxmlformats.org/officeDocument/2006/relationships/image" Target="../media/image71.png"/><Relationship Id="rId4" Type="http://schemas.openxmlformats.org/officeDocument/2006/relationships/image" Target="../media/image70.png"/></Relationships>
</file>

<file path=ppt/slides/_rels/slide23.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2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80.jpeg"/><Relationship Id="rId7" Type="http://schemas.openxmlformats.org/officeDocument/2006/relationships/image" Target="../media/image83.jpg"/><Relationship Id="rId2" Type="http://schemas.openxmlformats.org/officeDocument/2006/relationships/hyperlink" Target="http://www.google.co.uk/url?sa=i&amp;rct=j&amp;q=&amp;esrc=s&amp;source=images&amp;cd=&amp;cad=rja&amp;uact=8&amp;docid=Ktwb6vNeV56U9M&amp;tbnid=sa-Qo2KTlXrX5M:&amp;ved=0CAUQjRw&amp;url=http://www.artyfactory.com/pen_and_ink_drawing/pen_and_ink_drawing_6.htm&amp;ei=zbtHU-OOMsua1AXF-4HIDg&amp;bvm=bv.64542518,d.ZGU&amp;psig=AFQjCNFS1asJzu4zbphqMdKec1NYmAMa3g&amp;ust=1397296428570151" TargetMode="External"/><Relationship Id="rId1" Type="http://schemas.openxmlformats.org/officeDocument/2006/relationships/slideLayout" Target="../slideLayouts/slideLayout13.xml"/><Relationship Id="rId6" Type="http://schemas.openxmlformats.org/officeDocument/2006/relationships/image" Target="../media/image82.png"/><Relationship Id="rId5" Type="http://schemas.openxmlformats.org/officeDocument/2006/relationships/image" Target="../media/image81.jpeg"/><Relationship Id="rId4" Type="http://schemas.openxmlformats.org/officeDocument/2006/relationships/hyperlink" Target="http://www.google.co.uk/url?sa=i&amp;rct=j&amp;q=&amp;esrc=s&amp;source=images&amp;cd=&amp;cad=rja&amp;uact=8&amp;docid=pcIP6691-zf_aM&amp;tbnid=aaN3HTzt7V_ODM:&amp;ved=0CAUQjRw&amp;url=http://www.wetcanvas.com/forums/showthread.php?t=622605&amp;ei=FLxHU4vsIeij0QWu8oH4Dg&amp;bvm=bv.64542518,d.ZGU&amp;psig=AFQjCNFS1asJzu4zbphqMdKec1NYmAMa3g&amp;ust=1397296428570151"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 Id="rId9" Type="http://schemas.openxmlformats.org/officeDocument/2006/relationships/image" Target="../media/image9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7.xml"/><Relationship Id="rId5" Type="http://schemas.openxmlformats.org/officeDocument/2006/relationships/image" Target="../media/image95.jpeg"/><Relationship Id="rId4" Type="http://schemas.openxmlformats.org/officeDocument/2006/relationships/image" Target="../media/image94.jpeg"/></Relationships>
</file>

<file path=ppt/slides/_rels/slide31.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8" Type="http://schemas.openxmlformats.org/officeDocument/2006/relationships/image" Target="../media/image111.jpeg"/><Relationship Id="rId3" Type="http://schemas.openxmlformats.org/officeDocument/2006/relationships/image" Target="../media/image106.jpeg"/><Relationship Id="rId7" Type="http://schemas.openxmlformats.org/officeDocument/2006/relationships/image" Target="../media/image110.jpeg"/><Relationship Id="rId2" Type="http://schemas.openxmlformats.org/officeDocument/2006/relationships/image" Target="../media/image105.jpeg"/><Relationship Id="rId1" Type="http://schemas.openxmlformats.org/officeDocument/2006/relationships/slideLayout" Target="../slideLayouts/slideLayout13.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jpeg"/></Relationships>
</file>

<file path=ppt/slides/_rels/slide39.xml.rels><?xml version="1.0" encoding="UTF-8" standalone="yes"?>
<Relationships xmlns="http://schemas.openxmlformats.org/package/2006/relationships"><Relationship Id="rId3" Type="http://schemas.openxmlformats.org/officeDocument/2006/relationships/image" Target="../media/image113.gif"/><Relationship Id="rId2" Type="http://schemas.openxmlformats.org/officeDocument/2006/relationships/image" Target="../media/image112.jpeg"/><Relationship Id="rId1" Type="http://schemas.openxmlformats.org/officeDocument/2006/relationships/slideLayout" Target="../slideLayouts/slideLayout7.xml"/><Relationship Id="rId4" Type="http://schemas.openxmlformats.org/officeDocument/2006/relationships/image" Target="../media/image114.jpg"/></Relationships>
</file>

<file path=ppt/slides/_rels/slide4.xml.rels><?xml version="1.0" encoding="UTF-8" standalone="yes"?>
<Relationships xmlns="http://schemas.openxmlformats.org/package/2006/relationships"><Relationship Id="rId2" Type="http://schemas.openxmlformats.org/officeDocument/2006/relationships/hyperlink" Target="https://clickv.ie/w/o42p"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6.jpg"/><Relationship Id="rId7" Type="http://schemas.openxmlformats.org/officeDocument/2006/relationships/image" Target="../media/image120.png"/><Relationship Id="rId2" Type="http://schemas.openxmlformats.org/officeDocument/2006/relationships/image" Target="../media/image115.jpeg"/><Relationship Id="rId1" Type="http://schemas.openxmlformats.org/officeDocument/2006/relationships/slideLayout" Target="../slideLayouts/slideLayout7.xml"/><Relationship Id="rId6" Type="http://schemas.openxmlformats.org/officeDocument/2006/relationships/image" Target="../media/image119.jpg"/><Relationship Id="rId5" Type="http://schemas.openxmlformats.org/officeDocument/2006/relationships/image" Target="../media/image118.jpg"/><Relationship Id="rId4" Type="http://schemas.openxmlformats.org/officeDocument/2006/relationships/image" Target="../media/image117.png"/><Relationship Id="rId9" Type="http://schemas.openxmlformats.org/officeDocument/2006/relationships/image" Target="../media/image122.png"/></Relationships>
</file>

<file path=ppt/slides/_rels/slide41.xml.rels><?xml version="1.0" encoding="UTF-8" standalone="yes"?>
<Relationships xmlns="http://schemas.openxmlformats.org/package/2006/relationships"><Relationship Id="rId3" Type="http://schemas.openxmlformats.org/officeDocument/2006/relationships/image" Target="../media/image124.jpg"/><Relationship Id="rId7" Type="http://schemas.openxmlformats.org/officeDocument/2006/relationships/image" Target="../media/image127.jpeg"/><Relationship Id="rId2" Type="http://schemas.openxmlformats.org/officeDocument/2006/relationships/image" Target="../media/image123.jpg"/><Relationship Id="rId1" Type="http://schemas.openxmlformats.org/officeDocument/2006/relationships/slideLayout" Target="../slideLayouts/slideLayout7.xml"/><Relationship Id="rId6" Type="http://schemas.openxmlformats.org/officeDocument/2006/relationships/hyperlink" Target="https://www.google.co.uk/url?sa=i&amp;url=https://saltwater.typepad.com/take_two/2014/09/this-is-singapore-iv.html&amp;psig=AOvVaw1LCig8tYAriXZcG-aNloR9&amp;ust=1598090396728000&amp;source=images&amp;cd=vfe&amp;ved=0CAIQjRxqFwoTCNi6j-mErOsCFQAAAAAdAAAAABAJ" TargetMode="External"/><Relationship Id="rId5" Type="http://schemas.openxmlformats.org/officeDocument/2006/relationships/image" Target="../media/image126.jpeg"/><Relationship Id="rId4" Type="http://schemas.openxmlformats.org/officeDocument/2006/relationships/image" Target="../media/image125.jpg"/></Relationships>
</file>

<file path=ppt/slides/_rels/slide42.xml.rels><?xml version="1.0" encoding="UTF-8" standalone="yes"?>
<Relationships xmlns="http://schemas.openxmlformats.org/package/2006/relationships"><Relationship Id="rId2" Type="http://schemas.openxmlformats.org/officeDocument/2006/relationships/image" Target="../media/image113.gi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13.gi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png"/><Relationship Id="rId1" Type="http://schemas.openxmlformats.org/officeDocument/2006/relationships/slideLayout" Target="../slideLayouts/slideLayout1.xml"/><Relationship Id="rId4" Type="http://schemas.openxmlformats.org/officeDocument/2006/relationships/image" Target="../media/image130.jpg"/></Relationships>
</file>

<file path=ppt/slides/_rels/slide46.x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image" Target="../media/image131.emf"/><Relationship Id="rId1" Type="http://schemas.openxmlformats.org/officeDocument/2006/relationships/slideLayout" Target="../slideLayouts/slideLayout1.xml"/><Relationship Id="rId5" Type="http://schemas.openxmlformats.org/officeDocument/2006/relationships/image" Target="../media/image134.emf"/><Relationship Id="rId4" Type="http://schemas.openxmlformats.org/officeDocument/2006/relationships/image" Target="../media/image133.emf"/></Relationships>
</file>

<file path=ppt/slides/_rels/slide47.xml.rels><?xml version="1.0" encoding="UTF-8" standalone="yes"?>
<Relationships xmlns="http://schemas.openxmlformats.org/package/2006/relationships"><Relationship Id="rId8" Type="http://schemas.openxmlformats.org/officeDocument/2006/relationships/image" Target="../media/image141.jpeg"/><Relationship Id="rId13" Type="http://schemas.openxmlformats.org/officeDocument/2006/relationships/hyperlink" Target="http://www.google.co.uk/url?sa=i&amp;rct=j&amp;q=organic+lighting&amp;source=images&amp;cd=&amp;cad=rja&amp;docid=nZoRZGkYhu1iCM&amp;tbnid=EL8FiSebyhX5uM:&amp;ved=0CAUQjRw&amp;url=http://pursuitist.com/crimean-pinecone/&amp;ei=CYEQU6LbJMGShgef0YGIDw&amp;psig=AFQjCNFEGdi8086D5_pxqUYQsWfkuPCW1w&amp;ust=1393676470205650" TargetMode="External"/><Relationship Id="rId3" Type="http://schemas.openxmlformats.org/officeDocument/2006/relationships/image" Target="../media/image136.jpeg"/><Relationship Id="rId7" Type="http://schemas.openxmlformats.org/officeDocument/2006/relationships/image" Target="../media/image140.jpeg"/><Relationship Id="rId12" Type="http://schemas.openxmlformats.org/officeDocument/2006/relationships/image" Target="../media/image144.jpeg"/><Relationship Id="rId17" Type="http://schemas.openxmlformats.org/officeDocument/2006/relationships/image" Target="../media/image147.jpeg"/><Relationship Id="rId2" Type="http://schemas.openxmlformats.org/officeDocument/2006/relationships/image" Target="../media/image135.jpeg"/><Relationship Id="rId16" Type="http://schemas.openxmlformats.org/officeDocument/2006/relationships/hyperlink" Target="http://www.google.co.uk/url?sa=i&amp;rct=j&amp;q=fossil&amp;source=images&amp;cd=&amp;cad=rja&amp;docid=LeTQuzcy1OYfiM&amp;tbnid=IIVXenVesgqxqM:&amp;ved=0CAUQjRw&amp;url=http://finds.org.uk/database/artefacts/record/id/64765&amp;ei=IHsQU-_qK5HH7AbTx4HoBQ&amp;psig=AFQjCNFhwT4vLr_iWvfjQzHdpNnCh9j5Hg&amp;ust=1393675359021401" TargetMode="External"/><Relationship Id="rId1" Type="http://schemas.openxmlformats.org/officeDocument/2006/relationships/slideLayout" Target="../slideLayouts/slideLayout13.xml"/><Relationship Id="rId6" Type="http://schemas.openxmlformats.org/officeDocument/2006/relationships/image" Target="../media/image139.jpeg"/><Relationship Id="rId11" Type="http://schemas.openxmlformats.org/officeDocument/2006/relationships/hyperlink" Target="http://www.google.co.uk/url?sa=i&amp;rct=j&amp;q=wings&amp;source=images&amp;cd=&amp;cad=rja&amp;docid=KL3gD2ty1ql0aM&amp;tbnid=EpDmcegs4L39cM:&amp;ved=&amp;url=http://bakingwithdynamite.blogspot.com/2008/12/tasty-angel-wings.html&amp;ei=VX0QU_rmKdSShgedo4GoDA&amp;psig=AFQjCNGcieaHsQ9xbRLDCNokas8Sy8_W5w&amp;ust=1393675989985710" TargetMode="External"/><Relationship Id="rId5" Type="http://schemas.openxmlformats.org/officeDocument/2006/relationships/image" Target="../media/image138.jpeg"/><Relationship Id="rId15" Type="http://schemas.openxmlformats.org/officeDocument/2006/relationships/image" Target="../media/image146.png"/><Relationship Id="rId10" Type="http://schemas.openxmlformats.org/officeDocument/2006/relationships/image" Target="../media/image143.png"/><Relationship Id="rId4" Type="http://schemas.openxmlformats.org/officeDocument/2006/relationships/image" Target="../media/image137.jpeg"/><Relationship Id="rId9" Type="http://schemas.openxmlformats.org/officeDocument/2006/relationships/image" Target="../media/image142.png"/><Relationship Id="rId14" Type="http://schemas.openxmlformats.org/officeDocument/2006/relationships/image" Target="../media/image145.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8.jpg"/><Relationship Id="rId13" Type="http://schemas.openxmlformats.org/officeDocument/2006/relationships/image" Target="../media/image3.emf"/><Relationship Id="rId3" Type="http://schemas.openxmlformats.org/officeDocument/2006/relationships/oleObject" Target="../embeddings/oleObject1.bin"/><Relationship Id="rId7" Type="http://schemas.openxmlformats.org/officeDocument/2006/relationships/image" Target="../media/image7.jpg"/><Relationship Id="rId12" Type="http://schemas.openxmlformats.org/officeDocument/2006/relationships/oleObject" Target="../embeddings/oleObject3.bin"/><Relationship Id="rId17" Type="http://schemas.openxmlformats.org/officeDocument/2006/relationships/image" Target="../media/image11.png"/><Relationship Id="rId2" Type="http://schemas.openxmlformats.org/officeDocument/2006/relationships/slideLayout" Target="../slideLayouts/slideLayout1.xml"/><Relationship Id="rId16" Type="http://schemas.openxmlformats.org/officeDocument/2006/relationships/image" Target="../media/image4.emf"/><Relationship Id="rId1" Type="http://schemas.openxmlformats.org/officeDocument/2006/relationships/vmlDrawing" Target="../drawings/vmlDrawing1.vml"/><Relationship Id="rId6" Type="http://schemas.openxmlformats.org/officeDocument/2006/relationships/image" Target="../media/image6.jpeg"/><Relationship Id="rId11" Type="http://schemas.openxmlformats.org/officeDocument/2006/relationships/image" Target="../media/image9.jpeg"/><Relationship Id="rId5" Type="http://schemas.openxmlformats.org/officeDocument/2006/relationships/image" Target="../media/image5.jpg"/><Relationship Id="rId15" Type="http://schemas.openxmlformats.org/officeDocument/2006/relationships/oleObject" Target="../embeddings/oleObject4.bin"/><Relationship Id="rId10" Type="http://schemas.openxmlformats.org/officeDocument/2006/relationships/image" Target="../media/image2.emf"/><Relationship Id="rId4" Type="http://schemas.openxmlformats.org/officeDocument/2006/relationships/image" Target="../media/image1.emf"/><Relationship Id="rId9" Type="http://schemas.openxmlformats.org/officeDocument/2006/relationships/oleObject" Target="../embeddings/oleObject2.bin"/><Relationship Id="rId14" Type="http://schemas.openxmlformats.org/officeDocument/2006/relationships/image" Target="../media/image10.jpeg"/></Relationships>
</file>

<file path=ppt/slides/_rels/slide50.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9.jpg"/><Relationship Id="rId13" Type="http://schemas.openxmlformats.org/officeDocument/2006/relationships/image" Target="../media/image15.emf"/><Relationship Id="rId18" Type="http://schemas.openxmlformats.org/officeDocument/2006/relationships/oleObject" Target="../embeddings/oleObject10.bin"/><Relationship Id="rId3" Type="http://schemas.openxmlformats.org/officeDocument/2006/relationships/oleObject" Target="../embeddings/oleObject5.bin"/><Relationship Id="rId7" Type="http://schemas.openxmlformats.org/officeDocument/2006/relationships/image" Target="../media/image13.emf"/><Relationship Id="rId12" Type="http://schemas.openxmlformats.org/officeDocument/2006/relationships/oleObject" Target="../embeddings/oleObject8.bin"/><Relationship Id="rId17" Type="http://schemas.openxmlformats.org/officeDocument/2006/relationships/image" Target="../media/image22.jpg"/><Relationship Id="rId2" Type="http://schemas.openxmlformats.org/officeDocument/2006/relationships/slideLayout" Target="../slideLayouts/slideLayout1.xml"/><Relationship Id="rId16" Type="http://schemas.openxmlformats.org/officeDocument/2006/relationships/image" Target="../media/image16.emf"/><Relationship Id="rId20" Type="http://schemas.openxmlformats.org/officeDocument/2006/relationships/image" Target="../media/image23.jpeg"/><Relationship Id="rId1" Type="http://schemas.openxmlformats.org/officeDocument/2006/relationships/vmlDrawing" Target="../drawings/vmlDrawing2.vml"/><Relationship Id="rId6" Type="http://schemas.openxmlformats.org/officeDocument/2006/relationships/oleObject" Target="../embeddings/oleObject6.bin"/><Relationship Id="rId11" Type="http://schemas.openxmlformats.org/officeDocument/2006/relationships/image" Target="../media/image20.jpeg"/><Relationship Id="rId5" Type="http://schemas.openxmlformats.org/officeDocument/2006/relationships/image" Target="../media/image18.gif"/><Relationship Id="rId15" Type="http://schemas.openxmlformats.org/officeDocument/2006/relationships/oleObject" Target="../embeddings/oleObject9.bin"/><Relationship Id="rId10" Type="http://schemas.openxmlformats.org/officeDocument/2006/relationships/image" Target="../media/image14.emf"/><Relationship Id="rId19" Type="http://schemas.openxmlformats.org/officeDocument/2006/relationships/image" Target="../media/image17.emf"/><Relationship Id="rId4" Type="http://schemas.openxmlformats.org/officeDocument/2006/relationships/image" Target="../media/image12.emf"/><Relationship Id="rId9" Type="http://schemas.openxmlformats.org/officeDocument/2006/relationships/oleObject" Target="../embeddings/oleObject7.bin"/><Relationship Id="rId14" Type="http://schemas.openxmlformats.org/officeDocument/2006/relationships/image" Target="../media/image21.jpeg"/></Relationships>
</file>

<file path=ppt/slides/_rels/slide7.xml.rels><?xml version="1.0" encoding="UTF-8" standalone="yes"?>
<Relationships xmlns="http://schemas.openxmlformats.org/package/2006/relationships"><Relationship Id="rId8" Type="http://schemas.openxmlformats.org/officeDocument/2006/relationships/image" Target="../media/image26.emf"/><Relationship Id="rId13" Type="http://schemas.openxmlformats.org/officeDocument/2006/relationships/image" Target="../media/image30.png"/><Relationship Id="rId18" Type="http://schemas.openxmlformats.org/officeDocument/2006/relationships/image" Target="../media/image33.jpeg"/><Relationship Id="rId3" Type="http://schemas.openxmlformats.org/officeDocument/2006/relationships/oleObject" Target="../embeddings/oleObject11.bin"/><Relationship Id="rId7" Type="http://schemas.openxmlformats.org/officeDocument/2006/relationships/oleObject" Target="../embeddings/oleObject13.bin"/><Relationship Id="rId12" Type="http://schemas.openxmlformats.org/officeDocument/2006/relationships/image" Target="../media/image28.emf"/><Relationship Id="rId17" Type="http://schemas.openxmlformats.org/officeDocument/2006/relationships/image" Target="../media/image32.jpeg"/><Relationship Id="rId2" Type="http://schemas.openxmlformats.org/officeDocument/2006/relationships/slideLayout" Target="../slideLayouts/slideLayout1.xml"/><Relationship Id="rId16" Type="http://schemas.openxmlformats.org/officeDocument/2006/relationships/image" Target="../media/image29.emf"/><Relationship Id="rId20" Type="http://schemas.openxmlformats.org/officeDocument/2006/relationships/image" Target="../media/image35.jpeg"/><Relationship Id="rId1" Type="http://schemas.openxmlformats.org/officeDocument/2006/relationships/vmlDrawing" Target="../drawings/vmlDrawing3.vml"/><Relationship Id="rId6" Type="http://schemas.openxmlformats.org/officeDocument/2006/relationships/image" Target="../media/image25.emf"/><Relationship Id="rId11" Type="http://schemas.openxmlformats.org/officeDocument/2006/relationships/oleObject" Target="../embeddings/oleObject15.bin"/><Relationship Id="rId5" Type="http://schemas.openxmlformats.org/officeDocument/2006/relationships/oleObject" Target="../embeddings/oleObject12.bin"/><Relationship Id="rId15" Type="http://schemas.openxmlformats.org/officeDocument/2006/relationships/oleObject" Target="../embeddings/oleObject16.bin"/><Relationship Id="rId10" Type="http://schemas.openxmlformats.org/officeDocument/2006/relationships/image" Target="../media/image27.emf"/><Relationship Id="rId19" Type="http://schemas.openxmlformats.org/officeDocument/2006/relationships/image" Target="../media/image34.jpg"/><Relationship Id="rId4" Type="http://schemas.openxmlformats.org/officeDocument/2006/relationships/image" Target="../media/image24.emf"/><Relationship Id="rId9" Type="http://schemas.openxmlformats.org/officeDocument/2006/relationships/oleObject" Target="../embeddings/oleObject14.bin"/><Relationship Id="rId14" Type="http://schemas.openxmlformats.org/officeDocument/2006/relationships/image" Target="../media/image31.jpeg"/></Relationships>
</file>

<file path=ppt/slides/_rels/slide8.xml.rels><?xml version="1.0" encoding="UTF-8" standalone="yes"?>
<Relationships xmlns="http://schemas.openxmlformats.org/package/2006/relationships"><Relationship Id="rId8" Type="http://schemas.openxmlformats.org/officeDocument/2006/relationships/image" Target="../media/image38.emf"/><Relationship Id="rId13" Type="http://schemas.openxmlformats.org/officeDocument/2006/relationships/image" Target="../media/image42.jpeg"/><Relationship Id="rId18" Type="http://schemas.openxmlformats.org/officeDocument/2006/relationships/image" Target="../media/image45.jpeg"/><Relationship Id="rId3" Type="http://schemas.openxmlformats.org/officeDocument/2006/relationships/oleObject" Target="../embeddings/oleObject17.bin"/><Relationship Id="rId7" Type="http://schemas.openxmlformats.org/officeDocument/2006/relationships/oleObject" Target="../embeddings/oleObject19.bin"/><Relationship Id="rId12" Type="http://schemas.openxmlformats.org/officeDocument/2006/relationships/image" Target="../media/image40.emf"/><Relationship Id="rId17" Type="http://schemas.openxmlformats.org/officeDocument/2006/relationships/image" Target="../media/image44.jpg"/><Relationship Id="rId2" Type="http://schemas.openxmlformats.org/officeDocument/2006/relationships/slideLayout" Target="../slideLayouts/slideLayout1.xml"/><Relationship Id="rId16" Type="http://schemas.openxmlformats.org/officeDocument/2006/relationships/image" Target="../media/image43.jpg"/><Relationship Id="rId20" Type="http://schemas.openxmlformats.org/officeDocument/2006/relationships/image" Target="../media/image47.jpg"/><Relationship Id="rId1" Type="http://schemas.openxmlformats.org/officeDocument/2006/relationships/vmlDrawing" Target="../drawings/vmlDrawing4.vml"/><Relationship Id="rId6" Type="http://schemas.openxmlformats.org/officeDocument/2006/relationships/image" Target="../media/image37.emf"/><Relationship Id="rId11" Type="http://schemas.openxmlformats.org/officeDocument/2006/relationships/oleObject" Target="../embeddings/oleObject21.bin"/><Relationship Id="rId5" Type="http://schemas.openxmlformats.org/officeDocument/2006/relationships/oleObject" Target="../embeddings/oleObject18.bin"/><Relationship Id="rId15" Type="http://schemas.openxmlformats.org/officeDocument/2006/relationships/image" Target="../media/image41.emf"/><Relationship Id="rId10" Type="http://schemas.openxmlformats.org/officeDocument/2006/relationships/image" Target="../media/image39.emf"/><Relationship Id="rId19" Type="http://schemas.openxmlformats.org/officeDocument/2006/relationships/image" Target="../media/image46.jpeg"/><Relationship Id="rId4" Type="http://schemas.openxmlformats.org/officeDocument/2006/relationships/image" Target="../media/image36.emf"/><Relationship Id="rId9" Type="http://schemas.openxmlformats.org/officeDocument/2006/relationships/oleObject" Target="../embeddings/oleObject20.bin"/><Relationship Id="rId14" Type="http://schemas.openxmlformats.org/officeDocument/2006/relationships/oleObject" Target="../embeddings/oleObject22.bin"/></Relationships>
</file>

<file path=ppt/slides/_rels/slide9.xml.rels><?xml version="1.0" encoding="UTF-8" standalone="yes"?>
<Relationships xmlns="http://schemas.openxmlformats.org/package/2006/relationships"><Relationship Id="rId8" Type="http://schemas.openxmlformats.org/officeDocument/2006/relationships/image" Target="../media/image50.emf"/><Relationship Id="rId13" Type="http://schemas.openxmlformats.org/officeDocument/2006/relationships/oleObject" Target="../embeddings/oleObject27.bin"/><Relationship Id="rId18" Type="http://schemas.openxmlformats.org/officeDocument/2006/relationships/image" Target="../media/image53.emf"/><Relationship Id="rId3" Type="http://schemas.openxmlformats.org/officeDocument/2006/relationships/oleObject" Target="../embeddings/oleObject23.bin"/><Relationship Id="rId7" Type="http://schemas.openxmlformats.org/officeDocument/2006/relationships/oleObject" Target="../embeddings/oleObject25.bin"/><Relationship Id="rId12" Type="http://schemas.openxmlformats.org/officeDocument/2006/relationships/image" Target="../media/image55.jpeg"/><Relationship Id="rId17" Type="http://schemas.openxmlformats.org/officeDocument/2006/relationships/oleObject" Target="../embeddings/oleObject28.bin"/><Relationship Id="rId2" Type="http://schemas.openxmlformats.org/officeDocument/2006/relationships/slideLayout" Target="../slideLayouts/slideLayout13.xml"/><Relationship Id="rId16" Type="http://schemas.openxmlformats.org/officeDocument/2006/relationships/image" Target="../media/image57.jpg"/><Relationship Id="rId20" Type="http://schemas.openxmlformats.org/officeDocument/2006/relationships/image" Target="../media/image59.jpeg"/><Relationship Id="rId1" Type="http://schemas.openxmlformats.org/officeDocument/2006/relationships/vmlDrawing" Target="../drawings/vmlDrawing5.vml"/><Relationship Id="rId6" Type="http://schemas.openxmlformats.org/officeDocument/2006/relationships/image" Target="../media/image49.emf"/><Relationship Id="rId11" Type="http://schemas.openxmlformats.org/officeDocument/2006/relationships/image" Target="../media/image51.emf"/><Relationship Id="rId5" Type="http://schemas.openxmlformats.org/officeDocument/2006/relationships/oleObject" Target="../embeddings/oleObject24.bin"/><Relationship Id="rId15" Type="http://schemas.openxmlformats.org/officeDocument/2006/relationships/image" Target="../media/image56.jpg"/><Relationship Id="rId10" Type="http://schemas.openxmlformats.org/officeDocument/2006/relationships/oleObject" Target="../embeddings/oleObject26.bin"/><Relationship Id="rId19" Type="http://schemas.openxmlformats.org/officeDocument/2006/relationships/image" Target="../media/image58.jpeg"/><Relationship Id="rId4" Type="http://schemas.openxmlformats.org/officeDocument/2006/relationships/image" Target="../media/image48.emf"/><Relationship Id="rId9" Type="http://schemas.openxmlformats.org/officeDocument/2006/relationships/image" Target="../media/image54.jpeg"/><Relationship Id="rId14" Type="http://schemas.openxmlformats.org/officeDocument/2006/relationships/image" Target="../media/image5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0" y="0"/>
            <a:ext cx="9906000" cy="6858000"/>
          </a:xfrm>
          <a:prstGeom prst="rect">
            <a:avLst/>
          </a:prstGeom>
          <a:solidFill>
            <a:schemeClr val="accent3"/>
          </a:solidFill>
          <a:ln w="9525" cap="flat" cmpd="sng" algn="ctr">
            <a:noFill/>
            <a:prstDash val="solid"/>
            <a:round/>
            <a:headEnd type="none" w="med" len="med"/>
            <a:tailEnd type="none" w="med" len="med"/>
          </a:ln>
          <a:effectLst/>
        </p:spPr>
        <p:txBody>
          <a:bodyPr/>
          <a:lstStyle/>
          <a:p>
            <a:pPr defTabSz="1279525">
              <a:defRPr/>
            </a:pPr>
            <a:endParaRPr lang="en-US" sz="2500" dirty="0">
              <a:cs typeface="+mn-cs"/>
            </a:endParaRPr>
          </a:p>
        </p:txBody>
      </p:sp>
      <p:sp>
        <p:nvSpPr>
          <p:cNvPr id="14338" name="Content Placeholder 2"/>
          <p:cNvSpPr>
            <a:spLocks noGrp="1"/>
          </p:cNvSpPr>
          <p:nvPr>
            <p:ph idx="4294967295"/>
          </p:nvPr>
        </p:nvSpPr>
        <p:spPr>
          <a:xfrm>
            <a:off x="595314" y="5040313"/>
            <a:ext cx="4214812" cy="1268412"/>
          </a:xfrm>
        </p:spPr>
        <p:txBody>
          <a:bodyPr/>
          <a:lstStyle/>
          <a:p>
            <a:pPr>
              <a:buFontTx/>
              <a:buNone/>
            </a:pPr>
            <a:r>
              <a:rPr lang="en-GB" sz="1200" dirty="0">
                <a:latin typeface="Comic Sans MS" pitchFamily="66" charset="0"/>
              </a:rPr>
              <a:t>Name</a:t>
            </a:r>
          </a:p>
          <a:p>
            <a:pPr>
              <a:buFontTx/>
              <a:buNone/>
            </a:pPr>
            <a:r>
              <a:rPr lang="en-GB" sz="1200" dirty="0">
                <a:latin typeface="Comic Sans MS" pitchFamily="66" charset="0"/>
              </a:rPr>
              <a:t>Design &amp; Technology group</a:t>
            </a:r>
          </a:p>
          <a:p>
            <a:pPr>
              <a:buFontTx/>
              <a:buNone/>
            </a:pPr>
            <a:endParaRPr lang="en-GB" sz="1200" dirty="0">
              <a:latin typeface="Comic Sans MS" pitchFamily="66" charset="0"/>
            </a:endParaRPr>
          </a:p>
          <a:p>
            <a:pPr>
              <a:buFontTx/>
              <a:buNone/>
            </a:pPr>
            <a:endParaRPr lang="en-GB" sz="1200" dirty="0">
              <a:latin typeface="Comic Sans MS" pitchFamily="66" charset="0"/>
            </a:endParaRPr>
          </a:p>
          <a:p>
            <a:pPr>
              <a:buFontTx/>
              <a:buNone/>
            </a:pPr>
            <a:r>
              <a:rPr lang="en-GB" sz="1200" dirty="0">
                <a:latin typeface="Comic Sans MS" pitchFamily="66" charset="0"/>
              </a:rPr>
              <a:t>Pathway</a:t>
            </a:r>
          </a:p>
        </p:txBody>
      </p:sp>
      <p:sp>
        <p:nvSpPr>
          <p:cNvPr id="14339" name="Rectangle 3"/>
          <p:cNvSpPr>
            <a:spLocks noChangeArrowheads="1"/>
          </p:cNvSpPr>
          <p:nvPr/>
        </p:nvSpPr>
        <p:spPr bwMode="auto">
          <a:xfrm>
            <a:off x="452441" y="428628"/>
            <a:ext cx="8858251" cy="5929313"/>
          </a:xfrm>
          <a:prstGeom prst="rect">
            <a:avLst/>
          </a:prstGeom>
          <a:noFill/>
          <a:ln w="38100" algn="ctr">
            <a:solidFill>
              <a:schemeClr val="tx1"/>
            </a:solidFill>
            <a:round/>
            <a:headEnd/>
            <a:tailEnd/>
          </a:ln>
        </p:spPr>
        <p:txBody>
          <a:bodyPr/>
          <a:lstStyle/>
          <a:p>
            <a:pPr defTabSz="1279525"/>
            <a:endParaRPr lang="en-US" sz="2500"/>
          </a:p>
        </p:txBody>
      </p:sp>
      <p:sp>
        <p:nvSpPr>
          <p:cNvPr id="14340" name="Rectangle 4"/>
          <p:cNvSpPr>
            <a:spLocks noChangeArrowheads="1"/>
          </p:cNvSpPr>
          <p:nvPr/>
        </p:nvSpPr>
        <p:spPr bwMode="auto">
          <a:xfrm>
            <a:off x="452441" y="4714878"/>
            <a:ext cx="8858251" cy="1643063"/>
          </a:xfrm>
          <a:prstGeom prst="rect">
            <a:avLst/>
          </a:prstGeom>
          <a:noFill/>
          <a:ln w="38100" algn="ctr">
            <a:solidFill>
              <a:schemeClr val="tx1"/>
            </a:solidFill>
            <a:round/>
            <a:headEnd/>
            <a:tailEnd/>
          </a:ln>
        </p:spPr>
        <p:txBody>
          <a:bodyPr/>
          <a:lstStyle/>
          <a:p>
            <a:pPr defTabSz="1279525"/>
            <a:endParaRPr lang="en-US" sz="2500"/>
          </a:p>
        </p:txBody>
      </p:sp>
      <p:cxnSp>
        <p:nvCxnSpPr>
          <p:cNvPr id="14341" name="Straight Connector 6"/>
          <p:cNvCxnSpPr>
            <a:cxnSpLocks noChangeShapeType="1"/>
          </p:cNvCxnSpPr>
          <p:nvPr/>
        </p:nvCxnSpPr>
        <p:spPr bwMode="auto">
          <a:xfrm>
            <a:off x="1136650" y="5229225"/>
            <a:ext cx="2928938" cy="1588"/>
          </a:xfrm>
          <a:prstGeom prst="line">
            <a:avLst/>
          </a:prstGeom>
          <a:noFill/>
          <a:ln w="9525" algn="ctr">
            <a:solidFill>
              <a:schemeClr val="tx1"/>
            </a:solidFill>
            <a:round/>
            <a:headEnd/>
            <a:tailEnd/>
          </a:ln>
        </p:spPr>
      </p:cxnSp>
      <p:cxnSp>
        <p:nvCxnSpPr>
          <p:cNvPr id="14342" name="Straight Connector 7"/>
          <p:cNvCxnSpPr>
            <a:cxnSpLocks noChangeShapeType="1"/>
          </p:cNvCxnSpPr>
          <p:nvPr/>
        </p:nvCxnSpPr>
        <p:spPr bwMode="auto">
          <a:xfrm>
            <a:off x="1136650" y="5713415"/>
            <a:ext cx="2928938" cy="1587"/>
          </a:xfrm>
          <a:prstGeom prst="line">
            <a:avLst/>
          </a:prstGeom>
          <a:noFill/>
          <a:ln w="9525" algn="ctr">
            <a:solidFill>
              <a:schemeClr val="tx1"/>
            </a:solidFill>
            <a:round/>
            <a:headEnd/>
            <a:tailEnd/>
          </a:ln>
        </p:spPr>
      </p:cxnSp>
      <p:cxnSp>
        <p:nvCxnSpPr>
          <p:cNvPr id="14343" name="Straight Connector 8"/>
          <p:cNvCxnSpPr>
            <a:cxnSpLocks noChangeShapeType="1"/>
          </p:cNvCxnSpPr>
          <p:nvPr/>
        </p:nvCxnSpPr>
        <p:spPr bwMode="auto">
          <a:xfrm>
            <a:off x="1136650" y="6213475"/>
            <a:ext cx="2928938" cy="1588"/>
          </a:xfrm>
          <a:prstGeom prst="line">
            <a:avLst/>
          </a:prstGeom>
          <a:noFill/>
          <a:ln w="9525" algn="ctr">
            <a:solidFill>
              <a:schemeClr val="tx1"/>
            </a:solidFill>
            <a:round/>
            <a:headEnd/>
            <a:tailEnd/>
          </a:ln>
        </p:spPr>
      </p:cxnSp>
      <p:sp>
        <p:nvSpPr>
          <p:cNvPr id="15" name="Rectangle 14"/>
          <p:cNvSpPr/>
          <p:nvPr/>
        </p:nvSpPr>
        <p:spPr>
          <a:xfrm>
            <a:off x="1095349" y="1340771"/>
            <a:ext cx="7533088" cy="3416320"/>
          </a:xfrm>
          <a:prstGeom prst="rect">
            <a:avLst/>
          </a:prstGeom>
          <a:noFill/>
        </p:spPr>
        <p:txBody>
          <a:bodyPr>
            <a:spAutoFit/>
          </a:bodyPr>
          <a:lstStyle/>
          <a:p>
            <a:pPr algn="ctr">
              <a:defRPr/>
            </a:pPr>
            <a:r>
              <a:rPr lang="en-GB"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Year 8 Product Design</a:t>
            </a:r>
            <a:br>
              <a:rPr lang="en-GB"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en-GB"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Project Based Learning</a:t>
            </a:r>
            <a:br>
              <a:rPr lang="en-GB"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endPar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6" name="Content Placeholder 2"/>
          <p:cNvSpPr txBox="1">
            <a:spLocks/>
          </p:cNvSpPr>
          <p:nvPr/>
        </p:nvSpPr>
        <p:spPr bwMode="auto">
          <a:xfrm>
            <a:off x="4731492" y="5263601"/>
            <a:ext cx="4219377" cy="1214438"/>
          </a:xfrm>
          <a:prstGeom prst="rect">
            <a:avLst/>
          </a:prstGeom>
          <a:noFill/>
          <a:ln w="9525">
            <a:noFill/>
            <a:miter lim="800000"/>
            <a:headEnd/>
            <a:tailEnd/>
          </a:ln>
        </p:spPr>
        <p:txBody>
          <a:bodyPr lIns="95782" tIns="47891" rIns="95782" bIns="47891"/>
          <a:lstStyle/>
          <a:p>
            <a:pPr marL="357188" indent="-357188" defTabSz="957263" eaLnBrk="0" hangingPunct="0">
              <a:spcBef>
                <a:spcPct val="20000"/>
              </a:spcBef>
            </a:pPr>
            <a:endParaRPr lang="en-GB" sz="1200" dirty="0">
              <a:latin typeface="Comic Sans MS" pitchFamily="66" charset="0"/>
            </a:endParaRPr>
          </a:p>
          <a:p>
            <a:pPr marL="357188" indent="-357188" defTabSz="957263" eaLnBrk="0" hangingPunct="0">
              <a:spcBef>
                <a:spcPct val="20000"/>
              </a:spcBef>
            </a:pPr>
            <a:r>
              <a:rPr lang="en-GB" sz="1200" b="1" dirty="0">
                <a:latin typeface="Comic Sans MS" pitchFamily="66" charset="0"/>
              </a:rPr>
              <a:t>Project Assessment :</a:t>
            </a:r>
          </a:p>
          <a:p>
            <a:pPr marL="357188" indent="-357188" defTabSz="957263" eaLnBrk="0" hangingPunct="0">
              <a:spcBef>
                <a:spcPct val="20000"/>
              </a:spcBef>
            </a:pPr>
            <a:endParaRPr lang="en-GB" sz="1200" dirty="0">
              <a:latin typeface="Comic Sans MS" pitchFamily="66" charset="0"/>
            </a:endParaRPr>
          </a:p>
        </p:txBody>
      </p:sp>
      <p:cxnSp>
        <p:nvCxnSpPr>
          <p:cNvPr id="17" name="Straight Connector 11"/>
          <p:cNvCxnSpPr>
            <a:cxnSpLocks noChangeShapeType="1"/>
          </p:cNvCxnSpPr>
          <p:nvPr/>
        </p:nvCxnSpPr>
        <p:spPr bwMode="auto">
          <a:xfrm>
            <a:off x="6549756" y="5667647"/>
            <a:ext cx="2357437" cy="1587"/>
          </a:xfrm>
          <a:prstGeom prst="line">
            <a:avLst/>
          </a:prstGeom>
          <a:noFill/>
          <a:ln w="9525" algn="ctr">
            <a:solidFill>
              <a:schemeClr val="tx1"/>
            </a:solidFill>
            <a:round/>
            <a:headEnd/>
            <a:tailEnd/>
          </a:ln>
        </p:spPr>
      </p:cxnSp>
      <p:sp>
        <p:nvSpPr>
          <p:cNvPr id="13" name=" 3"/>
          <p:cNvSpPr/>
          <p:nvPr/>
        </p:nvSpPr>
        <p:spPr>
          <a:xfrm>
            <a:off x="1136577" y="2338034"/>
            <a:ext cx="1030498" cy="1018958"/>
          </a:xfrm>
          <a:prstGeom prst="gear9">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463" y="21670"/>
            <a:ext cx="9679757" cy="6836329"/>
          </a:xfrm>
          <a:prstGeom prst="rect">
            <a:avLst/>
          </a:prstGeom>
        </p:spPr>
      </p:pic>
    </p:spTree>
    <p:extLst>
      <p:ext uri="{BB962C8B-B14F-4D97-AF65-F5344CB8AC3E}">
        <p14:creationId xmlns:p14="http://schemas.microsoft.com/office/powerpoint/2010/main" val="14844243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4"/>
          <p:cNvSpPr>
            <a:spLocks noChangeArrowheads="1"/>
          </p:cNvSpPr>
          <p:nvPr/>
        </p:nvSpPr>
        <p:spPr bwMode="auto">
          <a:xfrm>
            <a:off x="328613" y="5516563"/>
            <a:ext cx="9359900" cy="1008062"/>
          </a:xfrm>
          <a:prstGeom prst="rect">
            <a:avLst/>
          </a:prstGeom>
          <a:solidFill>
            <a:schemeClr val="bg1"/>
          </a:solidFill>
          <a:ln w="9525">
            <a:noFill/>
            <a:miter lim="800000"/>
            <a:headEnd/>
            <a:tailEnd/>
          </a:ln>
        </p:spPr>
        <p:txBody>
          <a:bodyPr wrap="none" anchor="ctr"/>
          <a:lstStyle/>
          <a:p>
            <a:endParaRPr lang="en-US"/>
          </a:p>
        </p:txBody>
      </p:sp>
      <p:sp>
        <p:nvSpPr>
          <p:cNvPr id="26626" name="Line 33"/>
          <p:cNvSpPr>
            <a:spLocks noChangeShapeType="1"/>
          </p:cNvSpPr>
          <p:nvPr/>
        </p:nvSpPr>
        <p:spPr bwMode="auto">
          <a:xfrm>
            <a:off x="328613" y="3357563"/>
            <a:ext cx="9248775" cy="0"/>
          </a:xfrm>
          <a:prstGeom prst="line">
            <a:avLst/>
          </a:prstGeom>
          <a:noFill/>
          <a:ln w="9525">
            <a:solidFill>
              <a:schemeClr val="tx1"/>
            </a:solidFill>
            <a:round/>
            <a:headEnd/>
            <a:tailEnd/>
          </a:ln>
        </p:spPr>
        <p:txBody>
          <a:bodyPr lIns="68415" tIns="34208" rIns="68415" bIns="34208"/>
          <a:lstStyle/>
          <a:p>
            <a:endParaRPr lang="en-US"/>
          </a:p>
        </p:txBody>
      </p:sp>
      <p:sp>
        <p:nvSpPr>
          <p:cNvPr id="26627" name="Line 34"/>
          <p:cNvSpPr>
            <a:spLocks noChangeShapeType="1"/>
          </p:cNvSpPr>
          <p:nvPr/>
        </p:nvSpPr>
        <p:spPr bwMode="auto">
          <a:xfrm>
            <a:off x="4881563" y="188913"/>
            <a:ext cx="0" cy="6408737"/>
          </a:xfrm>
          <a:prstGeom prst="line">
            <a:avLst/>
          </a:prstGeom>
          <a:noFill/>
          <a:ln w="9525">
            <a:solidFill>
              <a:schemeClr val="tx1"/>
            </a:solidFill>
            <a:round/>
            <a:headEnd/>
            <a:tailEnd/>
          </a:ln>
        </p:spPr>
        <p:txBody>
          <a:bodyPr lIns="68415" tIns="34208" rIns="68415" bIns="34208"/>
          <a:lstStyle/>
          <a:p>
            <a:endParaRPr lang="en-US"/>
          </a:p>
        </p:txBody>
      </p:sp>
      <p:sp>
        <p:nvSpPr>
          <p:cNvPr id="26628" name="WordArt 35"/>
          <p:cNvSpPr>
            <a:spLocks noChangeArrowheads="1" noChangeShapeType="1" noTextEdit="1"/>
          </p:cNvSpPr>
          <p:nvPr/>
        </p:nvSpPr>
        <p:spPr bwMode="auto">
          <a:xfrm>
            <a:off x="287338" y="44450"/>
            <a:ext cx="633412" cy="476250"/>
          </a:xfrm>
          <a:prstGeom prst="rect">
            <a:avLst/>
          </a:prstGeom>
        </p:spPr>
        <p:txBody>
          <a:bodyPr wrap="none" fromWordArt="1">
            <a:prstTxWarp prst="textSlantUp">
              <a:avLst>
                <a:gd name="adj" fmla="val 55556"/>
              </a:avLst>
            </a:prstTxWarp>
          </a:bodyPr>
          <a:lstStyle/>
          <a:p>
            <a:pPr algn="ctr"/>
            <a:r>
              <a:rPr lang="en-US" sz="2700" kern="10">
                <a:ln w="9525">
                  <a:solidFill>
                    <a:srgbClr val="000000"/>
                  </a:solidFill>
                  <a:round/>
                  <a:headEnd/>
                  <a:tailEnd/>
                </a:ln>
                <a:solidFill>
                  <a:srgbClr val="000000"/>
                </a:solidFill>
                <a:latin typeface="Arial Black"/>
              </a:rPr>
              <a:t>idea 1</a:t>
            </a:r>
          </a:p>
        </p:txBody>
      </p:sp>
      <p:sp>
        <p:nvSpPr>
          <p:cNvPr id="26629" name="WordArt 36"/>
          <p:cNvSpPr>
            <a:spLocks noChangeArrowheads="1" noChangeShapeType="1" noTextEdit="1"/>
          </p:cNvSpPr>
          <p:nvPr/>
        </p:nvSpPr>
        <p:spPr bwMode="auto">
          <a:xfrm>
            <a:off x="4978400" y="115888"/>
            <a:ext cx="622300" cy="549275"/>
          </a:xfrm>
          <a:prstGeom prst="rect">
            <a:avLst/>
          </a:prstGeom>
        </p:spPr>
        <p:txBody>
          <a:bodyPr wrap="none" fromWordArt="1">
            <a:prstTxWarp prst="textSlantUp">
              <a:avLst>
                <a:gd name="adj" fmla="val 55556"/>
              </a:avLst>
            </a:prstTxWarp>
          </a:bodyPr>
          <a:lstStyle/>
          <a:p>
            <a:pPr algn="ctr"/>
            <a:r>
              <a:rPr lang="en-US" sz="2700" kern="10">
                <a:ln w="9525">
                  <a:solidFill>
                    <a:srgbClr val="000000"/>
                  </a:solidFill>
                  <a:round/>
                  <a:headEnd/>
                  <a:tailEnd/>
                </a:ln>
                <a:solidFill>
                  <a:srgbClr val="000000"/>
                </a:solidFill>
                <a:latin typeface="Arial Black"/>
              </a:rPr>
              <a:t>idea 2</a:t>
            </a:r>
          </a:p>
        </p:txBody>
      </p:sp>
      <p:sp>
        <p:nvSpPr>
          <p:cNvPr id="26630" name="WordArt 37"/>
          <p:cNvSpPr>
            <a:spLocks noChangeArrowheads="1" noChangeShapeType="1" noTextEdit="1"/>
          </p:cNvSpPr>
          <p:nvPr/>
        </p:nvSpPr>
        <p:spPr bwMode="auto">
          <a:xfrm>
            <a:off x="287338" y="3340100"/>
            <a:ext cx="633412" cy="593725"/>
          </a:xfrm>
          <a:prstGeom prst="rect">
            <a:avLst/>
          </a:prstGeom>
        </p:spPr>
        <p:txBody>
          <a:bodyPr wrap="none" fromWordArt="1">
            <a:prstTxWarp prst="textSlantUp">
              <a:avLst>
                <a:gd name="adj" fmla="val 55556"/>
              </a:avLst>
            </a:prstTxWarp>
          </a:bodyPr>
          <a:lstStyle/>
          <a:p>
            <a:pPr algn="ctr"/>
            <a:r>
              <a:rPr lang="en-US" sz="2700" kern="10">
                <a:ln w="9525">
                  <a:solidFill>
                    <a:srgbClr val="000000"/>
                  </a:solidFill>
                  <a:round/>
                  <a:headEnd/>
                  <a:tailEnd/>
                </a:ln>
                <a:solidFill>
                  <a:srgbClr val="000000"/>
                </a:solidFill>
                <a:latin typeface="Arial Black"/>
              </a:rPr>
              <a:t>idea 3</a:t>
            </a:r>
          </a:p>
        </p:txBody>
      </p:sp>
      <p:sp>
        <p:nvSpPr>
          <p:cNvPr id="26631" name="WordArt 38"/>
          <p:cNvSpPr>
            <a:spLocks noChangeArrowheads="1" noChangeShapeType="1" noTextEdit="1"/>
          </p:cNvSpPr>
          <p:nvPr/>
        </p:nvSpPr>
        <p:spPr bwMode="auto">
          <a:xfrm>
            <a:off x="4953000" y="3357563"/>
            <a:ext cx="644525" cy="576262"/>
          </a:xfrm>
          <a:prstGeom prst="rect">
            <a:avLst/>
          </a:prstGeom>
        </p:spPr>
        <p:txBody>
          <a:bodyPr wrap="none" fromWordArt="1">
            <a:prstTxWarp prst="textSlantUp">
              <a:avLst>
                <a:gd name="adj" fmla="val 55556"/>
              </a:avLst>
            </a:prstTxWarp>
          </a:bodyPr>
          <a:lstStyle/>
          <a:p>
            <a:pPr algn="ctr"/>
            <a:r>
              <a:rPr lang="en-US" sz="2700" kern="10">
                <a:ln w="9525">
                  <a:solidFill>
                    <a:srgbClr val="000000"/>
                  </a:solidFill>
                  <a:round/>
                  <a:headEnd/>
                  <a:tailEnd/>
                </a:ln>
                <a:solidFill>
                  <a:srgbClr val="000000"/>
                </a:solidFill>
                <a:latin typeface="Arial Black"/>
              </a:rPr>
              <a:t>idea 4</a:t>
            </a:r>
          </a:p>
        </p:txBody>
      </p:sp>
      <p:sp>
        <p:nvSpPr>
          <p:cNvPr id="26637" name="Text Box 17"/>
          <p:cNvSpPr txBox="1">
            <a:spLocks noChangeArrowheads="1"/>
          </p:cNvSpPr>
          <p:nvPr/>
        </p:nvSpPr>
        <p:spPr bwMode="auto">
          <a:xfrm>
            <a:off x="201613" y="2998788"/>
            <a:ext cx="4464050" cy="184150"/>
          </a:xfrm>
          <a:prstGeom prst="rect">
            <a:avLst/>
          </a:prstGeom>
          <a:noFill/>
          <a:ln w="9525">
            <a:noFill/>
            <a:miter lim="800000"/>
            <a:headEnd/>
            <a:tailEnd/>
          </a:ln>
        </p:spPr>
        <p:txBody>
          <a:bodyPr>
            <a:spAutoFit/>
          </a:bodyPr>
          <a:lstStyle/>
          <a:p>
            <a:pPr>
              <a:spcBef>
                <a:spcPct val="50000"/>
              </a:spcBef>
            </a:pPr>
            <a:r>
              <a:rPr lang="en-GB" sz="600">
                <a:latin typeface="Comic Sans MS" pitchFamily="66" charset="0"/>
              </a:rPr>
              <a:t>The best / worst bits of my design are ….and because…to make them better I will…</a:t>
            </a:r>
          </a:p>
        </p:txBody>
      </p:sp>
      <p:sp>
        <p:nvSpPr>
          <p:cNvPr id="26641" name="Text Box 21"/>
          <p:cNvSpPr txBox="1">
            <a:spLocks noChangeArrowheads="1"/>
          </p:cNvSpPr>
          <p:nvPr/>
        </p:nvSpPr>
        <p:spPr bwMode="auto">
          <a:xfrm>
            <a:off x="201613" y="6340475"/>
            <a:ext cx="4464050" cy="184150"/>
          </a:xfrm>
          <a:prstGeom prst="rect">
            <a:avLst/>
          </a:prstGeom>
          <a:noFill/>
          <a:ln w="9525">
            <a:noFill/>
            <a:miter lim="800000"/>
            <a:headEnd/>
            <a:tailEnd/>
          </a:ln>
        </p:spPr>
        <p:txBody>
          <a:bodyPr>
            <a:spAutoFit/>
          </a:bodyPr>
          <a:lstStyle/>
          <a:p>
            <a:pPr>
              <a:spcBef>
                <a:spcPct val="50000"/>
              </a:spcBef>
            </a:pPr>
            <a:r>
              <a:rPr lang="en-GB" sz="600">
                <a:latin typeface="Comic Sans MS" pitchFamily="66" charset="0"/>
              </a:rPr>
              <a:t>The best / worst bits of my design are ….and because…to make them better I will…</a:t>
            </a:r>
          </a:p>
        </p:txBody>
      </p:sp>
      <p:sp>
        <p:nvSpPr>
          <p:cNvPr id="26643" name="Text Box 23"/>
          <p:cNvSpPr txBox="1">
            <a:spLocks noChangeArrowheads="1"/>
          </p:cNvSpPr>
          <p:nvPr/>
        </p:nvSpPr>
        <p:spPr bwMode="auto">
          <a:xfrm>
            <a:off x="4883150" y="2998788"/>
            <a:ext cx="4464050" cy="184150"/>
          </a:xfrm>
          <a:prstGeom prst="rect">
            <a:avLst/>
          </a:prstGeom>
          <a:noFill/>
          <a:ln w="9525">
            <a:noFill/>
            <a:miter lim="800000"/>
            <a:headEnd/>
            <a:tailEnd/>
          </a:ln>
        </p:spPr>
        <p:txBody>
          <a:bodyPr>
            <a:spAutoFit/>
          </a:bodyPr>
          <a:lstStyle/>
          <a:p>
            <a:pPr>
              <a:spcBef>
                <a:spcPct val="50000"/>
              </a:spcBef>
            </a:pPr>
            <a:r>
              <a:rPr lang="en-GB" sz="600">
                <a:latin typeface="Comic Sans MS" pitchFamily="66" charset="0"/>
              </a:rPr>
              <a:t>The best / worst bits of my design are ….and because…to make them better I will…</a:t>
            </a:r>
          </a:p>
        </p:txBody>
      </p:sp>
      <p:sp>
        <p:nvSpPr>
          <p:cNvPr id="26645" name="Text Box 25"/>
          <p:cNvSpPr txBox="1">
            <a:spLocks noChangeArrowheads="1"/>
          </p:cNvSpPr>
          <p:nvPr/>
        </p:nvSpPr>
        <p:spPr bwMode="auto">
          <a:xfrm>
            <a:off x="4883150" y="6311900"/>
            <a:ext cx="4464050" cy="184150"/>
          </a:xfrm>
          <a:prstGeom prst="rect">
            <a:avLst/>
          </a:prstGeom>
          <a:noFill/>
          <a:ln w="9525">
            <a:noFill/>
            <a:miter lim="800000"/>
            <a:headEnd/>
            <a:tailEnd/>
          </a:ln>
        </p:spPr>
        <p:txBody>
          <a:bodyPr>
            <a:spAutoFit/>
          </a:bodyPr>
          <a:lstStyle/>
          <a:p>
            <a:pPr>
              <a:spcBef>
                <a:spcPct val="50000"/>
              </a:spcBef>
            </a:pPr>
            <a:r>
              <a:rPr lang="en-GB" sz="600">
                <a:latin typeface="Comic Sans MS" pitchFamily="66" charset="0"/>
              </a:rPr>
              <a:t>The best / worst bits of my design are ….and because…to make them better I will…</a:t>
            </a:r>
          </a:p>
        </p:txBody>
      </p:sp>
    </p:spTree>
    <p:extLst>
      <p:ext uri="{BB962C8B-B14F-4D97-AF65-F5344CB8AC3E}">
        <p14:creationId xmlns:p14="http://schemas.microsoft.com/office/powerpoint/2010/main" val="6400339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6951"/>
          <a:stretch/>
        </p:blipFill>
        <p:spPr>
          <a:xfrm>
            <a:off x="128464" y="0"/>
            <a:ext cx="7244934" cy="6741368"/>
          </a:xfrm>
          <a:prstGeom prst="rect">
            <a:avLst/>
          </a:prstGeom>
        </p:spPr>
      </p:pic>
    </p:spTree>
    <p:extLst>
      <p:ext uri="{BB962C8B-B14F-4D97-AF65-F5344CB8AC3E}">
        <p14:creationId xmlns:p14="http://schemas.microsoft.com/office/powerpoint/2010/main" val="14515406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071" y="0"/>
            <a:ext cx="9701857" cy="6858000"/>
          </a:xfrm>
          <a:prstGeom prst="rect">
            <a:avLst/>
          </a:prstGeom>
        </p:spPr>
      </p:pic>
    </p:spTree>
    <p:extLst>
      <p:ext uri="{BB962C8B-B14F-4D97-AF65-F5344CB8AC3E}">
        <p14:creationId xmlns:p14="http://schemas.microsoft.com/office/powerpoint/2010/main" val="16437287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071" y="0"/>
            <a:ext cx="9701857" cy="6858000"/>
          </a:xfrm>
          <a:prstGeom prst="rect">
            <a:avLst/>
          </a:prstGeom>
        </p:spPr>
      </p:pic>
    </p:spTree>
    <p:extLst>
      <p:ext uri="{BB962C8B-B14F-4D97-AF65-F5344CB8AC3E}">
        <p14:creationId xmlns:p14="http://schemas.microsoft.com/office/powerpoint/2010/main" val="2432551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289" y="0"/>
            <a:ext cx="9187421" cy="6858000"/>
          </a:xfrm>
          <a:prstGeom prst="rect">
            <a:avLst/>
          </a:prstGeom>
        </p:spPr>
      </p:pic>
    </p:spTree>
    <p:extLst>
      <p:ext uri="{BB962C8B-B14F-4D97-AF65-F5344CB8AC3E}">
        <p14:creationId xmlns:p14="http://schemas.microsoft.com/office/powerpoint/2010/main" val="22113246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833" y="0"/>
            <a:ext cx="9686334" cy="6858000"/>
          </a:xfrm>
          <a:prstGeom prst="rect">
            <a:avLst/>
          </a:prstGeom>
        </p:spPr>
      </p:pic>
    </p:spTree>
    <p:extLst>
      <p:ext uri="{BB962C8B-B14F-4D97-AF65-F5344CB8AC3E}">
        <p14:creationId xmlns:p14="http://schemas.microsoft.com/office/powerpoint/2010/main" val="13170369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147" y="0"/>
            <a:ext cx="9593705" cy="6858000"/>
          </a:xfrm>
          <a:prstGeom prst="rect">
            <a:avLst/>
          </a:prstGeom>
        </p:spPr>
      </p:pic>
    </p:spTree>
    <p:extLst>
      <p:ext uri="{BB962C8B-B14F-4D97-AF65-F5344CB8AC3E}">
        <p14:creationId xmlns:p14="http://schemas.microsoft.com/office/powerpoint/2010/main" val="828498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6165304"/>
            <a:ext cx="9906000" cy="69269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279525" rtl="0" eaLnBrk="1" fontAlgn="base" latinLnBrk="0" hangingPunct="1">
              <a:lnSpc>
                <a:spcPct val="100000"/>
              </a:lnSpc>
              <a:spcBef>
                <a:spcPct val="0"/>
              </a:spcBef>
              <a:spcAft>
                <a:spcPct val="0"/>
              </a:spcAft>
              <a:buClrTx/>
              <a:buSzTx/>
              <a:buFontTx/>
              <a:buNone/>
              <a:tabLst/>
            </a:pPr>
            <a:endParaRPr kumimoji="0" lang="en-GB" sz="2500" b="0" i="0" u="none" strike="noStrike" cap="none" normalizeH="0" baseline="0">
              <a:ln>
                <a:noFill/>
              </a:ln>
              <a:solidFill>
                <a:schemeClr val="tx1"/>
              </a:solidFill>
              <a:effectLst/>
              <a:latin typeface="Arial" charset="0"/>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7451"/>
          <a:stretch/>
        </p:blipFill>
        <p:spPr>
          <a:xfrm>
            <a:off x="1" y="22575"/>
            <a:ext cx="3323234" cy="6835425"/>
          </a:xfrm>
          <a:prstGeom prst="rect">
            <a:avLst/>
          </a:prstGeom>
        </p:spPr>
      </p:pic>
      <p:sp>
        <p:nvSpPr>
          <p:cNvPr id="4" name="Rounded Rectangle 3"/>
          <p:cNvSpPr/>
          <p:nvPr/>
        </p:nvSpPr>
        <p:spPr>
          <a:xfrm>
            <a:off x="4692526" y="1192734"/>
            <a:ext cx="2255837" cy="522287"/>
          </a:xfrm>
          <a:prstGeom prst="roundRect">
            <a:avLst/>
          </a:prstGeom>
          <a:solidFill>
            <a:schemeClr val="bg2">
              <a:lumMod val="75000"/>
            </a:schemeClr>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200" b="1" dirty="0">
                <a:solidFill>
                  <a:schemeClr val="bg1"/>
                </a:solidFill>
              </a:rPr>
              <a:t>DEVELOPING A DESIGN</a:t>
            </a:r>
            <a:endParaRPr lang="en-US" sz="1200" b="1" dirty="0">
              <a:solidFill>
                <a:schemeClr val="bg1"/>
              </a:solidFill>
            </a:endParaRPr>
          </a:p>
        </p:txBody>
      </p:sp>
      <p:sp>
        <p:nvSpPr>
          <p:cNvPr id="5" name="Rounded Rectangle 4"/>
          <p:cNvSpPr/>
          <p:nvPr/>
        </p:nvSpPr>
        <p:spPr>
          <a:xfrm>
            <a:off x="4697288" y="1851546"/>
            <a:ext cx="2255838" cy="520700"/>
          </a:xfrm>
          <a:prstGeom prst="roundRect">
            <a:avLst/>
          </a:prstGeom>
          <a:solidFill>
            <a:schemeClr val="bg1"/>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200" dirty="0">
                <a:solidFill>
                  <a:schemeClr val="tx1"/>
                </a:solidFill>
              </a:rPr>
              <a:t>ADD – </a:t>
            </a:r>
            <a:r>
              <a:rPr lang="en-GB" sz="1200" dirty="0" err="1">
                <a:solidFill>
                  <a:schemeClr val="tx1"/>
                </a:solidFill>
              </a:rPr>
              <a:t>add</a:t>
            </a:r>
            <a:r>
              <a:rPr lang="en-GB" sz="1200" dirty="0">
                <a:solidFill>
                  <a:schemeClr val="tx1"/>
                </a:solidFill>
              </a:rPr>
              <a:t> bits to the design</a:t>
            </a:r>
            <a:endParaRPr lang="en-US" sz="1200" dirty="0">
              <a:solidFill>
                <a:schemeClr val="tx1"/>
              </a:solidFill>
            </a:endParaRPr>
          </a:p>
        </p:txBody>
      </p:sp>
      <p:sp>
        <p:nvSpPr>
          <p:cNvPr id="6" name="Rounded Rectangle 5"/>
          <p:cNvSpPr/>
          <p:nvPr/>
        </p:nvSpPr>
        <p:spPr>
          <a:xfrm>
            <a:off x="4736976" y="2492896"/>
            <a:ext cx="2255837" cy="889000"/>
          </a:xfrm>
          <a:prstGeom prst="roundRect">
            <a:avLst/>
          </a:prstGeom>
          <a:solidFill>
            <a:schemeClr val="bg1"/>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200" dirty="0">
                <a:solidFill>
                  <a:schemeClr val="tx1"/>
                </a:solidFill>
              </a:rPr>
              <a:t>SUBTRACT – take bits away from the design</a:t>
            </a:r>
            <a:endParaRPr lang="en-US" sz="1200" dirty="0">
              <a:solidFill>
                <a:schemeClr val="tx1"/>
              </a:solidFill>
            </a:endParaRPr>
          </a:p>
        </p:txBody>
      </p:sp>
      <p:sp>
        <p:nvSpPr>
          <p:cNvPr id="7" name="Rounded Rectangle 6"/>
          <p:cNvSpPr/>
          <p:nvPr/>
        </p:nvSpPr>
        <p:spPr>
          <a:xfrm>
            <a:off x="4741738" y="3469209"/>
            <a:ext cx="2255838" cy="892175"/>
          </a:xfrm>
          <a:prstGeom prst="roundRect">
            <a:avLst/>
          </a:prstGeom>
          <a:solidFill>
            <a:schemeClr val="bg1"/>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200" dirty="0">
                <a:solidFill>
                  <a:schemeClr val="tx1"/>
                </a:solidFill>
              </a:rPr>
              <a:t>SQUASH – make bits smaller in the design</a:t>
            </a:r>
            <a:endParaRPr lang="en-US" sz="1200" dirty="0">
              <a:solidFill>
                <a:schemeClr val="tx1"/>
              </a:solidFill>
            </a:endParaRPr>
          </a:p>
        </p:txBody>
      </p:sp>
      <p:sp>
        <p:nvSpPr>
          <p:cNvPr id="8" name="Rounded Rectangle 7"/>
          <p:cNvSpPr/>
          <p:nvPr/>
        </p:nvSpPr>
        <p:spPr>
          <a:xfrm>
            <a:off x="4721101" y="4443934"/>
            <a:ext cx="2255837" cy="892175"/>
          </a:xfrm>
          <a:prstGeom prst="roundRect">
            <a:avLst/>
          </a:prstGeom>
          <a:solidFill>
            <a:schemeClr val="bg1"/>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200" dirty="0">
                <a:solidFill>
                  <a:schemeClr val="tx1"/>
                </a:solidFill>
              </a:rPr>
              <a:t>STRETCH – make bits bigger in the design</a:t>
            </a:r>
            <a:endParaRPr lang="en-US" sz="1200" dirty="0">
              <a:solidFill>
                <a:schemeClr val="tx1"/>
              </a:solidFill>
            </a:endParaRPr>
          </a:p>
        </p:txBody>
      </p:sp>
    </p:spTree>
    <p:extLst>
      <p:ext uri="{BB962C8B-B14F-4D97-AF65-F5344CB8AC3E}">
        <p14:creationId xmlns:p14="http://schemas.microsoft.com/office/powerpoint/2010/main" val="17756030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1086" y="342943"/>
            <a:ext cx="6274983" cy="268215"/>
          </a:xfrm>
          <a:prstGeom prst="rect">
            <a:avLst/>
          </a:prstGeom>
          <a:noFill/>
        </p:spPr>
        <p:txBody>
          <a:bodyPr wrap="square" rtlCol="0">
            <a:spAutoFit/>
          </a:bodyPr>
          <a:lstStyle/>
          <a:p>
            <a:r>
              <a:rPr lang="en-GB" sz="1143" dirty="0"/>
              <a:t>Design Development of Initial Idea number </a:t>
            </a:r>
          </a:p>
        </p:txBody>
      </p:sp>
      <p:sp>
        <p:nvSpPr>
          <p:cNvPr id="3" name="Rectangle 2"/>
          <p:cNvSpPr/>
          <p:nvPr/>
        </p:nvSpPr>
        <p:spPr bwMode="auto">
          <a:xfrm>
            <a:off x="3461406" y="283835"/>
            <a:ext cx="360040" cy="360040"/>
          </a:xfrm>
          <a:prstGeom prst="rect">
            <a:avLst/>
          </a:prstGeom>
          <a:noFill/>
          <a:ln w="9525" cap="flat" cmpd="sng" algn="ctr">
            <a:solidFill>
              <a:schemeClr val="tx1"/>
            </a:solidFill>
            <a:prstDash val="solid"/>
            <a:round/>
            <a:headEnd type="none" w="med" len="med"/>
            <a:tailEnd type="none" w="med" len="med"/>
          </a:ln>
          <a:effectLst/>
        </p:spPr>
        <p:txBody>
          <a:bodyPr vert="horz" wrap="square" lIns="65314" tIns="32657" rIns="65314" bIns="32657" numCol="1" rtlCol="0" anchor="t" anchorCtr="0" compatLnSpc="1">
            <a:prstTxWarp prst="textNoShape">
              <a:avLst/>
            </a:prstTxWarp>
          </a:bodyPr>
          <a:lstStyle/>
          <a:p>
            <a:pPr defTabSz="913965"/>
            <a:endParaRPr lang="en-GB" sz="1786"/>
          </a:p>
        </p:txBody>
      </p:sp>
      <p:sp>
        <p:nvSpPr>
          <p:cNvPr id="4" name="Rectangle 3"/>
          <p:cNvSpPr/>
          <p:nvPr/>
        </p:nvSpPr>
        <p:spPr bwMode="auto">
          <a:xfrm>
            <a:off x="4232920" y="2246012"/>
            <a:ext cx="1645897" cy="1645897"/>
          </a:xfrm>
          <a:prstGeom prst="rect">
            <a:avLst/>
          </a:prstGeom>
          <a:noFill/>
          <a:ln w="9525" cap="flat" cmpd="sng" algn="ctr">
            <a:solidFill>
              <a:schemeClr val="tx1"/>
            </a:solidFill>
            <a:prstDash val="solid"/>
            <a:round/>
            <a:headEnd type="none" w="med" len="med"/>
            <a:tailEnd type="none" w="med" len="med"/>
          </a:ln>
          <a:effectLst/>
        </p:spPr>
        <p:txBody>
          <a:bodyPr vert="horz" wrap="square" lIns="65314" tIns="32657" rIns="65314" bIns="32657" numCol="1" rtlCol="0" anchor="t" anchorCtr="0" compatLnSpc="1">
            <a:prstTxWarp prst="textNoShape">
              <a:avLst/>
            </a:prstTxWarp>
          </a:bodyPr>
          <a:lstStyle/>
          <a:p>
            <a:pPr defTabSz="913965"/>
            <a:endParaRPr lang="en-GB" sz="1786"/>
          </a:p>
        </p:txBody>
      </p:sp>
      <p:sp>
        <p:nvSpPr>
          <p:cNvPr id="5" name="Rectangle 4"/>
          <p:cNvSpPr/>
          <p:nvPr/>
        </p:nvSpPr>
        <p:spPr bwMode="auto">
          <a:xfrm>
            <a:off x="344488" y="827203"/>
            <a:ext cx="2602575" cy="1645897"/>
          </a:xfrm>
          <a:prstGeom prst="rect">
            <a:avLst/>
          </a:prstGeom>
          <a:noFill/>
          <a:ln w="9525" cap="flat" cmpd="sng" algn="ctr">
            <a:solidFill>
              <a:schemeClr val="tx1"/>
            </a:solidFill>
            <a:prstDash val="solid"/>
            <a:round/>
            <a:headEnd type="none" w="med" len="med"/>
            <a:tailEnd type="none" w="med" len="med"/>
          </a:ln>
          <a:effectLst/>
        </p:spPr>
        <p:txBody>
          <a:bodyPr vert="horz" wrap="square" lIns="65314" tIns="32657" rIns="65314" bIns="32657" numCol="1" rtlCol="0" anchor="t" anchorCtr="0" compatLnSpc="1">
            <a:prstTxWarp prst="textNoShape">
              <a:avLst/>
            </a:prstTxWarp>
          </a:bodyPr>
          <a:lstStyle/>
          <a:p>
            <a:pPr defTabSz="913965"/>
            <a:endParaRPr lang="en-GB" sz="1786"/>
          </a:p>
        </p:txBody>
      </p:sp>
      <p:sp>
        <p:nvSpPr>
          <p:cNvPr id="6" name="Rectangle 5"/>
          <p:cNvSpPr/>
          <p:nvPr/>
        </p:nvSpPr>
        <p:spPr bwMode="auto">
          <a:xfrm>
            <a:off x="401118" y="3686172"/>
            <a:ext cx="2545946" cy="1645897"/>
          </a:xfrm>
          <a:prstGeom prst="rect">
            <a:avLst/>
          </a:prstGeom>
          <a:noFill/>
          <a:ln w="9525" cap="flat" cmpd="sng" algn="ctr">
            <a:solidFill>
              <a:schemeClr val="tx1"/>
            </a:solidFill>
            <a:prstDash val="solid"/>
            <a:round/>
            <a:headEnd type="none" w="med" len="med"/>
            <a:tailEnd type="none" w="med" len="med"/>
          </a:ln>
          <a:effectLst/>
        </p:spPr>
        <p:txBody>
          <a:bodyPr vert="horz" wrap="square" lIns="65314" tIns="32657" rIns="65314" bIns="32657" numCol="1" rtlCol="0" anchor="t" anchorCtr="0" compatLnSpc="1">
            <a:prstTxWarp prst="textNoShape">
              <a:avLst/>
            </a:prstTxWarp>
          </a:bodyPr>
          <a:lstStyle/>
          <a:p>
            <a:pPr defTabSz="913965"/>
            <a:endParaRPr lang="en-GB" sz="1786"/>
          </a:p>
        </p:txBody>
      </p:sp>
      <p:sp>
        <p:nvSpPr>
          <p:cNvPr id="7" name="Rectangle 6"/>
          <p:cNvSpPr/>
          <p:nvPr/>
        </p:nvSpPr>
        <p:spPr bwMode="auto">
          <a:xfrm>
            <a:off x="4829001" y="294701"/>
            <a:ext cx="3033311" cy="1645897"/>
          </a:xfrm>
          <a:prstGeom prst="rect">
            <a:avLst/>
          </a:prstGeom>
          <a:noFill/>
          <a:ln w="9525" cap="flat" cmpd="sng" algn="ctr">
            <a:solidFill>
              <a:schemeClr val="tx1"/>
            </a:solidFill>
            <a:prstDash val="solid"/>
            <a:round/>
            <a:headEnd type="none" w="med" len="med"/>
            <a:tailEnd type="none" w="med" len="med"/>
          </a:ln>
          <a:effectLst/>
        </p:spPr>
        <p:txBody>
          <a:bodyPr vert="horz" wrap="square" lIns="65314" tIns="32657" rIns="65314" bIns="32657" numCol="1" rtlCol="0" anchor="t" anchorCtr="0" compatLnSpc="1">
            <a:prstTxWarp prst="textNoShape">
              <a:avLst/>
            </a:prstTxWarp>
          </a:bodyPr>
          <a:lstStyle/>
          <a:p>
            <a:pPr defTabSz="913965"/>
            <a:endParaRPr lang="en-GB" sz="1786"/>
          </a:p>
        </p:txBody>
      </p:sp>
      <p:sp>
        <p:nvSpPr>
          <p:cNvPr id="8" name="Rectangle 7"/>
          <p:cNvSpPr/>
          <p:nvPr/>
        </p:nvSpPr>
        <p:spPr bwMode="auto">
          <a:xfrm>
            <a:off x="7194593" y="2292498"/>
            <a:ext cx="2654642" cy="1645897"/>
          </a:xfrm>
          <a:prstGeom prst="rect">
            <a:avLst/>
          </a:prstGeom>
          <a:noFill/>
          <a:ln w="9525" cap="flat" cmpd="sng" algn="ctr">
            <a:solidFill>
              <a:schemeClr val="tx1"/>
            </a:solidFill>
            <a:prstDash val="solid"/>
            <a:round/>
            <a:headEnd type="none" w="med" len="med"/>
            <a:tailEnd type="none" w="med" len="med"/>
          </a:ln>
          <a:effectLst/>
        </p:spPr>
        <p:txBody>
          <a:bodyPr vert="horz" wrap="square" lIns="65314" tIns="32657" rIns="65314" bIns="32657" numCol="1" rtlCol="0" anchor="t" anchorCtr="0" compatLnSpc="1">
            <a:prstTxWarp prst="textNoShape">
              <a:avLst/>
            </a:prstTxWarp>
          </a:bodyPr>
          <a:lstStyle/>
          <a:p>
            <a:pPr defTabSz="913965"/>
            <a:endParaRPr lang="en-GB" sz="1786"/>
          </a:p>
        </p:txBody>
      </p:sp>
      <p:sp>
        <p:nvSpPr>
          <p:cNvPr id="9" name="Rectangle 8"/>
          <p:cNvSpPr/>
          <p:nvPr/>
        </p:nvSpPr>
        <p:spPr bwMode="auto">
          <a:xfrm>
            <a:off x="3504633" y="4917248"/>
            <a:ext cx="3557173" cy="1645897"/>
          </a:xfrm>
          <a:prstGeom prst="rect">
            <a:avLst/>
          </a:prstGeom>
          <a:noFill/>
          <a:ln w="9525" cap="flat" cmpd="sng" algn="ctr">
            <a:solidFill>
              <a:schemeClr val="tx1"/>
            </a:solidFill>
            <a:prstDash val="solid"/>
            <a:round/>
            <a:headEnd type="none" w="med" len="med"/>
            <a:tailEnd type="none" w="med" len="med"/>
          </a:ln>
          <a:effectLst/>
        </p:spPr>
        <p:txBody>
          <a:bodyPr vert="horz" wrap="square" lIns="65314" tIns="32657" rIns="65314" bIns="32657" numCol="1" rtlCol="0" anchor="t" anchorCtr="0" compatLnSpc="1">
            <a:prstTxWarp prst="textNoShape">
              <a:avLst/>
            </a:prstTxWarp>
          </a:bodyPr>
          <a:lstStyle/>
          <a:p>
            <a:pPr defTabSz="913965"/>
            <a:endParaRPr lang="en-GB" sz="1786"/>
          </a:p>
        </p:txBody>
      </p:sp>
      <p:sp>
        <p:nvSpPr>
          <p:cNvPr id="10" name="TextBox 9"/>
          <p:cNvSpPr txBox="1"/>
          <p:nvPr/>
        </p:nvSpPr>
        <p:spPr>
          <a:xfrm>
            <a:off x="4232920" y="2040274"/>
            <a:ext cx="1285857" cy="224229"/>
          </a:xfrm>
          <a:prstGeom prst="rect">
            <a:avLst/>
          </a:prstGeom>
          <a:noFill/>
        </p:spPr>
        <p:txBody>
          <a:bodyPr wrap="square" rtlCol="0">
            <a:spAutoFit/>
          </a:bodyPr>
          <a:lstStyle/>
          <a:p>
            <a:r>
              <a:rPr lang="en-GB" sz="857" dirty="0"/>
              <a:t>My original initial idea</a:t>
            </a:r>
          </a:p>
        </p:txBody>
      </p:sp>
      <p:sp>
        <p:nvSpPr>
          <p:cNvPr id="11" name="TextBox 10"/>
          <p:cNvSpPr txBox="1"/>
          <p:nvPr/>
        </p:nvSpPr>
        <p:spPr>
          <a:xfrm>
            <a:off x="1279126" y="600114"/>
            <a:ext cx="1285857" cy="224229"/>
          </a:xfrm>
          <a:prstGeom prst="rect">
            <a:avLst/>
          </a:prstGeom>
          <a:noFill/>
        </p:spPr>
        <p:txBody>
          <a:bodyPr wrap="square" rtlCol="0">
            <a:spAutoFit/>
          </a:bodyPr>
          <a:lstStyle/>
          <a:p>
            <a:r>
              <a:rPr lang="en-GB" sz="857" dirty="0"/>
              <a:t>Design development 1</a:t>
            </a:r>
          </a:p>
        </p:txBody>
      </p:sp>
      <p:cxnSp>
        <p:nvCxnSpPr>
          <p:cNvPr id="13" name="Straight Arrow Connector 12"/>
          <p:cNvCxnSpPr/>
          <p:nvPr/>
        </p:nvCxnSpPr>
        <p:spPr bwMode="auto">
          <a:xfrm flipH="1" flipV="1">
            <a:off x="3049931" y="1701586"/>
            <a:ext cx="1082486" cy="66864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4" name="TextBox 13"/>
          <p:cNvSpPr txBox="1"/>
          <p:nvPr/>
        </p:nvSpPr>
        <p:spPr>
          <a:xfrm>
            <a:off x="3004274" y="2105065"/>
            <a:ext cx="1187866" cy="619978"/>
          </a:xfrm>
          <a:prstGeom prst="rect">
            <a:avLst/>
          </a:prstGeom>
          <a:noFill/>
        </p:spPr>
        <p:txBody>
          <a:bodyPr wrap="square" rtlCol="0">
            <a:spAutoFit/>
          </a:bodyPr>
          <a:lstStyle/>
          <a:p>
            <a:r>
              <a:rPr lang="en-GB" sz="1143" b="1" dirty="0"/>
              <a:t>Add </a:t>
            </a:r>
            <a:r>
              <a:rPr lang="en-GB" sz="1143" dirty="0"/>
              <a:t>something(s) to your initial idea</a:t>
            </a:r>
          </a:p>
        </p:txBody>
      </p:sp>
      <p:cxnSp>
        <p:nvCxnSpPr>
          <p:cNvPr id="15" name="Straight Arrow Connector 14"/>
          <p:cNvCxnSpPr/>
          <p:nvPr/>
        </p:nvCxnSpPr>
        <p:spPr bwMode="auto">
          <a:xfrm flipH="1">
            <a:off x="3049931" y="3171828"/>
            <a:ext cx="1082486" cy="57312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8" name="TextBox 17"/>
          <p:cNvSpPr txBox="1"/>
          <p:nvPr/>
        </p:nvSpPr>
        <p:spPr>
          <a:xfrm>
            <a:off x="3049932" y="3686172"/>
            <a:ext cx="1491594" cy="795859"/>
          </a:xfrm>
          <a:prstGeom prst="rect">
            <a:avLst/>
          </a:prstGeom>
          <a:noFill/>
        </p:spPr>
        <p:txBody>
          <a:bodyPr wrap="square" rtlCol="0">
            <a:spAutoFit/>
          </a:bodyPr>
          <a:lstStyle/>
          <a:p>
            <a:r>
              <a:rPr lang="en-GB" sz="1143" b="1" dirty="0"/>
              <a:t>Subtract </a:t>
            </a:r>
          </a:p>
          <a:p>
            <a:r>
              <a:rPr lang="en-GB" sz="1143" dirty="0"/>
              <a:t>take</a:t>
            </a:r>
            <a:r>
              <a:rPr lang="en-GB" sz="1143" b="1" dirty="0"/>
              <a:t> </a:t>
            </a:r>
            <a:r>
              <a:rPr lang="en-GB" sz="1143" dirty="0"/>
              <a:t>away something(s) from your initial idea</a:t>
            </a:r>
          </a:p>
        </p:txBody>
      </p:sp>
      <p:sp>
        <p:nvSpPr>
          <p:cNvPr id="19" name="TextBox 18"/>
          <p:cNvSpPr txBox="1"/>
          <p:nvPr/>
        </p:nvSpPr>
        <p:spPr>
          <a:xfrm>
            <a:off x="786823" y="2473100"/>
            <a:ext cx="2011714" cy="696986"/>
          </a:xfrm>
          <a:prstGeom prst="rect">
            <a:avLst/>
          </a:prstGeom>
          <a:noFill/>
        </p:spPr>
        <p:txBody>
          <a:bodyPr wrap="square" rtlCol="0">
            <a:spAutoFit/>
          </a:bodyPr>
          <a:lstStyle/>
          <a:p>
            <a:pPr>
              <a:spcBef>
                <a:spcPct val="50000"/>
              </a:spcBef>
            </a:pPr>
            <a:r>
              <a:rPr lang="en-GB" sz="786" dirty="0"/>
              <a:t>What has changed? </a:t>
            </a:r>
          </a:p>
          <a:p>
            <a:pPr>
              <a:spcBef>
                <a:spcPct val="50000"/>
              </a:spcBef>
            </a:pPr>
            <a:endParaRPr lang="en-GB" sz="786" dirty="0"/>
          </a:p>
          <a:p>
            <a:pPr>
              <a:spcBef>
                <a:spcPct val="50000"/>
              </a:spcBef>
            </a:pPr>
            <a:r>
              <a:rPr lang="en-GB" sz="786" dirty="0"/>
              <a:t>Has it improved the design? </a:t>
            </a:r>
          </a:p>
          <a:p>
            <a:endParaRPr lang="en-GB" sz="786" dirty="0"/>
          </a:p>
        </p:txBody>
      </p:sp>
      <p:sp>
        <p:nvSpPr>
          <p:cNvPr id="20" name="TextBox 19"/>
          <p:cNvSpPr txBox="1"/>
          <p:nvPr/>
        </p:nvSpPr>
        <p:spPr>
          <a:xfrm>
            <a:off x="773498" y="5394683"/>
            <a:ext cx="2011714" cy="878382"/>
          </a:xfrm>
          <a:prstGeom prst="rect">
            <a:avLst/>
          </a:prstGeom>
          <a:noFill/>
        </p:spPr>
        <p:txBody>
          <a:bodyPr wrap="square" rtlCol="0">
            <a:spAutoFit/>
          </a:bodyPr>
          <a:lstStyle/>
          <a:p>
            <a:pPr>
              <a:spcBef>
                <a:spcPct val="50000"/>
              </a:spcBef>
            </a:pPr>
            <a:r>
              <a:rPr lang="en-GB" sz="786" dirty="0"/>
              <a:t>What has changed? </a:t>
            </a:r>
          </a:p>
          <a:p>
            <a:pPr>
              <a:spcBef>
                <a:spcPct val="50000"/>
              </a:spcBef>
            </a:pPr>
            <a:endParaRPr lang="en-GB" sz="786" dirty="0"/>
          </a:p>
          <a:p>
            <a:pPr>
              <a:spcBef>
                <a:spcPct val="50000"/>
              </a:spcBef>
            </a:pPr>
            <a:r>
              <a:rPr lang="en-GB" sz="786" dirty="0"/>
              <a:t>Has it improved the design? </a:t>
            </a:r>
          </a:p>
          <a:p>
            <a:pPr>
              <a:spcBef>
                <a:spcPct val="50000"/>
              </a:spcBef>
            </a:pPr>
            <a:endParaRPr lang="en-GB" sz="786" dirty="0"/>
          </a:p>
          <a:p>
            <a:endParaRPr lang="en-GB" sz="786" dirty="0"/>
          </a:p>
        </p:txBody>
      </p:sp>
      <p:sp>
        <p:nvSpPr>
          <p:cNvPr id="21" name="TextBox 20"/>
          <p:cNvSpPr txBox="1"/>
          <p:nvPr/>
        </p:nvSpPr>
        <p:spPr>
          <a:xfrm>
            <a:off x="1279126" y="3458393"/>
            <a:ext cx="1285857" cy="224229"/>
          </a:xfrm>
          <a:prstGeom prst="rect">
            <a:avLst/>
          </a:prstGeom>
          <a:noFill/>
        </p:spPr>
        <p:txBody>
          <a:bodyPr wrap="square" rtlCol="0">
            <a:spAutoFit/>
          </a:bodyPr>
          <a:lstStyle/>
          <a:p>
            <a:r>
              <a:rPr lang="en-GB" sz="857" dirty="0"/>
              <a:t>Design development 2</a:t>
            </a:r>
          </a:p>
        </p:txBody>
      </p:sp>
      <p:cxnSp>
        <p:nvCxnSpPr>
          <p:cNvPr id="22" name="Straight Arrow Connector 21"/>
          <p:cNvCxnSpPr/>
          <p:nvPr/>
        </p:nvCxnSpPr>
        <p:spPr bwMode="auto">
          <a:xfrm>
            <a:off x="5055869" y="4024493"/>
            <a:ext cx="0" cy="55876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5" name="TextBox 24"/>
          <p:cNvSpPr txBox="1"/>
          <p:nvPr/>
        </p:nvSpPr>
        <p:spPr>
          <a:xfrm>
            <a:off x="5060509" y="3960763"/>
            <a:ext cx="1491594" cy="795859"/>
          </a:xfrm>
          <a:prstGeom prst="rect">
            <a:avLst/>
          </a:prstGeom>
          <a:noFill/>
        </p:spPr>
        <p:txBody>
          <a:bodyPr wrap="square" rtlCol="0">
            <a:spAutoFit/>
          </a:bodyPr>
          <a:lstStyle/>
          <a:p>
            <a:r>
              <a:rPr lang="en-GB" sz="1143" b="1" dirty="0"/>
              <a:t>Mirror</a:t>
            </a:r>
          </a:p>
          <a:p>
            <a:r>
              <a:rPr lang="en-GB" sz="1143" dirty="0"/>
              <a:t>Repeat something(s) from your initial idea</a:t>
            </a:r>
          </a:p>
        </p:txBody>
      </p:sp>
      <p:sp>
        <p:nvSpPr>
          <p:cNvPr id="26" name="TextBox 25"/>
          <p:cNvSpPr txBox="1"/>
          <p:nvPr/>
        </p:nvSpPr>
        <p:spPr>
          <a:xfrm>
            <a:off x="3898597" y="4575040"/>
            <a:ext cx="1285857" cy="224229"/>
          </a:xfrm>
          <a:prstGeom prst="rect">
            <a:avLst/>
          </a:prstGeom>
          <a:noFill/>
        </p:spPr>
        <p:txBody>
          <a:bodyPr wrap="square" rtlCol="0">
            <a:spAutoFit/>
          </a:bodyPr>
          <a:lstStyle/>
          <a:p>
            <a:r>
              <a:rPr lang="en-GB" sz="857" dirty="0"/>
              <a:t>Design development 3</a:t>
            </a:r>
          </a:p>
        </p:txBody>
      </p:sp>
      <p:sp>
        <p:nvSpPr>
          <p:cNvPr id="27" name="TextBox 26"/>
          <p:cNvSpPr txBox="1"/>
          <p:nvPr/>
        </p:nvSpPr>
        <p:spPr>
          <a:xfrm>
            <a:off x="7194592" y="5245248"/>
            <a:ext cx="2011714" cy="696986"/>
          </a:xfrm>
          <a:prstGeom prst="rect">
            <a:avLst/>
          </a:prstGeom>
          <a:noFill/>
        </p:spPr>
        <p:txBody>
          <a:bodyPr wrap="square" rtlCol="0">
            <a:spAutoFit/>
          </a:bodyPr>
          <a:lstStyle/>
          <a:p>
            <a:pPr>
              <a:spcBef>
                <a:spcPct val="50000"/>
              </a:spcBef>
            </a:pPr>
            <a:r>
              <a:rPr lang="en-GB" sz="786" dirty="0"/>
              <a:t>What has changed? </a:t>
            </a:r>
          </a:p>
          <a:p>
            <a:pPr>
              <a:spcBef>
                <a:spcPct val="50000"/>
              </a:spcBef>
            </a:pPr>
            <a:endParaRPr lang="en-GB" sz="786" dirty="0"/>
          </a:p>
          <a:p>
            <a:pPr>
              <a:spcBef>
                <a:spcPct val="50000"/>
              </a:spcBef>
            </a:pPr>
            <a:r>
              <a:rPr lang="en-GB" sz="786" dirty="0"/>
              <a:t>Has it improved the design? </a:t>
            </a:r>
          </a:p>
          <a:p>
            <a:endParaRPr lang="en-GB" sz="786" dirty="0"/>
          </a:p>
        </p:txBody>
      </p:sp>
      <p:sp>
        <p:nvSpPr>
          <p:cNvPr id="28" name="TextBox 27"/>
          <p:cNvSpPr txBox="1"/>
          <p:nvPr/>
        </p:nvSpPr>
        <p:spPr>
          <a:xfrm>
            <a:off x="7194592" y="2105065"/>
            <a:ext cx="1285857" cy="224229"/>
          </a:xfrm>
          <a:prstGeom prst="rect">
            <a:avLst/>
          </a:prstGeom>
          <a:noFill/>
        </p:spPr>
        <p:txBody>
          <a:bodyPr wrap="square" rtlCol="0">
            <a:spAutoFit/>
          </a:bodyPr>
          <a:lstStyle/>
          <a:p>
            <a:r>
              <a:rPr lang="en-GB" sz="857" dirty="0"/>
              <a:t>Design development 4</a:t>
            </a:r>
          </a:p>
        </p:txBody>
      </p:sp>
      <p:sp>
        <p:nvSpPr>
          <p:cNvPr id="30" name="TextBox 29"/>
          <p:cNvSpPr txBox="1"/>
          <p:nvPr/>
        </p:nvSpPr>
        <p:spPr>
          <a:xfrm>
            <a:off x="7228546" y="3984515"/>
            <a:ext cx="2011714" cy="696986"/>
          </a:xfrm>
          <a:prstGeom prst="rect">
            <a:avLst/>
          </a:prstGeom>
          <a:noFill/>
        </p:spPr>
        <p:txBody>
          <a:bodyPr wrap="square" rtlCol="0">
            <a:spAutoFit/>
          </a:bodyPr>
          <a:lstStyle/>
          <a:p>
            <a:pPr>
              <a:spcBef>
                <a:spcPct val="50000"/>
              </a:spcBef>
            </a:pPr>
            <a:r>
              <a:rPr lang="en-GB" sz="786" dirty="0"/>
              <a:t>What has changed? </a:t>
            </a:r>
          </a:p>
          <a:p>
            <a:pPr>
              <a:spcBef>
                <a:spcPct val="50000"/>
              </a:spcBef>
            </a:pPr>
            <a:endParaRPr lang="en-GB" sz="786" dirty="0"/>
          </a:p>
          <a:p>
            <a:pPr>
              <a:spcBef>
                <a:spcPct val="50000"/>
              </a:spcBef>
            </a:pPr>
            <a:r>
              <a:rPr lang="en-GB" sz="786" dirty="0"/>
              <a:t>Has it improved the design? </a:t>
            </a:r>
          </a:p>
          <a:p>
            <a:endParaRPr lang="en-GB" sz="786" dirty="0"/>
          </a:p>
        </p:txBody>
      </p:sp>
      <p:cxnSp>
        <p:nvCxnSpPr>
          <p:cNvPr id="31" name="Straight Arrow Connector 30"/>
          <p:cNvCxnSpPr/>
          <p:nvPr/>
        </p:nvCxnSpPr>
        <p:spPr bwMode="auto">
          <a:xfrm flipV="1">
            <a:off x="5979320" y="2798103"/>
            <a:ext cx="1082486" cy="2350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34" name="TextBox 33"/>
          <p:cNvSpPr txBox="1"/>
          <p:nvPr/>
        </p:nvSpPr>
        <p:spPr>
          <a:xfrm>
            <a:off x="3746694" y="702237"/>
            <a:ext cx="1274458" cy="971741"/>
          </a:xfrm>
          <a:prstGeom prst="rect">
            <a:avLst/>
          </a:prstGeom>
          <a:noFill/>
        </p:spPr>
        <p:txBody>
          <a:bodyPr wrap="square" rtlCol="0">
            <a:spAutoFit/>
          </a:bodyPr>
          <a:lstStyle/>
          <a:p>
            <a:r>
              <a:rPr lang="en-GB" sz="1143" b="1" dirty="0"/>
              <a:t>Stretch</a:t>
            </a:r>
          </a:p>
          <a:p>
            <a:r>
              <a:rPr lang="en-GB" sz="1143" dirty="0"/>
              <a:t>Make something(s) bigger in your initial idea</a:t>
            </a:r>
          </a:p>
        </p:txBody>
      </p:sp>
      <p:sp>
        <p:nvSpPr>
          <p:cNvPr id="35" name="TextBox 34"/>
          <p:cNvSpPr txBox="1"/>
          <p:nvPr/>
        </p:nvSpPr>
        <p:spPr>
          <a:xfrm>
            <a:off x="8049344" y="640373"/>
            <a:ext cx="2011714" cy="696986"/>
          </a:xfrm>
          <a:prstGeom prst="rect">
            <a:avLst/>
          </a:prstGeom>
          <a:noFill/>
        </p:spPr>
        <p:txBody>
          <a:bodyPr wrap="square" rtlCol="0">
            <a:spAutoFit/>
          </a:bodyPr>
          <a:lstStyle/>
          <a:p>
            <a:pPr>
              <a:spcBef>
                <a:spcPct val="50000"/>
              </a:spcBef>
            </a:pPr>
            <a:r>
              <a:rPr lang="en-GB" sz="786" dirty="0"/>
              <a:t>What has changed? </a:t>
            </a:r>
          </a:p>
          <a:p>
            <a:pPr>
              <a:spcBef>
                <a:spcPct val="50000"/>
              </a:spcBef>
            </a:pPr>
            <a:endParaRPr lang="en-GB" sz="786" dirty="0"/>
          </a:p>
          <a:p>
            <a:pPr>
              <a:spcBef>
                <a:spcPct val="50000"/>
              </a:spcBef>
            </a:pPr>
            <a:r>
              <a:rPr lang="en-GB" sz="786" dirty="0"/>
              <a:t>Has it improved the design? </a:t>
            </a:r>
          </a:p>
          <a:p>
            <a:endParaRPr lang="en-GB" sz="786" dirty="0"/>
          </a:p>
        </p:txBody>
      </p:sp>
      <p:sp>
        <p:nvSpPr>
          <p:cNvPr id="36" name="TextBox 35"/>
          <p:cNvSpPr txBox="1"/>
          <p:nvPr/>
        </p:nvSpPr>
        <p:spPr>
          <a:xfrm>
            <a:off x="4780867" y="91341"/>
            <a:ext cx="1285857" cy="224229"/>
          </a:xfrm>
          <a:prstGeom prst="rect">
            <a:avLst/>
          </a:prstGeom>
          <a:noFill/>
        </p:spPr>
        <p:txBody>
          <a:bodyPr wrap="square" rtlCol="0">
            <a:spAutoFit/>
          </a:bodyPr>
          <a:lstStyle/>
          <a:p>
            <a:r>
              <a:rPr lang="en-GB" sz="857" dirty="0"/>
              <a:t>Design development 5</a:t>
            </a:r>
          </a:p>
        </p:txBody>
      </p:sp>
      <p:cxnSp>
        <p:nvCxnSpPr>
          <p:cNvPr id="37" name="Straight Arrow Connector 36"/>
          <p:cNvCxnSpPr/>
          <p:nvPr/>
        </p:nvCxnSpPr>
        <p:spPr bwMode="auto">
          <a:xfrm flipV="1">
            <a:off x="4541527" y="1507899"/>
            <a:ext cx="123974" cy="46220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40" name="TextBox 39"/>
          <p:cNvSpPr txBox="1"/>
          <p:nvPr/>
        </p:nvSpPr>
        <p:spPr>
          <a:xfrm>
            <a:off x="6050508" y="2941547"/>
            <a:ext cx="1274458" cy="971741"/>
          </a:xfrm>
          <a:prstGeom prst="rect">
            <a:avLst/>
          </a:prstGeom>
          <a:noFill/>
        </p:spPr>
        <p:txBody>
          <a:bodyPr wrap="square" rtlCol="0">
            <a:spAutoFit/>
          </a:bodyPr>
          <a:lstStyle/>
          <a:p>
            <a:r>
              <a:rPr lang="en-GB" sz="1143" b="1" dirty="0"/>
              <a:t>Squash </a:t>
            </a:r>
          </a:p>
          <a:p>
            <a:r>
              <a:rPr lang="en-GB" sz="1143" dirty="0"/>
              <a:t>Make something(s) smaller in your initial idea</a:t>
            </a:r>
          </a:p>
        </p:txBody>
      </p:sp>
    </p:spTree>
    <p:extLst>
      <p:ext uri="{BB962C8B-B14F-4D97-AF65-F5344CB8AC3E}">
        <p14:creationId xmlns:p14="http://schemas.microsoft.com/office/powerpoint/2010/main" val="30458465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4488" y="116632"/>
            <a:ext cx="9145016" cy="4955203"/>
          </a:xfrm>
          <a:prstGeom prst="rect">
            <a:avLst/>
          </a:prstGeom>
          <a:noFill/>
        </p:spPr>
        <p:txBody>
          <a:bodyPr wrap="square" rtlCol="0">
            <a:spAutoFit/>
          </a:bodyPr>
          <a:lstStyle/>
          <a:p>
            <a:r>
              <a:rPr lang="en-GB" dirty="0"/>
              <a:t>Week by week planner</a:t>
            </a:r>
          </a:p>
          <a:p>
            <a:endParaRPr lang="en-GB" dirty="0"/>
          </a:p>
          <a:p>
            <a:r>
              <a:rPr lang="en-US" sz="1200" dirty="0"/>
              <a:t>Welcome to Product Design.</a:t>
            </a:r>
          </a:p>
          <a:p>
            <a:r>
              <a:rPr lang="en-US" sz="1200" dirty="0"/>
              <a:t>. </a:t>
            </a:r>
          </a:p>
          <a:p>
            <a:r>
              <a:rPr lang="en-US" sz="1200" dirty="0"/>
              <a:t>Task 1 - Investigate and examine the work of different artists and designers and complete a profile on your </a:t>
            </a:r>
            <a:r>
              <a:rPr lang="en-US" sz="1200" dirty="0" err="1"/>
              <a:t>favourite</a:t>
            </a:r>
            <a:r>
              <a:rPr lang="en-US" sz="1200" dirty="0"/>
              <a:t>. The instructions to follow and success criteria are attached.</a:t>
            </a:r>
          </a:p>
          <a:p>
            <a:r>
              <a:rPr lang="en-US" sz="1200" dirty="0"/>
              <a:t>Task 2 - Look at the designer profile images and look at some of the products different designers are responsible for.</a:t>
            </a:r>
          </a:p>
          <a:p>
            <a:r>
              <a:rPr lang="en-US" sz="1200" dirty="0"/>
              <a:t>Task 3 - Complete a mind map exploring the different design options that you can use as the start of a really creative innovation invention design of your own</a:t>
            </a:r>
          </a:p>
          <a:p>
            <a:endParaRPr lang="en-US" sz="1200" dirty="0"/>
          </a:p>
          <a:p>
            <a:r>
              <a:rPr lang="en-US" sz="1200" dirty="0"/>
              <a:t>Week 2</a:t>
            </a:r>
          </a:p>
          <a:p>
            <a:r>
              <a:rPr lang="en-US" sz="1200" dirty="0"/>
              <a:t>Draw 4 different design ideas for an invention of your own. It could be something that solves a problem, helps a user complete a task safely or more comfortably.</a:t>
            </a:r>
          </a:p>
          <a:p>
            <a:endParaRPr lang="en-US" sz="1200" dirty="0"/>
          </a:p>
          <a:p>
            <a:r>
              <a:rPr lang="en-US" sz="1200" dirty="0"/>
              <a:t>Week 3</a:t>
            </a:r>
          </a:p>
          <a:p>
            <a:r>
              <a:rPr lang="en-US" sz="1200" dirty="0"/>
              <a:t>Effective communication of design concepts – on slide 24 follow the instructions for effective shading</a:t>
            </a:r>
          </a:p>
          <a:p>
            <a:endParaRPr lang="en-US" sz="1200" dirty="0"/>
          </a:p>
          <a:p>
            <a:r>
              <a:rPr lang="en-US" sz="1200" dirty="0"/>
              <a:t>Week 4</a:t>
            </a:r>
          </a:p>
          <a:p>
            <a:r>
              <a:rPr lang="en-US" sz="1200" dirty="0"/>
              <a:t>Task 1 Draw your final design and colour it in to best communicate the materials used to make it. Explain your final design answering questions in the template.</a:t>
            </a:r>
          </a:p>
          <a:p>
            <a:endParaRPr lang="en-US" sz="1200" dirty="0"/>
          </a:p>
          <a:p>
            <a:r>
              <a:rPr lang="en-US" sz="1200" dirty="0"/>
              <a:t>Task 2 Explore graphic design.</a:t>
            </a:r>
          </a:p>
          <a:p>
            <a:r>
              <a:rPr lang="en-US" sz="1200" dirty="0"/>
              <a:t>Complete a profile on a company of your choice and will look at the design of the company logo as part of your research instructions are on slide 49</a:t>
            </a:r>
          </a:p>
          <a:p>
            <a:endParaRPr lang="en-US" dirty="0"/>
          </a:p>
          <a:p>
            <a:endParaRPr lang="en-GB" dirty="0"/>
          </a:p>
        </p:txBody>
      </p:sp>
    </p:spTree>
    <p:extLst>
      <p:ext uri="{BB962C8B-B14F-4D97-AF65-F5344CB8AC3E}">
        <p14:creationId xmlns:p14="http://schemas.microsoft.com/office/powerpoint/2010/main" val="42776302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1086" y="342943"/>
            <a:ext cx="6274983" cy="268215"/>
          </a:xfrm>
          <a:prstGeom prst="rect">
            <a:avLst/>
          </a:prstGeom>
          <a:noFill/>
        </p:spPr>
        <p:txBody>
          <a:bodyPr wrap="square" rtlCol="0">
            <a:spAutoFit/>
          </a:bodyPr>
          <a:lstStyle/>
          <a:p>
            <a:r>
              <a:rPr lang="en-GB" sz="1143" dirty="0"/>
              <a:t>Design Development of Initial Idea number </a:t>
            </a:r>
          </a:p>
        </p:txBody>
      </p:sp>
      <p:sp>
        <p:nvSpPr>
          <p:cNvPr id="3" name="Rectangle 2"/>
          <p:cNvSpPr/>
          <p:nvPr/>
        </p:nvSpPr>
        <p:spPr bwMode="auto">
          <a:xfrm>
            <a:off x="3461406" y="283835"/>
            <a:ext cx="360040" cy="360040"/>
          </a:xfrm>
          <a:prstGeom prst="rect">
            <a:avLst/>
          </a:prstGeom>
          <a:noFill/>
          <a:ln w="9525" cap="flat" cmpd="sng" algn="ctr">
            <a:solidFill>
              <a:schemeClr val="tx1"/>
            </a:solidFill>
            <a:prstDash val="solid"/>
            <a:round/>
            <a:headEnd type="none" w="med" len="med"/>
            <a:tailEnd type="none" w="med" len="med"/>
          </a:ln>
          <a:effectLst/>
        </p:spPr>
        <p:txBody>
          <a:bodyPr vert="horz" wrap="square" lIns="65314" tIns="32657" rIns="65314" bIns="32657" numCol="1" rtlCol="0" anchor="t" anchorCtr="0" compatLnSpc="1">
            <a:prstTxWarp prst="textNoShape">
              <a:avLst/>
            </a:prstTxWarp>
          </a:bodyPr>
          <a:lstStyle/>
          <a:p>
            <a:pPr defTabSz="913965"/>
            <a:endParaRPr lang="en-GB" sz="1786"/>
          </a:p>
        </p:txBody>
      </p:sp>
      <p:sp>
        <p:nvSpPr>
          <p:cNvPr id="4" name="Rectangle 3"/>
          <p:cNvSpPr/>
          <p:nvPr/>
        </p:nvSpPr>
        <p:spPr bwMode="auto">
          <a:xfrm>
            <a:off x="4232920" y="2246012"/>
            <a:ext cx="1645897" cy="1645897"/>
          </a:xfrm>
          <a:prstGeom prst="rect">
            <a:avLst/>
          </a:prstGeom>
          <a:noFill/>
          <a:ln w="9525" cap="flat" cmpd="sng" algn="ctr">
            <a:solidFill>
              <a:schemeClr val="tx1"/>
            </a:solidFill>
            <a:prstDash val="solid"/>
            <a:round/>
            <a:headEnd type="none" w="med" len="med"/>
            <a:tailEnd type="none" w="med" len="med"/>
          </a:ln>
          <a:effectLst/>
        </p:spPr>
        <p:txBody>
          <a:bodyPr vert="horz" wrap="square" lIns="65314" tIns="32657" rIns="65314" bIns="32657" numCol="1" rtlCol="0" anchor="t" anchorCtr="0" compatLnSpc="1">
            <a:prstTxWarp prst="textNoShape">
              <a:avLst/>
            </a:prstTxWarp>
          </a:bodyPr>
          <a:lstStyle/>
          <a:p>
            <a:pPr defTabSz="913965"/>
            <a:endParaRPr lang="en-GB" sz="1786"/>
          </a:p>
        </p:txBody>
      </p:sp>
      <p:sp>
        <p:nvSpPr>
          <p:cNvPr id="5" name="Rectangle 4"/>
          <p:cNvSpPr/>
          <p:nvPr/>
        </p:nvSpPr>
        <p:spPr bwMode="auto">
          <a:xfrm>
            <a:off x="344488" y="827203"/>
            <a:ext cx="2602575" cy="1645897"/>
          </a:xfrm>
          <a:prstGeom prst="rect">
            <a:avLst/>
          </a:prstGeom>
          <a:noFill/>
          <a:ln w="9525" cap="flat" cmpd="sng" algn="ctr">
            <a:solidFill>
              <a:schemeClr val="tx1"/>
            </a:solidFill>
            <a:prstDash val="solid"/>
            <a:round/>
            <a:headEnd type="none" w="med" len="med"/>
            <a:tailEnd type="none" w="med" len="med"/>
          </a:ln>
          <a:effectLst/>
        </p:spPr>
        <p:txBody>
          <a:bodyPr vert="horz" wrap="square" lIns="65314" tIns="32657" rIns="65314" bIns="32657" numCol="1" rtlCol="0" anchor="t" anchorCtr="0" compatLnSpc="1">
            <a:prstTxWarp prst="textNoShape">
              <a:avLst/>
            </a:prstTxWarp>
          </a:bodyPr>
          <a:lstStyle/>
          <a:p>
            <a:pPr defTabSz="913965"/>
            <a:endParaRPr lang="en-GB" sz="1786"/>
          </a:p>
        </p:txBody>
      </p:sp>
      <p:sp>
        <p:nvSpPr>
          <p:cNvPr id="6" name="Rectangle 5"/>
          <p:cNvSpPr/>
          <p:nvPr/>
        </p:nvSpPr>
        <p:spPr bwMode="auto">
          <a:xfrm>
            <a:off x="401118" y="3686172"/>
            <a:ext cx="2545946" cy="1645897"/>
          </a:xfrm>
          <a:prstGeom prst="rect">
            <a:avLst/>
          </a:prstGeom>
          <a:noFill/>
          <a:ln w="9525" cap="flat" cmpd="sng" algn="ctr">
            <a:solidFill>
              <a:schemeClr val="tx1"/>
            </a:solidFill>
            <a:prstDash val="solid"/>
            <a:round/>
            <a:headEnd type="none" w="med" len="med"/>
            <a:tailEnd type="none" w="med" len="med"/>
          </a:ln>
          <a:effectLst/>
        </p:spPr>
        <p:txBody>
          <a:bodyPr vert="horz" wrap="square" lIns="65314" tIns="32657" rIns="65314" bIns="32657" numCol="1" rtlCol="0" anchor="t" anchorCtr="0" compatLnSpc="1">
            <a:prstTxWarp prst="textNoShape">
              <a:avLst/>
            </a:prstTxWarp>
          </a:bodyPr>
          <a:lstStyle/>
          <a:p>
            <a:pPr defTabSz="913965"/>
            <a:endParaRPr lang="en-GB" sz="1786"/>
          </a:p>
        </p:txBody>
      </p:sp>
      <p:sp>
        <p:nvSpPr>
          <p:cNvPr id="7" name="Rectangle 6"/>
          <p:cNvSpPr/>
          <p:nvPr/>
        </p:nvSpPr>
        <p:spPr bwMode="auto">
          <a:xfrm>
            <a:off x="4829001" y="294701"/>
            <a:ext cx="3033311" cy="1645897"/>
          </a:xfrm>
          <a:prstGeom prst="rect">
            <a:avLst/>
          </a:prstGeom>
          <a:noFill/>
          <a:ln w="9525" cap="flat" cmpd="sng" algn="ctr">
            <a:solidFill>
              <a:schemeClr val="tx1"/>
            </a:solidFill>
            <a:prstDash val="solid"/>
            <a:round/>
            <a:headEnd type="none" w="med" len="med"/>
            <a:tailEnd type="none" w="med" len="med"/>
          </a:ln>
          <a:effectLst/>
        </p:spPr>
        <p:txBody>
          <a:bodyPr vert="horz" wrap="square" lIns="65314" tIns="32657" rIns="65314" bIns="32657" numCol="1" rtlCol="0" anchor="t" anchorCtr="0" compatLnSpc="1">
            <a:prstTxWarp prst="textNoShape">
              <a:avLst/>
            </a:prstTxWarp>
          </a:bodyPr>
          <a:lstStyle/>
          <a:p>
            <a:pPr defTabSz="913965"/>
            <a:endParaRPr lang="en-GB" sz="1786"/>
          </a:p>
        </p:txBody>
      </p:sp>
      <p:sp>
        <p:nvSpPr>
          <p:cNvPr id="8" name="Rectangle 7"/>
          <p:cNvSpPr/>
          <p:nvPr/>
        </p:nvSpPr>
        <p:spPr bwMode="auto">
          <a:xfrm>
            <a:off x="7194593" y="2292498"/>
            <a:ext cx="2654642" cy="1645897"/>
          </a:xfrm>
          <a:prstGeom prst="rect">
            <a:avLst/>
          </a:prstGeom>
          <a:noFill/>
          <a:ln w="9525" cap="flat" cmpd="sng" algn="ctr">
            <a:solidFill>
              <a:schemeClr val="tx1"/>
            </a:solidFill>
            <a:prstDash val="solid"/>
            <a:round/>
            <a:headEnd type="none" w="med" len="med"/>
            <a:tailEnd type="none" w="med" len="med"/>
          </a:ln>
          <a:effectLst/>
        </p:spPr>
        <p:txBody>
          <a:bodyPr vert="horz" wrap="square" lIns="65314" tIns="32657" rIns="65314" bIns="32657" numCol="1" rtlCol="0" anchor="t" anchorCtr="0" compatLnSpc="1">
            <a:prstTxWarp prst="textNoShape">
              <a:avLst/>
            </a:prstTxWarp>
          </a:bodyPr>
          <a:lstStyle/>
          <a:p>
            <a:pPr defTabSz="913965"/>
            <a:endParaRPr lang="en-GB" sz="1786"/>
          </a:p>
        </p:txBody>
      </p:sp>
      <p:sp>
        <p:nvSpPr>
          <p:cNvPr id="9" name="Rectangle 8"/>
          <p:cNvSpPr/>
          <p:nvPr/>
        </p:nvSpPr>
        <p:spPr bwMode="auto">
          <a:xfrm>
            <a:off x="3504633" y="4917248"/>
            <a:ext cx="3557173" cy="1645897"/>
          </a:xfrm>
          <a:prstGeom prst="rect">
            <a:avLst/>
          </a:prstGeom>
          <a:noFill/>
          <a:ln w="9525" cap="flat" cmpd="sng" algn="ctr">
            <a:solidFill>
              <a:schemeClr val="tx1"/>
            </a:solidFill>
            <a:prstDash val="solid"/>
            <a:round/>
            <a:headEnd type="none" w="med" len="med"/>
            <a:tailEnd type="none" w="med" len="med"/>
          </a:ln>
          <a:effectLst/>
        </p:spPr>
        <p:txBody>
          <a:bodyPr vert="horz" wrap="square" lIns="65314" tIns="32657" rIns="65314" bIns="32657" numCol="1" rtlCol="0" anchor="t" anchorCtr="0" compatLnSpc="1">
            <a:prstTxWarp prst="textNoShape">
              <a:avLst/>
            </a:prstTxWarp>
          </a:bodyPr>
          <a:lstStyle/>
          <a:p>
            <a:pPr defTabSz="913965"/>
            <a:endParaRPr lang="en-GB" sz="1786"/>
          </a:p>
        </p:txBody>
      </p:sp>
      <p:sp>
        <p:nvSpPr>
          <p:cNvPr id="10" name="TextBox 9"/>
          <p:cNvSpPr txBox="1"/>
          <p:nvPr/>
        </p:nvSpPr>
        <p:spPr>
          <a:xfrm>
            <a:off x="4232920" y="2040274"/>
            <a:ext cx="1285857" cy="224229"/>
          </a:xfrm>
          <a:prstGeom prst="rect">
            <a:avLst/>
          </a:prstGeom>
          <a:noFill/>
        </p:spPr>
        <p:txBody>
          <a:bodyPr wrap="square" rtlCol="0">
            <a:spAutoFit/>
          </a:bodyPr>
          <a:lstStyle/>
          <a:p>
            <a:r>
              <a:rPr lang="en-GB" sz="857" dirty="0"/>
              <a:t>My original initial idea</a:t>
            </a:r>
          </a:p>
        </p:txBody>
      </p:sp>
      <p:sp>
        <p:nvSpPr>
          <p:cNvPr id="11" name="TextBox 10"/>
          <p:cNvSpPr txBox="1"/>
          <p:nvPr/>
        </p:nvSpPr>
        <p:spPr>
          <a:xfrm>
            <a:off x="1279126" y="600114"/>
            <a:ext cx="1285857" cy="224229"/>
          </a:xfrm>
          <a:prstGeom prst="rect">
            <a:avLst/>
          </a:prstGeom>
          <a:noFill/>
        </p:spPr>
        <p:txBody>
          <a:bodyPr wrap="square" rtlCol="0">
            <a:spAutoFit/>
          </a:bodyPr>
          <a:lstStyle/>
          <a:p>
            <a:r>
              <a:rPr lang="en-GB" sz="857" dirty="0"/>
              <a:t>Design development 1</a:t>
            </a:r>
          </a:p>
        </p:txBody>
      </p:sp>
      <p:cxnSp>
        <p:nvCxnSpPr>
          <p:cNvPr id="13" name="Straight Arrow Connector 12"/>
          <p:cNvCxnSpPr/>
          <p:nvPr/>
        </p:nvCxnSpPr>
        <p:spPr bwMode="auto">
          <a:xfrm flipH="1" flipV="1">
            <a:off x="3049931" y="1701586"/>
            <a:ext cx="1082486" cy="66864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4" name="TextBox 13"/>
          <p:cNvSpPr txBox="1"/>
          <p:nvPr/>
        </p:nvSpPr>
        <p:spPr>
          <a:xfrm>
            <a:off x="3004274" y="2105065"/>
            <a:ext cx="1187866" cy="619978"/>
          </a:xfrm>
          <a:prstGeom prst="rect">
            <a:avLst/>
          </a:prstGeom>
          <a:noFill/>
        </p:spPr>
        <p:txBody>
          <a:bodyPr wrap="square" rtlCol="0">
            <a:spAutoFit/>
          </a:bodyPr>
          <a:lstStyle/>
          <a:p>
            <a:r>
              <a:rPr lang="en-GB" sz="1143" b="1" dirty="0"/>
              <a:t>Add </a:t>
            </a:r>
            <a:r>
              <a:rPr lang="en-GB" sz="1143" dirty="0"/>
              <a:t>something(s) to your initial idea</a:t>
            </a:r>
          </a:p>
        </p:txBody>
      </p:sp>
      <p:cxnSp>
        <p:nvCxnSpPr>
          <p:cNvPr id="15" name="Straight Arrow Connector 14"/>
          <p:cNvCxnSpPr/>
          <p:nvPr/>
        </p:nvCxnSpPr>
        <p:spPr bwMode="auto">
          <a:xfrm flipH="1">
            <a:off x="3049931" y="3171828"/>
            <a:ext cx="1082486" cy="57312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8" name="TextBox 17"/>
          <p:cNvSpPr txBox="1"/>
          <p:nvPr/>
        </p:nvSpPr>
        <p:spPr>
          <a:xfrm>
            <a:off x="3049932" y="3686172"/>
            <a:ext cx="1491594" cy="795859"/>
          </a:xfrm>
          <a:prstGeom prst="rect">
            <a:avLst/>
          </a:prstGeom>
          <a:noFill/>
        </p:spPr>
        <p:txBody>
          <a:bodyPr wrap="square" rtlCol="0">
            <a:spAutoFit/>
          </a:bodyPr>
          <a:lstStyle/>
          <a:p>
            <a:r>
              <a:rPr lang="en-GB" sz="1143" b="1" dirty="0"/>
              <a:t>Subtract </a:t>
            </a:r>
          </a:p>
          <a:p>
            <a:r>
              <a:rPr lang="en-GB" sz="1143" dirty="0"/>
              <a:t>take</a:t>
            </a:r>
            <a:r>
              <a:rPr lang="en-GB" sz="1143" b="1" dirty="0"/>
              <a:t> </a:t>
            </a:r>
            <a:r>
              <a:rPr lang="en-GB" sz="1143" dirty="0"/>
              <a:t>away something(s) from your initial idea</a:t>
            </a:r>
          </a:p>
        </p:txBody>
      </p:sp>
      <p:sp>
        <p:nvSpPr>
          <p:cNvPr id="19" name="TextBox 18"/>
          <p:cNvSpPr txBox="1"/>
          <p:nvPr/>
        </p:nvSpPr>
        <p:spPr>
          <a:xfrm>
            <a:off x="786823" y="2473100"/>
            <a:ext cx="2011714" cy="696986"/>
          </a:xfrm>
          <a:prstGeom prst="rect">
            <a:avLst/>
          </a:prstGeom>
          <a:noFill/>
        </p:spPr>
        <p:txBody>
          <a:bodyPr wrap="square" rtlCol="0">
            <a:spAutoFit/>
          </a:bodyPr>
          <a:lstStyle/>
          <a:p>
            <a:pPr>
              <a:spcBef>
                <a:spcPct val="50000"/>
              </a:spcBef>
            </a:pPr>
            <a:r>
              <a:rPr lang="en-GB" sz="786" dirty="0"/>
              <a:t>What has changed? </a:t>
            </a:r>
          </a:p>
          <a:p>
            <a:pPr>
              <a:spcBef>
                <a:spcPct val="50000"/>
              </a:spcBef>
            </a:pPr>
            <a:endParaRPr lang="en-GB" sz="786" dirty="0"/>
          </a:p>
          <a:p>
            <a:pPr>
              <a:spcBef>
                <a:spcPct val="50000"/>
              </a:spcBef>
            </a:pPr>
            <a:r>
              <a:rPr lang="en-GB" sz="786" dirty="0"/>
              <a:t>Has it improved the design? </a:t>
            </a:r>
          </a:p>
          <a:p>
            <a:endParaRPr lang="en-GB" sz="786" dirty="0"/>
          </a:p>
        </p:txBody>
      </p:sp>
      <p:sp>
        <p:nvSpPr>
          <p:cNvPr id="20" name="TextBox 19"/>
          <p:cNvSpPr txBox="1"/>
          <p:nvPr/>
        </p:nvSpPr>
        <p:spPr>
          <a:xfrm>
            <a:off x="773498" y="5394683"/>
            <a:ext cx="2011714" cy="878382"/>
          </a:xfrm>
          <a:prstGeom prst="rect">
            <a:avLst/>
          </a:prstGeom>
          <a:noFill/>
        </p:spPr>
        <p:txBody>
          <a:bodyPr wrap="square" rtlCol="0">
            <a:spAutoFit/>
          </a:bodyPr>
          <a:lstStyle/>
          <a:p>
            <a:pPr>
              <a:spcBef>
                <a:spcPct val="50000"/>
              </a:spcBef>
            </a:pPr>
            <a:r>
              <a:rPr lang="en-GB" sz="786" dirty="0"/>
              <a:t>What has changed? </a:t>
            </a:r>
          </a:p>
          <a:p>
            <a:pPr>
              <a:spcBef>
                <a:spcPct val="50000"/>
              </a:spcBef>
            </a:pPr>
            <a:endParaRPr lang="en-GB" sz="786" dirty="0"/>
          </a:p>
          <a:p>
            <a:pPr>
              <a:spcBef>
                <a:spcPct val="50000"/>
              </a:spcBef>
            </a:pPr>
            <a:r>
              <a:rPr lang="en-GB" sz="786" dirty="0"/>
              <a:t>Has it improved the design? </a:t>
            </a:r>
          </a:p>
          <a:p>
            <a:pPr>
              <a:spcBef>
                <a:spcPct val="50000"/>
              </a:spcBef>
            </a:pPr>
            <a:endParaRPr lang="en-GB" sz="786" dirty="0"/>
          </a:p>
          <a:p>
            <a:endParaRPr lang="en-GB" sz="786" dirty="0"/>
          </a:p>
        </p:txBody>
      </p:sp>
      <p:sp>
        <p:nvSpPr>
          <p:cNvPr id="21" name="TextBox 20"/>
          <p:cNvSpPr txBox="1"/>
          <p:nvPr/>
        </p:nvSpPr>
        <p:spPr>
          <a:xfrm>
            <a:off x="1279126" y="3458393"/>
            <a:ext cx="1285857" cy="224229"/>
          </a:xfrm>
          <a:prstGeom prst="rect">
            <a:avLst/>
          </a:prstGeom>
          <a:noFill/>
        </p:spPr>
        <p:txBody>
          <a:bodyPr wrap="square" rtlCol="0">
            <a:spAutoFit/>
          </a:bodyPr>
          <a:lstStyle/>
          <a:p>
            <a:r>
              <a:rPr lang="en-GB" sz="857" dirty="0"/>
              <a:t>Design development 2</a:t>
            </a:r>
          </a:p>
        </p:txBody>
      </p:sp>
      <p:cxnSp>
        <p:nvCxnSpPr>
          <p:cNvPr id="22" name="Straight Arrow Connector 21"/>
          <p:cNvCxnSpPr/>
          <p:nvPr/>
        </p:nvCxnSpPr>
        <p:spPr bwMode="auto">
          <a:xfrm>
            <a:off x="5055869" y="4024493"/>
            <a:ext cx="0" cy="55876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5" name="TextBox 24"/>
          <p:cNvSpPr txBox="1"/>
          <p:nvPr/>
        </p:nvSpPr>
        <p:spPr>
          <a:xfrm>
            <a:off x="5060509" y="3960763"/>
            <a:ext cx="1491594" cy="795859"/>
          </a:xfrm>
          <a:prstGeom prst="rect">
            <a:avLst/>
          </a:prstGeom>
          <a:noFill/>
        </p:spPr>
        <p:txBody>
          <a:bodyPr wrap="square" rtlCol="0">
            <a:spAutoFit/>
          </a:bodyPr>
          <a:lstStyle/>
          <a:p>
            <a:r>
              <a:rPr lang="en-GB" sz="1143" b="1" dirty="0"/>
              <a:t>Mirror</a:t>
            </a:r>
          </a:p>
          <a:p>
            <a:r>
              <a:rPr lang="en-GB" sz="1143" dirty="0"/>
              <a:t>Repeat something(s) from your initial idea</a:t>
            </a:r>
          </a:p>
        </p:txBody>
      </p:sp>
      <p:sp>
        <p:nvSpPr>
          <p:cNvPr id="26" name="TextBox 25"/>
          <p:cNvSpPr txBox="1"/>
          <p:nvPr/>
        </p:nvSpPr>
        <p:spPr>
          <a:xfrm>
            <a:off x="3898597" y="4575040"/>
            <a:ext cx="1285857" cy="224229"/>
          </a:xfrm>
          <a:prstGeom prst="rect">
            <a:avLst/>
          </a:prstGeom>
          <a:noFill/>
        </p:spPr>
        <p:txBody>
          <a:bodyPr wrap="square" rtlCol="0">
            <a:spAutoFit/>
          </a:bodyPr>
          <a:lstStyle/>
          <a:p>
            <a:r>
              <a:rPr lang="en-GB" sz="857" dirty="0"/>
              <a:t>Design development 3</a:t>
            </a:r>
          </a:p>
        </p:txBody>
      </p:sp>
      <p:sp>
        <p:nvSpPr>
          <p:cNvPr id="27" name="TextBox 26"/>
          <p:cNvSpPr txBox="1"/>
          <p:nvPr/>
        </p:nvSpPr>
        <p:spPr>
          <a:xfrm>
            <a:off x="7194592" y="5245248"/>
            <a:ext cx="2011714" cy="696986"/>
          </a:xfrm>
          <a:prstGeom prst="rect">
            <a:avLst/>
          </a:prstGeom>
          <a:noFill/>
        </p:spPr>
        <p:txBody>
          <a:bodyPr wrap="square" rtlCol="0">
            <a:spAutoFit/>
          </a:bodyPr>
          <a:lstStyle/>
          <a:p>
            <a:pPr>
              <a:spcBef>
                <a:spcPct val="50000"/>
              </a:spcBef>
            </a:pPr>
            <a:r>
              <a:rPr lang="en-GB" sz="786" dirty="0"/>
              <a:t>What has changed? </a:t>
            </a:r>
          </a:p>
          <a:p>
            <a:pPr>
              <a:spcBef>
                <a:spcPct val="50000"/>
              </a:spcBef>
            </a:pPr>
            <a:endParaRPr lang="en-GB" sz="786" dirty="0"/>
          </a:p>
          <a:p>
            <a:pPr>
              <a:spcBef>
                <a:spcPct val="50000"/>
              </a:spcBef>
            </a:pPr>
            <a:r>
              <a:rPr lang="en-GB" sz="786" dirty="0"/>
              <a:t>Has it improved the design? </a:t>
            </a:r>
          </a:p>
          <a:p>
            <a:endParaRPr lang="en-GB" sz="786" dirty="0"/>
          </a:p>
        </p:txBody>
      </p:sp>
      <p:sp>
        <p:nvSpPr>
          <p:cNvPr id="28" name="TextBox 27"/>
          <p:cNvSpPr txBox="1"/>
          <p:nvPr/>
        </p:nvSpPr>
        <p:spPr>
          <a:xfrm>
            <a:off x="7194592" y="2105065"/>
            <a:ext cx="1285857" cy="224229"/>
          </a:xfrm>
          <a:prstGeom prst="rect">
            <a:avLst/>
          </a:prstGeom>
          <a:noFill/>
        </p:spPr>
        <p:txBody>
          <a:bodyPr wrap="square" rtlCol="0">
            <a:spAutoFit/>
          </a:bodyPr>
          <a:lstStyle/>
          <a:p>
            <a:r>
              <a:rPr lang="en-GB" sz="857" dirty="0"/>
              <a:t>Design development 4</a:t>
            </a:r>
          </a:p>
        </p:txBody>
      </p:sp>
      <p:sp>
        <p:nvSpPr>
          <p:cNvPr id="30" name="TextBox 29"/>
          <p:cNvSpPr txBox="1"/>
          <p:nvPr/>
        </p:nvSpPr>
        <p:spPr>
          <a:xfrm>
            <a:off x="7228546" y="3984515"/>
            <a:ext cx="2011714" cy="696986"/>
          </a:xfrm>
          <a:prstGeom prst="rect">
            <a:avLst/>
          </a:prstGeom>
          <a:noFill/>
        </p:spPr>
        <p:txBody>
          <a:bodyPr wrap="square" rtlCol="0">
            <a:spAutoFit/>
          </a:bodyPr>
          <a:lstStyle/>
          <a:p>
            <a:pPr>
              <a:spcBef>
                <a:spcPct val="50000"/>
              </a:spcBef>
            </a:pPr>
            <a:r>
              <a:rPr lang="en-GB" sz="786" dirty="0"/>
              <a:t>What has changed? </a:t>
            </a:r>
          </a:p>
          <a:p>
            <a:pPr>
              <a:spcBef>
                <a:spcPct val="50000"/>
              </a:spcBef>
            </a:pPr>
            <a:endParaRPr lang="en-GB" sz="786" dirty="0"/>
          </a:p>
          <a:p>
            <a:pPr>
              <a:spcBef>
                <a:spcPct val="50000"/>
              </a:spcBef>
            </a:pPr>
            <a:r>
              <a:rPr lang="en-GB" sz="786" dirty="0"/>
              <a:t>Has it improved the design? </a:t>
            </a:r>
          </a:p>
          <a:p>
            <a:endParaRPr lang="en-GB" sz="786" dirty="0"/>
          </a:p>
        </p:txBody>
      </p:sp>
      <p:cxnSp>
        <p:nvCxnSpPr>
          <p:cNvPr id="31" name="Straight Arrow Connector 30"/>
          <p:cNvCxnSpPr/>
          <p:nvPr/>
        </p:nvCxnSpPr>
        <p:spPr bwMode="auto">
          <a:xfrm flipV="1">
            <a:off x="5979320" y="2798103"/>
            <a:ext cx="1082486" cy="2350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34" name="TextBox 33"/>
          <p:cNvSpPr txBox="1"/>
          <p:nvPr/>
        </p:nvSpPr>
        <p:spPr>
          <a:xfrm>
            <a:off x="3746694" y="702237"/>
            <a:ext cx="1274458" cy="971741"/>
          </a:xfrm>
          <a:prstGeom prst="rect">
            <a:avLst/>
          </a:prstGeom>
          <a:noFill/>
        </p:spPr>
        <p:txBody>
          <a:bodyPr wrap="square" rtlCol="0">
            <a:spAutoFit/>
          </a:bodyPr>
          <a:lstStyle/>
          <a:p>
            <a:r>
              <a:rPr lang="en-GB" sz="1143" b="1" dirty="0"/>
              <a:t>Stretch</a:t>
            </a:r>
          </a:p>
          <a:p>
            <a:r>
              <a:rPr lang="en-GB" sz="1143" dirty="0"/>
              <a:t>Make something(s) bigger in your initial idea</a:t>
            </a:r>
          </a:p>
        </p:txBody>
      </p:sp>
      <p:sp>
        <p:nvSpPr>
          <p:cNvPr id="35" name="TextBox 34"/>
          <p:cNvSpPr txBox="1"/>
          <p:nvPr/>
        </p:nvSpPr>
        <p:spPr>
          <a:xfrm>
            <a:off x="8049344" y="640373"/>
            <a:ext cx="2011714" cy="696986"/>
          </a:xfrm>
          <a:prstGeom prst="rect">
            <a:avLst/>
          </a:prstGeom>
          <a:noFill/>
        </p:spPr>
        <p:txBody>
          <a:bodyPr wrap="square" rtlCol="0">
            <a:spAutoFit/>
          </a:bodyPr>
          <a:lstStyle/>
          <a:p>
            <a:pPr>
              <a:spcBef>
                <a:spcPct val="50000"/>
              </a:spcBef>
            </a:pPr>
            <a:r>
              <a:rPr lang="en-GB" sz="786" dirty="0"/>
              <a:t>What has changed? </a:t>
            </a:r>
          </a:p>
          <a:p>
            <a:pPr>
              <a:spcBef>
                <a:spcPct val="50000"/>
              </a:spcBef>
            </a:pPr>
            <a:endParaRPr lang="en-GB" sz="786" dirty="0"/>
          </a:p>
          <a:p>
            <a:pPr>
              <a:spcBef>
                <a:spcPct val="50000"/>
              </a:spcBef>
            </a:pPr>
            <a:r>
              <a:rPr lang="en-GB" sz="786" dirty="0"/>
              <a:t>Has it improved the design? </a:t>
            </a:r>
          </a:p>
          <a:p>
            <a:endParaRPr lang="en-GB" sz="786" dirty="0"/>
          </a:p>
        </p:txBody>
      </p:sp>
      <p:sp>
        <p:nvSpPr>
          <p:cNvPr id="36" name="TextBox 35"/>
          <p:cNvSpPr txBox="1"/>
          <p:nvPr/>
        </p:nvSpPr>
        <p:spPr>
          <a:xfrm>
            <a:off x="4780867" y="91341"/>
            <a:ext cx="1285857" cy="224229"/>
          </a:xfrm>
          <a:prstGeom prst="rect">
            <a:avLst/>
          </a:prstGeom>
          <a:noFill/>
        </p:spPr>
        <p:txBody>
          <a:bodyPr wrap="square" rtlCol="0">
            <a:spAutoFit/>
          </a:bodyPr>
          <a:lstStyle/>
          <a:p>
            <a:r>
              <a:rPr lang="en-GB" sz="857" dirty="0"/>
              <a:t>Design development 5</a:t>
            </a:r>
          </a:p>
        </p:txBody>
      </p:sp>
      <p:cxnSp>
        <p:nvCxnSpPr>
          <p:cNvPr id="37" name="Straight Arrow Connector 36"/>
          <p:cNvCxnSpPr/>
          <p:nvPr/>
        </p:nvCxnSpPr>
        <p:spPr bwMode="auto">
          <a:xfrm flipV="1">
            <a:off x="4541527" y="1507899"/>
            <a:ext cx="123974" cy="46220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40" name="TextBox 39"/>
          <p:cNvSpPr txBox="1"/>
          <p:nvPr/>
        </p:nvSpPr>
        <p:spPr>
          <a:xfrm>
            <a:off x="6050508" y="2941547"/>
            <a:ext cx="1274458" cy="971741"/>
          </a:xfrm>
          <a:prstGeom prst="rect">
            <a:avLst/>
          </a:prstGeom>
          <a:noFill/>
        </p:spPr>
        <p:txBody>
          <a:bodyPr wrap="square" rtlCol="0">
            <a:spAutoFit/>
          </a:bodyPr>
          <a:lstStyle/>
          <a:p>
            <a:r>
              <a:rPr lang="en-GB" sz="1143" b="1" dirty="0"/>
              <a:t>Squash </a:t>
            </a:r>
          </a:p>
          <a:p>
            <a:r>
              <a:rPr lang="en-GB" sz="1143" dirty="0"/>
              <a:t>Make something(s) smaller in your initial idea</a:t>
            </a:r>
          </a:p>
        </p:txBody>
      </p:sp>
    </p:spTree>
    <p:extLst>
      <p:ext uri="{BB962C8B-B14F-4D97-AF65-F5344CB8AC3E}">
        <p14:creationId xmlns:p14="http://schemas.microsoft.com/office/powerpoint/2010/main" val="15097534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extBox 2"/>
          <p:cNvSpPr txBox="1">
            <a:spLocks noChangeArrowheads="1"/>
          </p:cNvSpPr>
          <p:nvPr/>
        </p:nvSpPr>
        <p:spPr bwMode="auto">
          <a:xfrm>
            <a:off x="322142" y="438344"/>
            <a:ext cx="4440464" cy="356123"/>
          </a:xfrm>
          <a:prstGeom prst="rect">
            <a:avLst/>
          </a:prstGeom>
          <a:noFill/>
          <a:ln w="9525">
            <a:noFill/>
            <a:miter lim="800000"/>
            <a:headEnd/>
            <a:tailEnd/>
          </a:ln>
        </p:spPr>
        <p:txBody>
          <a:bodyPr>
            <a:spAutoFit/>
          </a:bodyPr>
          <a:lstStyle/>
          <a:p>
            <a:r>
              <a:rPr lang="en-GB" sz="1714" dirty="0"/>
              <a:t>1.What is your best design idea?</a:t>
            </a:r>
          </a:p>
        </p:txBody>
      </p:sp>
      <p:cxnSp>
        <p:nvCxnSpPr>
          <p:cNvPr id="36866" name="Straight Arrow Connector 8"/>
          <p:cNvCxnSpPr>
            <a:cxnSpLocks noChangeShapeType="1"/>
          </p:cNvCxnSpPr>
          <p:nvPr/>
        </p:nvCxnSpPr>
        <p:spPr bwMode="auto">
          <a:xfrm>
            <a:off x="2542374" y="1215046"/>
            <a:ext cx="1227637" cy="1073789"/>
          </a:xfrm>
          <a:prstGeom prst="straightConnector1">
            <a:avLst/>
          </a:prstGeom>
          <a:noFill/>
          <a:ln w="38100" algn="ctr">
            <a:solidFill>
              <a:schemeClr val="tx1"/>
            </a:solidFill>
            <a:round/>
            <a:headEnd/>
            <a:tailEnd type="arrow" w="med" len="med"/>
          </a:ln>
        </p:spPr>
      </p:cxnSp>
      <p:cxnSp>
        <p:nvCxnSpPr>
          <p:cNvPr id="36867" name="Straight Arrow Connector 9"/>
          <p:cNvCxnSpPr>
            <a:cxnSpLocks noChangeShapeType="1"/>
          </p:cNvCxnSpPr>
          <p:nvPr/>
        </p:nvCxnSpPr>
        <p:spPr bwMode="auto">
          <a:xfrm flipH="1">
            <a:off x="5518777" y="1845352"/>
            <a:ext cx="307348" cy="555785"/>
          </a:xfrm>
          <a:prstGeom prst="straightConnector1">
            <a:avLst/>
          </a:prstGeom>
          <a:noFill/>
          <a:ln w="38100" algn="ctr">
            <a:solidFill>
              <a:schemeClr val="tx1"/>
            </a:solidFill>
            <a:round/>
            <a:headEnd/>
            <a:tailEnd type="arrow" w="med" len="med"/>
          </a:ln>
        </p:spPr>
      </p:cxnSp>
      <p:cxnSp>
        <p:nvCxnSpPr>
          <p:cNvPr id="36868" name="Straight Arrow Connector 12"/>
          <p:cNvCxnSpPr>
            <a:cxnSpLocks noChangeShapeType="1"/>
          </p:cNvCxnSpPr>
          <p:nvPr/>
        </p:nvCxnSpPr>
        <p:spPr bwMode="auto">
          <a:xfrm flipH="1" flipV="1">
            <a:off x="6063798" y="3609010"/>
            <a:ext cx="447276" cy="90764"/>
          </a:xfrm>
          <a:prstGeom prst="straightConnector1">
            <a:avLst/>
          </a:prstGeom>
          <a:noFill/>
          <a:ln w="38100" algn="ctr">
            <a:solidFill>
              <a:schemeClr val="tx1"/>
            </a:solidFill>
            <a:round/>
            <a:headEnd/>
            <a:tailEnd type="arrow" w="med" len="med"/>
          </a:ln>
        </p:spPr>
      </p:cxnSp>
      <p:cxnSp>
        <p:nvCxnSpPr>
          <p:cNvPr id="36869" name="Straight Arrow Connector 16"/>
          <p:cNvCxnSpPr>
            <a:cxnSpLocks noChangeShapeType="1"/>
          </p:cNvCxnSpPr>
          <p:nvPr/>
        </p:nvCxnSpPr>
        <p:spPr bwMode="auto">
          <a:xfrm flipV="1">
            <a:off x="2758849" y="4347482"/>
            <a:ext cx="255134" cy="153081"/>
          </a:xfrm>
          <a:prstGeom prst="straightConnector1">
            <a:avLst/>
          </a:prstGeom>
          <a:noFill/>
          <a:ln w="38100" algn="ctr">
            <a:solidFill>
              <a:schemeClr val="tx1"/>
            </a:solidFill>
            <a:round/>
            <a:headEnd/>
            <a:tailEnd type="arrow" w="med" len="med"/>
          </a:ln>
        </p:spPr>
      </p:cxnSp>
      <p:sp>
        <p:nvSpPr>
          <p:cNvPr id="36870" name="Explosion 1 11"/>
          <p:cNvSpPr>
            <a:spLocks noChangeArrowheads="1"/>
          </p:cNvSpPr>
          <p:nvPr/>
        </p:nvSpPr>
        <p:spPr bwMode="auto">
          <a:xfrm>
            <a:off x="3409723" y="2246313"/>
            <a:ext cx="2983366" cy="2005919"/>
          </a:xfrm>
          <a:prstGeom prst="irregularSeal1">
            <a:avLst/>
          </a:prstGeom>
          <a:solidFill>
            <a:schemeClr val="accent1"/>
          </a:solidFill>
          <a:ln w="9525" algn="ctr">
            <a:solidFill>
              <a:schemeClr val="tx1"/>
            </a:solidFill>
            <a:round/>
            <a:headEnd/>
            <a:tailEnd/>
          </a:ln>
        </p:spPr>
        <p:txBody>
          <a:bodyPr/>
          <a:lstStyle/>
          <a:p>
            <a:pPr algn="ctr" defTabSz="913965"/>
            <a:r>
              <a:rPr lang="en-GB" sz="1400" dirty="0"/>
              <a:t>Your final design drawing in middle of the page</a:t>
            </a:r>
          </a:p>
        </p:txBody>
      </p:sp>
      <p:sp>
        <p:nvSpPr>
          <p:cNvPr id="36871" name="TextBox 2"/>
          <p:cNvSpPr txBox="1">
            <a:spLocks noChangeArrowheads="1"/>
          </p:cNvSpPr>
          <p:nvPr/>
        </p:nvSpPr>
        <p:spPr bwMode="auto">
          <a:xfrm>
            <a:off x="6415978" y="1328405"/>
            <a:ext cx="3357786" cy="883703"/>
          </a:xfrm>
          <a:prstGeom prst="rect">
            <a:avLst/>
          </a:prstGeom>
          <a:noFill/>
          <a:ln w="9525">
            <a:noFill/>
            <a:miter lim="800000"/>
            <a:headEnd/>
            <a:tailEnd/>
          </a:ln>
        </p:spPr>
        <p:txBody>
          <a:bodyPr wrap="square">
            <a:spAutoFit/>
          </a:bodyPr>
          <a:lstStyle/>
          <a:p>
            <a:r>
              <a:rPr lang="en-GB" sz="1714" dirty="0"/>
              <a:t>3. How has your final design idea developed and improved from your original initial idea?</a:t>
            </a:r>
          </a:p>
        </p:txBody>
      </p:sp>
      <p:sp>
        <p:nvSpPr>
          <p:cNvPr id="36872" name="TextBox 2"/>
          <p:cNvSpPr txBox="1">
            <a:spLocks noChangeArrowheads="1"/>
          </p:cNvSpPr>
          <p:nvPr/>
        </p:nvSpPr>
        <p:spPr bwMode="auto">
          <a:xfrm>
            <a:off x="4901407" y="5282974"/>
            <a:ext cx="4440464" cy="356123"/>
          </a:xfrm>
          <a:prstGeom prst="rect">
            <a:avLst/>
          </a:prstGeom>
          <a:noFill/>
          <a:ln w="9525">
            <a:noFill/>
            <a:miter lim="800000"/>
            <a:headEnd/>
            <a:tailEnd/>
          </a:ln>
        </p:spPr>
        <p:txBody>
          <a:bodyPr>
            <a:spAutoFit/>
          </a:bodyPr>
          <a:lstStyle/>
          <a:p>
            <a:r>
              <a:rPr lang="en-GB" sz="1714" dirty="0"/>
              <a:t>5. What colours, materials have been used?</a:t>
            </a:r>
          </a:p>
        </p:txBody>
      </p:sp>
      <p:sp>
        <p:nvSpPr>
          <p:cNvPr id="36873" name="TextBox 2"/>
          <p:cNvSpPr txBox="1">
            <a:spLocks noChangeArrowheads="1"/>
          </p:cNvSpPr>
          <p:nvPr/>
        </p:nvSpPr>
        <p:spPr bwMode="auto">
          <a:xfrm>
            <a:off x="683759" y="4663849"/>
            <a:ext cx="4440464" cy="356123"/>
          </a:xfrm>
          <a:prstGeom prst="rect">
            <a:avLst/>
          </a:prstGeom>
          <a:noFill/>
          <a:ln w="9525">
            <a:noFill/>
            <a:miter lim="800000"/>
            <a:headEnd/>
            <a:tailEnd/>
          </a:ln>
        </p:spPr>
        <p:txBody>
          <a:bodyPr>
            <a:spAutoFit/>
          </a:bodyPr>
          <a:lstStyle/>
          <a:p>
            <a:r>
              <a:rPr lang="en-GB" sz="1714" dirty="0"/>
              <a:t>6. Who it is for? Where it will be used? </a:t>
            </a:r>
          </a:p>
        </p:txBody>
      </p:sp>
      <p:sp>
        <p:nvSpPr>
          <p:cNvPr id="14" name="TextBox 2"/>
          <p:cNvSpPr txBox="1">
            <a:spLocks noChangeArrowheads="1"/>
          </p:cNvSpPr>
          <p:nvPr/>
        </p:nvSpPr>
        <p:spPr bwMode="auto">
          <a:xfrm>
            <a:off x="6511074" y="3103818"/>
            <a:ext cx="3230149" cy="923330"/>
          </a:xfrm>
          <a:prstGeom prst="rect">
            <a:avLst/>
          </a:prstGeom>
          <a:noFill/>
          <a:ln w="9525">
            <a:noFill/>
            <a:miter lim="800000"/>
            <a:headEnd/>
            <a:tailEnd/>
          </a:ln>
        </p:spPr>
        <p:txBody>
          <a:bodyPr wrap="square">
            <a:spAutoFit/>
          </a:bodyPr>
          <a:lstStyle/>
          <a:p>
            <a:r>
              <a:rPr lang="en-US" sz="1800" dirty="0"/>
              <a:t>4. What are the unique selling points / features of your design?</a:t>
            </a:r>
          </a:p>
        </p:txBody>
      </p:sp>
      <p:cxnSp>
        <p:nvCxnSpPr>
          <p:cNvPr id="17" name="Straight Arrow Connector 12"/>
          <p:cNvCxnSpPr>
            <a:cxnSpLocks noChangeShapeType="1"/>
          </p:cNvCxnSpPr>
          <p:nvPr/>
        </p:nvCxnSpPr>
        <p:spPr bwMode="auto">
          <a:xfrm flipH="1" flipV="1">
            <a:off x="5225175" y="4232931"/>
            <a:ext cx="229234" cy="844022"/>
          </a:xfrm>
          <a:prstGeom prst="straightConnector1">
            <a:avLst/>
          </a:prstGeom>
          <a:noFill/>
          <a:ln w="38100" algn="ctr">
            <a:solidFill>
              <a:schemeClr val="tx1"/>
            </a:solidFill>
            <a:round/>
            <a:headEnd/>
            <a:tailEnd type="arrow" w="med" len="med"/>
          </a:ln>
        </p:spPr>
      </p:cxnSp>
      <p:sp>
        <p:nvSpPr>
          <p:cNvPr id="2" name="TextBox 1"/>
          <p:cNvSpPr txBox="1"/>
          <p:nvPr/>
        </p:nvSpPr>
        <p:spPr>
          <a:xfrm>
            <a:off x="200472" y="6363456"/>
            <a:ext cx="2211869" cy="400110"/>
          </a:xfrm>
          <a:prstGeom prst="rect">
            <a:avLst/>
          </a:prstGeom>
          <a:noFill/>
        </p:spPr>
        <p:txBody>
          <a:bodyPr wrap="square" rtlCol="0">
            <a:spAutoFit/>
          </a:bodyPr>
          <a:lstStyle/>
          <a:p>
            <a:r>
              <a:rPr lang="en-GB" sz="2000" dirty="0"/>
              <a:t>Final design idea</a:t>
            </a:r>
          </a:p>
        </p:txBody>
      </p:sp>
      <p:sp>
        <p:nvSpPr>
          <p:cNvPr id="15" name="TextBox 2"/>
          <p:cNvSpPr txBox="1">
            <a:spLocks noChangeArrowheads="1"/>
          </p:cNvSpPr>
          <p:nvPr/>
        </p:nvSpPr>
        <p:spPr bwMode="auto">
          <a:xfrm>
            <a:off x="306421" y="2681780"/>
            <a:ext cx="2985317" cy="619913"/>
          </a:xfrm>
          <a:prstGeom prst="rect">
            <a:avLst/>
          </a:prstGeom>
          <a:noFill/>
          <a:ln w="9525">
            <a:noFill/>
            <a:miter lim="800000"/>
            <a:headEnd/>
            <a:tailEnd/>
          </a:ln>
        </p:spPr>
        <p:txBody>
          <a:bodyPr wrap="square">
            <a:spAutoFit/>
          </a:bodyPr>
          <a:lstStyle/>
          <a:p>
            <a:r>
              <a:rPr lang="en-GB" sz="1714" dirty="0"/>
              <a:t>Draw and colour in your final design idea</a:t>
            </a:r>
          </a:p>
        </p:txBody>
      </p:sp>
      <p:sp>
        <p:nvSpPr>
          <p:cNvPr id="16" name="TextBox 2"/>
          <p:cNvSpPr txBox="1">
            <a:spLocks noChangeArrowheads="1"/>
          </p:cNvSpPr>
          <p:nvPr/>
        </p:nvSpPr>
        <p:spPr bwMode="auto">
          <a:xfrm>
            <a:off x="4637079" y="411464"/>
            <a:ext cx="4440464" cy="356123"/>
          </a:xfrm>
          <a:prstGeom prst="rect">
            <a:avLst/>
          </a:prstGeom>
          <a:noFill/>
          <a:ln w="9525">
            <a:noFill/>
            <a:miter lim="800000"/>
            <a:headEnd/>
            <a:tailEnd/>
          </a:ln>
        </p:spPr>
        <p:txBody>
          <a:bodyPr>
            <a:spAutoFit/>
          </a:bodyPr>
          <a:lstStyle/>
          <a:p>
            <a:r>
              <a:rPr lang="en-GB" sz="1714" dirty="0"/>
              <a:t>2. What inspired it?</a:t>
            </a:r>
          </a:p>
        </p:txBody>
      </p:sp>
      <p:cxnSp>
        <p:nvCxnSpPr>
          <p:cNvPr id="18" name="Straight Arrow Connector 9"/>
          <p:cNvCxnSpPr>
            <a:cxnSpLocks noChangeShapeType="1"/>
          </p:cNvCxnSpPr>
          <p:nvPr/>
        </p:nvCxnSpPr>
        <p:spPr bwMode="auto">
          <a:xfrm flipH="1">
            <a:off x="4901406" y="902055"/>
            <a:ext cx="168548" cy="1148238"/>
          </a:xfrm>
          <a:prstGeom prst="straightConnector1">
            <a:avLst/>
          </a:prstGeom>
          <a:noFill/>
          <a:ln w="38100" algn="ctr">
            <a:solidFill>
              <a:schemeClr val="tx1"/>
            </a:solidFill>
            <a:round/>
            <a:headEnd/>
            <a:tailEnd type="arrow" w="med" len="med"/>
          </a:ln>
        </p:spPr>
      </p:cxnSp>
    </p:spTree>
    <p:extLst>
      <p:ext uri="{BB962C8B-B14F-4D97-AF65-F5344CB8AC3E}">
        <p14:creationId xmlns:p14="http://schemas.microsoft.com/office/powerpoint/2010/main" val="7728707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90564" y="836613"/>
            <a:ext cx="720725" cy="4318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5" name="Rectangle 4"/>
          <p:cNvSpPr/>
          <p:nvPr/>
        </p:nvSpPr>
        <p:spPr>
          <a:xfrm>
            <a:off x="1398589" y="836613"/>
            <a:ext cx="719137" cy="4318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 name="Rectangle 5"/>
          <p:cNvSpPr/>
          <p:nvPr/>
        </p:nvSpPr>
        <p:spPr>
          <a:xfrm>
            <a:off x="2117726" y="836613"/>
            <a:ext cx="720725" cy="4318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 name="Rectangle 6"/>
          <p:cNvSpPr/>
          <p:nvPr/>
        </p:nvSpPr>
        <p:spPr>
          <a:xfrm>
            <a:off x="2838450" y="836613"/>
            <a:ext cx="719138" cy="4318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8" name="Rectangle 7"/>
          <p:cNvSpPr/>
          <p:nvPr/>
        </p:nvSpPr>
        <p:spPr>
          <a:xfrm>
            <a:off x="3557589" y="836613"/>
            <a:ext cx="720725" cy="4318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9" name="Rectangle 8"/>
          <p:cNvSpPr/>
          <p:nvPr/>
        </p:nvSpPr>
        <p:spPr>
          <a:xfrm>
            <a:off x="4278314" y="836613"/>
            <a:ext cx="720725" cy="4318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5128" name="TextBox 11"/>
          <p:cNvSpPr txBox="1">
            <a:spLocks noChangeArrowheads="1"/>
          </p:cNvSpPr>
          <p:nvPr/>
        </p:nvSpPr>
        <p:spPr bwMode="auto">
          <a:xfrm>
            <a:off x="657225" y="560389"/>
            <a:ext cx="16906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200"/>
              <a:t>Shade from dark to light</a:t>
            </a:r>
            <a:endParaRPr lang="en-GB" altLang="en-US" sz="1200"/>
          </a:p>
        </p:txBody>
      </p:sp>
      <p:sp>
        <p:nvSpPr>
          <p:cNvPr id="13" name="Rectangle 12"/>
          <p:cNvSpPr/>
          <p:nvPr/>
        </p:nvSpPr>
        <p:spPr>
          <a:xfrm>
            <a:off x="657226" y="1628775"/>
            <a:ext cx="720725" cy="4318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4" name="Rectangle 13"/>
          <p:cNvSpPr/>
          <p:nvPr/>
        </p:nvSpPr>
        <p:spPr>
          <a:xfrm>
            <a:off x="1363664" y="1628775"/>
            <a:ext cx="720725" cy="4318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5" name="Rectangle 14"/>
          <p:cNvSpPr/>
          <p:nvPr/>
        </p:nvSpPr>
        <p:spPr>
          <a:xfrm>
            <a:off x="2084389" y="1628775"/>
            <a:ext cx="719137" cy="4318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6" name="Rectangle 15"/>
          <p:cNvSpPr/>
          <p:nvPr/>
        </p:nvSpPr>
        <p:spPr>
          <a:xfrm>
            <a:off x="2803526" y="1628775"/>
            <a:ext cx="720725" cy="4318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7" name="Rectangle 16"/>
          <p:cNvSpPr/>
          <p:nvPr/>
        </p:nvSpPr>
        <p:spPr>
          <a:xfrm>
            <a:off x="3524251" y="1628775"/>
            <a:ext cx="720725" cy="4318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8" name="Rectangle 17"/>
          <p:cNvSpPr/>
          <p:nvPr/>
        </p:nvSpPr>
        <p:spPr>
          <a:xfrm>
            <a:off x="4244975" y="1628775"/>
            <a:ext cx="719138" cy="4318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5135" name="TextBox 18"/>
          <p:cNvSpPr txBox="1">
            <a:spLocks noChangeArrowheads="1"/>
          </p:cNvSpPr>
          <p:nvPr/>
        </p:nvSpPr>
        <p:spPr bwMode="auto">
          <a:xfrm>
            <a:off x="623889" y="1352551"/>
            <a:ext cx="16906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200"/>
              <a:t>Shade from light to dark</a:t>
            </a:r>
            <a:endParaRPr lang="en-GB" altLang="en-US" sz="1200"/>
          </a:p>
        </p:txBody>
      </p:sp>
      <p:sp>
        <p:nvSpPr>
          <p:cNvPr id="20" name="Rectangle 19"/>
          <p:cNvSpPr/>
          <p:nvPr/>
        </p:nvSpPr>
        <p:spPr>
          <a:xfrm>
            <a:off x="690563" y="2565400"/>
            <a:ext cx="4273550" cy="4318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5137" name="TextBox 20"/>
          <p:cNvSpPr txBox="1">
            <a:spLocks noChangeArrowheads="1"/>
          </p:cNvSpPr>
          <p:nvPr/>
        </p:nvSpPr>
        <p:spPr bwMode="auto">
          <a:xfrm>
            <a:off x="623889" y="2282826"/>
            <a:ext cx="16922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200"/>
              <a:t>Shade dark – light - dark</a:t>
            </a:r>
            <a:endParaRPr lang="en-GB" altLang="en-US" sz="1200"/>
          </a:p>
        </p:txBody>
      </p:sp>
      <p:pic>
        <p:nvPicPr>
          <p:cNvPr id="5138" name="Picture 2" descr="Image result for c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2500" y="884239"/>
            <a:ext cx="1176338" cy="117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9" name="Picture 2" descr="Image result for c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4775" y="901700"/>
            <a:ext cx="1174750" cy="117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0" name="Picture 2" descr="Image result for c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2500" y="2708275"/>
            <a:ext cx="1176338" cy="117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1" name="Picture 2" descr="Image result for c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4775" y="2725739"/>
            <a:ext cx="1174750" cy="117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2" name="Picture 6" descr="Image result for light bulb"/>
          <p:cNvPicPr>
            <a:picLocks noChangeAspect="1" noChangeArrowheads="1"/>
          </p:cNvPicPr>
          <p:nvPr/>
        </p:nvPicPr>
        <p:blipFill>
          <a:blip r:embed="rId3">
            <a:extLst>
              <a:ext uri="{28A0092B-C50C-407E-A947-70E740481C1C}">
                <a14:useLocalDpi xmlns:a14="http://schemas.microsoft.com/office/drawing/2010/main" val="0"/>
              </a:ext>
            </a:extLst>
          </a:blip>
          <a:srcRect l="33125" t="15887" r="34044" b="22688"/>
          <a:stretch>
            <a:fillRect/>
          </a:stretch>
        </p:blipFill>
        <p:spPr bwMode="auto">
          <a:xfrm>
            <a:off x="5726113" y="698501"/>
            <a:ext cx="34290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3" name="Picture 6" descr="Image result for light bulb"/>
          <p:cNvPicPr>
            <a:picLocks noChangeAspect="1" noChangeArrowheads="1"/>
          </p:cNvPicPr>
          <p:nvPr/>
        </p:nvPicPr>
        <p:blipFill>
          <a:blip r:embed="rId3">
            <a:extLst>
              <a:ext uri="{28A0092B-C50C-407E-A947-70E740481C1C}">
                <a14:useLocalDpi xmlns:a14="http://schemas.microsoft.com/office/drawing/2010/main" val="0"/>
              </a:ext>
            </a:extLst>
          </a:blip>
          <a:srcRect l="33125" t="15887" r="34044" b="22688"/>
          <a:stretch>
            <a:fillRect/>
          </a:stretch>
        </p:blipFill>
        <p:spPr bwMode="auto">
          <a:xfrm>
            <a:off x="8899525" y="1449389"/>
            <a:ext cx="34290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4" name="Picture 6" descr="Image result for light bulb"/>
          <p:cNvPicPr>
            <a:picLocks noChangeAspect="1" noChangeArrowheads="1"/>
          </p:cNvPicPr>
          <p:nvPr/>
        </p:nvPicPr>
        <p:blipFill>
          <a:blip r:embed="rId3">
            <a:extLst>
              <a:ext uri="{28A0092B-C50C-407E-A947-70E740481C1C}">
                <a14:useLocalDpi xmlns:a14="http://schemas.microsoft.com/office/drawing/2010/main" val="0"/>
              </a:ext>
            </a:extLst>
          </a:blip>
          <a:srcRect l="33125" t="15887" r="34044" b="22688"/>
          <a:stretch>
            <a:fillRect/>
          </a:stretch>
        </p:blipFill>
        <p:spPr bwMode="auto">
          <a:xfrm>
            <a:off x="8140700" y="2282826"/>
            <a:ext cx="34290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5" name="Picture 6" descr="Image result for light bulb"/>
          <p:cNvPicPr>
            <a:picLocks noChangeAspect="1" noChangeArrowheads="1"/>
          </p:cNvPicPr>
          <p:nvPr/>
        </p:nvPicPr>
        <p:blipFill>
          <a:blip r:embed="rId3">
            <a:extLst>
              <a:ext uri="{28A0092B-C50C-407E-A947-70E740481C1C}">
                <a14:useLocalDpi xmlns:a14="http://schemas.microsoft.com/office/drawing/2010/main" val="0"/>
              </a:ext>
            </a:extLst>
          </a:blip>
          <a:srcRect l="33125" t="15887" r="34044" b="22688"/>
          <a:stretch>
            <a:fillRect/>
          </a:stretch>
        </p:blipFill>
        <p:spPr bwMode="auto">
          <a:xfrm>
            <a:off x="5897563" y="3705226"/>
            <a:ext cx="34131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46" name="TextBox 30"/>
          <p:cNvSpPr txBox="1">
            <a:spLocks noChangeArrowheads="1"/>
          </p:cNvSpPr>
          <p:nvPr/>
        </p:nvSpPr>
        <p:spPr bwMode="auto">
          <a:xfrm>
            <a:off x="6434139" y="363538"/>
            <a:ext cx="24653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200"/>
              <a:t>Shade considering the light direction</a:t>
            </a:r>
            <a:endParaRPr lang="en-GB" altLang="en-US" sz="1200"/>
          </a:p>
        </p:txBody>
      </p:sp>
      <p:pic>
        <p:nvPicPr>
          <p:cNvPr id="5147" name="Picture 8" descr="Image result for co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7314" y="4887914"/>
            <a:ext cx="1030287" cy="133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Rectangle 32"/>
          <p:cNvSpPr/>
          <p:nvPr/>
        </p:nvSpPr>
        <p:spPr>
          <a:xfrm>
            <a:off x="703264" y="3573463"/>
            <a:ext cx="1531937" cy="36036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5149" name="TextBox 33"/>
          <p:cNvSpPr txBox="1">
            <a:spLocks noChangeArrowheads="1"/>
          </p:cNvSpPr>
          <p:nvPr/>
        </p:nvSpPr>
        <p:spPr bwMode="auto">
          <a:xfrm>
            <a:off x="639764" y="3314701"/>
            <a:ext cx="17541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200"/>
              <a:t>Make a line of ///////////</a:t>
            </a:r>
            <a:endParaRPr lang="en-GB" altLang="en-US" sz="1200"/>
          </a:p>
        </p:txBody>
      </p:sp>
      <p:sp>
        <p:nvSpPr>
          <p:cNvPr id="35" name="Rectangle 34"/>
          <p:cNvSpPr/>
          <p:nvPr/>
        </p:nvSpPr>
        <p:spPr>
          <a:xfrm>
            <a:off x="685800" y="4321176"/>
            <a:ext cx="1531938" cy="36036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5151" name="TextBox 35"/>
          <p:cNvSpPr txBox="1">
            <a:spLocks noChangeArrowheads="1"/>
          </p:cNvSpPr>
          <p:nvPr/>
        </p:nvSpPr>
        <p:spPr bwMode="auto">
          <a:xfrm>
            <a:off x="622301" y="4062413"/>
            <a:ext cx="19272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200"/>
              <a:t>Fill box using curved strokes</a:t>
            </a:r>
            <a:endParaRPr lang="en-GB" altLang="en-US" sz="1200"/>
          </a:p>
        </p:txBody>
      </p:sp>
      <p:sp>
        <p:nvSpPr>
          <p:cNvPr id="37" name="Rectangle 36"/>
          <p:cNvSpPr/>
          <p:nvPr/>
        </p:nvSpPr>
        <p:spPr>
          <a:xfrm>
            <a:off x="703264" y="5146676"/>
            <a:ext cx="1531937" cy="35877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5153" name="TextBox 37"/>
          <p:cNvSpPr txBox="1">
            <a:spLocks noChangeArrowheads="1"/>
          </p:cNvSpPr>
          <p:nvPr/>
        </p:nvSpPr>
        <p:spPr bwMode="auto">
          <a:xfrm>
            <a:off x="639763" y="4887914"/>
            <a:ext cx="1295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200"/>
              <a:t>Fill box using dots</a:t>
            </a:r>
            <a:endParaRPr lang="en-GB" altLang="en-US" sz="1200"/>
          </a:p>
        </p:txBody>
      </p:sp>
      <p:sp>
        <p:nvSpPr>
          <p:cNvPr id="39" name="Rectangle 38"/>
          <p:cNvSpPr/>
          <p:nvPr/>
        </p:nvSpPr>
        <p:spPr>
          <a:xfrm>
            <a:off x="703264" y="5891214"/>
            <a:ext cx="1531937" cy="35877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5155" name="TextBox 39"/>
          <p:cNvSpPr txBox="1">
            <a:spLocks noChangeArrowheads="1"/>
          </p:cNvSpPr>
          <p:nvPr/>
        </p:nvSpPr>
        <p:spPr bwMode="auto">
          <a:xfrm>
            <a:off x="639763" y="5632451"/>
            <a:ext cx="1454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200"/>
              <a:t>Fill box using zigzags</a:t>
            </a:r>
            <a:endParaRPr lang="en-GB" altLang="en-US" sz="1200"/>
          </a:p>
        </p:txBody>
      </p:sp>
      <p:sp>
        <p:nvSpPr>
          <p:cNvPr id="5156" name="TextBox 40"/>
          <p:cNvSpPr txBox="1">
            <a:spLocks noChangeArrowheads="1"/>
          </p:cNvSpPr>
          <p:nvPr/>
        </p:nvSpPr>
        <p:spPr bwMode="auto">
          <a:xfrm>
            <a:off x="381000" y="-3175"/>
            <a:ext cx="11445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a:t>Rendering</a:t>
            </a:r>
          </a:p>
        </p:txBody>
      </p:sp>
      <p:pic>
        <p:nvPicPr>
          <p:cNvPr id="5157" name="Picture 2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09876" y="3622675"/>
            <a:ext cx="2549525"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8" name="Picture 8" descr="Image result for co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2375" y="4878388"/>
            <a:ext cx="1030288"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59" name="TextBox 43"/>
          <p:cNvSpPr txBox="1">
            <a:spLocks noChangeArrowheads="1"/>
          </p:cNvSpPr>
          <p:nvPr/>
        </p:nvSpPr>
        <p:spPr bwMode="auto">
          <a:xfrm>
            <a:off x="6427789" y="4794251"/>
            <a:ext cx="2847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200"/>
              <a:t>Add your light source and shade x2 cones</a:t>
            </a:r>
            <a:endParaRPr lang="en-GB" altLang="en-US" sz="1200"/>
          </a:p>
        </p:txBody>
      </p:sp>
      <p:sp>
        <p:nvSpPr>
          <p:cNvPr id="5160" name="TextBox 44"/>
          <p:cNvSpPr txBox="1">
            <a:spLocks noChangeArrowheads="1"/>
          </p:cNvSpPr>
          <p:nvPr/>
        </p:nvSpPr>
        <p:spPr bwMode="auto">
          <a:xfrm>
            <a:off x="3463925" y="3316288"/>
            <a:ext cx="105568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200"/>
              <a:t>Shade a robot</a:t>
            </a:r>
            <a:endParaRPr lang="en-GB" altLang="en-US" sz="1200"/>
          </a:p>
        </p:txBody>
      </p:sp>
      <p:sp>
        <p:nvSpPr>
          <p:cNvPr id="42" name="Rectangle 41"/>
          <p:cNvSpPr/>
          <p:nvPr/>
        </p:nvSpPr>
        <p:spPr>
          <a:xfrm>
            <a:off x="2732088" y="3563938"/>
            <a:ext cx="1016000" cy="366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Tree>
    <p:extLst>
      <p:ext uri="{BB962C8B-B14F-4D97-AF65-F5344CB8AC3E}">
        <p14:creationId xmlns:p14="http://schemas.microsoft.com/office/powerpoint/2010/main" val="32770161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Picture 10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4125" y="4725143"/>
            <a:ext cx="1815169" cy="1933407"/>
          </a:xfrm>
          <a:prstGeom prst="rect">
            <a:avLst/>
          </a:prstGeom>
          <a:noFill/>
          <a:ln>
            <a:noFill/>
          </a:ln>
        </p:spPr>
      </p:pic>
      <p:pic>
        <p:nvPicPr>
          <p:cNvPr id="97" name="Picture 9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8682" y="4739358"/>
            <a:ext cx="1815169" cy="1933407"/>
          </a:xfrm>
          <a:prstGeom prst="rect">
            <a:avLst/>
          </a:prstGeom>
          <a:noFill/>
          <a:ln>
            <a:noFill/>
          </a:ln>
        </p:spPr>
      </p:pic>
      <p:sp>
        <p:nvSpPr>
          <p:cNvPr id="96" name="Rectangle 95"/>
          <p:cNvSpPr/>
          <p:nvPr/>
        </p:nvSpPr>
        <p:spPr>
          <a:xfrm>
            <a:off x="272480" y="4909417"/>
            <a:ext cx="4644000" cy="1763348"/>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5" name="Rectangle 94"/>
          <p:cNvSpPr/>
          <p:nvPr/>
        </p:nvSpPr>
        <p:spPr>
          <a:xfrm>
            <a:off x="269212" y="4252838"/>
            <a:ext cx="4644000" cy="6120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55" name="Group 20"/>
          <p:cNvGrpSpPr>
            <a:grpSpLocks/>
          </p:cNvGrpSpPr>
          <p:nvPr/>
        </p:nvGrpSpPr>
        <p:grpSpPr bwMode="auto">
          <a:xfrm>
            <a:off x="307178" y="6094347"/>
            <a:ext cx="1227686" cy="548490"/>
            <a:chOff x="1292" y="2523"/>
            <a:chExt cx="1749" cy="1358"/>
          </a:xfrm>
        </p:grpSpPr>
        <p:sp>
          <p:nvSpPr>
            <p:cNvPr id="58" name="WordArt 15"/>
            <p:cNvSpPr>
              <a:spLocks noChangeArrowheads="1" noChangeShapeType="1" noTextEdit="1"/>
            </p:cNvSpPr>
            <p:nvPr/>
          </p:nvSpPr>
          <p:spPr bwMode="auto">
            <a:xfrm>
              <a:off x="1746" y="2795"/>
              <a:ext cx="796" cy="1086"/>
            </a:xfrm>
            <a:prstGeom prst="rect">
              <a:avLst/>
            </a:prstGeom>
          </p:spPr>
          <p:txBody>
            <a:bodyPr wrap="none" fromWordArt="1">
              <a:prstTxWarp prst="textPlain">
                <a:avLst>
                  <a:gd name="adj" fmla="val 50000"/>
                </a:avLst>
              </a:prstTxWarp>
            </a:bodyPr>
            <a:lstStyle/>
            <a:p>
              <a:pPr algn="ctr"/>
              <a:r>
                <a:rPr lang="en-GB" sz="9600" kern="10" dirty="0">
                  <a:ln w="9525">
                    <a:solidFill>
                      <a:srgbClr val="000000"/>
                    </a:solidFill>
                    <a:round/>
                    <a:headEnd/>
                    <a:tailEnd/>
                  </a:ln>
                  <a:gradFill rotWithShape="1">
                    <a:gsLst>
                      <a:gs pos="0">
                        <a:srgbClr val="00FF00"/>
                      </a:gs>
                      <a:gs pos="50000">
                        <a:srgbClr val="00FF00">
                          <a:gamma/>
                          <a:tint val="9412"/>
                          <a:invGamma/>
                        </a:srgbClr>
                      </a:gs>
                      <a:gs pos="100000">
                        <a:srgbClr val="00FF00"/>
                      </a:gs>
                    </a:gsLst>
                    <a:lin ang="5400000" scaled="1"/>
                  </a:gradFill>
                  <a:latin typeface="Arial Black"/>
                </a:rPr>
                <a:t>P</a:t>
              </a:r>
            </a:p>
          </p:txBody>
        </p:sp>
        <p:sp>
          <p:nvSpPr>
            <p:cNvPr id="56" name="WordArt 16"/>
            <p:cNvSpPr>
              <a:spLocks noChangeArrowheads="1" noChangeShapeType="1" noTextEdit="1"/>
            </p:cNvSpPr>
            <p:nvPr/>
          </p:nvSpPr>
          <p:spPr bwMode="auto">
            <a:xfrm rot="834586">
              <a:off x="2336" y="2614"/>
              <a:ext cx="705" cy="1086"/>
            </a:xfrm>
            <a:prstGeom prst="rect">
              <a:avLst/>
            </a:prstGeom>
          </p:spPr>
          <p:txBody>
            <a:bodyPr wrap="none" fromWordArt="1">
              <a:prstTxWarp prst="textPlain">
                <a:avLst>
                  <a:gd name="adj" fmla="val 50000"/>
                </a:avLst>
              </a:prstTxWarp>
            </a:bodyPr>
            <a:lstStyle/>
            <a:p>
              <a:pPr algn="ctr"/>
              <a:endParaRPr lang="en-GB" sz="9600" kern="10" dirty="0">
                <a:ln w="9525">
                  <a:solidFill>
                    <a:srgbClr val="000000"/>
                  </a:solidFill>
                  <a:round/>
                  <a:headEnd/>
                  <a:tailEnd/>
                </a:ln>
                <a:gradFill rotWithShape="1">
                  <a:gsLst>
                    <a:gs pos="0">
                      <a:srgbClr val="FF0000"/>
                    </a:gs>
                    <a:gs pos="100000">
                      <a:srgbClr val="FFFF00"/>
                    </a:gs>
                  </a:gsLst>
                  <a:path path="rect">
                    <a:fillToRect l="50000" t="50000" r="50000" b="50000"/>
                  </a:path>
                </a:gradFill>
                <a:latin typeface="Arial Black"/>
              </a:endParaRPr>
            </a:p>
          </p:txBody>
        </p:sp>
        <p:sp>
          <p:nvSpPr>
            <p:cNvPr id="57" name="WordArt 14"/>
            <p:cNvSpPr>
              <a:spLocks noChangeArrowheads="1" noChangeShapeType="1" noTextEdit="1"/>
            </p:cNvSpPr>
            <p:nvPr/>
          </p:nvSpPr>
          <p:spPr bwMode="auto">
            <a:xfrm>
              <a:off x="1292" y="2523"/>
              <a:ext cx="772" cy="1086"/>
            </a:xfrm>
            <a:prstGeom prst="rect">
              <a:avLst/>
            </a:prstGeom>
          </p:spPr>
          <p:txBody>
            <a:bodyPr wrap="none" fromWordArt="1">
              <a:prstTxWarp prst="textPlain">
                <a:avLst>
                  <a:gd name="adj" fmla="val 50000"/>
                </a:avLst>
              </a:prstTxWarp>
            </a:bodyPr>
            <a:lstStyle/>
            <a:p>
              <a:pPr algn="ctr"/>
              <a:r>
                <a:rPr lang="en-GB" sz="9600" kern="10" dirty="0">
                  <a:ln w="9525">
                    <a:solidFill>
                      <a:srgbClr val="777777"/>
                    </a:solidFill>
                    <a:round/>
                    <a:headEnd/>
                    <a:tailEnd/>
                  </a:ln>
                  <a:gradFill rotWithShape="1">
                    <a:gsLst>
                      <a:gs pos="0">
                        <a:srgbClr val="FF9900"/>
                      </a:gs>
                      <a:gs pos="100000">
                        <a:srgbClr val="FF9900">
                          <a:gamma/>
                          <a:tint val="22353"/>
                          <a:invGamma/>
                        </a:srgbClr>
                      </a:gs>
                    </a:gsLst>
                    <a:lin ang="2700000" scaled="1"/>
                  </a:gradFill>
                  <a:latin typeface="Arial Black"/>
                </a:rPr>
                <a:t>M</a:t>
              </a:r>
            </a:p>
          </p:txBody>
        </p:sp>
      </p:grpSp>
      <p:sp>
        <p:nvSpPr>
          <p:cNvPr id="2" name="Title 1"/>
          <p:cNvSpPr>
            <a:spLocks noGrp="1"/>
          </p:cNvSpPr>
          <p:nvPr>
            <p:ph type="title"/>
          </p:nvPr>
        </p:nvSpPr>
        <p:spPr>
          <a:xfrm>
            <a:off x="6238884" y="71414"/>
            <a:ext cx="3593648" cy="526286"/>
          </a:xfrm>
        </p:spPr>
        <p:txBody>
          <a:bodyPr>
            <a:noAutofit/>
          </a:bodyPr>
          <a:lstStyle/>
          <a:p>
            <a:r>
              <a:rPr lang="en-GB" sz="2000" dirty="0"/>
              <a:t>Shading, Rendering and Texture</a:t>
            </a:r>
          </a:p>
        </p:txBody>
      </p:sp>
      <p:sp>
        <p:nvSpPr>
          <p:cNvPr id="7" name="Rectangle 6"/>
          <p:cNvSpPr/>
          <p:nvPr/>
        </p:nvSpPr>
        <p:spPr>
          <a:xfrm>
            <a:off x="200472" y="188640"/>
            <a:ext cx="9520214" cy="6552728"/>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dirty="0"/>
          </a:p>
        </p:txBody>
      </p:sp>
      <p:sp>
        <p:nvSpPr>
          <p:cNvPr id="19" name="TextBox 18"/>
          <p:cNvSpPr txBox="1"/>
          <p:nvPr/>
        </p:nvSpPr>
        <p:spPr>
          <a:xfrm>
            <a:off x="263852" y="2318832"/>
            <a:ext cx="4668441" cy="538609"/>
          </a:xfrm>
          <a:prstGeom prst="rect">
            <a:avLst/>
          </a:prstGeom>
          <a:noFill/>
          <a:ln w="9525">
            <a:solidFill>
              <a:schemeClr val="tx1"/>
            </a:solidFill>
            <a:prstDash val="dash"/>
          </a:ln>
        </p:spPr>
        <p:txBody>
          <a:bodyPr wrap="square" rtlCol="0">
            <a:spAutoFit/>
          </a:bodyPr>
          <a:lstStyle/>
          <a:p>
            <a:r>
              <a:rPr lang="en-GB" sz="900" u="sng" dirty="0"/>
              <a:t>Rendering – Colour Pencil Only</a:t>
            </a:r>
          </a:p>
          <a:p>
            <a:pPr marL="228600" indent="-228600">
              <a:buFont typeface="+mj-lt"/>
              <a:buAutoNum type="arabicPeriod"/>
            </a:pPr>
            <a:r>
              <a:rPr lang="en-GB" sz="500" dirty="0"/>
              <a:t>As before use your shading technique to render with one colour from light to dark</a:t>
            </a:r>
          </a:p>
          <a:p>
            <a:pPr marL="228600" indent="-228600">
              <a:buFont typeface="+mj-lt"/>
              <a:buAutoNum type="arabicPeriod"/>
            </a:pPr>
            <a:r>
              <a:rPr lang="en-GB" sz="500" dirty="0"/>
              <a:t>Select 2 colours and blend those 2 colours from 1 to another  (E.G. Blue from the left, shading 6 squares right. Green from the left, shading 6 squares left)</a:t>
            </a:r>
          </a:p>
          <a:p>
            <a:pPr marL="228600" indent="-228600">
              <a:buFont typeface="+mj-lt"/>
              <a:buAutoNum type="arabicPeriod"/>
            </a:pPr>
            <a:r>
              <a:rPr lang="en-GB" sz="500" dirty="0"/>
              <a:t>Blend 2 or more colours smoothly</a:t>
            </a:r>
          </a:p>
          <a:p>
            <a:pPr marL="228600" indent="-228600">
              <a:buFont typeface="+mj-lt"/>
              <a:buAutoNum type="arabicPeriod"/>
            </a:pPr>
            <a:r>
              <a:rPr lang="en-GB" sz="500" dirty="0"/>
              <a:t>Sketch your initials as block capital letters and show off your new rendering and shading skills</a:t>
            </a:r>
          </a:p>
        </p:txBody>
      </p:sp>
      <p:grpSp>
        <p:nvGrpSpPr>
          <p:cNvPr id="32" name="Group 31"/>
          <p:cNvGrpSpPr/>
          <p:nvPr/>
        </p:nvGrpSpPr>
        <p:grpSpPr>
          <a:xfrm>
            <a:off x="269475" y="3568254"/>
            <a:ext cx="4644000" cy="612000"/>
            <a:chOff x="316420" y="3592370"/>
            <a:chExt cx="3383293" cy="403938"/>
          </a:xfrm>
        </p:grpSpPr>
        <p:sp>
          <p:nvSpPr>
            <p:cNvPr id="20" name="Rectangle 19"/>
            <p:cNvSpPr/>
            <p:nvPr/>
          </p:nvSpPr>
          <p:spPr>
            <a:xfrm>
              <a:off x="316420" y="3592370"/>
              <a:ext cx="376002" cy="403938"/>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Rectangle 20"/>
            <p:cNvSpPr/>
            <p:nvPr/>
          </p:nvSpPr>
          <p:spPr>
            <a:xfrm>
              <a:off x="692964" y="3592370"/>
              <a:ext cx="376002" cy="403938"/>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p:cNvSpPr/>
            <p:nvPr/>
          </p:nvSpPr>
          <p:spPr>
            <a:xfrm>
              <a:off x="1067274" y="3592370"/>
              <a:ext cx="376002" cy="403938"/>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Rectangle 22"/>
            <p:cNvSpPr/>
            <p:nvPr/>
          </p:nvSpPr>
          <p:spPr>
            <a:xfrm>
              <a:off x="1441584" y="3592370"/>
              <a:ext cx="376002" cy="403938"/>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ectangle 23"/>
            <p:cNvSpPr/>
            <p:nvPr/>
          </p:nvSpPr>
          <p:spPr>
            <a:xfrm>
              <a:off x="1815894" y="3592370"/>
              <a:ext cx="376002" cy="403938"/>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Rectangle 24"/>
            <p:cNvSpPr/>
            <p:nvPr/>
          </p:nvSpPr>
          <p:spPr>
            <a:xfrm>
              <a:off x="2192648" y="3592370"/>
              <a:ext cx="376002" cy="403938"/>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Rectangle 25"/>
            <p:cNvSpPr/>
            <p:nvPr/>
          </p:nvSpPr>
          <p:spPr>
            <a:xfrm>
              <a:off x="2570394" y="3592370"/>
              <a:ext cx="376002" cy="403938"/>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p:cNvSpPr/>
            <p:nvPr/>
          </p:nvSpPr>
          <p:spPr>
            <a:xfrm>
              <a:off x="2945906" y="3592370"/>
              <a:ext cx="376002" cy="403938"/>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Rectangle 27"/>
            <p:cNvSpPr/>
            <p:nvPr/>
          </p:nvSpPr>
          <p:spPr>
            <a:xfrm>
              <a:off x="3323711" y="3592370"/>
              <a:ext cx="376002" cy="403938"/>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0" name="Rectangle 29"/>
          <p:cNvSpPr/>
          <p:nvPr/>
        </p:nvSpPr>
        <p:spPr>
          <a:xfrm>
            <a:off x="267555" y="2887908"/>
            <a:ext cx="4644000" cy="6120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4" name="TextBox 43"/>
          <p:cNvSpPr txBox="1"/>
          <p:nvPr/>
        </p:nvSpPr>
        <p:spPr>
          <a:xfrm>
            <a:off x="1314500" y="4854352"/>
            <a:ext cx="214314" cy="230832"/>
          </a:xfrm>
          <a:prstGeom prst="rect">
            <a:avLst/>
          </a:prstGeom>
          <a:noFill/>
        </p:spPr>
        <p:txBody>
          <a:bodyPr wrap="square" rtlCol="0">
            <a:spAutoFit/>
          </a:bodyPr>
          <a:lstStyle/>
          <a:p>
            <a:r>
              <a:rPr lang="en-GB" sz="900" dirty="0"/>
              <a:t>4</a:t>
            </a:r>
          </a:p>
        </p:txBody>
      </p:sp>
      <p:sp>
        <p:nvSpPr>
          <p:cNvPr id="45" name="Rectangle 44"/>
          <p:cNvSpPr/>
          <p:nvPr/>
        </p:nvSpPr>
        <p:spPr>
          <a:xfrm>
            <a:off x="236792" y="2284925"/>
            <a:ext cx="4735140" cy="441959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48" name="Group 20"/>
          <p:cNvGrpSpPr>
            <a:grpSpLocks/>
          </p:cNvGrpSpPr>
          <p:nvPr/>
        </p:nvGrpSpPr>
        <p:grpSpPr bwMode="auto">
          <a:xfrm>
            <a:off x="320417" y="4957783"/>
            <a:ext cx="1090187" cy="578695"/>
            <a:chOff x="1292" y="2523"/>
            <a:chExt cx="1769" cy="1469"/>
          </a:xfrm>
        </p:grpSpPr>
        <p:sp>
          <p:nvSpPr>
            <p:cNvPr id="49" name="WordArt 16"/>
            <p:cNvSpPr>
              <a:spLocks noChangeArrowheads="1" noChangeShapeType="1" noTextEdit="1"/>
            </p:cNvSpPr>
            <p:nvPr/>
          </p:nvSpPr>
          <p:spPr bwMode="auto">
            <a:xfrm rot="834586">
              <a:off x="2318" y="2614"/>
              <a:ext cx="705" cy="1086"/>
            </a:xfrm>
            <a:prstGeom prst="rect">
              <a:avLst/>
            </a:prstGeom>
          </p:spPr>
          <p:txBody>
            <a:bodyPr wrap="none" fromWordArt="1">
              <a:prstTxWarp prst="textPlain">
                <a:avLst>
                  <a:gd name="adj" fmla="val 50000"/>
                </a:avLst>
              </a:prstTxWarp>
            </a:bodyPr>
            <a:lstStyle/>
            <a:p>
              <a:pPr algn="ctr"/>
              <a:r>
                <a:rPr lang="en-GB" sz="9600" kern="10" dirty="0">
                  <a:ln w="9525">
                    <a:solidFill>
                      <a:srgbClr val="000000"/>
                    </a:solidFill>
                    <a:round/>
                    <a:headEnd/>
                    <a:tailEnd/>
                  </a:ln>
                  <a:gradFill rotWithShape="1">
                    <a:gsLst>
                      <a:gs pos="0">
                        <a:srgbClr val="FF0000"/>
                      </a:gs>
                      <a:gs pos="100000">
                        <a:srgbClr val="FFFF00"/>
                      </a:gs>
                    </a:gsLst>
                    <a:path path="rect">
                      <a:fillToRect l="50000" t="50000" r="50000" b="50000"/>
                    </a:path>
                  </a:gradFill>
                  <a:latin typeface="Arial Black"/>
                </a:rPr>
                <a:t>R</a:t>
              </a:r>
            </a:p>
          </p:txBody>
        </p:sp>
        <p:sp>
          <p:nvSpPr>
            <p:cNvPr id="50" name="WordArt 14"/>
            <p:cNvSpPr>
              <a:spLocks noChangeArrowheads="1" noChangeShapeType="1" noTextEdit="1"/>
            </p:cNvSpPr>
            <p:nvPr/>
          </p:nvSpPr>
          <p:spPr bwMode="auto">
            <a:xfrm>
              <a:off x="1292" y="2523"/>
              <a:ext cx="772" cy="1086"/>
            </a:xfrm>
            <a:prstGeom prst="rect">
              <a:avLst/>
            </a:prstGeom>
          </p:spPr>
          <p:txBody>
            <a:bodyPr wrap="none" fromWordArt="1">
              <a:prstTxWarp prst="textPlain">
                <a:avLst>
                  <a:gd name="adj" fmla="val 50000"/>
                </a:avLst>
              </a:prstTxWarp>
            </a:bodyPr>
            <a:lstStyle/>
            <a:p>
              <a:pPr algn="ctr"/>
              <a:r>
                <a:rPr lang="en-GB" sz="9600" kern="10" dirty="0">
                  <a:ln w="9525">
                    <a:solidFill>
                      <a:srgbClr val="777777"/>
                    </a:solidFill>
                    <a:round/>
                    <a:headEnd/>
                    <a:tailEnd/>
                  </a:ln>
                  <a:gradFill rotWithShape="1">
                    <a:gsLst>
                      <a:gs pos="0">
                        <a:srgbClr val="FF9900"/>
                      </a:gs>
                      <a:gs pos="100000">
                        <a:srgbClr val="FF9900">
                          <a:gamma/>
                          <a:tint val="22353"/>
                          <a:invGamma/>
                        </a:srgbClr>
                      </a:gs>
                    </a:gsLst>
                    <a:lin ang="2700000" scaled="1"/>
                  </a:gradFill>
                  <a:latin typeface="Arial Black"/>
                </a:rPr>
                <a:t>A</a:t>
              </a:r>
            </a:p>
          </p:txBody>
        </p:sp>
        <p:sp>
          <p:nvSpPr>
            <p:cNvPr id="51" name="WordArt 15"/>
            <p:cNvSpPr>
              <a:spLocks noChangeArrowheads="1" noChangeShapeType="1" noTextEdit="1"/>
            </p:cNvSpPr>
            <p:nvPr/>
          </p:nvSpPr>
          <p:spPr bwMode="auto">
            <a:xfrm>
              <a:off x="1768" y="2906"/>
              <a:ext cx="796" cy="1086"/>
            </a:xfrm>
            <a:prstGeom prst="rect">
              <a:avLst/>
            </a:prstGeom>
          </p:spPr>
          <p:txBody>
            <a:bodyPr wrap="none" fromWordArt="1">
              <a:prstTxWarp prst="textPlain">
                <a:avLst>
                  <a:gd name="adj" fmla="val 50000"/>
                </a:avLst>
              </a:prstTxWarp>
            </a:bodyPr>
            <a:lstStyle/>
            <a:p>
              <a:pPr algn="ctr"/>
              <a:r>
                <a:rPr lang="en-GB" sz="9600" kern="10" dirty="0">
                  <a:ln w="9525">
                    <a:solidFill>
                      <a:srgbClr val="000000"/>
                    </a:solidFill>
                    <a:round/>
                    <a:headEnd/>
                    <a:tailEnd/>
                  </a:ln>
                  <a:gradFill rotWithShape="1">
                    <a:gsLst>
                      <a:gs pos="0">
                        <a:srgbClr val="00FF00"/>
                      </a:gs>
                      <a:gs pos="50000">
                        <a:srgbClr val="00FF00">
                          <a:gamma/>
                          <a:tint val="9412"/>
                          <a:invGamma/>
                        </a:srgbClr>
                      </a:gs>
                      <a:gs pos="100000">
                        <a:srgbClr val="00FF00"/>
                      </a:gs>
                    </a:gsLst>
                    <a:lin ang="5400000" scaled="1"/>
                  </a:gradFill>
                  <a:latin typeface="Arial Black"/>
                </a:rPr>
                <a:t>V</a:t>
              </a:r>
            </a:p>
          </p:txBody>
        </p:sp>
        <p:sp>
          <p:nvSpPr>
            <p:cNvPr id="52" name="Line 17"/>
            <p:cNvSpPr>
              <a:spLocks noChangeShapeType="1"/>
            </p:cNvSpPr>
            <p:nvPr/>
          </p:nvSpPr>
          <p:spPr bwMode="auto">
            <a:xfrm>
              <a:off x="2336" y="3612"/>
              <a:ext cx="90" cy="0"/>
            </a:xfrm>
            <a:prstGeom prst="line">
              <a:avLst/>
            </a:prstGeom>
            <a:noFill/>
            <a:ln w="9525">
              <a:solidFill>
                <a:schemeClr val="tx1"/>
              </a:solidFill>
              <a:round/>
              <a:headEnd/>
              <a:tailEnd/>
            </a:ln>
            <a:effectLst/>
          </p:spPr>
          <p:txBody>
            <a:bodyPr/>
            <a:lstStyle/>
            <a:p>
              <a:endParaRPr lang="en-GB" dirty="0"/>
            </a:p>
          </p:txBody>
        </p:sp>
        <p:sp>
          <p:nvSpPr>
            <p:cNvPr id="53" name="Line 18"/>
            <p:cNvSpPr>
              <a:spLocks noChangeShapeType="1"/>
            </p:cNvSpPr>
            <p:nvPr/>
          </p:nvSpPr>
          <p:spPr bwMode="auto">
            <a:xfrm>
              <a:off x="2653" y="3612"/>
              <a:ext cx="227" cy="0"/>
            </a:xfrm>
            <a:prstGeom prst="line">
              <a:avLst/>
            </a:prstGeom>
            <a:noFill/>
            <a:ln w="9525">
              <a:solidFill>
                <a:schemeClr val="tx1"/>
              </a:solidFill>
              <a:round/>
              <a:headEnd/>
              <a:tailEnd/>
            </a:ln>
            <a:effectLst/>
          </p:spPr>
          <p:txBody>
            <a:bodyPr/>
            <a:lstStyle/>
            <a:p>
              <a:endParaRPr lang="en-GB" dirty="0"/>
            </a:p>
          </p:txBody>
        </p:sp>
        <p:sp>
          <p:nvSpPr>
            <p:cNvPr id="54" name="Rectangle 19"/>
            <p:cNvSpPr>
              <a:spLocks noChangeArrowheads="1"/>
            </p:cNvSpPr>
            <p:nvPr/>
          </p:nvSpPr>
          <p:spPr bwMode="auto">
            <a:xfrm>
              <a:off x="2336" y="3612"/>
              <a:ext cx="725" cy="272"/>
            </a:xfrm>
            <a:prstGeom prst="rect">
              <a:avLst/>
            </a:prstGeom>
            <a:solidFill>
              <a:srgbClr val="FFFFFF"/>
            </a:solidFill>
            <a:ln w="9525">
              <a:noFill/>
              <a:miter lim="800000"/>
              <a:headEnd/>
              <a:tailEnd/>
            </a:ln>
            <a:effectLst/>
          </p:spPr>
          <p:txBody>
            <a:bodyPr wrap="none" anchor="ctr"/>
            <a:lstStyle/>
            <a:p>
              <a:endParaRPr lang="en-GB" dirty="0"/>
            </a:p>
          </p:txBody>
        </p:sp>
      </p:grpSp>
      <p:grpSp>
        <p:nvGrpSpPr>
          <p:cNvPr id="69" name="Group 20"/>
          <p:cNvGrpSpPr>
            <a:grpSpLocks/>
          </p:cNvGrpSpPr>
          <p:nvPr/>
        </p:nvGrpSpPr>
        <p:grpSpPr bwMode="auto">
          <a:xfrm>
            <a:off x="215482" y="5517232"/>
            <a:ext cx="1288573" cy="515585"/>
            <a:chOff x="1292" y="2523"/>
            <a:chExt cx="1749" cy="1358"/>
          </a:xfrm>
        </p:grpSpPr>
        <p:sp>
          <p:nvSpPr>
            <p:cNvPr id="70" name="WordArt 14"/>
            <p:cNvSpPr>
              <a:spLocks noChangeArrowheads="1" noChangeShapeType="1" noTextEdit="1"/>
            </p:cNvSpPr>
            <p:nvPr/>
          </p:nvSpPr>
          <p:spPr bwMode="auto">
            <a:xfrm>
              <a:off x="1292" y="2523"/>
              <a:ext cx="772" cy="1086"/>
            </a:xfrm>
            <a:prstGeom prst="rect">
              <a:avLst/>
            </a:prstGeom>
          </p:spPr>
          <p:txBody>
            <a:bodyPr wrap="none" fromWordArt="1">
              <a:prstTxWarp prst="textPlain">
                <a:avLst>
                  <a:gd name="adj" fmla="val 50000"/>
                </a:avLst>
              </a:prstTxWarp>
            </a:bodyPr>
            <a:lstStyle/>
            <a:p>
              <a:pPr algn="ctr"/>
              <a:endParaRPr lang="en-GB" sz="9600" kern="10" dirty="0">
                <a:ln w="9525">
                  <a:solidFill>
                    <a:srgbClr val="777777"/>
                  </a:solidFill>
                  <a:round/>
                  <a:headEnd/>
                  <a:tailEnd/>
                </a:ln>
                <a:gradFill rotWithShape="1">
                  <a:gsLst>
                    <a:gs pos="0">
                      <a:srgbClr val="FF9900"/>
                    </a:gs>
                    <a:gs pos="100000">
                      <a:srgbClr val="FF9900">
                        <a:gamma/>
                        <a:tint val="22353"/>
                        <a:invGamma/>
                      </a:srgbClr>
                    </a:gs>
                  </a:gsLst>
                  <a:lin ang="2700000" scaled="1"/>
                </a:gradFill>
                <a:latin typeface="Arial Black"/>
              </a:endParaRPr>
            </a:p>
          </p:txBody>
        </p:sp>
        <p:sp>
          <p:nvSpPr>
            <p:cNvPr id="71" name="WordArt 15"/>
            <p:cNvSpPr>
              <a:spLocks noChangeArrowheads="1" noChangeShapeType="1" noTextEdit="1"/>
            </p:cNvSpPr>
            <p:nvPr/>
          </p:nvSpPr>
          <p:spPr bwMode="auto">
            <a:xfrm>
              <a:off x="1746" y="2795"/>
              <a:ext cx="796" cy="1086"/>
            </a:xfrm>
            <a:prstGeom prst="rect">
              <a:avLst/>
            </a:prstGeom>
          </p:spPr>
          <p:txBody>
            <a:bodyPr wrap="none" fromWordArt="1">
              <a:prstTxWarp prst="textPlain">
                <a:avLst>
                  <a:gd name="adj" fmla="val 50000"/>
                </a:avLst>
              </a:prstTxWarp>
            </a:bodyPr>
            <a:lstStyle/>
            <a:p>
              <a:pPr algn="ctr"/>
              <a:r>
                <a:rPr lang="en-GB" sz="9600" kern="10" dirty="0">
                  <a:ln w="9525">
                    <a:solidFill>
                      <a:srgbClr val="000000"/>
                    </a:solidFill>
                    <a:round/>
                    <a:headEnd/>
                    <a:tailEnd/>
                  </a:ln>
                  <a:gradFill rotWithShape="1">
                    <a:gsLst>
                      <a:gs pos="0">
                        <a:srgbClr val="00FF00"/>
                      </a:gs>
                      <a:gs pos="50000">
                        <a:srgbClr val="00FF00">
                          <a:gamma/>
                          <a:tint val="9412"/>
                          <a:invGamma/>
                        </a:srgbClr>
                      </a:gs>
                      <a:gs pos="100000">
                        <a:srgbClr val="00FF00"/>
                      </a:gs>
                    </a:gsLst>
                    <a:lin ang="5400000" scaled="1"/>
                  </a:gradFill>
                  <a:latin typeface="Arial Black"/>
                </a:rPr>
                <a:t>S</a:t>
              </a:r>
            </a:p>
          </p:txBody>
        </p:sp>
        <p:sp>
          <p:nvSpPr>
            <p:cNvPr id="72" name="Line 17"/>
            <p:cNvSpPr>
              <a:spLocks noChangeShapeType="1"/>
            </p:cNvSpPr>
            <p:nvPr/>
          </p:nvSpPr>
          <p:spPr bwMode="auto">
            <a:xfrm>
              <a:off x="2336" y="3612"/>
              <a:ext cx="90" cy="0"/>
            </a:xfrm>
            <a:prstGeom prst="line">
              <a:avLst/>
            </a:prstGeom>
            <a:noFill/>
            <a:ln w="9525">
              <a:solidFill>
                <a:schemeClr val="tx1"/>
              </a:solidFill>
              <a:round/>
              <a:headEnd/>
              <a:tailEnd/>
            </a:ln>
            <a:effectLst/>
          </p:spPr>
          <p:txBody>
            <a:bodyPr/>
            <a:lstStyle/>
            <a:p>
              <a:endParaRPr lang="en-GB" dirty="0"/>
            </a:p>
          </p:txBody>
        </p:sp>
        <p:sp>
          <p:nvSpPr>
            <p:cNvPr id="73" name="Line 18"/>
            <p:cNvSpPr>
              <a:spLocks noChangeShapeType="1"/>
            </p:cNvSpPr>
            <p:nvPr/>
          </p:nvSpPr>
          <p:spPr bwMode="auto">
            <a:xfrm>
              <a:off x="2653" y="3612"/>
              <a:ext cx="227" cy="0"/>
            </a:xfrm>
            <a:prstGeom prst="line">
              <a:avLst/>
            </a:prstGeom>
            <a:noFill/>
            <a:ln w="9525">
              <a:solidFill>
                <a:schemeClr val="tx1"/>
              </a:solidFill>
              <a:round/>
              <a:headEnd/>
              <a:tailEnd/>
            </a:ln>
            <a:effectLst/>
          </p:spPr>
          <p:txBody>
            <a:bodyPr/>
            <a:lstStyle/>
            <a:p>
              <a:endParaRPr lang="en-GB" dirty="0"/>
            </a:p>
          </p:txBody>
        </p:sp>
        <p:sp>
          <p:nvSpPr>
            <p:cNvPr id="74" name="WordArt 16"/>
            <p:cNvSpPr>
              <a:spLocks noChangeArrowheads="1" noChangeShapeType="1" noTextEdit="1"/>
            </p:cNvSpPr>
            <p:nvPr/>
          </p:nvSpPr>
          <p:spPr bwMode="auto">
            <a:xfrm rot="834586">
              <a:off x="2336" y="2614"/>
              <a:ext cx="705" cy="1086"/>
            </a:xfrm>
            <a:prstGeom prst="rect">
              <a:avLst/>
            </a:prstGeom>
          </p:spPr>
          <p:txBody>
            <a:bodyPr wrap="none" fromWordArt="1">
              <a:prstTxWarp prst="textPlain">
                <a:avLst>
                  <a:gd name="adj" fmla="val 50000"/>
                </a:avLst>
              </a:prstTxWarp>
            </a:bodyPr>
            <a:lstStyle/>
            <a:p>
              <a:pPr algn="ctr"/>
              <a:r>
                <a:rPr lang="en-GB" sz="9600" kern="10" dirty="0">
                  <a:ln w="9525">
                    <a:solidFill>
                      <a:srgbClr val="000000"/>
                    </a:solidFill>
                    <a:round/>
                    <a:headEnd/>
                    <a:tailEnd/>
                  </a:ln>
                  <a:gradFill rotWithShape="1">
                    <a:gsLst>
                      <a:gs pos="0">
                        <a:srgbClr val="FF0000"/>
                      </a:gs>
                      <a:gs pos="100000">
                        <a:srgbClr val="FFFF00"/>
                      </a:gs>
                    </a:gsLst>
                    <a:path path="rect">
                      <a:fillToRect l="50000" t="50000" r="50000" b="50000"/>
                    </a:path>
                  </a:gradFill>
                  <a:latin typeface="Arial Black"/>
                </a:rPr>
                <a:t>D</a:t>
              </a:r>
            </a:p>
          </p:txBody>
        </p:sp>
      </p:grpSp>
      <p:sp>
        <p:nvSpPr>
          <p:cNvPr id="75" name="TextBox 74"/>
          <p:cNvSpPr txBox="1"/>
          <p:nvPr/>
        </p:nvSpPr>
        <p:spPr>
          <a:xfrm>
            <a:off x="5024438" y="483214"/>
            <a:ext cx="3528962" cy="638636"/>
          </a:xfrm>
          <a:prstGeom prst="rect">
            <a:avLst/>
          </a:prstGeom>
          <a:noFill/>
          <a:ln w="12700">
            <a:solidFill>
              <a:schemeClr val="tx1"/>
            </a:solidFill>
            <a:prstDash val="dash"/>
          </a:ln>
        </p:spPr>
        <p:txBody>
          <a:bodyPr wrap="square" rtlCol="0">
            <a:spAutoFit/>
          </a:bodyPr>
          <a:lstStyle/>
          <a:p>
            <a:r>
              <a:rPr lang="en-GB" sz="1050" u="sng" dirty="0"/>
              <a:t>Texture – Pencils and Colour Only</a:t>
            </a:r>
          </a:p>
          <a:p>
            <a:r>
              <a:rPr lang="en-GB" sz="500" dirty="0"/>
              <a:t>A texture is how an object feels. How can we translate something we feel into something we see? </a:t>
            </a:r>
          </a:p>
          <a:p>
            <a:r>
              <a:rPr lang="en-GB" sz="500" dirty="0"/>
              <a:t>The material and surface dictate how much light is reflected. </a:t>
            </a:r>
          </a:p>
          <a:p>
            <a:r>
              <a:rPr lang="en-GB" sz="500" b="1" dirty="0"/>
              <a:t>Hard Surfaces </a:t>
            </a:r>
            <a:r>
              <a:rPr lang="en-GB" sz="500" dirty="0"/>
              <a:t>like metal and glass are reflective so use sharp crisp edges with strong contrast. </a:t>
            </a:r>
          </a:p>
          <a:p>
            <a:r>
              <a:rPr lang="en-GB" sz="500" b="1" dirty="0"/>
              <a:t>Soft Surfaces </a:t>
            </a:r>
            <a:r>
              <a:rPr lang="en-GB" sz="500" dirty="0"/>
              <a:t>like woods do not reflect much light so use soft shading and blending.</a:t>
            </a:r>
          </a:p>
          <a:p>
            <a:r>
              <a:rPr lang="en-GB" sz="500" b="1" dirty="0"/>
              <a:t>Rough Surfaces </a:t>
            </a:r>
            <a:r>
              <a:rPr lang="en-GB" sz="500" dirty="0"/>
              <a:t>like fabrics will have mixed light reflection and so a mixture of sharp contrast with soft blending should be used.</a:t>
            </a:r>
          </a:p>
        </p:txBody>
      </p:sp>
      <p:pic>
        <p:nvPicPr>
          <p:cNvPr id="8194" name="Picture 2" descr="http://i1.ytimg.com/vi/_huNcZc4X0U/maxresdefault.jpg"/>
          <p:cNvPicPr>
            <a:picLocks noChangeAspect="1" noChangeArrowheads="1"/>
          </p:cNvPicPr>
          <p:nvPr/>
        </p:nvPicPr>
        <p:blipFill>
          <a:blip r:embed="rId4" cstate="print"/>
          <a:srcRect/>
          <a:stretch>
            <a:fillRect/>
          </a:stretch>
        </p:blipFill>
        <p:spPr bwMode="auto">
          <a:xfrm>
            <a:off x="8751370" y="1969419"/>
            <a:ext cx="928694" cy="918489"/>
          </a:xfrm>
          <a:prstGeom prst="rect">
            <a:avLst/>
          </a:prstGeom>
          <a:noFill/>
        </p:spPr>
      </p:pic>
      <p:pic>
        <p:nvPicPr>
          <p:cNvPr id="8196" name="Picture 4" descr="http://www.danielsmith.com/images/learn/articles/id061/Shiny-Metal-Main.jpg"/>
          <p:cNvPicPr>
            <a:picLocks noChangeAspect="1" noChangeArrowheads="1"/>
          </p:cNvPicPr>
          <p:nvPr/>
        </p:nvPicPr>
        <p:blipFill>
          <a:blip r:embed="rId5"/>
          <a:srcRect b="24815"/>
          <a:stretch>
            <a:fillRect/>
          </a:stretch>
        </p:blipFill>
        <p:spPr bwMode="auto">
          <a:xfrm>
            <a:off x="8766826" y="463802"/>
            <a:ext cx="785818" cy="803507"/>
          </a:xfrm>
          <a:prstGeom prst="rect">
            <a:avLst/>
          </a:prstGeom>
          <a:noFill/>
        </p:spPr>
      </p:pic>
      <p:pic>
        <p:nvPicPr>
          <p:cNvPr id="8198" name="Picture 6" descr="http://i37.tinypic.com/2nsou1w.jpg"/>
          <p:cNvPicPr>
            <a:picLocks noChangeAspect="1" noChangeArrowheads="1"/>
          </p:cNvPicPr>
          <p:nvPr/>
        </p:nvPicPr>
        <p:blipFill>
          <a:blip r:embed="rId6" cstate="print"/>
          <a:srcRect/>
          <a:stretch>
            <a:fillRect/>
          </a:stretch>
        </p:blipFill>
        <p:spPr bwMode="auto">
          <a:xfrm>
            <a:off x="8623818" y="1249056"/>
            <a:ext cx="1041152" cy="680475"/>
          </a:xfrm>
          <a:prstGeom prst="rect">
            <a:avLst/>
          </a:prstGeom>
          <a:noFill/>
        </p:spPr>
      </p:pic>
      <p:sp>
        <p:nvSpPr>
          <p:cNvPr id="88" name="TextBox 87"/>
          <p:cNvSpPr txBox="1"/>
          <p:nvPr/>
        </p:nvSpPr>
        <p:spPr>
          <a:xfrm>
            <a:off x="5310190" y="1249056"/>
            <a:ext cx="642942" cy="246221"/>
          </a:xfrm>
          <a:prstGeom prst="rect">
            <a:avLst/>
          </a:prstGeom>
          <a:noFill/>
        </p:spPr>
        <p:txBody>
          <a:bodyPr wrap="square" rtlCol="0">
            <a:spAutoFit/>
          </a:bodyPr>
          <a:lstStyle/>
          <a:p>
            <a:r>
              <a:rPr lang="en-GB" sz="1000" dirty="0"/>
              <a:t>Shading</a:t>
            </a:r>
          </a:p>
        </p:txBody>
      </p:sp>
      <p:sp>
        <p:nvSpPr>
          <p:cNvPr id="89" name="TextBox 88"/>
          <p:cNvSpPr txBox="1"/>
          <p:nvPr/>
        </p:nvSpPr>
        <p:spPr>
          <a:xfrm>
            <a:off x="5091956" y="4786306"/>
            <a:ext cx="642942" cy="246221"/>
          </a:xfrm>
          <a:prstGeom prst="rect">
            <a:avLst/>
          </a:prstGeom>
          <a:noFill/>
        </p:spPr>
        <p:txBody>
          <a:bodyPr wrap="square" rtlCol="0">
            <a:spAutoFit/>
          </a:bodyPr>
          <a:lstStyle/>
          <a:p>
            <a:r>
              <a:rPr lang="en-GB" sz="1000" dirty="0"/>
              <a:t>Metal</a:t>
            </a:r>
          </a:p>
        </p:txBody>
      </p:sp>
      <p:sp>
        <p:nvSpPr>
          <p:cNvPr id="90" name="TextBox 89"/>
          <p:cNvSpPr txBox="1"/>
          <p:nvPr/>
        </p:nvSpPr>
        <p:spPr>
          <a:xfrm>
            <a:off x="7381892" y="2764797"/>
            <a:ext cx="642942" cy="246221"/>
          </a:xfrm>
          <a:prstGeom prst="rect">
            <a:avLst/>
          </a:prstGeom>
          <a:noFill/>
        </p:spPr>
        <p:txBody>
          <a:bodyPr wrap="square" rtlCol="0">
            <a:spAutoFit/>
          </a:bodyPr>
          <a:lstStyle/>
          <a:p>
            <a:r>
              <a:rPr lang="en-GB" sz="1000" dirty="0"/>
              <a:t>Glass</a:t>
            </a:r>
          </a:p>
        </p:txBody>
      </p:sp>
      <p:sp>
        <p:nvSpPr>
          <p:cNvPr id="91" name="TextBox 90"/>
          <p:cNvSpPr txBox="1"/>
          <p:nvPr/>
        </p:nvSpPr>
        <p:spPr>
          <a:xfrm>
            <a:off x="7062654" y="1249055"/>
            <a:ext cx="642942" cy="246221"/>
          </a:xfrm>
          <a:prstGeom prst="rect">
            <a:avLst/>
          </a:prstGeom>
          <a:noFill/>
        </p:spPr>
        <p:txBody>
          <a:bodyPr wrap="square" rtlCol="0">
            <a:spAutoFit/>
          </a:bodyPr>
          <a:lstStyle/>
          <a:p>
            <a:r>
              <a:rPr lang="en-GB" sz="1000" dirty="0"/>
              <a:t>Fabric</a:t>
            </a:r>
          </a:p>
        </p:txBody>
      </p:sp>
      <p:sp>
        <p:nvSpPr>
          <p:cNvPr id="92" name="TextBox 91"/>
          <p:cNvSpPr txBox="1"/>
          <p:nvPr/>
        </p:nvSpPr>
        <p:spPr>
          <a:xfrm>
            <a:off x="5091956" y="2734330"/>
            <a:ext cx="642942" cy="246221"/>
          </a:xfrm>
          <a:prstGeom prst="rect">
            <a:avLst/>
          </a:prstGeom>
          <a:noFill/>
        </p:spPr>
        <p:txBody>
          <a:bodyPr wrap="square" rtlCol="0">
            <a:spAutoFit/>
          </a:bodyPr>
          <a:lstStyle/>
          <a:p>
            <a:r>
              <a:rPr lang="en-GB" sz="1000" dirty="0"/>
              <a:t>Wood</a:t>
            </a:r>
          </a:p>
        </p:txBody>
      </p:sp>
      <p:sp>
        <p:nvSpPr>
          <p:cNvPr id="93" name="TextBox 92"/>
          <p:cNvSpPr txBox="1"/>
          <p:nvPr/>
        </p:nvSpPr>
        <p:spPr>
          <a:xfrm>
            <a:off x="7346173" y="4787043"/>
            <a:ext cx="642942" cy="246221"/>
          </a:xfrm>
          <a:prstGeom prst="rect">
            <a:avLst/>
          </a:prstGeom>
          <a:noFill/>
        </p:spPr>
        <p:txBody>
          <a:bodyPr wrap="square" rtlCol="0">
            <a:spAutoFit/>
          </a:bodyPr>
          <a:lstStyle/>
          <a:p>
            <a:r>
              <a:rPr lang="en-GB" sz="1000" dirty="0"/>
              <a:t>Plastic</a:t>
            </a:r>
          </a:p>
        </p:txBody>
      </p:sp>
      <p:grpSp>
        <p:nvGrpSpPr>
          <p:cNvPr id="29" name="Group 28"/>
          <p:cNvGrpSpPr/>
          <p:nvPr/>
        </p:nvGrpSpPr>
        <p:grpSpPr>
          <a:xfrm>
            <a:off x="217310" y="214290"/>
            <a:ext cx="4447117" cy="422813"/>
            <a:chOff x="217310" y="214290"/>
            <a:chExt cx="4447117" cy="422813"/>
          </a:xfrm>
        </p:grpSpPr>
        <p:sp>
          <p:nvSpPr>
            <p:cNvPr id="5" name="TextBox 4"/>
            <p:cNvSpPr txBox="1"/>
            <p:nvPr/>
          </p:nvSpPr>
          <p:spPr>
            <a:xfrm>
              <a:off x="217310" y="214290"/>
              <a:ext cx="2981445" cy="415498"/>
            </a:xfrm>
            <a:prstGeom prst="rect">
              <a:avLst/>
            </a:prstGeom>
            <a:noFill/>
            <a:ln>
              <a:solidFill>
                <a:schemeClr val="bg1"/>
              </a:solidFill>
            </a:ln>
          </p:spPr>
          <p:txBody>
            <a:bodyPr wrap="square" rtlCol="0">
              <a:spAutoFit/>
            </a:bodyPr>
            <a:lstStyle/>
            <a:p>
              <a:r>
                <a:rPr lang="en-GB" sz="700" dirty="0"/>
                <a:t>	</a:t>
              </a:r>
              <a:r>
                <a:rPr lang="en-GB" sz="700" u="sng" dirty="0"/>
                <a:t>Equipment list</a:t>
              </a:r>
            </a:p>
            <a:p>
              <a:pPr>
                <a:buFont typeface="Arial" pitchFamily="34" charset="0"/>
                <a:buChar char="•"/>
              </a:pPr>
              <a:r>
                <a:rPr lang="en-GB" sz="700" dirty="0"/>
                <a:t>Sharp pencil(s) HB, 2-4B and 2-4H</a:t>
              </a:r>
            </a:p>
            <a:p>
              <a:pPr>
                <a:buFont typeface="Arial" pitchFamily="34" charset="0"/>
                <a:buChar char="•"/>
              </a:pPr>
              <a:r>
                <a:rPr lang="en-GB" sz="700" dirty="0"/>
                <a:t>Sharpener</a:t>
              </a:r>
            </a:p>
          </p:txBody>
        </p:sp>
        <p:sp>
          <p:nvSpPr>
            <p:cNvPr id="94" name="TextBox 93"/>
            <p:cNvSpPr txBox="1"/>
            <p:nvPr/>
          </p:nvSpPr>
          <p:spPr>
            <a:xfrm>
              <a:off x="1592593" y="329326"/>
              <a:ext cx="3071834" cy="307777"/>
            </a:xfrm>
            <a:prstGeom prst="rect">
              <a:avLst/>
            </a:prstGeom>
            <a:noFill/>
          </p:spPr>
          <p:txBody>
            <a:bodyPr wrap="square" rtlCol="0">
              <a:spAutoFit/>
            </a:bodyPr>
            <a:lstStyle/>
            <a:p>
              <a:pPr>
                <a:buFont typeface="Arial" pitchFamily="34" charset="0"/>
                <a:buChar char="•"/>
              </a:pPr>
              <a:r>
                <a:rPr lang="en-GB" sz="700" dirty="0"/>
                <a:t>Rubber</a:t>
              </a:r>
            </a:p>
            <a:p>
              <a:pPr>
                <a:buFont typeface="Arial" pitchFamily="34" charset="0"/>
                <a:buChar char="•"/>
              </a:pPr>
              <a:r>
                <a:rPr lang="en-GB" sz="700" dirty="0"/>
                <a:t>Sharp coloured pencils</a:t>
              </a:r>
            </a:p>
          </p:txBody>
        </p:sp>
      </p:grpSp>
      <p:grpSp>
        <p:nvGrpSpPr>
          <p:cNvPr id="10" name="Group 9"/>
          <p:cNvGrpSpPr/>
          <p:nvPr/>
        </p:nvGrpSpPr>
        <p:grpSpPr>
          <a:xfrm>
            <a:off x="236792" y="597341"/>
            <a:ext cx="4735140" cy="1657586"/>
            <a:chOff x="236792" y="979326"/>
            <a:chExt cx="4735140" cy="1657586"/>
          </a:xfrm>
        </p:grpSpPr>
        <p:sp>
          <p:nvSpPr>
            <p:cNvPr id="6" name="TextBox 5"/>
            <p:cNvSpPr txBox="1"/>
            <p:nvPr/>
          </p:nvSpPr>
          <p:spPr>
            <a:xfrm>
              <a:off x="263147" y="1011321"/>
              <a:ext cx="2071561" cy="307777"/>
            </a:xfrm>
            <a:prstGeom prst="rect">
              <a:avLst/>
            </a:prstGeom>
            <a:noFill/>
            <a:ln w="9525">
              <a:solidFill>
                <a:schemeClr val="tx1"/>
              </a:solidFill>
              <a:prstDash val="dash"/>
            </a:ln>
          </p:spPr>
          <p:txBody>
            <a:bodyPr wrap="square" rtlCol="0">
              <a:spAutoFit/>
            </a:bodyPr>
            <a:lstStyle/>
            <a:p>
              <a:r>
                <a:rPr lang="en-GB" sz="900" u="sng" dirty="0"/>
                <a:t>Shading – Pencil Only</a:t>
              </a:r>
            </a:p>
            <a:p>
              <a:r>
                <a:rPr lang="en-GB" sz="500" dirty="0"/>
                <a:t>Shade the box from dark to light using the flat edge of your sharp pencil</a:t>
              </a:r>
            </a:p>
          </p:txBody>
        </p:sp>
        <p:sp>
          <p:nvSpPr>
            <p:cNvPr id="12" name="Rectangle 11"/>
            <p:cNvSpPr/>
            <p:nvPr/>
          </p:nvSpPr>
          <p:spPr>
            <a:xfrm>
              <a:off x="2407963" y="1823154"/>
              <a:ext cx="2524331" cy="324718"/>
            </a:xfrm>
            <a:prstGeom prst="rect">
              <a:avLst/>
            </a:prstGeom>
            <a:gradFill flip="none" rotWithShape="1">
              <a:gsLst>
                <a:gs pos="0">
                  <a:schemeClr val="tx1"/>
                </a:gs>
                <a:gs pos="100000">
                  <a:schemeClr val="tx1"/>
                </a:gs>
                <a:gs pos="50000">
                  <a:schemeClr val="bg1"/>
                </a:gs>
                <a:gs pos="100000">
                  <a:srgbClr val="156B13"/>
                </a:gs>
              </a:gsLst>
              <a:lin ang="0" scaled="0"/>
              <a:tileRect/>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14"/>
            <p:cNvSpPr/>
            <p:nvPr/>
          </p:nvSpPr>
          <p:spPr>
            <a:xfrm>
              <a:off x="2382587" y="1004779"/>
              <a:ext cx="2562709" cy="324718"/>
            </a:xfrm>
            <a:prstGeom prst="rect">
              <a:avLst/>
            </a:prstGeom>
            <a:gradFill flip="none" rotWithShape="1">
              <a:gsLst>
                <a:gs pos="0">
                  <a:schemeClr val="tx1"/>
                </a:gs>
                <a:gs pos="100000">
                  <a:srgbClr val="EAEAEA"/>
                </a:gs>
              </a:gsLst>
              <a:lin ang="0" scaled="1"/>
              <a:tileRect/>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p:cNvSpPr/>
            <p:nvPr/>
          </p:nvSpPr>
          <p:spPr>
            <a:xfrm>
              <a:off x="263853" y="2171862"/>
              <a:ext cx="4680000" cy="4320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p:cNvSpPr/>
            <p:nvPr/>
          </p:nvSpPr>
          <p:spPr>
            <a:xfrm>
              <a:off x="236792" y="979326"/>
              <a:ext cx="4735140" cy="165758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5" name="TextBox 84"/>
            <p:cNvSpPr txBox="1"/>
            <p:nvPr/>
          </p:nvSpPr>
          <p:spPr>
            <a:xfrm>
              <a:off x="267825" y="1831427"/>
              <a:ext cx="2071561" cy="307777"/>
            </a:xfrm>
            <a:prstGeom prst="rect">
              <a:avLst/>
            </a:prstGeom>
            <a:noFill/>
            <a:ln w="9525">
              <a:solidFill>
                <a:schemeClr val="tx1"/>
              </a:solidFill>
              <a:prstDash val="dash"/>
            </a:ln>
          </p:spPr>
          <p:txBody>
            <a:bodyPr wrap="square" rtlCol="0">
              <a:spAutoFit/>
            </a:bodyPr>
            <a:lstStyle/>
            <a:p>
              <a:r>
                <a:rPr lang="en-GB" sz="900" u="sng" dirty="0"/>
                <a:t>Shading – Pencil Only</a:t>
              </a:r>
            </a:p>
            <a:p>
              <a:r>
                <a:rPr lang="en-GB" sz="500" dirty="0"/>
                <a:t>Shade the box dark, light to dark using the flat edge of your sharp pencil</a:t>
              </a:r>
            </a:p>
          </p:txBody>
        </p:sp>
        <p:sp>
          <p:nvSpPr>
            <p:cNvPr id="86" name="Rectangle 85"/>
            <p:cNvSpPr/>
            <p:nvPr/>
          </p:nvSpPr>
          <p:spPr>
            <a:xfrm>
              <a:off x="277631" y="1347749"/>
              <a:ext cx="4680000" cy="46037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3" name="TextBox 32"/>
          <p:cNvSpPr txBox="1"/>
          <p:nvPr/>
        </p:nvSpPr>
        <p:spPr>
          <a:xfrm>
            <a:off x="185275" y="2835856"/>
            <a:ext cx="436703" cy="1554272"/>
          </a:xfrm>
          <a:prstGeom prst="rect">
            <a:avLst/>
          </a:prstGeom>
          <a:noFill/>
        </p:spPr>
        <p:txBody>
          <a:bodyPr wrap="square" rtlCol="0">
            <a:spAutoFit/>
          </a:bodyPr>
          <a:lstStyle/>
          <a:p>
            <a:r>
              <a:rPr lang="en-GB" sz="500" dirty="0"/>
              <a:t>1</a:t>
            </a:r>
          </a:p>
          <a:p>
            <a:endParaRPr lang="en-GB" sz="500" dirty="0"/>
          </a:p>
          <a:p>
            <a:endParaRPr lang="en-GB" sz="500" dirty="0"/>
          </a:p>
          <a:p>
            <a:endParaRPr lang="en-GB" sz="500" dirty="0"/>
          </a:p>
          <a:p>
            <a:endParaRPr lang="en-GB" sz="500" dirty="0"/>
          </a:p>
          <a:p>
            <a:endParaRPr lang="en-GB" sz="500" dirty="0"/>
          </a:p>
          <a:p>
            <a:endParaRPr lang="en-GB" sz="500" dirty="0"/>
          </a:p>
          <a:p>
            <a:endParaRPr lang="en-GB" sz="500" dirty="0"/>
          </a:p>
          <a:p>
            <a:endParaRPr lang="en-GB" sz="500" dirty="0"/>
          </a:p>
          <a:p>
            <a:r>
              <a:rPr lang="en-GB" sz="500" dirty="0"/>
              <a:t>2</a:t>
            </a:r>
          </a:p>
          <a:p>
            <a:endParaRPr lang="en-GB" sz="500" dirty="0"/>
          </a:p>
          <a:p>
            <a:endParaRPr lang="en-GB" sz="500" dirty="0"/>
          </a:p>
          <a:p>
            <a:endParaRPr lang="en-GB" sz="500" dirty="0"/>
          </a:p>
          <a:p>
            <a:endParaRPr lang="en-GB" sz="500" dirty="0"/>
          </a:p>
          <a:p>
            <a:endParaRPr lang="en-GB" sz="500" dirty="0"/>
          </a:p>
          <a:p>
            <a:endParaRPr lang="en-GB" sz="500" dirty="0"/>
          </a:p>
          <a:p>
            <a:endParaRPr lang="en-GB" sz="500" dirty="0"/>
          </a:p>
          <a:p>
            <a:endParaRPr lang="en-GB" sz="500" dirty="0"/>
          </a:p>
          <a:p>
            <a:r>
              <a:rPr lang="en-GB" sz="500" dirty="0"/>
              <a:t>3</a:t>
            </a:r>
          </a:p>
        </p:txBody>
      </p:sp>
      <p:pic>
        <p:nvPicPr>
          <p:cNvPr id="105" name="Picture 10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16453" y="1262813"/>
            <a:ext cx="1287398" cy="1371257"/>
          </a:xfrm>
          <a:prstGeom prst="rect">
            <a:avLst/>
          </a:prstGeom>
          <a:noFill/>
          <a:ln>
            <a:noFill/>
          </a:ln>
        </p:spPr>
      </p:pic>
      <p:pic>
        <p:nvPicPr>
          <p:cNvPr id="107" name="Picture 10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86373" y="1267309"/>
            <a:ext cx="1287398" cy="1371257"/>
          </a:xfrm>
          <a:prstGeom prst="rect">
            <a:avLst/>
          </a:prstGeom>
          <a:noFill/>
          <a:ln>
            <a:noFill/>
          </a:ln>
        </p:spPr>
      </p:pic>
      <p:pic>
        <p:nvPicPr>
          <p:cNvPr id="108" name="Picture 10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8682" y="2708920"/>
            <a:ext cx="1815169" cy="1933407"/>
          </a:xfrm>
          <a:prstGeom prst="rect">
            <a:avLst/>
          </a:prstGeom>
          <a:noFill/>
          <a:ln>
            <a:noFill/>
          </a:ln>
        </p:spPr>
      </p:pic>
      <p:pic>
        <p:nvPicPr>
          <p:cNvPr id="109" name="Picture 10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4125" y="2694705"/>
            <a:ext cx="1815169" cy="1933407"/>
          </a:xfrm>
          <a:prstGeom prst="rect">
            <a:avLst/>
          </a:prstGeom>
          <a:noFill/>
          <a:ln>
            <a:noFill/>
          </a:ln>
        </p:spPr>
      </p:pic>
    </p:spTree>
    <p:extLst>
      <p:ext uri="{BB962C8B-B14F-4D97-AF65-F5344CB8AC3E}">
        <p14:creationId xmlns:p14="http://schemas.microsoft.com/office/powerpoint/2010/main" val="425242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dissolve">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dissolve">
                                      <p:cBhvr>
                                        <p:cTn id="12" dur="500"/>
                                        <p:tgtEl>
                                          <p:spTgt spid="5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dissolve">
                                      <p:cBhvr>
                                        <p:cTn id="17"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rendering wood metal and plast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9060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32139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l="-505" t="-495" r="505" b="8911"/>
          <a:stretch/>
        </p:blipFill>
        <p:spPr bwMode="auto">
          <a:xfrm>
            <a:off x="-29852" y="-243408"/>
            <a:ext cx="7431123" cy="6943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78001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rendering wood metal and plast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0632" y="0"/>
            <a:ext cx="7010400" cy="6353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45693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t="12766" b="9574"/>
          <a:stretch/>
        </p:blipFill>
        <p:spPr bwMode="auto">
          <a:xfrm>
            <a:off x="0" y="-1"/>
            <a:ext cx="6177136" cy="6797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35488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03030" y="118482"/>
            <a:ext cx="4919729" cy="6626560"/>
            <a:chOff x="1427983" y="922186"/>
            <a:chExt cx="3642030" cy="4905581"/>
          </a:xfrm>
        </p:grpSpPr>
        <p:sp>
          <p:nvSpPr>
            <p:cNvPr id="4" name="TextBox 3"/>
            <p:cNvSpPr txBox="1"/>
            <p:nvPr/>
          </p:nvSpPr>
          <p:spPr>
            <a:xfrm>
              <a:off x="1501116" y="922186"/>
              <a:ext cx="2866819" cy="242374"/>
            </a:xfrm>
            <a:prstGeom prst="rect">
              <a:avLst/>
            </a:prstGeom>
            <a:noFill/>
          </p:spPr>
          <p:txBody>
            <a:bodyPr wrap="square" rtlCol="0">
              <a:spAutoFit/>
            </a:bodyPr>
            <a:lstStyle/>
            <a:p>
              <a:r>
                <a:rPr lang="en-GB" sz="975" b="1" dirty="0"/>
                <a:t>C. Cross Hatching</a:t>
              </a:r>
            </a:p>
          </p:txBody>
        </p:sp>
        <p:pic>
          <p:nvPicPr>
            <p:cNvPr id="24578" name="Picture 2" descr="http://www.artyfactory.com/pen_and_ink_drawing/images/cross-hatching-worksheet.jpg">
              <a:hlinkClick r:id="rId2"/>
            </p:cNvPr>
            <p:cNvPicPr>
              <a:picLocks noChangeAspect="1" noChangeArrowheads="1"/>
            </p:cNvPicPr>
            <p:nvPr/>
          </p:nvPicPr>
          <p:blipFill>
            <a:blip r:embed="rId3" cstate="print"/>
            <a:srcRect l="5128" b="5970"/>
            <a:stretch>
              <a:fillRect/>
            </a:stretch>
          </p:blipFill>
          <p:spPr bwMode="auto">
            <a:xfrm>
              <a:off x="1501116" y="2200364"/>
              <a:ext cx="2164741" cy="3627403"/>
            </a:xfrm>
            <a:prstGeom prst="rect">
              <a:avLst/>
            </a:prstGeom>
            <a:noFill/>
          </p:spPr>
        </p:pic>
        <p:pic>
          <p:nvPicPr>
            <p:cNvPr id="24580" name="Picture 4" descr="http://www.wetcanvas.com/Community/images/21-May-2010/210562-Ein_stein.jpg">
              <a:hlinkClick r:id="rId4"/>
            </p:cNvPr>
            <p:cNvPicPr>
              <a:picLocks noChangeAspect="1" noChangeArrowheads="1"/>
            </p:cNvPicPr>
            <p:nvPr/>
          </p:nvPicPr>
          <p:blipFill>
            <a:blip r:embed="rId5" cstate="print"/>
            <a:srcRect/>
            <a:stretch>
              <a:fillRect/>
            </a:stretch>
          </p:blipFill>
          <p:spPr bwMode="auto">
            <a:xfrm>
              <a:off x="3665857" y="922186"/>
              <a:ext cx="1404156" cy="1795700"/>
            </a:xfrm>
            <a:prstGeom prst="rect">
              <a:avLst/>
            </a:prstGeom>
            <a:noFill/>
          </p:spPr>
        </p:pic>
        <p:sp>
          <p:nvSpPr>
            <p:cNvPr id="25" name="TextBox 24"/>
            <p:cNvSpPr txBox="1"/>
            <p:nvPr/>
          </p:nvSpPr>
          <p:spPr>
            <a:xfrm>
              <a:off x="1427983" y="1060518"/>
              <a:ext cx="2340260" cy="1442703"/>
            </a:xfrm>
            <a:prstGeom prst="rect">
              <a:avLst/>
            </a:prstGeom>
            <a:noFill/>
          </p:spPr>
          <p:txBody>
            <a:bodyPr wrap="square" rtlCol="0">
              <a:spAutoFit/>
            </a:bodyPr>
            <a:lstStyle/>
            <a:p>
              <a:r>
                <a:rPr lang="en-GB" sz="975" dirty="0"/>
                <a:t>Cross-hatching is a method of line drawing that describes light and shadow.  If you examine the value scale below, you can see how the light end uses a simple pattern of parallel lines spaced widely apart to represent light. The dark end layers criss-crossing lines to create a feeling of shadow.</a:t>
              </a:r>
              <a:br>
                <a:rPr lang="en-GB" sz="975" dirty="0"/>
              </a:br>
              <a:endParaRPr lang="en-GB" sz="975" dirty="0"/>
            </a:p>
          </p:txBody>
        </p:sp>
      </p:grpSp>
      <p:grpSp>
        <p:nvGrpSpPr>
          <p:cNvPr id="21" name="Group 20"/>
          <p:cNvGrpSpPr/>
          <p:nvPr/>
        </p:nvGrpSpPr>
        <p:grpSpPr>
          <a:xfrm>
            <a:off x="4935169" y="118482"/>
            <a:ext cx="4919729" cy="6626560"/>
            <a:chOff x="1427983" y="922186"/>
            <a:chExt cx="3642030" cy="4905581"/>
          </a:xfrm>
        </p:grpSpPr>
        <p:sp>
          <p:nvSpPr>
            <p:cNvPr id="22" name="TextBox 21"/>
            <p:cNvSpPr txBox="1"/>
            <p:nvPr/>
          </p:nvSpPr>
          <p:spPr>
            <a:xfrm>
              <a:off x="1501116" y="922186"/>
              <a:ext cx="2866819" cy="242374"/>
            </a:xfrm>
            <a:prstGeom prst="rect">
              <a:avLst/>
            </a:prstGeom>
            <a:noFill/>
          </p:spPr>
          <p:txBody>
            <a:bodyPr wrap="square" rtlCol="0">
              <a:spAutoFit/>
            </a:bodyPr>
            <a:lstStyle/>
            <a:p>
              <a:r>
                <a:rPr lang="en-GB" sz="975" b="1" dirty="0"/>
                <a:t>C. Cross Hatching</a:t>
              </a:r>
            </a:p>
          </p:txBody>
        </p:sp>
        <p:pic>
          <p:nvPicPr>
            <p:cNvPr id="23" name="Picture 2" descr="http://www.artyfactory.com/pen_and_ink_drawing/images/cross-hatching-worksheet.jpg">
              <a:hlinkClick r:id="rId2"/>
            </p:cNvPr>
            <p:cNvPicPr>
              <a:picLocks noChangeAspect="1" noChangeArrowheads="1"/>
            </p:cNvPicPr>
            <p:nvPr/>
          </p:nvPicPr>
          <p:blipFill>
            <a:blip r:embed="rId3" cstate="print"/>
            <a:srcRect l="5128" b="5970"/>
            <a:stretch>
              <a:fillRect/>
            </a:stretch>
          </p:blipFill>
          <p:spPr bwMode="auto">
            <a:xfrm>
              <a:off x="1501116" y="2200364"/>
              <a:ext cx="2164741" cy="3627403"/>
            </a:xfrm>
            <a:prstGeom prst="rect">
              <a:avLst/>
            </a:prstGeom>
            <a:noFill/>
          </p:spPr>
        </p:pic>
        <p:pic>
          <p:nvPicPr>
            <p:cNvPr id="24" name="Picture 4" descr="http://www.wetcanvas.com/Community/images/21-May-2010/210562-Ein_stein.jpg">
              <a:hlinkClick r:id="rId4"/>
            </p:cNvPr>
            <p:cNvPicPr>
              <a:picLocks noChangeAspect="1" noChangeArrowheads="1"/>
            </p:cNvPicPr>
            <p:nvPr/>
          </p:nvPicPr>
          <p:blipFill>
            <a:blip r:embed="rId5" cstate="print"/>
            <a:srcRect/>
            <a:stretch>
              <a:fillRect/>
            </a:stretch>
          </p:blipFill>
          <p:spPr bwMode="auto">
            <a:xfrm>
              <a:off x="3665857" y="922186"/>
              <a:ext cx="1404156" cy="1795700"/>
            </a:xfrm>
            <a:prstGeom prst="rect">
              <a:avLst/>
            </a:prstGeom>
            <a:noFill/>
          </p:spPr>
        </p:pic>
        <p:sp>
          <p:nvSpPr>
            <p:cNvPr id="29" name="TextBox 28"/>
            <p:cNvSpPr txBox="1"/>
            <p:nvPr/>
          </p:nvSpPr>
          <p:spPr>
            <a:xfrm>
              <a:off x="1427983" y="1060518"/>
              <a:ext cx="2340260" cy="1442703"/>
            </a:xfrm>
            <a:prstGeom prst="rect">
              <a:avLst/>
            </a:prstGeom>
            <a:noFill/>
          </p:spPr>
          <p:txBody>
            <a:bodyPr wrap="square" rtlCol="0">
              <a:spAutoFit/>
            </a:bodyPr>
            <a:lstStyle/>
            <a:p>
              <a:r>
                <a:rPr lang="en-GB" sz="975" dirty="0"/>
                <a:t>Cross-hatching is a method of line drawing that describes light and shadow.  If you examine the value scale below, you can see how the light end uses a simple pattern of parallel lines spaced widely apart to represent light. The dark end layers criss-crossing lines to create a feeling of shadow.</a:t>
              </a:r>
              <a:br>
                <a:rPr lang="en-GB" sz="975" dirty="0"/>
              </a:br>
              <a:endParaRPr lang="en-GB" sz="975" dirty="0"/>
            </a:p>
          </p:txBody>
        </p:sp>
      </p:gr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97212" y="2441039"/>
            <a:ext cx="1754332" cy="1643733"/>
          </a:xfrm>
          <a:prstGeom prst="rect">
            <a:avLst/>
          </a:prstGeom>
        </p:spPr>
      </p:pic>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75720" y="2441038"/>
            <a:ext cx="1754332" cy="1643733"/>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52915" y="4295056"/>
            <a:ext cx="2018081" cy="1651897"/>
          </a:xfrm>
          <a:prstGeom prst="rect">
            <a:avLst/>
          </a:prstGeom>
        </p:spPr>
      </p:pic>
      <p:pic>
        <p:nvPicPr>
          <p:cNvPr id="31" name="Picture 3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85054" y="4292602"/>
            <a:ext cx="2018081" cy="1651897"/>
          </a:xfrm>
          <a:prstGeom prst="rect">
            <a:avLst/>
          </a:prstGeom>
        </p:spPr>
      </p:pic>
    </p:spTree>
    <p:extLst>
      <p:ext uri="{BB962C8B-B14F-4D97-AF65-F5344CB8AC3E}">
        <p14:creationId xmlns:p14="http://schemas.microsoft.com/office/powerpoint/2010/main" val="27575519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37FAE2C-6357-4ED0-98EE-A9D3A1400BAF}"/>
              </a:ext>
            </a:extLst>
          </p:cNvPr>
          <p:cNvSpPr txBox="1"/>
          <p:nvPr/>
        </p:nvSpPr>
        <p:spPr>
          <a:xfrm>
            <a:off x="381000" y="-15390"/>
            <a:ext cx="9144000" cy="2123658"/>
          </a:xfrm>
          <a:prstGeom prst="rect">
            <a:avLst/>
          </a:prstGeom>
          <a:solidFill>
            <a:srgbClr val="0070C0"/>
          </a:solidFill>
        </p:spPr>
        <p:txBody>
          <a:bodyPr wrap="square" rtlCol="0">
            <a:spAutoFit/>
          </a:bodyPr>
          <a:lstStyle/>
          <a:p>
            <a:r>
              <a:rPr lang="en-GB" sz="2800" b="1" dirty="0">
                <a:solidFill>
                  <a:schemeClr val="bg1"/>
                </a:solidFill>
              </a:rPr>
              <a:t>Challenge = Using symbols, machines, tools and safety symbols, design a new sign for ‘Design and Technology’ or ‘Food’ or ‘Textiles’. </a:t>
            </a:r>
          </a:p>
          <a:p>
            <a:r>
              <a:rPr lang="en-GB" sz="1600" dirty="0">
                <a:solidFill>
                  <a:schemeClr val="bg1"/>
                </a:solidFill>
              </a:rPr>
              <a:t>Take inspiration from the images below and from the example on the next. You could </a:t>
            </a:r>
            <a:r>
              <a:rPr lang="en-GB" sz="1600" u="sng" dirty="0">
                <a:solidFill>
                  <a:schemeClr val="bg1"/>
                </a:solidFill>
              </a:rPr>
              <a:t>draw</a:t>
            </a:r>
            <a:r>
              <a:rPr lang="en-GB" sz="1600" dirty="0">
                <a:solidFill>
                  <a:schemeClr val="bg1"/>
                </a:solidFill>
              </a:rPr>
              <a:t>, use a </a:t>
            </a:r>
            <a:r>
              <a:rPr lang="en-GB" sz="1600" u="sng" dirty="0">
                <a:solidFill>
                  <a:schemeClr val="bg1"/>
                </a:solidFill>
              </a:rPr>
              <a:t>computer</a:t>
            </a:r>
            <a:r>
              <a:rPr lang="en-GB" sz="1600" dirty="0">
                <a:solidFill>
                  <a:schemeClr val="bg1"/>
                </a:solidFill>
              </a:rPr>
              <a:t> or </a:t>
            </a:r>
            <a:r>
              <a:rPr lang="en-GB" sz="1600" u="sng" dirty="0">
                <a:solidFill>
                  <a:schemeClr val="bg1"/>
                </a:solidFill>
              </a:rPr>
              <a:t>model</a:t>
            </a:r>
            <a:r>
              <a:rPr lang="en-GB" sz="1600" dirty="0">
                <a:solidFill>
                  <a:schemeClr val="bg1"/>
                </a:solidFill>
              </a:rPr>
              <a:t> it using ‘bits and bobs’ (e.g. screw drivers) from around your house… be as creative as possible but stay safe.  I look forward to seeing what you create.</a:t>
            </a:r>
          </a:p>
        </p:txBody>
      </p:sp>
      <p:pic>
        <p:nvPicPr>
          <p:cNvPr id="6" name="Picture 5">
            <a:extLst>
              <a:ext uri="{FF2B5EF4-FFF2-40B4-BE49-F238E27FC236}">
                <a16:creationId xmlns:a16="http://schemas.microsoft.com/office/drawing/2014/main" id="{C58623D8-C880-41A4-9BEE-6414C534030C}"/>
              </a:ext>
            </a:extLst>
          </p:cNvPr>
          <p:cNvPicPr>
            <a:picLocks noChangeAspect="1"/>
          </p:cNvPicPr>
          <p:nvPr/>
        </p:nvPicPr>
        <p:blipFill>
          <a:blip r:embed="rId2"/>
          <a:stretch>
            <a:fillRect/>
          </a:stretch>
        </p:blipFill>
        <p:spPr>
          <a:xfrm>
            <a:off x="1782644" y="2561464"/>
            <a:ext cx="6340713" cy="2709549"/>
          </a:xfrm>
          <a:prstGeom prst="rect">
            <a:avLst/>
          </a:prstGeom>
        </p:spPr>
      </p:pic>
      <p:grpSp>
        <p:nvGrpSpPr>
          <p:cNvPr id="2" name="Group 1">
            <a:extLst>
              <a:ext uri="{FF2B5EF4-FFF2-40B4-BE49-F238E27FC236}">
                <a16:creationId xmlns:a16="http://schemas.microsoft.com/office/drawing/2014/main" id="{22573BD1-244E-4EF6-A714-FFBCC82F42B8}"/>
              </a:ext>
            </a:extLst>
          </p:cNvPr>
          <p:cNvGrpSpPr/>
          <p:nvPr/>
        </p:nvGrpSpPr>
        <p:grpSpPr>
          <a:xfrm>
            <a:off x="520939" y="5128626"/>
            <a:ext cx="8864122" cy="1729375"/>
            <a:chOff x="-15053" y="5011553"/>
            <a:chExt cx="9077420" cy="1770989"/>
          </a:xfrm>
        </p:grpSpPr>
        <p:pic>
          <p:nvPicPr>
            <p:cNvPr id="7" name="Picture 6">
              <a:extLst>
                <a:ext uri="{FF2B5EF4-FFF2-40B4-BE49-F238E27FC236}">
                  <a16:creationId xmlns:a16="http://schemas.microsoft.com/office/drawing/2014/main" id="{50862501-D39E-40BF-A93D-5EEDE3E80944}"/>
                </a:ext>
              </a:extLst>
            </p:cNvPr>
            <p:cNvPicPr>
              <a:picLocks noChangeAspect="1"/>
            </p:cNvPicPr>
            <p:nvPr/>
          </p:nvPicPr>
          <p:blipFill>
            <a:blip r:embed="rId3"/>
            <a:stretch>
              <a:fillRect/>
            </a:stretch>
          </p:blipFill>
          <p:spPr>
            <a:xfrm>
              <a:off x="6931510" y="5311025"/>
              <a:ext cx="1165378" cy="1165378"/>
            </a:xfrm>
            <a:prstGeom prst="rect">
              <a:avLst/>
            </a:prstGeom>
          </p:spPr>
        </p:pic>
        <p:pic>
          <p:nvPicPr>
            <p:cNvPr id="8" name="Picture 7">
              <a:extLst>
                <a:ext uri="{FF2B5EF4-FFF2-40B4-BE49-F238E27FC236}">
                  <a16:creationId xmlns:a16="http://schemas.microsoft.com/office/drawing/2014/main" id="{7BEE90D3-35A8-49C4-8C70-082F27A58B0C}"/>
                </a:ext>
              </a:extLst>
            </p:cNvPr>
            <p:cNvPicPr>
              <a:picLocks noChangeAspect="1"/>
            </p:cNvPicPr>
            <p:nvPr/>
          </p:nvPicPr>
          <p:blipFill>
            <a:blip r:embed="rId4"/>
            <a:stretch>
              <a:fillRect/>
            </a:stretch>
          </p:blipFill>
          <p:spPr>
            <a:xfrm>
              <a:off x="1618454" y="5310460"/>
              <a:ext cx="1377480" cy="1377480"/>
            </a:xfrm>
            <a:prstGeom prst="rect">
              <a:avLst/>
            </a:prstGeom>
          </p:spPr>
        </p:pic>
        <p:pic>
          <p:nvPicPr>
            <p:cNvPr id="13" name="Picture 12">
              <a:extLst>
                <a:ext uri="{FF2B5EF4-FFF2-40B4-BE49-F238E27FC236}">
                  <a16:creationId xmlns:a16="http://schemas.microsoft.com/office/drawing/2014/main" id="{047EB70B-C84B-4A9E-8EB4-9AFDF9AFD3E6}"/>
                </a:ext>
              </a:extLst>
            </p:cNvPr>
            <p:cNvPicPr>
              <a:picLocks noChangeAspect="1"/>
            </p:cNvPicPr>
            <p:nvPr/>
          </p:nvPicPr>
          <p:blipFill>
            <a:blip r:embed="rId5"/>
            <a:stretch>
              <a:fillRect/>
            </a:stretch>
          </p:blipFill>
          <p:spPr>
            <a:xfrm>
              <a:off x="3032732" y="5407468"/>
              <a:ext cx="1071563" cy="1071563"/>
            </a:xfrm>
            <a:prstGeom prst="rect">
              <a:avLst/>
            </a:prstGeom>
          </p:spPr>
        </p:pic>
        <p:pic>
          <p:nvPicPr>
            <p:cNvPr id="14" name="Picture 13">
              <a:extLst>
                <a:ext uri="{FF2B5EF4-FFF2-40B4-BE49-F238E27FC236}">
                  <a16:creationId xmlns:a16="http://schemas.microsoft.com/office/drawing/2014/main" id="{746D9E09-5243-4B08-945E-D2394ADA2A36}"/>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5053" y="5011553"/>
              <a:ext cx="3123288" cy="1743231"/>
            </a:xfrm>
            <a:prstGeom prst="rect">
              <a:avLst/>
            </a:prstGeom>
          </p:spPr>
        </p:pic>
        <p:pic>
          <p:nvPicPr>
            <p:cNvPr id="15" name="Picture 14">
              <a:extLst>
                <a:ext uri="{FF2B5EF4-FFF2-40B4-BE49-F238E27FC236}">
                  <a16:creationId xmlns:a16="http://schemas.microsoft.com/office/drawing/2014/main" id="{78C0AEB5-BE67-4D36-B8A4-AFB235CC3461}"/>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3788761" y="5101281"/>
              <a:ext cx="1212716" cy="971139"/>
            </a:xfrm>
            <a:prstGeom prst="rect">
              <a:avLst/>
            </a:prstGeom>
          </p:spPr>
        </p:pic>
        <p:pic>
          <p:nvPicPr>
            <p:cNvPr id="16" name="Picture 15">
              <a:extLst>
                <a:ext uri="{FF2B5EF4-FFF2-40B4-BE49-F238E27FC236}">
                  <a16:creationId xmlns:a16="http://schemas.microsoft.com/office/drawing/2014/main" id="{663D7530-B126-4738-9449-1960F564B909}"/>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5648402" y="5428319"/>
              <a:ext cx="1354223" cy="1354223"/>
            </a:xfrm>
            <a:prstGeom prst="rect">
              <a:avLst/>
            </a:prstGeom>
          </p:spPr>
        </p:pic>
        <p:pic>
          <p:nvPicPr>
            <p:cNvPr id="17" name="Picture 16">
              <a:extLst>
                <a:ext uri="{FF2B5EF4-FFF2-40B4-BE49-F238E27FC236}">
                  <a16:creationId xmlns:a16="http://schemas.microsoft.com/office/drawing/2014/main" id="{C76B356B-2247-4EE1-8DBC-E7625B845B79}"/>
                </a:ext>
              </a:extLst>
            </p:cNvPr>
            <p:cNvPicPr>
              <a:picLocks noChangeAspect="1"/>
            </p:cNvPicPr>
            <p:nvPr/>
          </p:nvPicPr>
          <p:blipFill>
            <a:blip r:embed="rId9"/>
            <a:stretch>
              <a:fillRect/>
            </a:stretch>
          </p:blipFill>
          <p:spPr>
            <a:xfrm>
              <a:off x="8131078" y="5631165"/>
              <a:ext cx="931289" cy="917526"/>
            </a:xfrm>
            <a:prstGeom prst="rect">
              <a:avLst/>
            </a:prstGeom>
          </p:spPr>
        </p:pic>
      </p:grpSp>
    </p:spTree>
    <p:extLst>
      <p:ext uri="{BB962C8B-B14F-4D97-AF65-F5344CB8AC3E}">
        <p14:creationId xmlns:p14="http://schemas.microsoft.com/office/powerpoint/2010/main" val="12754156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4488" y="116632"/>
            <a:ext cx="9145016" cy="4893647"/>
          </a:xfrm>
          <a:prstGeom prst="rect">
            <a:avLst/>
          </a:prstGeom>
          <a:noFill/>
        </p:spPr>
        <p:txBody>
          <a:bodyPr wrap="square" rtlCol="0">
            <a:spAutoFit/>
          </a:bodyPr>
          <a:lstStyle/>
          <a:p>
            <a:r>
              <a:rPr lang="en-GB" dirty="0"/>
              <a:t>Week by week planner</a:t>
            </a:r>
          </a:p>
          <a:p>
            <a:endParaRPr lang="en-GB" dirty="0"/>
          </a:p>
          <a:p>
            <a:r>
              <a:rPr lang="en-US" sz="1200" dirty="0"/>
              <a:t>Week 5</a:t>
            </a:r>
          </a:p>
          <a:p>
            <a:br>
              <a:rPr lang="en-US" sz="1200" dirty="0"/>
            </a:br>
            <a:r>
              <a:rPr lang="en-US" sz="1200" dirty="0"/>
              <a:t>Task 1 - Design and Technology - Draw the letters for each word using only the shapes and objects associated with Design and Technology. Example and object mood boards are included in the starter resource. See slide 30-33</a:t>
            </a:r>
          </a:p>
          <a:p>
            <a:br>
              <a:rPr lang="en-US" sz="1200" dirty="0"/>
            </a:br>
            <a:r>
              <a:rPr lang="en-US" sz="1200" dirty="0"/>
              <a:t>2. Your Name - Draw the letters of each word using only the shapes and objects associated with your interests and hobbies. For example a letter O could be a football.</a:t>
            </a:r>
          </a:p>
          <a:p>
            <a:endParaRPr lang="en-US" sz="1200" dirty="0"/>
          </a:p>
          <a:p>
            <a:r>
              <a:rPr lang="en-US" sz="1200" dirty="0"/>
              <a:t>Task 2 - You will produce varied and imaginative design ideas for a range of commemorative stamps. Write as many possible ideas for your stamps around the themes in the boxes on slide 39.</a:t>
            </a:r>
          </a:p>
          <a:p>
            <a:r>
              <a:rPr lang="en-US" sz="1200" dirty="0"/>
              <a:t>For example Nature – Trees, leaves, pebbles, shells, pine cones, fossils.</a:t>
            </a:r>
          </a:p>
          <a:p>
            <a:endParaRPr lang="en-US" sz="1200" dirty="0"/>
          </a:p>
          <a:p>
            <a:r>
              <a:rPr lang="en-US" sz="1200" dirty="0"/>
              <a:t>Task 3 –Follow the instructions for the 4 activities on slide 40.</a:t>
            </a:r>
          </a:p>
          <a:p>
            <a:endParaRPr lang="en-US" dirty="0"/>
          </a:p>
          <a:p>
            <a:r>
              <a:rPr lang="en-US" dirty="0"/>
              <a:t>Week 6</a:t>
            </a:r>
          </a:p>
          <a:p>
            <a:r>
              <a:rPr lang="en-US" dirty="0"/>
              <a:t>In our lesson today we will continue our journey of discovery into graphic design. </a:t>
            </a:r>
          </a:p>
          <a:p>
            <a:br>
              <a:rPr lang="en-US" dirty="0"/>
            </a:br>
            <a:r>
              <a:rPr lang="en-US" dirty="0"/>
              <a:t>Task 1 – Follow the instructions on slide 43 using the resources on slide 41-42.</a:t>
            </a:r>
          </a:p>
          <a:p>
            <a:endParaRPr lang="en-US" dirty="0"/>
          </a:p>
          <a:p>
            <a:r>
              <a:rPr lang="en-US" dirty="0"/>
              <a:t>Task 2 – Explore design development in product design and complete a profile on a product that is significant to you or us all! Instructions are on slide 51.</a:t>
            </a:r>
          </a:p>
          <a:p>
            <a:endParaRPr lang="en-US" dirty="0"/>
          </a:p>
          <a:p>
            <a:endParaRPr lang="en-GB" dirty="0"/>
          </a:p>
        </p:txBody>
      </p:sp>
    </p:spTree>
    <p:extLst>
      <p:ext uri="{BB962C8B-B14F-4D97-AF65-F5344CB8AC3E}">
        <p14:creationId xmlns:p14="http://schemas.microsoft.com/office/powerpoint/2010/main" val="34122798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SL274281">
            <a:extLst>
              <a:ext uri="{FF2B5EF4-FFF2-40B4-BE49-F238E27FC236}">
                <a16:creationId xmlns:a16="http://schemas.microsoft.com/office/drawing/2014/main" id="{20FB141E-B669-4E39-8915-DCE97D04CF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3094" y="1"/>
            <a:ext cx="6119813" cy="336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a:extLst>
              <a:ext uri="{FF2B5EF4-FFF2-40B4-BE49-F238E27FC236}">
                <a16:creationId xmlns:a16="http://schemas.microsoft.com/office/drawing/2014/main" id="{B83130C3-A71B-4372-B903-8C978288ED36}"/>
              </a:ext>
            </a:extLst>
          </p:cNvPr>
          <p:cNvGrpSpPr/>
          <p:nvPr/>
        </p:nvGrpSpPr>
        <p:grpSpPr>
          <a:xfrm>
            <a:off x="939114" y="2640134"/>
            <a:ext cx="8234249" cy="4217867"/>
            <a:chOff x="1583531" y="3529012"/>
            <a:chExt cx="5903912" cy="3024188"/>
          </a:xfrm>
        </p:grpSpPr>
        <p:pic>
          <p:nvPicPr>
            <p:cNvPr id="3" name="Picture 5" descr="SL274283">
              <a:extLst>
                <a:ext uri="{FF2B5EF4-FFF2-40B4-BE49-F238E27FC236}">
                  <a16:creationId xmlns:a16="http://schemas.microsoft.com/office/drawing/2014/main" id="{FFC6DA18-A6D6-476E-9B63-1AE5796492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1956" y="3529012"/>
              <a:ext cx="3097212"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descr="SL274285">
              <a:extLst>
                <a:ext uri="{FF2B5EF4-FFF2-40B4-BE49-F238E27FC236}">
                  <a16:creationId xmlns:a16="http://schemas.microsoft.com/office/drawing/2014/main" id="{F90BAF58-3A74-4664-A220-44998AC16C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3531" y="4968875"/>
              <a:ext cx="2924175"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SL274286">
              <a:extLst>
                <a:ext uri="{FF2B5EF4-FFF2-40B4-BE49-F238E27FC236}">
                  <a16:creationId xmlns:a16="http://schemas.microsoft.com/office/drawing/2014/main" id="{10856ADE-8E5E-4037-A09F-749F7FF660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3256" y="4968875"/>
              <a:ext cx="3024187"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633460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74" y="35913"/>
            <a:ext cx="9906000" cy="343958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948" y="3475496"/>
            <a:ext cx="8071756" cy="3573434"/>
          </a:xfrm>
          <a:prstGeom prst="rect">
            <a:avLst/>
          </a:prstGeom>
        </p:spPr>
      </p:pic>
    </p:spTree>
    <p:extLst>
      <p:ext uri="{BB962C8B-B14F-4D97-AF65-F5344CB8AC3E}">
        <p14:creationId xmlns:p14="http://schemas.microsoft.com/office/powerpoint/2010/main" val="5375820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29" y="0"/>
            <a:ext cx="9725025" cy="3829050"/>
          </a:xfrm>
          <a:prstGeom prst="rect">
            <a:avLst/>
          </a:prstGeom>
        </p:spPr>
      </p:pic>
    </p:spTree>
    <p:extLst>
      <p:ext uri="{BB962C8B-B14F-4D97-AF65-F5344CB8AC3E}">
        <p14:creationId xmlns:p14="http://schemas.microsoft.com/office/powerpoint/2010/main" val="11137024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432" y="0"/>
            <a:ext cx="8811135" cy="6858000"/>
          </a:xfrm>
          <a:prstGeom prst="rect">
            <a:avLst/>
          </a:prstGeom>
        </p:spPr>
      </p:pic>
    </p:spTree>
    <p:extLst>
      <p:ext uri="{BB962C8B-B14F-4D97-AF65-F5344CB8AC3E}">
        <p14:creationId xmlns:p14="http://schemas.microsoft.com/office/powerpoint/2010/main" val="36144234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674" y="0"/>
            <a:ext cx="9690652" cy="6858000"/>
          </a:xfrm>
          <a:prstGeom prst="rect">
            <a:avLst/>
          </a:prstGeom>
        </p:spPr>
      </p:pic>
    </p:spTree>
    <p:extLst>
      <p:ext uri="{BB962C8B-B14F-4D97-AF65-F5344CB8AC3E}">
        <p14:creationId xmlns:p14="http://schemas.microsoft.com/office/powerpoint/2010/main" val="38348537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8504" y="-146085"/>
            <a:ext cx="9001000" cy="7207832"/>
          </a:xfrm>
          <a:prstGeom prst="rect">
            <a:avLst/>
          </a:prstGeom>
        </p:spPr>
      </p:pic>
    </p:spTree>
    <p:extLst>
      <p:ext uri="{BB962C8B-B14F-4D97-AF65-F5344CB8AC3E}">
        <p14:creationId xmlns:p14="http://schemas.microsoft.com/office/powerpoint/2010/main" val="12084357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12201"/>
          <a:stretch/>
        </p:blipFill>
        <p:spPr>
          <a:xfrm>
            <a:off x="560512" y="476672"/>
            <a:ext cx="8792308" cy="6021288"/>
          </a:xfrm>
          <a:prstGeom prst="rect">
            <a:avLst/>
          </a:prstGeom>
        </p:spPr>
      </p:pic>
    </p:spTree>
    <p:extLst>
      <p:ext uri="{BB962C8B-B14F-4D97-AF65-F5344CB8AC3E}">
        <p14:creationId xmlns:p14="http://schemas.microsoft.com/office/powerpoint/2010/main" val="13894401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Image preview"/>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1268" name="Picture 4" descr="Image preview"/>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148" t="29420" r="26321" b="45901"/>
          <a:stretch/>
        </p:blipFill>
        <p:spPr bwMode="auto">
          <a:xfrm>
            <a:off x="1136576" y="1910"/>
            <a:ext cx="7776864" cy="2358810"/>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Image preview"/>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584" t="27228" r="23646" b="47447"/>
          <a:stretch/>
        </p:blipFill>
        <p:spPr bwMode="auto">
          <a:xfrm>
            <a:off x="368300" y="3128099"/>
            <a:ext cx="9509082" cy="2999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40764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Line 15"/>
          <p:cNvSpPr>
            <a:spLocks noChangeShapeType="1"/>
          </p:cNvSpPr>
          <p:nvPr/>
        </p:nvSpPr>
        <p:spPr bwMode="auto">
          <a:xfrm>
            <a:off x="4953000" y="240393"/>
            <a:ext cx="0" cy="6171974"/>
          </a:xfrm>
          <a:prstGeom prst="line">
            <a:avLst/>
          </a:prstGeom>
          <a:noFill/>
          <a:ln w="9525">
            <a:solidFill>
              <a:schemeClr val="folHlink"/>
            </a:solidFill>
            <a:round/>
            <a:headEnd/>
            <a:tailEnd/>
          </a:ln>
        </p:spPr>
        <p:txBody>
          <a:bodyPr/>
          <a:lstStyle/>
          <a:p>
            <a:endParaRPr lang="en-US" sz="929"/>
          </a:p>
        </p:txBody>
      </p:sp>
      <p:sp>
        <p:nvSpPr>
          <p:cNvPr id="15362" name="Text Box 16"/>
          <p:cNvSpPr txBox="1">
            <a:spLocks noChangeArrowheads="1"/>
          </p:cNvSpPr>
          <p:nvPr/>
        </p:nvSpPr>
        <p:spPr bwMode="auto">
          <a:xfrm>
            <a:off x="786947" y="342447"/>
            <a:ext cx="3703411" cy="312265"/>
          </a:xfrm>
          <a:prstGeom prst="rect">
            <a:avLst/>
          </a:prstGeom>
          <a:noFill/>
          <a:ln w="9525">
            <a:noFill/>
            <a:miter lim="800000"/>
            <a:headEnd/>
            <a:tailEnd/>
          </a:ln>
        </p:spPr>
        <p:txBody>
          <a:bodyPr>
            <a:spAutoFit/>
          </a:bodyPr>
          <a:lstStyle/>
          <a:p>
            <a:pPr>
              <a:spcBef>
                <a:spcPct val="50000"/>
              </a:spcBef>
            </a:pPr>
            <a:r>
              <a:rPr lang="en-GB" sz="1429">
                <a:latin typeface="Forte" pitchFamily="66" charset="0"/>
              </a:rPr>
              <a:t>Research and Mind map page, P3, M3, D3</a:t>
            </a:r>
          </a:p>
        </p:txBody>
      </p:sp>
      <p:sp>
        <p:nvSpPr>
          <p:cNvPr id="15363" name="Text Box 17"/>
          <p:cNvSpPr txBox="1">
            <a:spLocks noChangeArrowheads="1"/>
          </p:cNvSpPr>
          <p:nvPr/>
        </p:nvSpPr>
        <p:spPr bwMode="auto">
          <a:xfrm>
            <a:off x="786947" y="652009"/>
            <a:ext cx="4166054" cy="784830"/>
          </a:xfrm>
          <a:prstGeom prst="rect">
            <a:avLst/>
          </a:prstGeom>
          <a:noFill/>
          <a:ln w="9525">
            <a:noFill/>
            <a:miter lim="800000"/>
            <a:headEnd/>
            <a:tailEnd/>
          </a:ln>
        </p:spPr>
        <p:txBody>
          <a:bodyPr>
            <a:spAutoFit/>
          </a:bodyPr>
          <a:lstStyle/>
          <a:p>
            <a:pPr>
              <a:spcBef>
                <a:spcPct val="50000"/>
              </a:spcBef>
            </a:pPr>
            <a:r>
              <a:rPr lang="en-GB" sz="1000" dirty="0"/>
              <a:t>Objectives:  You will produce varied and imaginative design ideas for a range of commemorative stamps. </a:t>
            </a:r>
          </a:p>
          <a:p>
            <a:pPr>
              <a:spcBef>
                <a:spcPct val="50000"/>
              </a:spcBef>
            </a:pPr>
            <a:r>
              <a:rPr lang="en-GB" sz="1000" dirty="0"/>
              <a:t>Task 1: Write as many possible ideas for your stamps around the themes in the boxes.</a:t>
            </a:r>
          </a:p>
        </p:txBody>
      </p:sp>
      <p:sp>
        <p:nvSpPr>
          <p:cNvPr id="15364" name="AutoShape 18"/>
          <p:cNvSpPr>
            <a:spLocks noChangeArrowheads="1"/>
          </p:cNvSpPr>
          <p:nvPr/>
        </p:nvSpPr>
        <p:spPr bwMode="auto">
          <a:xfrm>
            <a:off x="5673045" y="1628322"/>
            <a:ext cx="1080634" cy="360589"/>
          </a:xfrm>
          <a:prstGeom prst="flowChartAlternateProcess">
            <a:avLst/>
          </a:prstGeom>
          <a:noFill/>
          <a:ln w="9525">
            <a:solidFill>
              <a:schemeClr val="tx1"/>
            </a:solidFill>
            <a:miter lim="800000"/>
            <a:headEnd/>
            <a:tailEnd/>
          </a:ln>
        </p:spPr>
        <p:txBody>
          <a:bodyPr wrap="none" anchor="ctr"/>
          <a:lstStyle/>
          <a:p>
            <a:pPr algn="ctr"/>
            <a:r>
              <a:rPr lang="en-GB" sz="1143"/>
              <a:t>Technology</a:t>
            </a:r>
          </a:p>
        </p:txBody>
      </p:sp>
      <p:sp>
        <p:nvSpPr>
          <p:cNvPr id="15365" name="AutoShape 19"/>
          <p:cNvSpPr>
            <a:spLocks noChangeArrowheads="1"/>
          </p:cNvSpPr>
          <p:nvPr/>
        </p:nvSpPr>
        <p:spPr bwMode="auto">
          <a:xfrm>
            <a:off x="7729992" y="2039938"/>
            <a:ext cx="1080634" cy="360589"/>
          </a:xfrm>
          <a:prstGeom prst="flowChartAlternateProcess">
            <a:avLst/>
          </a:prstGeom>
          <a:noFill/>
          <a:ln w="9525">
            <a:solidFill>
              <a:schemeClr val="tx1"/>
            </a:solidFill>
            <a:miter lim="800000"/>
            <a:headEnd/>
            <a:tailEnd/>
          </a:ln>
        </p:spPr>
        <p:txBody>
          <a:bodyPr wrap="none" anchor="ctr"/>
          <a:lstStyle/>
          <a:p>
            <a:pPr algn="ctr"/>
            <a:r>
              <a:rPr lang="en-GB" sz="1143"/>
              <a:t>Famous places</a:t>
            </a:r>
          </a:p>
        </p:txBody>
      </p:sp>
      <p:sp>
        <p:nvSpPr>
          <p:cNvPr id="15366" name="AutoShape 20"/>
          <p:cNvSpPr>
            <a:spLocks noChangeArrowheads="1"/>
          </p:cNvSpPr>
          <p:nvPr/>
        </p:nvSpPr>
        <p:spPr bwMode="auto">
          <a:xfrm>
            <a:off x="7472589" y="3737429"/>
            <a:ext cx="1389063" cy="513670"/>
          </a:xfrm>
          <a:prstGeom prst="flowChartAlternateProcess">
            <a:avLst/>
          </a:prstGeom>
          <a:noFill/>
          <a:ln w="9525">
            <a:solidFill>
              <a:schemeClr val="tx1"/>
            </a:solidFill>
            <a:miter lim="800000"/>
            <a:headEnd/>
            <a:tailEnd/>
          </a:ln>
        </p:spPr>
        <p:txBody>
          <a:bodyPr wrap="none" anchor="ctr"/>
          <a:lstStyle/>
          <a:p>
            <a:pPr algn="ctr"/>
            <a:r>
              <a:rPr lang="en-GB" sz="1143"/>
              <a:t>Famous people</a:t>
            </a:r>
          </a:p>
        </p:txBody>
      </p:sp>
      <p:sp>
        <p:nvSpPr>
          <p:cNvPr id="15367" name="AutoShape 21"/>
          <p:cNvSpPr>
            <a:spLocks noChangeArrowheads="1"/>
          </p:cNvSpPr>
          <p:nvPr/>
        </p:nvSpPr>
        <p:spPr bwMode="auto">
          <a:xfrm>
            <a:off x="5313589" y="3737429"/>
            <a:ext cx="1389063" cy="513670"/>
          </a:xfrm>
          <a:prstGeom prst="flowChartAlternateProcess">
            <a:avLst/>
          </a:prstGeom>
          <a:noFill/>
          <a:ln w="9525">
            <a:solidFill>
              <a:schemeClr val="tx1"/>
            </a:solidFill>
            <a:miter lim="800000"/>
            <a:headEnd/>
            <a:tailEnd/>
          </a:ln>
        </p:spPr>
        <p:txBody>
          <a:bodyPr wrap="none" anchor="ctr"/>
          <a:lstStyle/>
          <a:p>
            <a:pPr algn="ctr"/>
            <a:r>
              <a:rPr lang="en-GB" sz="1143"/>
              <a:t>Cars / bikes</a:t>
            </a:r>
          </a:p>
        </p:txBody>
      </p:sp>
      <p:sp>
        <p:nvSpPr>
          <p:cNvPr id="15368" name="AutoShape 22"/>
          <p:cNvSpPr>
            <a:spLocks noChangeArrowheads="1"/>
          </p:cNvSpPr>
          <p:nvPr/>
        </p:nvSpPr>
        <p:spPr bwMode="auto">
          <a:xfrm>
            <a:off x="5466670" y="2502581"/>
            <a:ext cx="1491116" cy="616857"/>
          </a:xfrm>
          <a:prstGeom prst="flowChartAlternateProcess">
            <a:avLst/>
          </a:prstGeom>
          <a:noFill/>
          <a:ln w="9525">
            <a:solidFill>
              <a:schemeClr val="tx1"/>
            </a:solidFill>
            <a:miter lim="800000"/>
            <a:headEnd/>
            <a:tailEnd/>
          </a:ln>
        </p:spPr>
        <p:txBody>
          <a:bodyPr wrap="none" anchor="ctr"/>
          <a:lstStyle/>
          <a:p>
            <a:pPr algn="ctr"/>
            <a:r>
              <a:rPr lang="en-GB" sz="1143"/>
              <a:t>Nature</a:t>
            </a:r>
          </a:p>
        </p:txBody>
      </p:sp>
      <p:sp>
        <p:nvSpPr>
          <p:cNvPr id="15370" name="AutoShape 21"/>
          <p:cNvSpPr>
            <a:spLocks noChangeArrowheads="1"/>
          </p:cNvSpPr>
          <p:nvPr/>
        </p:nvSpPr>
        <p:spPr bwMode="auto">
          <a:xfrm>
            <a:off x="5467804" y="4767036"/>
            <a:ext cx="1389063" cy="513670"/>
          </a:xfrm>
          <a:prstGeom prst="flowChartAlternateProcess">
            <a:avLst/>
          </a:prstGeom>
          <a:noFill/>
          <a:ln w="9525">
            <a:solidFill>
              <a:schemeClr val="tx1"/>
            </a:solidFill>
            <a:miter lim="800000"/>
            <a:headEnd/>
            <a:tailEnd/>
          </a:ln>
        </p:spPr>
        <p:txBody>
          <a:bodyPr wrap="none" anchor="ctr"/>
          <a:lstStyle/>
          <a:p>
            <a:pPr algn="ctr"/>
            <a:r>
              <a:rPr lang="en-GB" sz="1143"/>
              <a:t>Cartoons</a:t>
            </a:r>
          </a:p>
        </p:txBody>
      </p:sp>
      <p:sp>
        <p:nvSpPr>
          <p:cNvPr id="15371" name="AutoShape 21"/>
          <p:cNvSpPr>
            <a:spLocks noChangeArrowheads="1"/>
          </p:cNvSpPr>
          <p:nvPr/>
        </p:nvSpPr>
        <p:spPr bwMode="auto">
          <a:xfrm>
            <a:off x="7164161" y="4920117"/>
            <a:ext cx="1389063" cy="513669"/>
          </a:xfrm>
          <a:prstGeom prst="flowChartAlternateProcess">
            <a:avLst/>
          </a:prstGeom>
          <a:noFill/>
          <a:ln w="9525">
            <a:solidFill>
              <a:schemeClr val="tx1"/>
            </a:solidFill>
            <a:miter lim="800000"/>
            <a:headEnd/>
            <a:tailEnd/>
          </a:ln>
        </p:spPr>
        <p:txBody>
          <a:bodyPr wrap="none" anchor="ctr"/>
          <a:lstStyle/>
          <a:p>
            <a:pPr algn="ctr"/>
            <a:r>
              <a:rPr lang="en-GB" sz="1143"/>
              <a:t>Royal family</a:t>
            </a:r>
          </a:p>
        </p:txBody>
      </p:sp>
      <p:sp>
        <p:nvSpPr>
          <p:cNvPr id="15372" name="AutoShape 21"/>
          <p:cNvSpPr>
            <a:spLocks noChangeArrowheads="1"/>
          </p:cNvSpPr>
          <p:nvPr/>
        </p:nvSpPr>
        <p:spPr bwMode="auto">
          <a:xfrm>
            <a:off x="7575778" y="548821"/>
            <a:ext cx="1389062" cy="513670"/>
          </a:xfrm>
          <a:prstGeom prst="flowChartAlternateProcess">
            <a:avLst/>
          </a:prstGeom>
          <a:noFill/>
          <a:ln w="9525">
            <a:solidFill>
              <a:schemeClr val="tx1"/>
            </a:solidFill>
            <a:miter lim="800000"/>
            <a:headEnd/>
            <a:tailEnd/>
          </a:ln>
        </p:spPr>
        <p:txBody>
          <a:bodyPr wrap="none" anchor="ctr"/>
          <a:lstStyle/>
          <a:p>
            <a:pPr algn="ctr"/>
            <a:r>
              <a:rPr lang="en-GB" sz="1143"/>
              <a:t>Films</a:t>
            </a:r>
          </a:p>
        </p:txBody>
      </p:sp>
      <p:sp>
        <p:nvSpPr>
          <p:cNvPr id="15373" name="AutoShape 20"/>
          <p:cNvSpPr>
            <a:spLocks noChangeArrowheads="1"/>
          </p:cNvSpPr>
          <p:nvPr/>
        </p:nvSpPr>
        <p:spPr bwMode="auto">
          <a:xfrm>
            <a:off x="5158242" y="445635"/>
            <a:ext cx="1389062" cy="513669"/>
          </a:xfrm>
          <a:prstGeom prst="flowChartAlternateProcess">
            <a:avLst/>
          </a:prstGeom>
          <a:noFill/>
          <a:ln w="9525">
            <a:solidFill>
              <a:schemeClr val="tx1"/>
            </a:solidFill>
            <a:miter lim="800000"/>
            <a:headEnd/>
            <a:tailEnd/>
          </a:ln>
        </p:spPr>
        <p:txBody>
          <a:bodyPr wrap="none" anchor="ctr"/>
          <a:lstStyle/>
          <a:p>
            <a:pPr algn="ctr"/>
            <a:r>
              <a:rPr lang="en-GB" sz="1143"/>
              <a:t>Science</a:t>
            </a:r>
          </a:p>
        </p:txBody>
      </p:sp>
      <p:sp>
        <p:nvSpPr>
          <p:cNvPr id="15374" name="AutoShape 20"/>
          <p:cNvSpPr>
            <a:spLocks noChangeArrowheads="1"/>
          </p:cNvSpPr>
          <p:nvPr/>
        </p:nvSpPr>
        <p:spPr bwMode="auto">
          <a:xfrm>
            <a:off x="7627938" y="2812143"/>
            <a:ext cx="1389062" cy="513670"/>
          </a:xfrm>
          <a:prstGeom prst="flowChartAlternateProcess">
            <a:avLst/>
          </a:prstGeom>
          <a:noFill/>
          <a:ln w="9525">
            <a:solidFill>
              <a:schemeClr val="tx1"/>
            </a:solidFill>
            <a:miter lim="800000"/>
            <a:headEnd/>
            <a:tailEnd/>
          </a:ln>
        </p:spPr>
        <p:txBody>
          <a:bodyPr wrap="none" anchor="ctr"/>
          <a:lstStyle/>
          <a:p>
            <a:pPr algn="ctr"/>
            <a:r>
              <a:rPr lang="en-GB" sz="1143"/>
              <a:t>Countries</a:t>
            </a:r>
          </a:p>
        </p:txBody>
      </p:sp>
      <p:sp>
        <p:nvSpPr>
          <p:cNvPr id="15375" name="AutoShape 20"/>
          <p:cNvSpPr>
            <a:spLocks noChangeArrowheads="1"/>
          </p:cNvSpPr>
          <p:nvPr/>
        </p:nvSpPr>
        <p:spPr bwMode="auto">
          <a:xfrm>
            <a:off x="5415643" y="5589135"/>
            <a:ext cx="1389063" cy="513669"/>
          </a:xfrm>
          <a:prstGeom prst="flowChartAlternateProcess">
            <a:avLst/>
          </a:prstGeom>
          <a:noFill/>
          <a:ln w="9525">
            <a:solidFill>
              <a:schemeClr val="tx1"/>
            </a:solidFill>
            <a:miter lim="800000"/>
            <a:headEnd/>
            <a:tailEnd/>
          </a:ln>
        </p:spPr>
        <p:txBody>
          <a:bodyPr wrap="none" anchor="ctr"/>
          <a:lstStyle/>
          <a:p>
            <a:pPr algn="ctr"/>
            <a:r>
              <a:rPr lang="en-GB" sz="1143"/>
              <a:t>Planets</a:t>
            </a:r>
          </a:p>
        </p:txBody>
      </p:sp>
      <p:sp>
        <p:nvSpPr>
          <p:cNvPr id="15376" name="AutoShape 20"/>
          <p:cNvSpPr>
            <a:spLocks noChangeArrowheads="1"/>
          </p:cNvSpPr>
          <p:nvPr/>
        </p:nvSpPr>
        <p:spPr bwMode="auto">
          <a:xfrm>
            <a:off x="7319510" y="5795510"/>
            <a:ext cx="1389062" cy="513669"/>
          </a:xfrm>
          <a:prstGeom prst="flowChartAlternateProcess">
            <a:avLst/>
          </a:prstGeom>
          <a:noFill/>
          <a:ln w="9525">
            <a:solidFill>
              <a:schemeClr val="tx1"/>
            </a:solidFill>
            <a:miter lim="800000"/>
            <a:headEnd/>
            <a:tailEnd/>
          </a:ln>
        </p:spPr>
        <p:txBody>
          <a:bodyPr wrap="none" anchor="ctr"/>
          <a:lstStyle/>
          <a:p>
            <a:pPr algn="ctr"/>
            <a:r>
              <a:rPr lang="en-GB" sz="1143"/>
              <a:t>Sports</a:t>
            </a:r>
          </a:p>
        </p:txBody>
      </p:sp>
      <p:pic>
        <p:nvPicPr>
          <p:cNvPr id="15378" name="Picture 18" descr="1135959391_546085b"/>
          <p:cNvPicPr>
            <a:picLocks noChangeAspect="1" noChangeArrowheads="1"/>
          </p:cNvPicPr>
          <p:nvPr/>
        </p:nvPicPr>
        <p:blipFill>
          <a:blip r:embed="rId2"/>
          <a:srcRect/>
          <a:stretch>
            <a:fillRect/>
          </a:stretch>
        </p:blipFill>
        <p:spPr bwMode="auto">
          <a:xfrm>
            <a:off x="768774" y="1387914"/>
            <a:ext cx="1836964" cy="1466170"/>
          </a:xfrm>
          <a:prstGeom prst="rect">
            <a:avLst/>
          </a:prstGeom>
          <a:noFill/>
        </p:spPr>
      </p:pic>
      <p:pic>
        <p:nvPicPr>
          <p:cNvPr id="15380" name="Picture 20" descr="commemorative+stamps"/>
          <p:cNvPicPr>
            <a:picLocks noChangeAspect="1" noChangeArrowheads="1"/>
          </p:cNvPicPr>
          <p:nvPr/>
        </p:nvPicPr>
        <p:blipFill>
          <a:blip r:embed="rId3"/>
          <a:srcRect/>
          <a:stretch>
            <a:fillRect/>
          </a:stretch>
        </p:blipFill>
        <p:spPr bwMode="auto">
          <a:xfrm>
            <a:off x="3269105" y="1387914"/>
            <a:ext cx="1595531" cy="1683883"/>
          </a:xfrm>
          <a:prstGeom prst="rect">
            <a:avLst/>
          </a:prstGeom>
          <a:noFill/>
        </p:spPr>
      </p:pic>
      <p:pic>
        <p:nvPicPr>
          <p:cNvPr id="15382" name="Picture 22" descr="2011_Morris_set"/>
          <p:cNvPicPr>
            <a:picLocks noChangeAspect="1" noChangeArrowheads="1"/>
          </p:cNvPicPr>
          <p:nvPr/>
        </p:nvPicPr>
        <p:blipFill>
          <a:blip r:embed="rId4"/>
          <a:srcRect/>
          <a:stretch>
            <a:fillRect/>
          </a:stretch>
        </p:blipFill>
        <p:spPr bwMode="auto">
          <a:xfrm>
            <a:off x="717747" y="2867702"/>
            <a:ext cx="1954893" cy="1265464"/>
          </a:xfrm>
          <a:prstGeom prst="rect">
            <a:avLst/>
          </a:prstGeom>
          <a:noFill/>
        </p:spPr>
      </p:pic>
      <p:sp>
        <p:nvSpPr>
          <p:cNvPr id="15383" name="AutoShape 20"/>
          <p:cNvSpPr>
            <a:spLocks noChangeArrowheads="1"/>
          </p:cNvSpPr>
          <p:nvPr/>
        </p:nvSpPr>
        <p:spPr bwMode="auto">
          <a:xfrm>
            <a:off x="7113135" y="1268867"/>
            <a:ext cx="1389062" cy="513669"/>
          </a:xfrm>
          <a:prstGeom prst="flowChartAlternateProcess">
            <a:avLst/>
          </a:prstGeom>
          <a:noFill/>
          <a:ln w="9525">
            <a:solidFill>
              <a:schemeClr val="tx1"/>
            </a:solidFill>
            <a:miter lim="800000"/>
            <a:headEnd/>
            <a:tailEnd/>
          </a:ln>
        </p:spPr>
        <p:txBody>
          <a:bodyPr wrap="none" anchor="ctr"/>
          <a:lstStyle/>
          <a:p>
            <a:pPr algn="ctr"/>
            <a:r>
              <a:rPr lang="en-GB" sz="1143"/>
              <a:t>Art / artists</a:t>
            </a:r>
          </a:p>
        </p:txBody>
      </p:sp>
      <p:pic>
        <p:nvPicPr>
          <p:cNvPr id="15385" name="Picture 25" descr="2011_Musicals_set"/>
          <p:cNvPicPr>
            <a:picLocks noChangeAspect="1" noChangeArrowheads="1"/>
          </p:cNvPicPr>
          <p:nvPr/>
        </p:nvPicPr>
        <p:blipFill>
          <a:blip r:embed="rId5"/>
          <a:srcRect/>
          <a:stretch>
            <a:fillRect/>
          </a:stretch>
        </p:blipFill>
        <p:spPr bwMode="auto">
          <a:xfrm>
            <a:off x="2843893" y="3171599"/>
            <a:ext cx="2005920" cy="1377723"/>
          </a:xfrm>
          <a:prstGeom prst="rect">
            <a:avLst/>
          </a:prstGeom>
          <a:noFill/>
        </p:spPr>
      </p:pic>
      <p:pic>
        <p:nvPicPr>
          <p:cNvPr id="15387" name="Picture 27" descr="image"/>
          <p:cNvPicPr>
            <a:picLocks noChangeAspect="1" noChangeArrowheads="1"/>
          </p:cNvPicPr>
          <p:nvPr/>
        </p:nvPicPr>
        <p:blipFill>
          <a:blip r:embed="rId6"/>
          <a:srcRect l="7201" t="18678" r="7201"/>
          <a:stretch>
            <a:fillRect/>
          </a:stretch>
        </p:blipFill>
        <p:spPr bwMode="auto">
          <a:xfrm>
            <a:off x="3358697" y="4611688"/>
            <a:ext cx="1543277" cy="1535339"/>
          </a:xfrm>
          <a:prstGeom prst="rect">
            <a:avLst/>
          </a:prstGeom>
          <a:noFill/>
        </p:spPr>
      </p:pic>
      <p:pic>
        <p:nvPicPr>
          <p:cNvPr id="15389" name="Picture 29" descr="SuperheroStamps"/>
          <p:cNvPicPr>
            <a:picLocks noChangeAspect="1" noChangeArrowheads="1"/>
          </p:cNvPicPr>
          <p:nvPr/>
        </p:nvPicPr>
        <p:blipFill>
          <a:blip r:embed="rId7"/>
          <a:srcRect l="6334" t="12941" r="4630" b="7025"/>
          <a:stretch>
            <a:fillRect/>
          </a:stretch>
        </p:blipFill>
        <p:spPr bwMode="auto">
          <a:xfrm>
            <a:off x="683760" y="4098018"/>
            <a:ext cx="1665741" cy="1696357"/>
          </a:xfrm>
          <a:prstGeom prst="rect">
            <a:avLst/>
          </a:prstGeom>
          <a:noFill/>
        </p:spPr>
      </p:pic>
      <p:pic>
        <p:nvPicPr>
          <p:cNvPr id="15391" name="Picture 31" descr="RowingWomensPairs478"/>
          <p:cNvPicPr>
            <a:picLocks noChangeAspect="1" noChangeArrowheads="1"/>
          </p:cNvPicPr>
          <p:nvPr/>
        </p:nvPicPr>
        <p:blipFill>
          <a:blip r:embed="rId8"/>
          <a:srcRect/>
          <a:stretch>
            <a:fillRect/>
          </a:stretch>
        </p:blipFill>
        <p:spPr bwMode="auto">
          <a:xfrm>
            <a:off x="1506992" y="5280706"/>
            <a:ext cx="1799544" cy="1110116"/>
          </a:xfrm>
          <a:prstGeom prst="rect">
            <a:avLst/>
          </a:prstGeom>
          <a:noFill/>
        </p:spPr>
      </p:pic>
    </p:spTree>
    <p:extLst>
      <p:ext uri="{BB962C8B-B14F-4D97-AF65-F5344CB8AC3E}">
        <p14:creationId xmlns:p14="http://schemas.microsoft.com/office/powerpoint/2010/main" val="29439606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Line 2"/>
          <p:cNvSpPr>
            <a:spLocks noChangeShapeType="1"/>
          </p:cNvSpPr>
          <p:nvPr/>
        </p:nvSpPr>
        <p:spPr bwMode="auto">
          <a:xfrm>
            <a:off x="5961112" y="269688"/>
            <a:ext cx="0" cy="6171974"/>
          </a:xfrm>
          <a:prstGeom prst="line">
            <a:avLst/>
          </a:prstGeom>
          <a:noFill/>
          <a:ln w="9525">
            <a:solidFill>
              <a:schemeClr val="bg2">
                <a:lumMod val="75000"/>
              </a:schemeClr>
            </a:solidFill>
            <a:round/>
            <a:headEnd/>
            <a:tailEnd/>
          </a:ln>
        </p:spPr>
        <p:txBody>
          <a:bodyPr/>
          <a:lstStyle/>
          <a:p>
            <a:endParaRPr lang="en-US" sz="929"/>
          </a:p>
        </p:txBody>
      </p:sp>
      <p:sp>
        <p:nvSpPr>
          <p:cNvPr id="16386" name="Text Box 3"/>
          <p:cNvSpPr txBox="1">
            <a:spLocks noChangeArrowheads="1"/>
          </p:cNvSpPr>
          <p:nvPr/>
        </p:nvSpPr>
        <p:spPr bwMode="auto">
          <a:xfrm>
            <a:off x="66902" y="0"/>
            <a:ext cx="3703411" cy="312265"/>
          </a:xfrm>
          <a:prstGeom prst="rect">
            <a:avLst/>
          </a:prstGeom>
          <a:noFill/>
          <a:ln w="9525">
            <a:noFill/>
            <a:miter lim="800000"/>
            <a:headEnd/>
            <a:tailEnd/>
          </a:ln>
        </p:spPr>
        <p:txBody>
          <a:bodyPr>
            <a:spAutoFit/>
          </a:bodyPr>
          <a:lstStyle/>
          <a:p>
            <a:pPr>
              <a:spcBef>
                <a:spcPct val="50000"/>
              </a:spcBef>
            </a:pPr>
            <a:r>
              <a:rPr lang="en-GB" sz="1429" dirty="0">
                <a:latin typeface="Forte" pitchFamily="66" charset="0"/>
              </a:rPr>
              <a:t>Drawing pages</a:t>
            </a:r>
          </a:p>
        </p:txBody>
      </p:sp>
      <p:sp>
        <p:nvSpPr>
          <p:cNvPr id="16387" name="Text Box 4"/>
          <p:cNvSpPr txBox="1">
            <a:spLocks noChangeArrowheads="1"/>
          </p:cNvSpPr>
          <p:nvPr/>
        </p:nvSpPr>
        <p:spPr bwMode="auto">
          <a:xfrm>
            <a:off x="66902" y="269688"/>
            <a:ext cx="4217081" cy="1295868"/>
          </a:xfrm>
          <a:prstGeom prst="rect">
            <a:avLst/>
          </a:prstGeom>
          <a:noFill/>
          <a:ln w="9525">
            <a:noFill/>
            <a:miter lim="800000"/>
            <a:headEnd/>
            <a:tailEnd/>
          </a:ln>
        </p:spPr>
        <p:txBody>
          <a:bodyPr wrap="square">
            <a:spAutoFit/>
          </a:bodyPr>
          <a:lstStyle/>
          <a:p>
            <a:pPr>
              <a:spcBef>
                <a:spcPct val="50000"/>
              </a:spcBef>
            </a:pPr>
            <a:r>
              <a:rPr lang="en-GB" sz="1071" dirty="0"/>
              <a:t>Task 1 – Choose </a:t>
            </a:r>
            <a:r>
              <a:rPr lang="en-GB" sz="1071" b="1" u="sng" dirty="0"/>
              <a:t>one</a:t>
            </a:r>
            <a:r>
              <a:rPr lang="en-GB" sz="1071" dirty="0"/>
              <a:t> of these stamps to copy</a:t>
            </a:r>
          </a:p>
          <a:p>
            <a:pPr>
              <a:spcBef>
                <a:spcPct val="50000"/>
              </a:spcBef>
            </a:pPr>
            <a:endParaRPr lang="en-GB" sz="1071" dirty="0"/>
          </a:p>
          <a:p>
            <a:pPr>
              <a:spcBef>
                <a:spcPct val="50000"/>
              </a:spcBef>
            </a:pPr>
            <a:endParaRPr lang="en-GB" sz="1143" dirty="0"/>
          </a:p>
          <a:p>
            <a:pPr>
              <a:spcBef>
                <a:spcPct val="50000"/>
              </a:spcBef>
            </a:pPr>
            <a:endParaRPr lang="en-GB" sz="1143" dirty="0"/>
          </a:p>
          <a:p>
            <a:pPr>
              <a:spcBef>
                <a:spcPct val="50000"/>
              </a:spcBef>
            </a:pPr>
            <a:endParaRPr lang="en-GB" sz="1143" dirty="0"/>
          </a:p>
        </p:txBody>
      </p:sp>
      <p:pic>
        <p:nvPicPr>
          <p:cNvPr id="16396" name="Picture 12" descr="Love_jpg"/>
          <p:cNvPicPr>
            <a:picLocks noChangeAspect="1" noChangeArrowheads="1"/>
          </p:cNvPicPr>
          <p:nvPr/>
        </p:nvPicPr>
        <p:blipFill>
          <a:blip r:embed="rId2"/>
          <a:srcRect/>
          <a:stretch>
            <a:fillRect/>
          </a:stretch>
        </p:blipFill>
        <p:spPr bwMode="auto">
          <a:xfrm>
            <a:off x="124108" y="1205096"/>
            <a:ext cx="3068411" cy="1952625"/>
          </a:xfrm>
          <a:prstGeom prst="rect">
            <a:avLst/>
          </a:prstGeom>
          <a:noFill/>
        </p:spPr>
      </p:pic>
      <p:sp>
        <p:nvSpPr>
          <p:cNvPr id="16397" name="Line 13"/>
          <p:cNvSpPr>
            <a:spLocks noChangeShapeType="1"/>
          </p:cNvSpPr>
          <p:nvPr/>
        </p:nvSpPr>
        <p:spPr bwMode="auto">
          <a:xfrm>
            <a:off x="649530" y="3284304"/>
            <a:ext cx="5326785" cy="38180"/>
          </a:xfrm>
          <a:prstGeom prst="line">
            <a:avLst/>
          </a:prstGeom>
          <a:noFill/>
          <a:ln w="9525">
            <a:solidFill>
              <a:schemeClr val="bg2">
                <a:lumMod val="75000"/>
              </a:schemeClr>
            </a:solidFill>
            <a:round/>
            <a:headEnd/>
            <a:tailEnd/>
          </a:ln>
          <a:effectLst/>
        </p:spPr>
        <p:txBody>
          <a:bodyPr/>
          <a:lstStyle/>
          <a:p>
            <a:endParaRPr lang="en-US" sz="929"/>
          </a:p>
        </p:txBody>
      </p:sp>
      <p:sp>
        <p:nvSpPr>
          <p:cNvPr id="10" name="Rectangle 9"/>
          <p:cNvSpPr/>
          <p:nvPr/>
        </p:nvSpPr>
        <p:spPr bwMode="auto">
          <a:xfrm>
            <a:off x="82105" y="4336425"/>
            <a:ext cx="3142810" cy="2068266"/>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279525" rtl="0" eaLnBrk="1" fontAlgn="base" latinLnBrk="0" hangingPunct="1">
              <a:lnSpc>
                <a:spcPct val="100000"/>
              </a:lnSpc>
              <a:spcBef>
                <a:spcPct val="0"/>
              </a:spcBef>
              <a:spcAft>
                <a:spcPct val="0"/>
              </a:spcAft>
              <a:buClrTx/>
              <a:buSzTx/>
              <a:buFontTx/>
              <a:buNone/>
              <a:tabLst/>
            </a:pPr>
            <a:endParaRPr kumimoji="0" lang="en-GB" sz="2500" b="0" i="0" u="none" strike="noStrike" cap="none" normalizeH="0" baseline="0">
              <a:ln>
                <a:noFill/>
              </a:ln>
              <a:solidFill>
                <a:schemeClr val="tx1"/>
              </a:solidFill>
              <a:effectLst/>
              <a:latin typeface="Arial" charset="0"/>
            </a:endParaRPr>
          </a:p>
        </p:txBody>
      </p:sp>
      <p:sp>
        <p:nvSpPr>
          <p:cNvPr id="11" name="Rectangle 10"/>
          <p:cNvSpPr/>
          <p:nvPr/>
        </p:nvSpPr>
        <p:spPr bwMode="auto">
          <a:xfrm>
            <a:off x="3266918" y="3645024"/>
            <a:ext cx="2550178" cy="296972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279525" rtl="0" eaLnBrk="1" fontAlgn="base" latinLnBrk="0" hangingPunct="1">
              <a:lnSpc>
                <a:spcPct val="100000"/>
              </a:lnSpc>
              <a:spcBef>
                <a:spcPct val="0"/>
              </a:spcBef>
              <a:spcAft>
                <a:spcPct val="0"/>
              </a:spcAft>
              <a:buClrTx/>
              <a:buSzTx/>
              <a:buFontTx/>
              <a:buNone/>
              <a:tabLst/>
            </a:pPr>
            <a:endParaRPr kumimoji="0" lang="en-GB" sz="2500" b="0" i="0" u="none" strike="noStrike" cap="none" normalizeH="0" baseline="0">
              <a:ln>
                <a:noFill/>
              </a:ln>
              <a:solidFill>
                <a:schemeClr val="tx1"/>
              </a:solidFill>
              <a:effectLst/>
              <a:latin typeface="Arial" charset="0"/>
            </a:endParaRPr>
          </a:p>
        </p:txBody>
      </p:sp>
      <p:sp>
        <p:nvSpPr>
          <p:cNvPr id="12" name="Text Box 4"/>
          <p:cNvSpPr txBox="1">
            <a:spLocks noChangeArrowheads="1"/>
          </p:cNvSpPr>
          <p:nvPr/>
        </p:nvSpPr>
        <p:spPr bwMode="auto">
          <a:xfrm>
            <a:off x="82105" y="3437907"/>
            <a:ext cx="4217081" cy="1543051"/>
          </a:xfrm>
          <a:prstGeom prst="rect">
            <a:avLst/>
          </a:prstGeom>
          <a:noFill/>
          <a:ln w="9525">
            <a:noFill/>
            <a:miter lim="800000"/>
            <a:headEnd/>
            <a:tailEnd/>
          </a:ln>
        </p:spPr>
        <p:txBody>
          <a:bodyPr wrap="square">
            <a:spAutoFit/>
          </a:bodyPr>
          <a:lstStyle/>
          <a:p>
            <a:pPr>
              <a:spcBef>
                <a:spcPct val="50000"/>
              </a:spcBef>
            </a:pPr>
            <a:r>
              <a:rPr lang="en-GB" sz="1071" dirty="0"/>
              <a:t>Task 2 – Copy it as accurately as possible in the box</a:t>
            </a:r>
          </a:p>
          <a:p>
            <a:pPr>
              <a:spcBef>
                <a:spcPct val="50000"/>
              </a:spcBef>
            </a:pPr>
            <a:r>
              <a:rPr lang="en-GB" sz="1071" dirty="0"/>
              <a:t>below and colour it in </a:t>
            </a:r>
          </a:p>
          <a:p>
            <a:pPr>
              <a:spcBef>
                <a:spcPct val="50000"/>
              </a:spcBef>
            </a:pPr>
            <a:endParaRPr lang="en-GB" sz="1071" dirty="0"/>
          </a:p>
          <a:p>
            <a:pPr>
              <a:spcBef>
                <a:spcPct val="50000"/>
              </a:spcBef>
            </a:pPr>
            <a:endParaRPr lang="en-GB" sz="1143" dirty="0"/>
          </a:p>
          <a:p>
            <a:pPr>
              <a:spcBef>
                <a:spcPct val="50000"/>
              </a:spcBef>
            </a:pPr>
            <a:endParaRPr lang="en-GB" sz="1143" dirty="0"/>
          </a:p>
          <a:p>
            <a:pPr>
              <a:spcBef>
                <a:spcPct val="50000"/>
              </a:spcBef>
            </a:pPr>
            <a:endParaRPr lang="en-GB" sz="1143" dirty="0"/>
          </a:p>
        </p:txBody>
      </p:sp>
      <p:sp>
        <p:nvSpPr>
          <p:cNvPr id="13" name="Text Box 4"/>
          <p:cNvSpPr txBox="1">
            <a:spLocks noChangeArrowheads="1"/>
          </p:cNvSpPr>
          <p:nvPr/>
        </p:nvSpPr>
        <p:spPr bwMode="auto">
          <a:xfrm>
            <a:off x="6085270" y="104900"/>
            <a:ext cx="3133910" cy="784830"/>
          </a:xfrm>
          <a:prstGeom prst="rect">
            <a:avLst/>
          </a:prstGeom>
          <a:noFill/>
          <a:ln w="9525">
            <a:noFill/>
            <a:miter lim="800000"/>
            <a:headEnd/>
            <a:tailEnd/>
          </a:ln>
        </p:spPr>
        <p:txBody>
          <a:bodyPr wrap="square">
            <a:spAutoFit/>
          </a:bodyPr>
          <a:lstStyle/>
          <a:p>
            <a:pPr>
              <a:spcBef>
                <a:spcPct val="50000"/>
              </a:spcBef>
            </a:pPr>
            <a:r>
              <a:rPr lang="en-GB" sz="1071" dirty="0"/>
              <a:t>Task 3 – Choose a stamp from the examples</a:t>
            </a:r>
            <a:endParaRPr lang="en-GB" sz="1143" dirty="0"/>
          </a:p>
          <a:p>
            <a:pPr>
              <a:spcBef>
                <a:spcPct val="50000"/>
              </a:spcBef>
            </a:pPr>
            <a:endParaRPr lang="en-GB" sz="1143" dirty="0"/>
          </a:p>
          <a:p>
            <a:pPr>
              <a:spcBef>
                <a:spcPct val="50000"/>
              </a:spcBef>
            </a:pPr>
            <a:endParaRPr lang="en-GB" sz="1143" dirty="0"/>
          </a:p>
        </p:txBody>
      </p:sp>
      <p:sp>
        <p:nvSpPr>
          <p:cNvPr id="15" name="Text Box 4"/>
          <p:cNvSpPr txBox="1">
            <a:spLocks noChangeArrowheads="1"/>
          </p:cNvSpPr>
          <p:nvPr/>
        </p:nvSpPr>
        <p:spPr bwMode="auto">
          <a:xfrm>
            <a:off x="5976315" y="3696536"/>
            <a:ext cx="3929685" cy="1460656"/>
          </a:xfrm>
          <a:prstGeom prst="rect">
            <a:avLst/>
          </a:prstGeom>
          <a:noFill/>
          <a:ln w="9525">
            <a:noFill/>
            <a:miter lim="800000"/>
            <a:headEnd/>
            <a:tailEnd/>
          </a:ln>
        </p:spPr>
        <p:txBody>
          <a:bodyPr wrap="square">
            <a:spAutoFit/>
          </a:bodyPr>
          <a:lstStyle/>
          <a:p>
            <a:pPr>
              <a:spcBef>
                <a:spcPct val="50000"/>
              </a:spcBef>
            </a:pPr>
            <a:r>
              <a:rPr lang="en-GB" sz="1071" dirty="0"/>
              <a:t>Task 4 – Copy it as accurately as possible in one of these boxes</a:t>
            </a:r>
          </a:p>
          <a:p>
            <a:pPr>
              <a:spcBef>
                <a:spcPct val="50000"/>
              </a:spcBef>
            </a:pPr>
            <a:endParaRPr lang="en-GB" sz="1071" dirty="0"/>
          </a:p>
          <a:p>
            <a:pPr>
              <a:spcBef>
                <a:spcPct val="50000"/>
              </a:spcBef>
            </a:pPr>
            <a:endParaRPr lang="en-GB" sz="1143" dirty="0"/>
          </a:p>
          <a:p>
            <a:pPr>
              <a:spcBef>
                <a:spcPct val="50000"/>
              </a:spcBef>
            </a:pPr>
            <a:endParaRPr lang="en-GB" sz="1143" dirty="0"/>
          </a:p>
          <a:p>
            <a:pPr>
              <a:spcBef>
                <a:spcPct val="50000"/>
              </a:spcBef>
            </a:pPr>
            <a:endParaRPr lang="en-GB" sz="1143"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6483901" y="3130767"/>
            <a:ext cx="2916178" cy="4533216"/>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974031" y="452020"/>
            <a:ext cx="3684141" cy="3133911"/>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r="51853" b="21192"/>
          <a:stretch/>
        </p:blipFill>
        <p:spPr>
          <a:xfrm>
            <a:off x="3266450" y="146641"/>
            <a:ext cx="2600075" cy="3011080"/>
          </a:xfrm>
          <a:prstGeom prst="rect">
            <a:avLst/>
          </a:prstGeom>
        </p:spPr>
      </p:pic>
    </p:spTree>
    <p:extLst>
      <p:ext uri="{BB962C8B-B14F-4D97-AF65-F5344CB8AC3E}">
        <p14:creationId xmlns:p14="http://schemas.microsoft.com/office/powerpoint/2010/main" val="5940829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4488" y="116632"/>
            <a:ext cx="9145016" cy="5693866"/>
          </a:xfrm>
          <a:prstGeom prst="rect">
            <a:avLst/>
          </a:prstGeom>
          <a:noFill/>
        </p:spPr>
        <p:txBody>
          <a:bodyPr wrap="square" rtlCol="0">
            <a:spAutoFit/>
          </a:bodyPr>
          <a:lstStyle/>
          <a:p>
            <a:r>
              <a:rPr lang="en-GB" dirty="0"/>
              <a:t>Week by week planner</a:t>
            </a:r>
          </a:p>
          <a:p>
            <a:endParaRPr lang="en-GB" dirty="0"/>
          </a:p>
          <a:p>
            <a:r>
              <a:rPr lang="en-US" sz="1200" dirty="0"/>
              <a:t>Week 7</a:t>
            </a:r>
          </a:p>
          <a:p>
            <a:r>
              <a:rPr lang="en-US" sz="1200" dirty="0"/>
              <a:t>Task 1 - using your 4 design development drawings as inspiration and your starting point, design 4 of your own postage stamp designs. Think about what theme(s) you can incorporate into your graphic design and think whether it will be a commemorative, celebratory or informative postage stamp. Your stamp designs can be in the same theme or different. Colour your designs in.</a:t>
            </a:r>
          </a:p>
          <a:p>
            <a:r>
              <a:rPr lang="en-US" sz="1200" dirty="0"/>
              <a:t> </a:t>
            </a:r>
          </a:p>
          <a:p>
            <a:r>
              <a:rPr lang="en-US" sz="1200" dirty="0"/>
              <a:t>Task 2- Look at your design ideas and select the best or best parts from different ones. Draw your best idea in one of the templates either portrait or landscape and colour it in.</a:t>
            </a:r>
          </a:p>
          <a:p>
            <a:r>
              <a:rPr lang="en-US" sz="1200" dirty="0"/>
              <a:t> </a:t>
            </a:r>
          </a:p>
          <a:p>
            <a:r>
              <a:rPr lang="en-US" sz="1200" dirty="0"/>
              <a:t>Task 4 – Read the questions and answer them using full sentences. Slide 44</a:t>
            </a:r>
          </a:p>
          <a:p>
            <a:br>
              <a:rPr lang="en-US" sz="1200" dirty="0"/>
            </a:br>
            <a:endParaRPr lang="en-US" sz="1200" dirty="0"/>
          </a:p>
          <a:p>
            <a:r>
              <a:rPr lang="en-US" sz="1200" dirty="0"/>
              <a:t>Task 5 - Watch an episode of Richard Hammond Miracles of Nature. In this episode he explores how product design has been inspired by nature, a process called biomimicry.</a:t>
            </a:r>
          </a:p>
          <a:p>
            <a:r>
              <a:rPr lang="en-US" sz="1200" dirty="0"/>
              <a:t>The link to the video on ClickView is below</a:t>
            </a:r>
          </a:p>
          <a:p>
            <a:r>
              <a:rPr lang="en-US" sz="1200" dirty="0">
                <a:hlinkClick r:id="rId2"/>
              </a:rPr>
              <a:t>https://clickv.ie/w/o42p</a:t>
            </a:r>
            <a:r>
              <a:rPr lang="en-US" sz="1200" dirty="0"/>
              <a:t> </a:t>
            </a:r>
          </a:p>
          <a:p>
            <a:endParaRPr lang="en-US" sz="1200" dirty="0"/>
          </a:p>
          <a:p>
            <a:r>
              <a:rPr lang="en-US" sz="1200" dirty="0"/>
              <a:t>Week 8</a:t>
            </a:r>
          </a:p>
          <a:p>
            <a:r>
              <a:rPr lang="en-US" sz="1200" dirty="0"/>
              <a:t>Task 1 - Design 4 different designs for the trainers. Slide 45 and 46</a:t>
            </a:r>
          </a:p>
          <a:p>
            <a:r>
              <a:rPr lang="en-US" sz="1200" dirty="0"/>
              <a:t>Use a different theme for each, for example -  </a:t>
            </a:r>
          </a:p>
          <a:p>
            <a:r>
              <a:rPr lang="en-US" sz="1200" dirty="0"/>
              <a:t>Sport, graffiti, music, computer gaming or a theme of your own</a:t>
            </a:r>
          </a:p>
          <a:p>
            <a:r>
              <a:rPr lang="en-US" sz="1200" dirty="0"/>
              <a:t>Think about and draw what shapes, motifs, patterns you could use for each theme on each of the trainers and colour your designs.</a:t>
            </a:r>
          </a:p>
          <a:p>
            <a:endParaRPr lang="en-US" sz="1200" dirty="0"/>
          </a:p>
          <a:p>
            <a:r>
              <a:rPr lang="en-US" sz="1200" dirty="0"/>
              <a:t>Task 2 - Design 4 different designs for an organic inspired household product Slide 47 and 48</a:t>
            </a:r>
          </a:p>
          <a:p>
            <a:endParaRPr lang="en-US" sz="1200" dirty="0"/>
          </a:p>
          <a:p>
            <a:r>
              <a:rPr lang="en-US" sz="1200" dirty="0"/>
              <a:t>Look at the shapes in the photos and use them in your design for a light,  a chair, a table, a household product of your choice.</a:t>
            </a:r>
          </a:p>
          <a:p>
            <a:endParaRPr lang="en-US" sz="1200" dirty="0"/>
          </a:p>
          <a:p>
            <a:endParaRPr lang="en-US" dirty="0"/>
          </a:p>
          <a:p>
            <a:endParaRPr lang="en-GB" dirty="0"/>
          </a:p>
        </p:txBody>
      </p:sp>
    </p:spTree>
    <p:extLst>
      <p:ext uri="{BB962C8B-B14F-4D97-AF65-F5344CB8AC3E}">
        <p14:creationId xmlns:p14="http://schemas.microsoft.com/office/powerpoint/2010/main" val="38994901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0003" y="8610"/>
            <a:ext cx="6707748" cy="4860550"/>
            <a:chOff x="-20004" y="8610"/>
            <a:chExt cx="9452425" cy="684939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610"/>
              <a:ext cx="3547872" cy="3547872"/>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5571" t="16401" r="27147" b="18501"/>
            <a:stretch/>
          </p:blipFill>
          <p:spPr>
            <a:xfrm>
              <a:off x="3547872" y="8610"/>
              <a:ext cx="3433425" cy="3547872"/>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7672" t="22439" r="7672" b="22437"/>
            <a:stretch/>
          </p:blipFill>
          <p:spPr>
            <a:xfrm>
              <a:off x="-20004" y="3833664"/>
              <a:ext cx="6192688" cy="3024336"/>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55722" y="8610"/>
              <a:ext cx="2476699" cy="3547872"/>
            </a:xfrm>
            <a:prstGeom prst="rect">
              <a:avLst/>
            </a:prstGeom>
          </p:spPr>
        </p:pic>
      </p:gr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20952" y="2698198"/>
            <a:ext cx="4876800" cy="3752850"/>
          </a:xfrm>
          <a:prstGeom prst="rect">
            <a:avLst/>
          </a:prstGeom>
        </p:spPr>
      </p:pic>
      <p:pic>
        <p:nvPicPr>
          <p:cNvPr id="9" name="Picture 8"/>
          <p:cNvPicPr>
            <a:picLocks noChangeAspect="1"/>
          </p:cNvPicPr>
          <p:nvPr/>
        </p:nvPicPr>
        <p:blipFill rotWithShape="1">
          <a:blip r:embed="rId7">
            <a:extLst>
              <a:ext uri="{28A0092B-C50C-407E-A947-70E740481C1C}">
                <a14:useLocalDpi xmlns:a14="http://schemas.microsoft.com/office/drawing/2010/main" val="0"/>
              </a:ext>
            </a:extLst>
          </a:blip>
          <a:srcRect l="28265" t="17240" r="28265" b="17240"/>
          <a:stretch/>
        </p:blipFill>
        <p:spPr>
          <a:xfrm>
            <a:off x="6952379" y="91692"/>
            <a:ext cx="2153687" cy="2434603"/>
          </a:xfrm>
          <a:prstGeom prst="rect">
            <a:avLst/>
          </a:prstGeom>
        </p:spPr>
      </p:pic>
      <p:pic>
        <p:nvPicPr>
          <p:cNvPr id="10" name="Picture 9"/>
          <p:cNvPicPr>
            <a:picLocks noChangeAspect="1"/>
          </p:cNvPicPr>
          <p:nvPr/>
        </p:nvPicPr>
        <p:blipFill rotWithShape="1">
          <a:blip r:embed="rId8">
            <a:extLst>
              <a:ext uri="{28A0092B-C50C-407E-A947-70E740481C1C}">
                <a14:useLocalDpi xmlns:a14="http://schemas.microsoft.com/office/drawing/2010/main" val="0"/>
              </a:ext>
            </a:extLst>
          </a:blip>
          <a:srcRect l="30153" t="6595" r="29208" b="7996"/>
          <a:stretch/>
        </p:blipFill>
        <p:spPr>
          <a:xfrm>
            <a:off x="27338" y="4880234"/>
            <a:ext cx="1397270" cy="1982173"/>
          </a:xfrm>
          <a:prstGeom prst="rect">
            <a:avLst/>
          </a:prstGeom>
        </p:spPr>
      </p:pic>
      <p:pic>
        <p:nvPicPr>
          <p:cNvPr id="11" name="Picture 10"/>
          <p:cNvPicPr>
            <a:picLocks noChangeAspect="1"/>
          </p:cNvPicPr>
          <p:nvPr/>
        </p:nvPicPr>
        <p:blipFill rotWithShape="1">
          <a:blip r:embed="rId9" cstate="print">
            <a:extLst>
              <a:ext uri="{28A0092B-C50C-407E-A947-70E740481C1C}">
                <a14:useLocalDpi xmlns:a14="http://schemas.microsoft.com/office/drawing/2010/main" val="0"/>
              </a:ext>
            </a:extLst>
          </a:blip>
          <a:srcRect l="12201" t="12927" r="12201" b="14018"/>
          <a:stretch/>
        </p:blipFill>
        <p:spPr>
          <a:xfrm>
            <a:off x="1460127" y="4958689"/>
            <a:ext cx="2833242" cy="1825262"/>
          </a:xfrm>
          <a:prstGeom prst="rect">
            <a:avLst/>
          </a:prstGeom>
        </p:spPr>
      </p:pic>
    </p:spTree>
    <p:extLst>
      <p:ext uri="{BB962C8B-B14F-4D97-AF65-F5344CB8AC3E}">
        <p14:creationId xmlns:p14="http://schemas.microsoft.com/office/powerpoint/2010/main" val="23789037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560" y="-99392"/>
            <a:ext cx="4310597" cy="309634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3200" y="33048"/>
            <a:ext cx="3243250" cy="6858000"/>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b="6619"/>
          <a:stretch/>
        </p:blipFill>
        <p:spPr>
          <a:xfrm>
            <a:off x="0" y="2996952"/>
            <a:ext cx="4134754" cy="3861047"/>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45175" y="130324"/>
            <a:ext cx="2346529" cy="2636912"/>
          </a:xfrm>
          <a:prstGeom prst="rect">
            <a:avLst/>
          </a:prstGeom>
        </p:spPr>
      </p:pic>
      <p:pic>
        <p:nvPicPr>
          <p:cNvPr id="12290" name="Picture 2" descr="Saltwater: This is Singapore IV">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96515" y="2996952"/>
            <a:ext cx="2312300" cy="2991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37714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Line 2"/>
          <p:cNvSpPr>
            <a:spLocks noChangeShapeType="1"/>
          </p:cNvSpPr>
          <p:nvPr/>
        </p:nvSpPr>
        <p:spPr bwMode="auto">
          <a:xfrm>
            <a:off x="4636109" y="233753"/>
            <a:ext cx="0" cy="6171974"/>
          </a:xfrm>
          <a:prstGeom prst="line">
            <a:avLst/>
          </a:prstGeom>
          <a:noFill/>
          <a:ln w="9525">
            <a:solidFill>
              <a:schemeClr val="folHlink"/>
            </a:solidFill>
            <a:round/>
            <a:headEnd/>
            <a:tailEnd/>
          </a:ln>
        </p:spPr>
        <p:txBody>
          <a:bodyPr/>
          <a:lstStyle/>
          <a:p>
            <a:endParaRPr lang="en-US" sz="929"/>
          </a:p>
        </p:txBody>
      </p:sp>
      <p:sp>
        <p:nvSpPr>
          <p:cNvPr id="29700" name="Text Box 4"/>
          <p:cNvSpPr txBox="1">
            <a:spLocks noChangeArrowheads="1"/>
          </p:cNvSpPr>
          <p:nvPr/>
        </p:nvSpPr>
        <p:spPr bwMode="auto">
          <a:xfrm>
            <a:off x="102894" y="125895"/>
            <a:ext cx="5426170" cy="1499449"/>
          </a:xfrm>
          <a:prstGeom prst="rect">
            <a:avLst/>
          </a:prstGeom>
          <a:noFill/>
          <a:ln w="9525">
            <a:noFill/>
            <a:miter lim="800000"/>
            <a:headEnd/>
            <a:tailEnd/>
          </a:ln>
        </p:spPr>
        <p:txBody>
          <a:bodyPr wrap="square">
            <a:spAutoFit/>
          </a:bodyPr>
          <a:lstStyle/>
          <a:p>
            <a:pPr>
              <a:spcBef>
                <a:spcPct val="50000"/>
              </a:spcBef>
            </a:pPr>
            <a:r>
              <a:rPr lang="en-GB" sz="1000" dirty="0"/>
              <a:t>Design Development  - Choose 4 of your favourite stamp designs from the examples.</a:t>
            </a:r>
          </a:p>
          <a:p>
            <a:pPr>
              <a:spcBef>
                <a:spcPct val="50000"/>
              </a:spcBef>
            </a:pPr>
            <a:r>
              <a:rPr lang="en-GB" sz="1000" dirty="0"/>
              <a:t>Develop each one using some of the development opportunities from Scamper</a:t>
            </a:r>
          </a:p>
          <a:p>
            <a:pPr>
              <a:spcBef>
                <a:spcPct val="50000"/>
              </a:spcBef>
            </a:pPr>
            <a:endParaRPr lang="en-GB" sz="1000" dirty="0"/>
          </a:p>
          <a:p>
            <a:pPr>
              <a:spcBef>
                <a:spcPct val="50000"/>
              </a:spcBef>
            </a:pPr>
            <a:endParaRPr lang="en-GB" sz="1143" dirty="0"/>
          </a:p>
          <a:p>
            <a:pPr>
              <a:spcBef>
                <a:spcPct val="50000"/>
              </a:spcBef>
            </a:pPr>
            <a:endParaRPr lang="en-GB" sz="1143" dirty="0"/>
          </a:p>
          <a:p>
            <a:pPr>
              <a:spcBef>
                <a:spcPct val="50000"/>
              </a:spcBef>
            </a:pPr>
            <a:endParaRPr lang="en-GB" sz="1143" dirty="0"/>
          </a:p>
        </p:txBody>
      </p:sp>
      <p:sp>
        <p:nvSpPr>
          <p:cNvPr id="29702" name="Line 6"/>
          <p:cNvSpPr>
            <a:spLocks noChangeShapeType="1"/>
          </p:cNvSpPr>
          <p:nvPr/>
        </p:nvSpPr>
        <p:spPr bwMode="auto">
          <a:xfrm>
            <a:off x="632733" y="3325813"/>
            <a:ext cx="8589509" cy="0"/>
          </a:xfrm>
          <a:prstGeom prst="line">
            <a:avLst/>
          </a:prstGeom>
          <a:noFill/>
          <a:ln w="9525">
            <a:solidFill>
              <a:schemeClr val="tx1"/>
            </a:solidFill>
            <a:round/>
            <a:headEnd/>
            <a:tailEnd/>
          </a:ln>
          <a:effectLst/>
        </p:spPr>
        <p:txBody>
          <a:bodyPr/>
          <a:lstStyle/>
          <a:p>
            <a:endParaRPr lang="en-US" sz="929"/>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911412" y="-247633"/>
            <a:ext cx="2916178" cy="4533216"/>
          </a:xfrm>
          <a:prstGeom prst="rect">
            <a:avLst/>
          </a:prstGeom>
        </p:spPr>
      </p:pic>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527429" y="3594855"/>
            <a:ext cx="3684141" cy="3133911"/>
          </a:xfrm>
          <a:prstGeom prst="rect">
            <a:avLst/>
          </a:prstGeom>
        </p:spPr>
      </p:pic>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4893860" y="3564255"/>
            <a:ext cx="3684141" cy="3133911"/>
          </a:xfrm>
          <a:prstGeom prst="rect">
            <a:avLst/>
          </a:prstGeom>
        </p:spPr>
      </p:pic>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5497545" y="-281914"/>
            <a:ext cx="2916178" cy="4533216"/>
          </a:xfrm>
          <a:prstGeom prst="rect">
            <a:avLst/>
          </a:prstGeom>
        </p:spPr>
      </p:pic>
      <p:grpSp>
        <p:nvGrpSpPr>
          <p:cNvPr id="2" name="Group 1"/>
          <p:cNvGrpSpPr/>
          <p:nvPr/>
        </p:nvGrpSpPr>
        <p:grpSpPr>
          <a:xfrm>
            <a:off x="8302886" y="4077072"/>
            <a:ext cx="1492994" cy="2683688"/>
            <a:chOff x="4692526" y="1192734"/>
            <a:chExt cx="2305050" cy="4143375"/>
          </a:xfrm>
        </p:grpSpPr>
        <p:sp>
          <p:nvSpPr>
            <p:cNvPr id="12" name="Rounded Rectangle 11"/>
            <p:cNvSpPr/>
            <p:nvPr/>
          </p:nvSpPr>
          <p:spPr>
            <a:xfrm>
              <a:off x="4692526" y="1192734"/>
              <a:ext cx="2255837" cy="522287"/>
            </a:xfrm>
            <a:prstGeom prst="roundRect">
              <a:avLst/>
            </a:prstGeom>
            <a:solidFill>
              <a:schemeClr val="bg2">
                <a:lumMod val="75000"/>
              </a:schemeClr>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200" b="1" dirty="0">
                  <a:solidFill>
                    <a:schemeClr val="bg1"/>
                  </a:solidFill>
                </a:rPr>
                <a:t>DEVELOPING A DESIGN</a:t>
              </a:r>
              <a:endParaRPr lang="en-US" sz="1200" b="1" dirty="0">
                <a:solidFill>
                  <a:schemeClr val="bg1"/>
                </a:solidFill>
              </a:endParaRPr>
            </a:p>
          </p:txBody>
        </p:sp>
        <p:sp>
          <p:nvSpPr>
            <p:cNvPr id="13" name="Rounded Rectangle 12"/>
            <p:cNvSpPr/>
            <p:nvPr/>
          </p:nvSpPr>
          <p:spPr>
            <a:xfrm>
              <a:off x="4697288" y="1851546"/>
              <a:ext cx="2255838" cy="520700"/>
            </a:xfrm>
            <a:prstGeom prst="roundRect">
              <a:avLst/>
            </a:prstGeom>
            <a:solidFill>
              <a:schemeClr val="bg1"/>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200" dirty="0">
                  <a:solidFill>
                    <a:schemeClr val="tx1"/>
                  </a:solidFill>
                </a:rPr>
                <a:t>ADD – </a:t>
              </a:r>
              <a:r>
                <a:rPr lang="en-GB" sz="1200" dirty="0" err="1">
                  <a:solidFill>
                    <a:schemeClr val="tx1"/>
                  </a:solidFill>
                </a:rPr>
                <a:t>add</a:t>
              </a:r>
              <a:r>
                <a:rPr lang="en-GB" sz="1200" dirty="0">
                  <a:solidFill>
                    <a:schemeClr val="tx1"/>
                  </a:solidFill>
                </a:rPr>
                <a:t> bits to the design</a:t>
              </a:r>
              <a:endParaRPr lang="en-US" sz="1200" dirty="0">
                <a:solidFill>
                  <a:schemeClr val="tx1"/>
                </a:solidFill>
              </a:endParaRPr>
            </a:p>
          </p:txBody>
        </p:sp>
        <p:sp>
          <p:nvSpPr>
            <p:cNvPr id="14" name="Rounded Rectangle 13"/>
            <p:cNvSpPr/>
            <p:nvPr/>
          </p:nvSpPr>
          <p:spPr>
            <a:xfrm>
              <a:off x="4736976" y="2492896"/>
              <a:ext cx="2255837" cy="889000"/>
            </a:xfrm>
            <a:prstGeom prst="roundRect">
              <a:avLst/>
            </a:prstGeom>
            <a:solidFill>
              <a:schemeClr val="bg1"/>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200" dirty="0">
                  <a:solidFill>
                    <a:schemeClr val="tx1"/>
                  </a:solidFill>
                </a:rPr>
                <a:t>SUBTRACT – take bits away from the design</a:t>
              </a:r>
              <a:endParaRPr lang="en-US" sz="1200" dirty="0">
                <a:solidFill>
                  <a:schemeClr val="tx1"/>
                </a:solidFill>
              </a:endParaRPr>
            </a:p>
          </p:txBody>
        </p:sp>
        <p:sp>
          <p:nvSpPr>
            <p:cNvPr id="15" name="Rounded Rectangle 14"/>
            <p:cNvSpPr/>
            <p:nvPr/>
          </p:nvSpPr>
          <p:spPr>
            <a:xfrm>
              <a:off x="4741738" y="3469209"/>
              <a:ext cx="2255838" cy="892175"/>
            </a:xfrm>
            <a:prstGeom prst="roundRect">
              <a:avLst/>
            </a:prstGeom>
            <a:solidFill>
              <a:schemeClr val="bg1"/>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200" dirty="0">
                  <a:solidFill>
                    <a:schemeClr val="tx1"/>
                  </a:solidFill>
                </a:rPr>
                <a:t>SQUASH – make bits smaller in the design</a:t>
              </a:r>
              <a:endParaRPr lang="en-US" sz="1200" dirty="0">
                <a:solidFill>
                  <a:schemeClr val="tx1"/>
                </a:solidFill>
              </a:endParaRPr>
            </a:p>
          </p:txBody>
        </p:sp>
        <p:sp>
          <p:nvSpPr>
            <p:cNvPr id="16" name="Rounded Rectangle 15"/>
            <p:cNvSpPr/>
            <p:nvPr/>
          </p:nvSpPr>
          <p:spPr>
            <a:xfrm>
              <a:off x="4721101" y="4443934"/>
              <a:ext cx="2255837" cy="892175"/>
            </a:xfrm>
            <a:prstGeom prst="roundRect">
              <a:avLst/>
            </a:prstGeom>
            <a:solidFill>
              <a:schemeClr val="bg1"/>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200" dirty="0">
                  <a:solidFill>
                    <a:schemeClr val="tx1"/>
                  </a:solidFill>
                </a:rPr>
                <a:t>STRETCH – make bits bigger in the design</a:t>
              </a:r>
              <a:endParaRPr lang="en-US" sz="1200" dirty="0">
                <a:solidFill>
                  <a:schemeClr val="tx1"/>
                </a:solidFill>
              </a:endParaRPr>
            </a:p>
          </p:txBody>
        </p:sp>
      </p:grpSp>
    </p:spTree>
    <p:extLst>
      <p:ext uri="{BB962C8B-B14F-4D97-AF65-F5344CB8AC3E}">
        <p14:creationId xmlns:p14="http://schemas.microsoft.com/office/powerpoint/2010/main" val="24481737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ext Box 4"/>
          <p:cNvSpPr txBox="1">
            <a:spLocks noChangeArrowheads="1"/>
          </p:cNvSpPr>
          <p:nvPr/>
        </p:nvSpPr>
        <p:spPr bwMode="auto">
          <a:xfrm>
            <a:off x="128464" y="116632"/>
            <a:ext cx="4680520" cy="1730282"/>
          </a:xfrm>
          <a:prstGeom prst="rect">
            <a:avLst/>
          </a:prstGeom>
          <a:noFill/>
          <a:ln w="9525">
            <a:noFill/>
            <a:miter lim="800000"/>
            <a:headEnd/>
            <a:tailEnd/>
          </a:ln>
        </p:spPr>
        <p:txBody>
          <a:bodyPr wrap="square">
            <a:spAutoFit/>
          </a:bodyPr>
          <a:lstStyle/>
          <a:p>
            <a:pPr>
              <a:spcBef>
                <a:spcPct val="50000"/>
              </a:spcBef>
            </a:pPr>
            <a:r>
              <a:rPr lang="en-GB" sz="1000" dirty="0"/>
              <a:t>Final design – Draw your best design and colour it in. </a:t>
            </a:r>
          </a:p>
          <a:p>
            <a:pPr>
              <a:spcBef>
                <a:spcPct val="50000"/>
              </a:spcBef>
            </a:pPr>
            <a:r>
              <a:rPr lang="en-GB" sz="1000" dirty="0"/>
              <a:t>It could be one of your design developments or a different design of your own.</a:t>
            </a:r>
          </a:p>
          <a:p>
            <a:pPr>
              <a:spcBef>
                <a:spcPct val="50000"/>
              </a:spcBef>
            </a:pPr>
            <a:endParaRPr lang="en-GB" sz="1000" dirty="0"/>
          </a:p>
          <a:p>
            <a:pPr>
              <a:spcBef>
                <a:spcPct val="50000"/>
              </a:spcBef>
            </a:pPr>
            <a:endParaRPr lang="en-GB" sz="1000" dirty="0"/>
          </a:p>
          <a:p>
            <a:pPr>
              <a:spcBef>
                <a:spcPct val="50000"/>
              </a:spcBef>
            </a:pPr>
            <a:endParaRPr lang="en-GB" sz="1143" dirty="0"/>
          </a:p>
          <a:p>
            <a:pPr>
              <a:spcBef>
                <a:spcPct val="50000"/>
              </a:spcBef>
            </a:pPr>
            <a:endParaRPr lang="en-GB" sz="1143" dirty="0"/>
          </a:p>
          <a:p>
            <a:pPr>
              <a:spcBef>
                <a:spcPct val="50000"/>
              </a:spcBef>
            </a:pPr>
            <a:endParaRPr lang="en-GB" sz="1143" dirty="0"/>
          </a:p>
        </p:txBody>
      </p:sp>
      <p:sp>
        <p:nvSpPr>
          <p:cNvPr id="33803" name="Line 2"/>
          <p:cNvSpPr>
            <a:spLocks noChangeShapeType="1"/>
          </p:cNvSpPr>
          <p:nvPr/>
        </p:nvSpPr>
        <p:spPr bwMode="auto">
          <a:xfrm>
            <a:off x="4808984" y="545109"/>
            <a:ext cx="0" cy="6171974"/>
          </a:xfrm>
          <a:prstGeom prst="line">
            <a:avLst/>
          </a:prstGeom>
          <a:noFill/>
          <a:ln w="9525">
            <a:solidFill>
              <a:schemeClr val="folHlink"/>
            </a:solidFill>
            <a:round/>
            <a:headEnd/>
            <a:tailEnd/>
          </a:ln>
        </p:spPr>
        <p:txBody>
          <a:bodyPr/>
          <a:lstStyle/>
          <a:p>
            <a:endParaRPr lang="en-US" sz="929"/>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5487806" y="952068"/>
            <a:ext cx="3754924" cy="5544616"/>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31558" y="1575636"/>
            <a:ext cx="5410592" cy="4602515"/>
          </a:xfrm>
          <a:prstGeom prst="rect">
            <a:avLst/>
          </a:prstGeom>
        </p:spPr>
      </p:pic>
    </p:spTree>
    <p:extLst>
      <p:ext uri="{BB962C8B-B14F-4D97-AF65-F5344CB8AC3E}">
        <p14:creationId xmlns:p14="http://schemas.microsoft.com/office/powerpoint/2010/main" val="11248294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3"/>
          <p:cNvSpPr txBox="1">
            <a:spLocks noChangeArrowheads="1"/>
          </p:cNvSpPr>
          <p:nvPr/>
        </p:nvSpPr>
        <p:spPr bwMode="auto">
          <a:xfrm>
            <a:off x="786947" y="342447"/>
            <a:ext cx="3703411" cy="312265"/>
          </a:xfrm>
          <a:prstGeom prst="rect">
            <a:avLst/>
          </a:prstGeom>
          <a:noFill/>
          <a:ln w="9525">
            <a:noFill/>
            <a:miter lim="800000"/>
            <a:headEnd/>
            <a:tailEnd/>
          </a:ln>
        </p:spPr>
        <p:txBody>
          <a:bodyPr>
            <a:spAutoFit/>
          </a:bodyPr>
          <a:lstStyle/>
          <a:p>
            <a:pPr>
              <a:spcBef>
                <a:spcPct val="50000"/>
              </a:spcBef>
            </a:pPr>
            <a:r>
              <a:rPr lang="en-GB" sz="1429" dirty="0">
                <a:latin typeface="Forte" pitchFamily="66" charset="0"/>
              </a:rPr>
              <a:t>Explanation pages</a:t>
            </a:r>
          </a:p>
        </p:txBody>
      </p:sp>
      <p:sp>
        <p:nvSpPr>
          <p:cNvPr id="34819" name="Text Box 4"/>
          <p:cNvSpPr txBox="1">
            <a:spLocks noChangeArrowheads="1"/>
          </p:cNvSpPr>
          <p:nvPr/>
        </p:nvSpPr>
        <p:spPr bwMode="auto">
          <a:xfrm>
            <a:off x="786946" y="652010"/>
            <a:ext cx="8177893" cy="4038606"/>
          </a:xfrm>
          <a:prstGeom prst="rect">
            <a:avLst/>
          </a:prstGeom>
          <a:noFill/>
          <a:ln w="9525">
            <a:noFill/>
            <a:miter lim="800000"/>
            <a:headEnd/>
            <a:tailEnd/>
          </a:ln>
        </p:spPr>
        <p:txBody>
          <a:bodyPr>
            <a:spAutoFit/>
          </a:bodyPr>
          <a:lstStyle/>
          <a:p>
            <a:pPr>
              <a:spcBef>
                <a:spcPct val="50000"/>
              </a:spcBef>
            </a:pPr>
            <a:r>
              <a:rPr lang="en-GB" sz="1000" dirty="0"/>
              <a:t>You need to explain and evaluate what you did, how you did it and what you think of the outcomes. Here’s a few questions to get you started</a:t>
            </a:r>
          </a:p>
          <a:p>
            <a:pPr marL="244933" indent="-244933">
              <a:spcBef>
                <a:spcPct val="50000"/>
              </a:spcBef>
              <a:buAutoNum type="arabicPeriod"/>
            </a:pPr>
            <a:r>
              <a:rPr lang="en-GB" sz="1000" dirty="0"/>
              <a:t>Where did you get your inspiration for your design ideas?</a:t>
            </a:r>
          </a:p>
          <a:p>
            <a:pPr marL="244933" indent="-244933">
              <a:spcBef>
                <a:spcPct val="50000"/>
              </a:spcBef>
              <a:buAutoNum type="arabicPeriod"/>
            </a:pPr>
            <a:endParaRPr lang="en-GB" sz="1000" dirty="0"/>
          </a:p>
          <a:p>
            <a:pPr marL="244933" indent="-244933">
              <a:spcBef>
                <a:spcPct val="50000"/>
              </a:spcBef>
              <a:buAutoNum type="arabicPeriod"/>
            </a:pPr>
            <a:r>
              <a:rPr lang="en-GB" sz="1000" dirty="0"/>
              <a:t>What tools, techniques and materials did you use to produce your design ideas and your final piece?</a:t>
            </a:r>
          </a:p>
          <a:p>
            <a:pPr marL="244933" indent="-244933">
              <a:spcBef>
                <a:spcPct val="50000"/>
              </a:spcBef>
              <a:buAutoNum type="arabicPeriod"/>
            </a:pPr>
            <a:endParaRPr lang="en-GB" sz="1000" dirty="0"/>
          </a:p>
          <a:p>
            <a:pPr marL="244933" indent="-244933">
              <a:spcBef>
                <a:spcPct val="50000"/>
              </a:spcBef>
              <a:buAutoNum type="arabicPeriod"/>
            </a:pPr>
            <a:r>
              <a:rPr lang="en-GB" sz="1000" dirty="0"/>
              <a:t>What do you think of the range of design ideas that you drew. Do they look professional? Would they fit within the Post Office mailing style?</a:t>
            </a:r>
          </a:p>
          <a:p>
            <a:pPr marL="244933" indent="-244933">
              <a:spcBef>
                <a:spcPct val="50000"/>
              </a:spcBef>
              <a:buAutoNum type="arabicPeriod"/>
            </a:pPr>
            <a:endParaRPr lang="en-GB" sz="1000" dirty="0"/>
          </a:p>
          <a:p>
            <a:pPr marL="244933" indent="-244933">
              <a:spcBef>
                <a:spcPct val="50000"/>
              </a:spcBef>
              <a:buAutoNum type="arabicPeriod"/>
            </a:pPr>
            <a:r>
              <a:rPr lang="en-GB" sz="1000" dirty="0"/>
              <a:t>How does your final piece compare with the designs you first drew. Are they different and if so explain why. </a:t>
            </a:r>
          </a:p>
          <a:p>
            <a:pPr marL="244933" indent="-244933">
              <a:spcBef>
                <a:spcPct val="50000"/>
              </a:spcBef>
              <a:buAutoNum type="arabicPeriod"/>
            </a:pPr>
            <a:endParaRPr lang="en-GB" sz="1000" dirty="0"/>
          </a:p>
          <a:p>
            <a:pPr marL="244933" indent="-244933">
              <a:spcBef>
                <a:spcPct val="50000"/>
              </a:spcBef>
              <a:buAutoNum type="arabicPeriod"/>
            </a:pPr>
            <a:r>
              <a:rPr lang="en-GB" sz="1000" dirty="0"/>
              <a:t>How does your final piece compare with existing commemorative stamps on the market. Are you pleased with the outcome.  How could you improve it further?</a:t>
            </a:r>
          </a:p>
          <a:p>
            <a:pPr marL="244933" indent="-244933">
              <a:spcBef>
                <a:spcPct val="50000"/>
              </a:spcBef>
              <a:buAutoNum type="arabicPeriod"/>
            </a:pPr>
            <a:endParaRPr lang="en-GB" sz="1000" dirty="0"/>
          </a:p>
          <a:p>
            <a:pPr>
              <a:spcBef>
                <a:spcPct val="50000"/>
              </a:spcBef>
            </a:pPr>
            <a:endParaRPr lang="en-GB" sz="1000" dirty="0"/>
          </a:p>
          <a:p>
            <a:pPr>
              <a:spcBef>
                <a:spcPct val="50000"/>
              </a:spcBef>
            </a:pPr>
            <a:endParaRPr lang="en-GB" sz="1143" dirty="0"/>
          </a:p>
          <a:p>
            <a:pPr>
              <a:spcBef>
                <a:spcPct val="50000"/>
              </a:spcBef>
            </a:pPr>
            <a:endParaRPr lang="en-GB" sz="1143" dirty="0"/>
          </a:p>
          <a:p>
            <a:pPr>
              <a:spcBef>
                <a:spcPct val="50000"/>
              </a:spcBef>
            </a:pPr>
            <a:endParaRPr lang="en-GB" sz="1143" dirty="0"/>
          </a:p>
        </p:txBody>
      </p:sp>
    </p:spTree>
    <p:extLst>
      <p:ext uri="{BB962C8B-B14F-4D97-AF65-F5344CB8AC3E}">
        <p14:creationId xmlns:p14="http://schemas.microsoft.com/office/powerpoint/2010/main" val="9775503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8992" t="13801" r="8728" b="9474"/>
          <a:stretch/>
        </p:blipFill>
        <p:spPr>
          <a:xfrm>
            <a:off x="0" y="0"/>
            <a:ext cx="9906000" cy="6927865"/>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181600"/>
            <a:ext cx="2619398" cy="1746265"/>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b="10959"/>
          <a:stretch/>
        </p:blipFill>
        <p:spPr>
          <a:xfrm>
            <a:off x="2635440" y="5294520"/>
            <a:ext cx="2530118" cy="1563480"/>
          </a:xfrm>
          <a:prstGeom prst="rect">
            <a:avLst/>
          </a:prstGeom>
        </p:spPr>
      </p:pic>
    </p:spTree>
    <p:extLst>
      <p:ext uri="{BB962C8B-B14F-4D97-AF65-F5344CB8AC3E}">
        <p14:creationId xmlns:p14="http://schemas.microsoft.com/office/powerpoint/2010/main" val="40735202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8159" y="4095751"/>
            <a:ext cx="5036205" cy="2590800"/>
          </a:xfrm>
          <a:prstGeom prst="rect">
            <a:avLst/>
          </a:prstGeom>
        </p:spPr>
      </p:pic>
      <p:pic>
        <p:nvPicPr>
          <p:cNvPr id="5" name="Picture 4"/>
          <p:cNvPicPr>
            <a:picLocks noChangeAspect="1"/>
          </p:cNvPicPr>
          <p:nvPr/>
        </p:nvPicPr>
        <p:blipFill>
          <a:blip r:embed="rId3"/>
          <a:stretch>
            <a:fillRect/>
          </a:stretch>
        </p:blipFill>
        <p:spPr>
          <a:xfrm>
            <a:off x="4906642" y="1369143"/>
            <a:ext cx="4999358" cy="2413384"/>
          </a:xfrm>
          <a:prstGeom prst="rect">
            <a:avLst/>
          </a:prstGeom>
        </p:spPr>
      </p:pic>
      <p:pic>
        <p:nvPicPr>
          <p:cNvPr id="6" name="Picture 5"/>
          <p:cNvPicPr>
            <a:picLocks noChangeAspect="1"/>
          </p:cNvPicPr>
          <p:nvPr/>
        </p:nvPicPr>
        <p:blipFill>
          <a:blip r:embed="rId4"/>
          <a:stretch>
            <a:fillRect/>
          </a:stretch>
        </p:blipFill>
        <p:spPr>
          <a:xfrm>
            <a:off x="130708" y="62523"/>
            <a:ext cx="5259705" cy="2613239"/>
          </a:xfrm>
          <a:prstGeom prst="rect">
            <a:avLst/>
          </a:prstGeom>
        </p:spPr>
      </p:pic>
      <p:pic>
        <p:nvPicPr>
          <p:cNvPr id="7" name="Picture 6"/>
          <p:cNvPicPr>
            <a:picLocks noChangeAspect="1"/>
          </p:cNvPicPr>
          <p:nvPr/>
        </p:nvPicPr>
        <p:blipFill>
          <a:blip r:embed="rId5"/>
          <a:stretch>
            <a:fillRect/>
          </a:stretch>
        </p:blipFill>
        <p:spPr>
          <a:xfrm>
            <a:off x="5145314" y="3735664"/>
            <a:ext cx="4688439" cy="3013289"/>
          </a:xfrm>
          <a:prstGeom prst="rect">
            <a:avLst/>
          </a:prstGeom>
        </p:spPr>
      </p:pic>
      <p:sp>
        <p:nvSpPr>
          <p:cNvPr id="8" name="TextBox 7"/>
          <p:cNvSpPr txBox="1"/>
          <p:nvPr/>
        </p:nvSpPr>
        <p:spPr>
          <a:xfrm>
            <a:off x="5390413" y="62523"/>
            <a:ext cx="4443340" cy="1384995"/>
          </a:xfrm>
          <a:prstGeom prst="rect">
            <a:avLst/>
          </a:prstGeom>
          <a:noFill/>
        </p:spPr>
        <p:txBody>
          <a:bodyPr wrap="square" rtlCol="0">
            <a:spAutoFit/>
          </a:bodyPr>
          <a:lstStyle/>
          <a:p>
            <a:r>
              <a:rPr lang="en-GB" sz="1400" dirty="0"/>
              <a:t>1. Design 4 different designs for these trainers.</a:t>
            </a:r>
          </a:p>
          <a:p>
            <a:r>
              <a:rPr lang="en-GB" sz="1400" dirty="0"/>
              <a:t>Use a different theme for each, for example -  </a:t>
            </a:r>
          </a:p>
          <a:p>
            <a:r>
              <a:rPr lang="en-GB" sz="1400" dirty="0"/>
              <a:t>Sport, graffiti, music, computer gaming.</a:t>
            </a:r>
          </a:p>
          <a:p>
            <a:r>
              <a:rPr lang="en-GB" sz="1400" dirty="0"/>
              <a:t>Think about and draw what shapes, motifs, patterns you could use for each theme on each of the trainers.</a:t>
            </a:r>
          </a:p>
          <a:p>
            <a:r>
              <a:rPr lang="en-GB" sz="1400" dirty="0"/>
              <a:t>2. Colour your designs.</a:t>
            </a:r>
          </a:p>
        </p:txBody>
      </p:sp>
    </p:spTree>
    <p:extLst>
      <p:ext uri="{BB962C8B-B14F-4D97-AF65-F5344CB8AC3E}">
        <p14:creationId xmlns:p14="http://schemas.microsoft.com/office/powerpoint/2010/main" val="6648492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8320507" y="400839"/>
            <a:ext cx="1407694" cy="1055771"/>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679556" y="316806"/>
            <a:ext cx="1407694" cy="105577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1315" y="3440958"/>
            <a:ext cx="1876926" cy="1407694"/>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91608" y="5084405"/>
            <a:ext cx="2058462" cy="1543846"/>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77117" y="1925967"/>
            <a:ext cx="1741124" cy="1305843"/>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09967" y="5074228"/>
            <a:ext cx="2104450" cy="1578338"/>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26409" y="3440958"/>
            <a:ext cx="1868996" cy="1401747"/>
          </a:xfrm>
          <a:prstGeom prst="rect">
            <a:avLst/>
          </a:prstGeom>
        </p:spPr>
      </p:pic>
      <p:pic>
        <p:nvPicPr>
          <p:cNvPr id="11" name="Picture 7"/>
          <p:cNvPicPr>
            <a:picLocks noChangeAspect="1" noChangeArrowheads="1"/>
          </p:cNvPicPr>
          <p:nvPr/>
        </p:nvPicPr>
        <p:blipFill>
          <a:blip r:embed="rId9" cstate="print"/>
          <a:srcRect l="22241" t="33935" r="58269" b="17870"/>
          <a:stretch>
            <a:fillRect/>
          </a:stretch>
        </p:blipFill>
        <p:spPr bwMode="auto">
          <a:xfrm>
            <a:off x="2021144" y="4506794"/>
            <a:ext cx="1100227" cy="1700351"/>
          </a:xfrm>
          <a:prstGeom prst="rect">
            <a:avLst/>
          </a:prstGeom>
          <a:noFill/>
          <a:ln w="9525">
            <a:noFill/>
            <a:miter lim="800000"/>
            <a:headEnd/>
            <a:tailEnd/>
          </a:ln>
        </p:spPr>
      </p:pic>
      <p:pic>
        <p:nvPicPr>
          <p:cNvPr id="12" name="Picture 8"/>
          <p:cNvPicPr>
            <a:picLocks noChangeAspect="1" noChangeArrowheads="1"/>
          </p:cNvPicPr>
          <p:nvPr/>
        </p:nvPicPr>
        <p:blipFill>
          <a:blip r:embed="rId10" cstate="print"/>
          <a:srcRect l="19879" t="39605" r="54725" b="20705"/>
          <a:stretch>
            <a:fillRect/>
          </a:stretch>
        </p:blipFill>
        <p:spPr bwMode="auto">
          <a:xfrm>
            <a:off x="6277965" y="1925967"/>
            <a:ext cx="1333890" cy="1302869"/>
          </a:xfrm>
          <a:prstGeom prst="rect">
            <a:avLst/>
          </a:prstGeom>
          <a:noFill/>
          <a:ln w="9525">
            <a:noFill/>
            <a:miter lim="800000"/>
            <a:headEnd/>
            <a:tailEnd/>
          </a:ln>
        </p:spPr>
      </p:pic>
      <p:pic>
        <p:nvPicPr>
          <p:cNvPr id="13" name="Picture 38" descr="http://t2.gstatic.com/images?q=tbn:ANd9GcR-8LBxTxJaZH3sJDsS5SSAvHZ1g4WYq4KETL9Vy2g5enivWhTiSg">
            <a:hlinkClick r:id="rId11"/>
          </p:cNvPr>
          <p:cNvPicPr>
            <a:picLocks noChangeAspect="1" noChangeArrowheads="1"/>
          </p:cNvPicPr>
          <p:nvPr/>
        </p:nvPicPr>
        <p:blipFill>
          <a:blip r:embed="rId12" cstate="print"/>
          <a:srcRect/>
          <a:stretch>
            <a:fillRect/>
          </a:stretch>
        </p:blipFill>
        <p:spPr bwMode="auto">
          <a:xfrm>
            <a:off x="4715152" y="229706"/>
            <a:ext cx="2022514" cy="1133709"/>
          </a:xfrm>
          <a:prstGeom prst="rect">
            <a:avLst/>
          </a:prstGeom>
          <a:noFill/>
        </p:spPr>
      </p:pic>
      <p:pic>
        <p:nvPicPr>
          <p:cNvPr id="14" name="Picture 17" descr="http://pursuitist.com/wp-content/uploads/2011/09/Crimean-pinecone.jpg">
            <a:hlinkClick r:id="rId13"/>
          </p:cNvPr>
          <p:cNvPicPr>
            <a:picLocks noChangeAspect="1" noChangeArrowheads="1"/>
          </p:cNvPicPr>
          <p:nvPr/>
        </p:nvPicPr>
        <p:blipFill>
          <a:blip r:embed="rId14" cstate="print"/>
          <a:srcRect/>
          <a:stretch>
            <a:fillRect/>
          </a:stretch>
        </p:blipFill>
        <p:spPr bwMode="auto">
          <a:xfrm>
            <a:off x="180394" y="4532863"/>
            <a:ext cx="1551472" cy="1648215"/>
          </a:xfrm>
          <a:prstGeom prst="rect">
            <a:avLst/>
          </a:prstGeom>
          <a:noFill/>
        </p:spPr>
      </p:pic>
      <p:pic>
        <p:nvPicPr>
          <p:cNvPr id="15" name="Picture 20"/>
          <p:cNvPicPr>
            <a:picLocks noChangeAspect="1" noChangeArrowheads="1"/>
          </p:cNvPicPr>
          <p:nvPr/>
        </p:nvPicPr>
        <p:blipFill>
          <a:blip r:embed="rId15" cstate="print"/>
          <a:srcRect l="16335" t="29210" r="50591" b="15036"/>
          <a:stretch>
            <a:fillRect/>
          </a:stretch>
        </p:blipFill>
        <p:spPr bwMode="auto">
          <a:xfrm>
            <a:off x="8151406" y="5084405"/>
            <a:ext cx="1488424" cy="1568161"/>
          </a:xfrm>
          <a:prstGeom prst="rect">
            <a:avLst/>
          </a:prstGeom>
          <a:noFill/>
          <a:ln w="9525">
            <a:noFill/>
            <a:miter lim="800000"/>
            <a:headEnd/>
            <a:tailEnd/>
          </a:ln>
        </p:spPr>
      </p:pic>
      <p:sp>
        <p:nvSpPr>
          <p:cNvPr id="16" name="TextBox 15"/>
          <p:cNvSpPr txBox="1"/>
          <p:nvPr/>
        </p:nvSpPr>
        <p:spPr>
          <a:xfrm>
            <a:off x="180394" y="239787"/>
            <a:ext cx="4181798" cy="4893647"/>
          </a:xfrm>
          <a:prstGeom prst="rect">
            <a:avLst/>
          </a:prstGeom>
          <a:noFill/>
        </p:spPr>
        <p:txBody>
          <a:bodyPr wrap="square" rtlCol="0">
            <a:spAutoFit/>
          </a:bodyPr>
          <a:lstStyle/>
          <a:p>
            <a:pPr algn="just"/>
            <a:r>
              <a:rPr lang="en-GB" sz="1400" dirty="0">
                <a:solidFill>
                  <a:schemeClr val="bg1"/>
                </a:solidFill>
              </a:rPr>
              <a:t>Product Design task: Biomimicry</a:t>
            </a:r>
          </a:p>
          <a:p>
            <a:pPr algn="just"/>
            <a:endParaRPr lang="en-GB" sz="1400" dirty="0">
              <a:solidFill>
                <a:schemeClr val="bg1"/>
              </a:solidFill>
            </a:endParaRPr>
          </a:p>
          <a:p>
            <a:pPr algn="just"/>
            <a:r>
              <a:rPr lang="en-GB" sz="1400" dirty="0">
                <a:solidFill>
                  <a:schemeClr val="bg1"/>
                </a:solidFill>
              </a:rPr>
              <a:t>Aims: To provide you with the skills to design and present design ideas that are inspired by organic forms and the natural world – Biomimicry</a:t>
            </a:r>
          </a:p>
          <a:p>
            <a:pPr algn="just"/>
            <a:endParaRPr lang="en-GB" sz="1400" dirty="0">
              <a:solidFill>
                <a:schemeClr val="bg1"/>
              </a:solidFill>
            </a:endParaRPr>
          </a:p>
          <a:p>
            <a:pPr algn="just"/>
            <a:r>
              <a:rPr lang="en-GB" sz="1400" dirty="0">
                <a:solidFill>
                  <a:schemeClr val="bg1"/>
                </a:solidFill>
              </a:rPr>
              <a:t>Introduction: ORGANICS are looking for a new range of designs for household products. ORGANICS has asked that your designs should be inspired from taking inspiration from the natural world and can include shapes, patterns, textures, colours in the photos featured. </a:t>
            </a:r>
          </a:p>
          <a:p>
            <a:pPr algn="just"/>
            <a:endParaRPr lang="en-GB" sz="1400" dirty="0">
              <a:solidFill>
                <a:schemeClr val="bg1"/>
              </a:solidFill>
            </a:endParaRPr>
          </a:p>
          <a:p>
            <a:pPr algn="just"/>
            <a:r>
              <a:rPr lang="en-GB" sz="1400" dirty="0">
                <a:solidFill>
                  <a:schemeClr val="bg1"/>
                </a:solidFill>
              </a:rPr>
              <a:t>Specification</a:t>
            </a:r>
          </a:p>
          <a:p>
            <a:pPr algn="just"/>
            <a:r>
              <a:rPr lang="en-GB" sz="1400" dirty="0">
                <a:solidFill>
                  <a:schemeClr val="bg1"/>
                </a:solidFill>
              </a:rPr>
              <a:t>1. Design 4 different designs for an organic inspired household product</a:t>
            </a:r>
          </a:p>
          <a:p>
            <a:pPr algn="just"/>
            <a:r>
              <a:rPr lang="en-GB" sz="1400" dirty="0">
                <a:solidFill>
                  <a:schemeClr val="bg1"/>
                </a:solidFill>
              </a:rPr>
              <a:t>2. Look at the shapes in the photos and use them in your design for a light,  a chair, a table, a household product of your choice.</a:t>
            </a:r>
          </a:p>
          <a:p>
            <a:endParaRPr lang="en-GB" sz="1400" dirty="0">
              <a:solidFill>
                <a:schemeClr val="bg1"/>
              </a:solidFill>
            </a:endParaRPr>
          </a:p>
          <a:p>
            <a:endParaRPr lang="en-GB" sz="1400" dirty="0">
              <a:solidFill>
                <a:schemeClr val="bg1"/>
              </a:solidFill>
            </a:endParaRPr>
          </a:p>
          <a:p>
            <a:endParaRPr lang="en-GB" dirty="0"/>
          </a:p>
        </p:txBody>
      </p:sp>
      <p:pic>
        <p:nvPicPr>
          <p:cNvPr id="17" name="Picture 10" descr="http://finds.org.uk/images/lwilson/medium/fish%20fossil.jpg">
            <a:hlinkClick r:id="rId16"/>
          </p:cNvPr>
          <p:cNvPicPr>
            <a:picLocks noChangeAspect="1" noChangeArrowheads="1"/>
          </p:cNvPicPr>
          <p:nvPr/>
        </p:nvPicPr>
        <p:blipFill>
          <a:blip r:embed="rId17" cstate="print"/>
          <a:srcRect/>
          <a:stretch>
            <a:fillRect/>
          </a:stretch>
        </p:blipFill>
        <p:spPr bwMode="auto">
          <a:xfrm>
            <a:off x="4560918" y="1895707"/>
            <a:ext cx="1490835" cy="1363388"/>
          </a:xfrm>
          <a:prstGeom prst="rect">
            <a:avLst/>
          </a:prstGeom>
          <a:noFill/>
        </p:spPr>
      </p:pic>
    </p:spTree>
    <p:extLst>
      <p:ext uri="{BB962C8B-B14F-4D97-AF65-F5344CB8AC3E}">
        <p14:creationId xmlns:p14="http://schemas.microsoft.com/office/powerpoint/2010/main" val="20398604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4908884" y="0"/>
            <a:ext cx="0" cy="685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0" y="3352800"/>
            <a:ext cx="9833753"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03615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idx="4294967295"/>
          </p:nvPr>
        </p:nvSpPr>
        <p:spPr>
          <a:xfrm>
            <a:off x="495300" y="274638"/>
            <a:ext cx="8915400" cy="582612"/>
          </a:xfrm>
        </p:spPr>
        <p:txBody>
          <a:bodyPr/>
          <a:lstStyle/>
          <a:p>
            <a:pPr algn="l" eaLnBrk="1" hangingPunct="1"/>
            <a:r>
              <a:rPr lang="en-GB" sz="1600" b="1">
                <a:latin typeface="Comic Sans MS" pitchFamily="66" charset="0"/>
              </a:rPr>
              <a:t>Homework – when completed stick over this page</a:t>
            </a:r>
          </a:p>
        </p:txBody>
      </p:sp>
      <p:sp>
        <p:nvSpPr>
          <p:cNvPr id="19458" name="TextBox 3"/>
          <p:cNvSpPr txBox="1">
            <a:spLocks noChangeArrowheads="1"/>
          </p:cNvSpPr>
          <p:nvPr/>
        </p:nvSpPr>
        <p:spPr bwMode="auto">
          <a:xfrm>
            <a:off x="9096376" y="142877"/>
            <a:ext cx="809626" cy="584775"/>
          </a:xfrm>
          <a:prstGeom prst="rect">
            <a:avLst/>
          </a:prstGeom>
          <a:noFill/>
          <a:ln w="9525">
            <a:noFill/>
            <a:miter lim="800000"/>
            <a:headEnd/>
            <a:tailEnd/>
          </a:ln>
        </p:spPr>
        <p:txBody>
          <a:bodyPr>
            <a:spAutoFit/>
          </a:bodyPr>
          <a:lstStyle/>
          <a:p>
            <a:r>
              <a:rPr lang="en-GB" sz="3200" b="1" dirty="0"/>
              <a:t>1</a:t>
            </a:r>
            <a:endParaRPr lang="en-US" sz="3200" b="1" dirty="0"/>
          </a:p>
        </p:txBody>
      </p:sp>
      <p:sp>
        <p:nvSpPr>
          <p:cNvPr id="19459" name="Rectangle 6"/>
          <p:cNvSpPr>
            <a:spLocks noChangeArrowheads="1"/>
          </p:cNvSpPr>
          <p:nvPr/>
        </p:nvSpPr>
        <p:spPr bwMode="auto">
          <a:xfrm>
            <a:off x="200029" y="5661028"/>
            <a:ext cx="9577387" cy="1008063"/>
          </a:xfrm>
          <a:prstGeom prst="rect">
            <a:avLst/>
          </a:prstGeom>
          <a:solidFill>
            <a:schemeClr val="bg1"/>
          </a:solidFill>
          <a:ln w="9525">
            <a:noFill/>
            <a:miter lim="800000"/>
            <a:headEnd/>
            <a:tailEnd/>
          </a:ln>
        </p:spPr>
        <p:txBody>
          <a:bodyPr wrap="none" anchor="ctr"/>
          <a:lstStyle/>
          <a:p>
            <a:endParaRPr lang="en-US"/>
          </a:p>
        </p:txBody>
      </p:sp>
      <p:sp>
        <p:nvSpPr>
          <p:cNvPr id="19460" name="Rectangle 7"/>
          <p:cNvSpPr>
            <a:spLocks noChangeArrowheads="1"/>
          </p:cNvSpPr>
          <p:nvPr/>
        </p:nvSpPr>
        <p:spPr bwMode="auto">
          <a:xfrm>
            <a:off x="128589" y="4941888"/>
            <a:ext cx="9648825" cy="17272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19461" name="Text Box 5"/>
          <p:cNvSpPr txBox="1">
            <a:spLocks noChangeArrowheads="1"/>
          </p:cNvSpPr>
          <p:nvPr/>
        </p:nvSpPr>
        <p:spPr bwMode="auto">
          <a:xfrm>
            <a:off x="200025" y="5065716"/>
            <a:ext cx="9505950" cy="1400383"/>
          </a:xfrm>
          <a:prstGeom prst="rect">
            <a:avLst/>
          </a:prstGeom>
          <a:noFill/>
          <a:ln w="9525">
            <a:noFill/>
            <a:miter lim="800000"/>
            <a:headEnd/>
            <a:tailEnd/>
          </a:ln>
        </p:spPr>
        <p:txBody>
          <a:bodyPr>
            <a:spAutoFit/>
          </a:bodyPr>
          <a:lstStyle/>
          <a:p>
            <a:pPr>
              <a:spcBef>
                <a:spcPct val="50000"/>
              </a:spcBef>
            </a:pPr>
            <a:r>
              <a:rPr lang="en-GB" sz="1000" b="1" dirty="0">
                <a:latin typeface="Comic Sans MS" pitchFamily="66" charset="0"/>
              </a:rPr>
              <a:t>Homework Success Criteria</a:t>
            </a:r>
          </a:p>
          <a:p>
            <a:pPr>
              <a:spcBef>
                <a:spcPct val="50000"/>
              </a:spcBef>
            </a:pPr>
            <a:r>
              <a:rPr lang="en-GB" sz="1000" dirty="0">
                <a:latin typeface="Comic Sans MS" pitchFamily="66" charset="0"/>
              </a:rPr>
              <a:t>+ You have followed and included </a:t>
            </a:r>
            <a:r>
              <a:rPr lang="en-GB" sz="1000" u="sng" dirty="0">
                <a:latin typeface="Comic Sans MS" pitchFamily="66" charset="0"/>
              </a:rPr>
              <a:t>all</a:t>
            </a:r>
            <a:r>
              <a:rPr lang="en-GB" sz="1000" dirty="0">
                <a:latin typeface="Comic Sans MS" pitchFamily="66" charset="0"/>
              </a:rPr>
              <a:t> of the “things to include” and presented your work </a:t>
            </a:r>
            <a:r>
              <a:rPr lang="en-GB" sz="1000" u="sng" dirty="0">
                <a:latin typeface="Comic Sans MS" pitchFamily="66" charset="0"/>
              </a:rPr>
              <a:t>very</a:t>
            </a:r>
            <a:r>
              <a:rPr lang="en-GB" sz="1000" dirty="0">
                <a:latin typeface="Comic Sans MS" pitchFamily="66" charset="0"/>
              </a:rPr>
              <a:t> well by using titles, sub titles and images or drawings to support your written work. All written work </a:t>
            </a:r>
            <a:r>
              <a:rPr lang="en-GB" sz="1000" u="sng" dirty="0">
                <a:latin typeface="Comic Sans MS" pitchFamily="66" charset="0"/>
              </a:rPr>
              <a:t>must</a:t>
            </a:r>
            <a:r>
              <a:rPr lang="en-GB" sz="1000" dirty="0">
                <a:latin typeface="Comic Sans MS" pitchFamily="66" charset="0"/>
              </a:rPr>
              <a:t> be in your own words and include your </a:t>
            </a:r>
            <a:r>
              <a:rPr lang="en-GB" sz="1000" u="sng" dirty="0">
                <a:latin typeface="Comic Sans MS" pitchFamily="66" charset="0"/>
              </a:rPr>
              <a:t>own opinions</a:t>
            </a:r>
            <a:r>
              <a:rPr lang="en-GB" sz="1000" dirty="0">
                <a:latin typeface="Comic Sans MS" pitchFamily="66" charset="0"/>
              </a:rPr>
              <a:t>.</a:t>
            </a:r>
          </a:p>
          <a:p>
            <a:pPr>
              <a:spcBef>
                <a:spcPct val="50000"/>
              </a:spcBef>
            </a:pPr>
            <a:r>
              <a:rPr lang="en-GB" sz="1000" dirty="0">
                <a:latin typeface="Comic Sans MS" pitchFamily="66" charset="0"/>
              </a:rPr>
              <a:t>= You have followed and included </a:t>
            </a:r>
            <a:r>
              <a:rPr lang="en-GB" sz="1000" u="sng" dirty="0">
                <a:latin typeface="Comic Sans MS" pitchFamily="66" charset="0"/>
              </a:rPr>
              <a:t>some</a:t>
            </a:r>
            <a:r>
              <a:rPr lang="en-GB" sz="1000" dirty="0">
                <a:latin typeface="Comic Sans MS" pitchFamily="66" charset="0"/>
              </a:rPr>
              <a:t> of the “things to include” and presented your work well by using a title and images or drawings to support your written work. All written work must be in your own words.</a:t>
            </a:r>
          </a:p>
          <a:p>
            <a:pPr>
              <a:spcBef>
                <a:spcPct val="50000"/>
              </a:spcBef>
            </a:pPr>
            <a:r>
              <a:rPr lang="en-GB" sz="1000" dirty="0">
                <a:latin typeface="Comic Sans MS" pitchFamily="66" charset="0"/>
              </a:rPr>
              <a:t>- You have followed and included </a:t>
            </a:r>
            <a:r>
              <a:rPr lang="en-GB" sz="1000" u="sng" dirty="0">
                <a:latin typeface="Comic Sans MS" pitchFamily="66" charset="0"/>
              </a:rPr>
              <a:t>few</a:t>
            </a:r>
            <a:r>
              <a:rPr lang="en-GB" sz="1000" dirty="0">
                <a:latin typeface="Comic Sans MS" pitchFamily="66" charset="0"/>
              </a:rPr>
              <a:t> of the “things to include”. Your work may not be presented appropriately as it will be missing titles, sub titles or your name. There will be lots of information that is copied and pasted from the internet with no opinions of your own</a:t>
            </a:r>
          </a:p>
        </p:txBody>
      </p:sp>
      <p:sp>
        <p:nvSpPr>
          <p:cNvPr id="8" name="Rectangle 3"/>
          <p:cNvSpPr txBox="1">
            <a:spLocks noChangeArrowheads="1"/>
          </p:cNvSpPr>
          <p:nvPr/>
        </p:nvSpPr>
        <p:spPr bwMode="auto">
          <a:xfrm>
            <a:off x="1496618" y="764704"/>
            <a:ext cx="7914084" cy="5218113"/>
          </a:xfrm>
          <a:prstGeom prst="rect">
            <a:avLst/>
          </a:prstGeom>
          <a:noFill/>
          <a:ln w="9525">
            <a:noFill/>
            <a:miter lim="800000"/>
            <a:headEnd/>
            <a:tailEnd/>
          </a:ln>
        </p:spPr>
        <p:txBody>
          <a:bodyPr lIns="95782" tIns="47891" rIns="95782" bIns="47891"/>
          <a:lstStyle/>
          <a:p>
            <a:pPr marL="357188" indent="-357188" defTabSz="957263">
              <a:spcBef>
                <a:spcPct val="20000"/>
              </a:spcBef>
              <a:defRPr/>
            </a:pPr>
            <a:r>
              <a:rPr lang="en-GB" sz="1200" kern="0" dirty="0">
                <a:latin typeface="Comic Sans MS" pitchFamily="66" charset="0"/>
                <a:cs typeface="+mn-cs"/>
              </a:rPr>
              <a:t>In Design and Technology we would like you to understand and appreciate the work of product designers, fashion designers, engineers, chefs.</a:t>
            </a:r>
          </a:p>
          <a:p>
            <a:pPr marL="357188" indent="-357188" defTabSz="957263">
              <a:spcBef>
                <a:spcPct val="20000"/>
              </a:spcBef>
              <a:buFontTx/>
              <a:buChar char="•"/>
              <a:defRPr/>
            </a:pPr>
            <a:endParaRPr lang="en-GB" sz="1200" kern="0" dirty="0">
              <a:latin typeface="Comic Sans MS" pitchFamily="66" charset="0"/>
              <a:cs typeface="+mn-cs"/>
            </a:endParaRPr>
          </a:p>
          <a:p>
            <a:pPr marL="357188" indent="-357188" defTabSz="957263">
              <a:spcBef>
                <a:spcPct val="20000"/>
              </a:spcBef>
              <a:buFontTx/>
              <a:buChar char="•"/>
              <a:defRPr/>
            </a:pPr>
            <a:endParaRPr lang="en-GB" sz="1200" kern="0" dirty="0">
              <a:latin typeface="Comic Sans MS" pitchFamily="66" charset="0"/>
              <a:cs typeface="+mn-cs"/>
            </a:endParaRPr>
          </a:p>
          <a:p>
            <a:pPr marL="357188" indent="-357188" defTabSz="957263">
              <a:spcBef>
                <a:spcPct val="20000"/>
              </a:spcBef>
              <a:buFontTx/>
              <a:buChar char="•"/>
              <a:defRPr/>
            </a:pPr>
            <a:r>
              <a:rPr lang="en-GB" sz="1200" b="1" kern="0" dirty="0">
                <a:latin typeface="Comic Sans MS" pitchFamily="66" charset="0"/>
                <a:cs typeface="+mn-cs"/>
              </a:rPr>
              <a:t>Task: </a:t>
            </a:r>
            <a:r>
              <a:rPr lang="en-GB" sz="1200" kern="0" dirty="0">
                <a:latin typeface="Comic Sans MS" pitchFamily="66" charset="0"/>
                <a:cs typeface="+mn-cs"/>
              </a:rPr>
              <a:t>You are to complete a profile on a designer and 1 example of their work </a:t>
            </a:r>
          </a:p>
          <a:p>
            <a:pPr marL="357188" indent="-357188" defTabSz="957263">
              <a:spcBef>
                <a:spcPct val="20000"/>
              </a:spcBef>
              <a:buFontTx/>
              <a:buChar char="•"/>
              <a:defRPr/>
            </a:pPr>
            <a:endParaRPr lang="en-GB" sz="1200" kern="0" dirty="0">
              <a:latin typeface="Comic Sans MS" pitchFamily="66" charset="0"/>
              <a:cs typeface="+mn-cs"/>
            </a:endParaRPr>
          </a:p>
          <a:p>
            <a:pPr marL="357188" indent="-357188" defTabSz="957263">
              <a:spcBef>
                <a:spcPct val="20000"/>
              </a:spcBef>
              <a:buFontTx/>
              <a:buChar char="•"/>
              <a:defRPr/>
            </a:pPr>
            <a:r>
              <a:rPr lang="en-GB" sz="1200" b="1" kern="0" dirty="0">
                <a:latin typeface="Comic Sans MS" pitchFamily="66" charset="0"/>
                <a:cs typeface="+mn-cs"/>
              </a:rPr>
              <a:t>Things to include: </a:t>
            </a:r>
          </a:p>
          <a:p>
            <a:pPr marL="357188" indent="-357188" defTabSz="957263">
              <a:spcBef>
                <a:spcPct val="20000"/>
              </a:spcBef>
              <a:buFontTx/>
              <a:buChar char="•"/>
              <a:defRPr/>
            </a:pPr>
            <a:r>
              <a:rPr lang="en-GB" sz="1200" kern="0" dirty="0">
                <a:latin typeface="Comic Sans MS" pitchFamily="66" charset="0"/>
                <a:cs typeface="+mn-cs"/>
              </a:rPr>
              <a:t>Who is she / he?</a:t>
            </a:r>
          </a:p>
          <a:p>
            <a:pPr marL="357188" indent="-357188" defTabSz="957263">
              <a:spcBef>
                <a:spcPct val="20000"/>
              </a:spcBef>
              <a:buFontTx/>
              <a:buChar char="•"/>
              <a:defRPr/>
            </a:pPr>
            <a:r>
              <a:rPr lang="en-GB" sz="1200" kern="0" dirty="0">
                <a:latin typeface="Comic Sans MS" pitchFamily="66" charset="0"/>
                <a:cs typeface="+mn-cs"/>
              </a:rPr>
              <a:t>What is she / he famous for?</a:t>
            </a:r>
          </a:p>
          <a:p>
            <a:pPr marL="357188" indent="-357188" defTabSz="957263">
              <a:spcBef>
                <a:spcPct val="20000"/>
              </a:spcBef>
              <a:buFontTx/>
              <a:buChar char="•"/>
              <a:defRPr/>
            </a:pPr>
            <a:r>
              <a:rPr lang="en-GB" sz="1200" kern="0" dirty="0">
                <a:latin typeface="Comic Sans MS" pitchFamily="66" charset="0"/>
                <a:cs typeface="+mn-cs"/>
              </a:rPr>
              <a:t>Examine in detail one example of their work and explain why you have chosen it</a:t>
            </a:r>
          </a:p>
          <a:p>
            <a:pPr marL="357188" indent="-357188" defTabSz="957263">
              <a:spcBef>
                <a:spcPct val="20000"/>
              </a:spcBef>
              <a:buFontTx/>
              <a:buChar char="•"/>
              <a:defRPr/>
            </a:pPr>
            <a:r>
              <a:rPr lang="en-GB" sz="1200" kern="0" dirty="0">
                <a:latin typeface="Comic Sans MS" pitchFamily="66" charset="0"/>
                <a:cs typeface="+mn-cs"/>
              </a:rPr>
              <a:t>What do you think about her / his design style?</a:t>
            </a:r>
          </a:p>
          <a:p>
            <a:pPr marL="357188" indent="-357188" defTabSz="957263">
              <a:spcBef>
                <a:spcPct val="20000"/>
              </a:spcBef>
              <a:buFontTx/>
              <a:buChar char="•"/>
              <a:defRPr/>
            </a:pPr>
            <a:r>
              <a:rPr lang="en-GB" sz="1200" kern="0" dirty="0">
                <a:latin typeface="Comic Sans MS" pitchFamily="66" charset="0"/>
                <a:cs typeface="+mn-cs"/>
              </a:rPr>
              <a:t>Explain how you could further develop the design to enhance the aesthetics / function / ergonomics</a:t>
            </a:r>
          </a:p>
          <a:p>
            <a:pPr marL="357188" indent="-357188" defTabSz="957263">
              <a:spcBef>
                <a:spcPct val="20000"/>
              </a:spcBef>
              <a:buFontTx/>
              <a:buChar char="•"/>
              <a:defRPr/>
            </a:pPr>
            <a:endParaRPr lang="en-GB" sz="1200" kern="0" dirty="0">
              <a:latin typeface="Comic Sans MS" pitchFamily="66" charset="0"/>
              <a:cs typeface="+mn-cs"/>
            </a:endParaRPr>
          </a:p>
          <a:p>
            <a:pPr marL="357188" indent="-357188" defTabSz="957263">
              <a:spcBef>
                <a:spcPct val="20000"/>
              </a:spcBef>
              <a:buFontTx/>
              <a:buChar char="•"/>
              <a:defRPr/>
            </a:pPr>
            <a:r>
              <a:rPr lang="en-GB" sz="1200" b="1" kern="0" dirty="0">
                <a:latin typeface="Comic Sans MS" pitchFamily="66" charset="0"/>
                <a:cs typeface="+mn-cs"/>
              </a:rPr>
              <a:t>How should I present it?</a:t>
            </a:r>
          </a:p>
          <a:p>
            <a:pPr marL="357188" indent="-357188" defTabSz="957263">
              <a:spcBef>
                <a:spcPct val="20000"/>
              </a:spcBef>
              <a:buFontTx/>
              <a:buChar char="•"/>
              <a:defRPr/>
            </a:pPr>
            <a:r>
              <a:rPr lang="en-GB" sz="1200" kern="0" dirty="0">
                <a:latin typeface="Comic Sans MS" pitchFamily="66" charset="0"/>
                <a:cs typeface="+mn-cs"/>
              </a:rPr>
              <a:t>On A4 paper</a:t>
            </a:r>
          </a:p>
          <a:p>
            <a:pPr marL="357188" indent="-357188" defTabSz="957263">
              <a:spcBef>
                <a:spcPct val="20000"/>
              </a:spcBef>
              <a:buFontTx/>
              <a:buChar char="•"/>
              <a:defRPr/>
            </a:pPr>
            <a:r>
              <a:rPr lang="en-GB" sz="1200" kern="0" dirty="0">
                <a:latin typeface="Comic Sans MS" pitchFamily="66" charset="0"/>
                <a:cs typeface="+mn-cs"/>
              </a:rPr>
              <a:t>Remember a title and any sub-titles</a:t>
            </a:r>
          </a:p>
          <a:p>
            <a:pPr marL="357188" indent="-357188" defTabSz="957263">
              <a:spcBef>
                <a:spcPct val="20000"/>
              </a:spcBef>
              <a:buFontTx/>
              <a:buChar char="•"/>
              <a:defRPr/>
            </a:pPr>
            <a:r>
              <a:rPr lang="en-GB" sz="1200" kern="0" dirty="0">
                <a:latin typeface="Comic Sans MS" pitchFamily="66" charset="0"/>
                <a:cs typeface="+mn-cs"/>
              </a:rPr>
              <a:t>Remember to support your written work with some images</a:t>
            </a:r>
          </a:p>
          <a:p>
            <a:pPr marL="357188" indent="-357188" defTabSz="957263">
              <a:spcBef>
                <a:spcPct val="20000"/>
              </a:spcBef>
              <a:buFontTx/>
              <a:buChar char="•"/>
              <a:defRPr/>
            </a:pPr>
            <a:r>
              <a:rPr lang="en-GB" sz="1200" kern="0" dirty="0">
                <a:latin typeface="Comic Sans MS" pitchFamily="66" charset="0"/>
                <a:cs typeface="+mn-cs"/>
              </a:rPr>
              <a:t>Remember to put your name on your work</a:t>
            </a:r>
          </a:p>
        </p:txBody>
      </p:sp>
      <p:sp>
        <p:nvSpPr>
          <p:cNvPr id="10" name=" 3"/>
          <p:cNvSpPr/>
          <p:nvPr/>
        </p:nvSpPr>
        <p:spPr>
          <a:xfrm>
            <a:off x="416497" y="2338034"/>
            <a:ext cx="1030498" cy="1018958"/>
          </a:xfrm>
          <a:prstGeom prst="gear9">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 name="Object 32"/>
          <p:cNvGraphicFramePr>
            <a:graphicFrameLocks noChangeAspect="1"/>
          </p:cNvGraphicFramePr>
          <p:nvPr/>
        </p:nvGraphicFramePr>
        <p:xfrm>
          <a:off x="6642298" y="3595396"/>
          <a:ext cx="2744924" cy="3169756"/>
        </p:xfrm>
        <a:graphic>
          <a:graphicData uri="http://schemas.openxmlformats.org/presentationml/2006/ole">
            <mc:AlternateContent xmlns:mc="http://schemas.openxmlformats.org/markup-compatibility/2006">
              <mc:Choice xmlns:v="urn:schemas-microsoft-com:vml" Requires="v">
                <p:oleObj spid="_x0000_s20481" name="CorelDRAW" r:id="rId3" imgW="2112680" imgH="2440682" progId="CorelDRAW.Graphic.12">
                  <p:embed/>
                </p:oleObj>
              </mc:Choice>
              <mc:Fallback>
                <p:oleObj name="CorelDRAW" r:id="rId3" imgW="2112680" imgH="2440682" progId="CorelDRAW.Graphic.12">
                  <p:embed/>
                  <p:pic>
                    <p:nvPicPr>
                      <p:cNvPr id="33" name="Object 32"/>
                      <p:cNvPicPr/>
                      <p:nvPr/>
                    </p:nvPicPr>
                    <p:blipFill>
                      <a:blip r:embed="rId4"/>
                      <a:stretch>
                        <a:fillRect/>
                      </a:stretch>
                    </p:blipFill>
                    <p:spPr>
                      <a:xfrm>
                        <a:off x="6642298" y="3595396"/>
                        <a:ext cx="2744924" cy="3169756"/>
                      </a:xfrm>
                      <a:prstGeom prst="rect">
                        <a:avLst/>
                      </a:prstGeom>
                    </p:spPr>
                  </p:pic>
                </p:oleObj>
              </mc:Fallback>
            </mc:AlternateContent>
          </a:graphicData>
        </a:graphic>
      </p:graphicFrame>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11403">
            <a:off x="7397527" y="3975236"/>
            <a:ext cx="1285588" cy="1945913"/>
          </a:xfrm>
          <a:prstGeom prst="rect">
            <a:avLst/>
          </a:prstGeom>
        </p:spPr>
      </p:pic>
      <p:grpSp>
        <p:nvGrpSpPr>
          <p:cNvPr id="17" name="Group 16"/>
          <p:cNvGrpSpPr/>
          <p:nvPr/>
        </p:nvGrpSpPr>
        <p:grpSpPr>
          <a:xfrm>
            <a:off x="243497" y="0"/>
            <a:ext cx="6358695" cy="3740367"/>
            <a:chOff x="-141793" y="-338055"/>
            <a:chExt cx="9765861" cy="5744560"/>
          </a:xfrm>
        </p:grpSpPr>
        <p:grpSp>
          <p:nvGrpSpPr>
            <p:cNvPr id="11" name="Group 10"/>
            <p:cNvGrpSpPr/>
            <p:nvPr/>
          </p:nvGrpSpPr>
          <p:grpSpPr>
            <a:xfrm rot="21309567">
              <a:off x="-141793" y="-188261"/>
              <a:ext cx="5006502" cy="5594766"/>
              <a:chOff x="264517" y="17357"/>
              <a:chExt cx="5006502" cy="5594766"/>
            </a:xfrm>
          </p:grpSpPr>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706527">
                <a:off x="264517" y="17357"/>
                <a:ext cx="5006502" cy="5594766"/>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19200" y="1176075"/>
                <a:ext cx="3169920" cy="2641600"/>
              </a:xfrm>
              <a:prstGeom prst="rect">
                <a:avLst/>
              </a:prstGeom>
            </p:spPr>
          </p:pic>
        </p:grpSp>
        <p:sp>
          <p:nvSpPr>
            <p:cNvPr id="12" name="TextBox 11"/>
            <p:cNvSpPr txBox="1"/>
            <p:nvPr/>
          </p:nvSpPr>
          <p:spPr>
            <a:xfrm rot="21307219">
              <a:off x="1105328" y="3752959"/>
              <a:ext cx="2969096" cy="1222302"/>
            </a:xfrm>
            <a:prstGeom prst="rect">
              <a:avLst/>
            </a:prstGeom>
            <a:noFill/>
          </p:spPr>
          <p:txBody>
            <a:bodyPr wrap="square" rtlCol="0">
              <a:spAutoFit/>
            </a:bodyPr>
            <a:lstStyle/>
            <a:p>
              <a:pPr algn="ctr"/>
              <a:r>
                <a:rPr lang="en-GB" sz="2286" b="1" dirty="0"/>
                <a:t>Philippe Starck</a:t>
              </a:r>
            </a:p>
          </p:txBody>
        </p:sp>
        <p:grpSp>
          <p:nvGrpSpPr>
            <p:cNvPr id="16" name="Group 15"/>
            <p:cNvGrpSpPr/>
            <p:nvPr/>
          </p:nvGrpSpPr>
          <p:grpSpPr>
            <a:xfrm>
              <a:off x="4555860" y="-338055"/>
              <a:ext cx="5068208" cy="5663722"/>
              <a:chOff x="4555860" y="-338055"/>
              <a:chExt cx="5068208" cy="5663722"/>
            </a:xfrm>
          </p:grpSpPr>
          <p:grpSp>
            <p:nvGrpSpPr>
              <p:cNvPr id="14" name="Group 13"/>
              <p:cNvGrpSpPr/>
              <p:nvPr/>
            </p:nvGrpSpPr>
            <p:grpSpPr>
              <a:xfrm rot="21329341">
                <a:off x="4555860" y="-338055"/>
                <a:ext cx="5068208" cy="5663722"/>
                <a:chOff x="4770736" y="0"/>
                <a:chExt cx="5068208" cy="5663722"/>
              </a:xfrm>
            </p:grpSpPr>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220861">
                  <a:off x="4770736" y="0"/>
                  <a:ext cx="5068208" cy="5663722"/>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474988">
                  <a:off x="5742826" y="1045121"/>
                  <a:ext cx="3279255" cy="2914893"/>
                </a:xfrm>
                <a:prstGeom prst="rect">
                  <a:avLst/>
                </a:prstGeom>
              </p:spPr>
            </p:pic>
          </p:grpSp>
          <p:sp>
            <p:nvSpPr>
              <p:cNvPr id="15" name="TextBox 14"/>
              <p:cNvSpPr txBox="1"/>
              <p:nvPr/>
            </p:nvSpPr>
            <p:spPr>
              <a:xfrm rot="258142">
                <a:off x="5629347" y="3477092"/>
                <a:ext cx="2921232" cy="1762550"/>
              </a:xfrm>
              <a:prstGeom prst="rect">
                <a:avLst/>
              </a:prstGeom>
              <a:noFill/>
            </p:spPr>
            <p:txBody>
              <a:bodyPr wrap="square" rtlCol="0">
                <a:spAutoFit/>
              </a:bodyPr>
              <a:lstStyle/>
              <a:p>
                <a:pPr algn="ctr"/>
                <a:r>
                  <a:rPr lang="en-GB" sz="2286" b="1" dirty="0"/>
                  <a:t>Russell Pinch</a:t>
                </a:r>
              </a:p>
              <a:p>
                <a:pPr algn="ctr"/>
                <a:r>
                  <a:rPr lang="en-GB" sz="2286" dirty="0"/>
                  <a:t>PINCH</a:t>
                </a:r>
              </a:p>
            </p:txBody>
          </p:sp>
        </p:grpSp>
      </p:grpSp>
      <p:grpSp>
        <p:nvGrpSpPr>
          <p:cNvPr id="26" name="Group 25"/>
          <p:cNvGrpSpPr/>
          <p:nvPr/>
        </p:nvGrpSpPr>
        <p:grpSpPr>
          <a:xfrm>
            <a:off x="6409029" y="182945"/>
            <a:ext cx="3005254" cy="3617537"/>
            <a:chOff x="8439241" y="256123"/>
            <a:chExt cx="4207355" cy="5064552"/>
          </a:xfrm>
        </p:grpSpPr>
        <p:graphicFrame>
          <p:nvGraphicFramePr>
            <p:cNvPr id="25" name="Object 24"/>
            <p:cNvGraphicFramePr>
              <a:graphicFrameLocks noChangeAspect="1"/>
            </p:cNvGraphicFramePr>
            <p:nvPr/>
          </p:nvGraphicFramePr>
          <p:xfrm>
            <a:off x="8439241" y="256123"/>
            <a:ext cx="4207355" cy="4858529"/>
          </p:xfrm>
          <a:graphic>
            <a:graphicData uri="http://schemas.openxmlformats.org/presentationml/2006/ole">
              <mc:AlternateContent xmlns:mc="http://schemas.openxmlformats.org/markup-compatibility/2006">
                <mc:Choice xmlns:v="urn:schemas-microsoft-com:vml" Requires="v">
                  <p:oleObj spid="_x0000_s20482" name="CorelDRAW" r:id="rId9" imgW="2112320" imgH="2440322" progId="CorelDRAW.Graphic.12">
                    <p:embed/>
                  </p:oleObj>
                </mc:Choice>
                <mc:Fallback>
                  <p:oleObj name="CorelDRAW" r:id="rId9" imgW="2112320" imgH="2440322" progId="CorelDRAW.Graphic.12">
                    <p:embed/>
                    <p:pic>
                      <p:nvPicPr>
                        <p:cNvPr id="25" name="Object 24"/>
                        <p:cNvPicPr/>
                        <p:nvPr/>
                      </p:nvPicPr>
                      <p:blipFill>
                        <a:blip r:embed="rId10"/>
                        <a:stretch>
                          <a:fillRect/>
                        </a:stretch>
                      </p:blipFill>
                      <p:spPr>
                        <a:xfrm>
                          <a:off x="8439241" y="256123"/>
                          <a:ext cx="4207355" cy="4858529"/>
                        </a:xfrm>
                        <a:prstGeom prst="rect">
                          <a:avLst/>
                        </a:prstGeom>
                      </p:spPr>
                    </p:pic>
                  </p:oleObj>
                </mc:Fallback>
              </mc:AlternateContent>
            </a:graphicData>
          </a:graphic>
        </p:graphicFrame>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68928">
              <a:off x="9588252" y="808876"/>
              <a:ext cx="2037908" cy="3056862"/>
            </a:xfrm>
            <a:prstGeom prst="rect">
              <a:avLst/>
            </a:prstGeom>
          </p:spPr>
        </p:pic>
        <p:sp>
          <p:nvSpPr>
            <p:cNvPr id="19" name="TextBox 18"/>
            <p:cNvSpPr txBox="1"/>
            <p:nvPr/>
          </p:nvSpPr>
          <p:spPr>
            <a:xfrm rot="319648">
              <a:off x="9252537" y="3714004"/>
              <a:ext cx="2338641" cy="1606671"/>
            </a:xfrm>
            <a:prstGeom prst="rect">
              <a:avLst/>
            </a:prstGeom>
            <a:noFill/>
          </p:spPr>
          <p:txBody>
            <a:bodyPr wrap="square" rtlCol="0">
              <a:spAutoFit/>
            </a:bodyPr>
            <a:lstStyle/>
            <a:p>
              <a:pPr algn="ctr"/>
              <a:r>
                <a:rPr lang="en-GB" sz="2286" b="1" dirty="0"/>
                <a:t>Sir </a:t>
              </a:r>
              <a:r>
                <a:rPr lang="en-GB" sz="2286" b="1" dirty="0" err="1"/>
                <a:t>Jony</a:t>
              </a:r>
              <a:r>
                <a:rPr lang="en-GB" sz="2286" b="1" dirty="0"/>
                <a:t> </a:t>
              </a:r>
              <a:r>
                <a:rPr lang="en-GB" sz="2286" b="1" dirty="0" err="1"/>
                <a:t>Ive</a:t>
              </a:r>
              <a:endParaRPr lang="en-GB" sz="2286" b="1" dirty="0"/>
            </a:p>
            <a:p>
              <a:pPr algn="ctr"/>
              <a:r>
                <a:rPr lang="en-GB" sz="2286" dirty="0"/>
                <a:t>APPLE</a:t>
              </a:r>
            </a:p>
          </p:txBody>
        </p:sp>
      </p:grpSp>
      <p:graphicFrame>
        <p:nvGraphicFramePr>
          <p:cNvPr id="27" name="Object 26"/>
          <p:cNvGraphicFramePr>
            <a:graphicFrameLocks noChangeAspect="1"/>
          </p:cNvGraphicFramePr>
          <p:nvPr/>
        </p:nvGraphicFramePr>
        <p:xfrm>
          <a:off x="627228" y="3407828"/>
          <a:ext cx="3075014" cy="3536945"/>
        </p:xfrm>
        <a:graphic>
          <a:graphicData uri="http://schemas.openxmlformats.org/presentationml/2006/ole">
            <mc:AlternateContent xmlns:mc="http://schemas.openxmlformats.org/markup-compatibility/2006">
              <mc:Choice xmlns:v="urn:schemas-microsoft-com:vml" Requires="v">
                <p:oleObj spid="_x0000_s20483" name="CorelDRAW" r:id="rId12" imgW="2155510" imgH="2479961" progId="CorelDRAW.Graphic.12">
                  <p:embed/>
                </p:oleObj>
              </mc:Choice>
              <mc:Fallback>
                <p:oleObj name="CorelDRAW" r:id="rId12" imgW="2155510" imgH="2479961" progId="CorelDRAW.Graphic.12">
                  <p:embed/>
                  <p:pic>
                    <p:nvPicPr>
                      <p:cNvPr id="27" name="Object 26"/>
                      <p:cNvPicPr/>
                      <p:nvPr/>
                    </p:nvPicPr>
                    <p:blipFill>
                      <a:blip r:embed="rId13"/>
                      <a:stretch>
                        <a:fillRect/>
                      </a:stretch>
                    </p:blipFill>
                    <p:spPr>
                      <a:xfrm>
                        <a:off x="627228" y="3407828"/>
                        <a:ext cx="3075014" cy="3536945"/>
                      </a:xfrm>
                      <a:prstGeom prst="rect">
                        <a:avLst/>
                      </a:prstGeom>
                    </p:spPr>
                  </p:pic>
                </p:oleObj>
              </mc:Fallback>
            </mc:AlternateContent>
          </a:graphicData>
        </a:graphic>
      </p:graphicFrame>
      <p:grpSp>
        <p:nvGrpSpPr>
          <p:cNvPr id="29" name="Group 28"/>
          <p:cNvGrpSpPr/>
          <p:nvPr/>
        </p:nvGrpSpPr>
        <p:grpSpPr>
          <a:xfrm>
            <a:off x="825681" y="4041455"/>
            <a:ext cx="2687766" cy="2920116"/>
            <a:chOff x="622552" y="5658039"/>
            <a:chExt cx="3762873" cy="4088163"/>
          </a:xfrm>
        </p:grpSpPr>
        <p:pic>
          <p:nvPicPr>
            <p:cNvPr id="7" name="Picture 6"/>
            <p:cNvPicPr>
              <a:picLocks noChangeAspect="1"/>
            </p:cNvPicPr>
            <p:nvPr/>
          </p:nvPicPr>
          <p:blipFill rotWithShape="1">
            <a:blip r:embed="rId14" cstate="print">
              <a:extLst>
                <a:ext uri="{28A0092B-C50C-407E-A947-70E740481C1C}">
                  <a14:useLocalDpi xmlns:a14="http://schemas.microsoft.com/office/drawing/2010/main" val="0"/>
                </a:ext>
              </a:extLst>
            </a:blip>
            <a:srcRect l="11894"/>
            <a:stretch/>
          </p:blipFill>
          <p:spPr>
            <a:xfrm rot="21268319">
              <a:off x="895170" y="5658039"/>
              <a:ext cx="3065900" cy="2397748"/>
            </a:xfrm>
            <a:prstGeom prst="rect">
              <a:avLst/>
            </a:prstGeom>
          </p:spPr>
        </p:pic>
        <p:sp>
          <p:nvSpPr>
            <p:cNvPr id="28" name="TextBox 27"/>
            <p:cNvSpPr txBox="1"/>
            <p:nvPr/>
          </p:nvSpPr>
          <p:spPr>
            <a:xfrm rot="21307219">
              <a:off x="622552" y="8139531"/>
              <a:ext cx="3762873" cy="1606671"/>
            </a:xfrm>
            <a:prstGeom prst="rect">
              <a:avLst/>
            </a:prstGeom>
            <a:noFill/>
          </p:spPr>
          <p:txBody>
            <a:bodyPr wrap="square" rtlCol="0">
              <a:spAutoFit/>
            </a:bodyPr>
            <a:lstStyle/>
            <a:p>
              <a:pPr algn="ctr"/>
              <a:r>
                <a:rPr lang="en-GB" sz="2286" b="1" dirty="0"/>
                <a:t>Sir Richard Branson</a:t>
              </a:r>
            </a:p>
            <a:p>
              <a:pPr algn="ctr"/>
              <a:r>
                <a:rPr lang="en-GB" sz="2286" dirty="0"/>
                <a:t>VIRGIN GROUP</a:t>
              </a:r>
            </a:p>
          </p:txBody>
        </p:sp>
      </p:grpSp>
      <p:grpSp>
        <p:nvGrpSpPr>
          <p:cNvPr id="32" name="Group 31"/>
          <p:cNvGrpSpPr/>
          <p:nvPr/>
        </p:nvGrpSpPr>
        <p:grpSpPr>
          <a:xfrm>
            <a:off x="3745176" y="3478962"/>
            <a:ext cx="2792261" cy="3292534"/>
            <a:chOff x="4973839" y="4870547"/>
            <a:chExt cx="3909166" cy="4609548"/>
          </a:xfrm>
        </p:grpSpPr>
        <p:graphicFrame>
          <p:nvGraphicFramePr>
            <p:cNvPr id="30" name="Object 29"/>
            <p:cNvGraphicFramePr>
              <a:graphicFrameLocks noChangeAspect="1"/>
            </p:cNvGraphicFramePr>
            <p:nvPr/>
          </p:nvGraphicFramePr>
          <p:xfrm>
            <a:off x="4973839" y="4870547"/>
            <a:ext cx="3909166" cy="4600666"/>
          </p:xfrm>
          <a:graphic>
            <a:graphicData uri="http://schemas.openxmlformats.org/presentationml/2006/ole">
              <mc:AlternateContent xmlns:mc="http://schemas.openxmlformats.org/markup-compatibility/2006">
                <mc:Choice xmlns:v="urn:schemas-microsoft-com:vml" Requires="v">
                  <p:oleObj spid="_x0000_s20484" name="CorelDRAW" r:id="rId15" imgW="1992470" imgH="2344468" progId="CorelDRAW.Graphic.12">
                    <p:embed/>
                  </p:oleObj>
                </mc:Choice>
                <mc:Fallback>
                  <p:oleObj name="CorelDRAW" r:id="rId15" imgW="1992470" imgH="2344468" progId="CorelDRAW.Graphic.12">
                    <p:embed/>
                    <p:pic>
                      <p:nvPicPr>
                        <p:cNvPr id="30" name="Object 29"/>
                        <p:cNvPicPr/>
                        <p:nvPr/>
                      </p:nvPicPr>
                      <p:blipFill>
                        <a:blip r:embed="rId16"/>
                        <a:stretch>
                          <a:fillRect/>
                        </a:stretch>
                      </p:blipFill>
                      <p:spPr>
                        <a:xfrm>
                          <a:off x="4973839" y="4870547"/>
                          <a:ext cx="3909166" cy="4600666"/>
                        </a:xfrm>
                        <a:prstGeom prst="rect">
                          <a:avLst/>
                        </a:prstGeom>
                      </p:spPr>
                    </p:pic>
                  </p:oleObj>
                </mc:Fallback>
              </mc:AlternateContent>
            </a:graphicData>
          </a:graphic>
        </p:graphicFrame>
        <p:pic>
          <p:nvPicPr>
            <p:cNvPr id="8" name="Picture 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382341" y="5461665"/>
              <a:ext cx="3016898" cy="2903764"/>
            </a:xfrm>
            <a:prstGeom prst="rect">
              <a:avLst/>
            </a:prstGeom>
          </p:spPr>
        </p:pic>
        <p:sp>
          <p:nvSpPr>
            <p:cNvPr id="31" name="TextBox 30"/>
            <p:cNvSpPr txBox="1"/>
            <p:nvPr/>
          </p:nvSpPr>
          <p:spPr>
            <a:xfrm>
              <a:off x="5009353" y="8365892"/>
              <a:ext cx="3762873" cy="1114203"/>
            </a:xfrm>
            <a:prstGeom prst="rect">
              <a:avLst/>
            </a:prstGeom>
            <a:noFill/>
          </p:spPr>
          <p:txBody>
            <a:bodyPr wrap="square" rtlCol="0">
              <a:spAutoFit/>
            </a:bodyPr>
            <a:lstStyle/>
            <a:p>
              <a:pPr algn="ctr"/>
              <a:r>
                <a:rPr lang="en-GB" sz="2286" b="1" dirty="0"/>
                <a:t>Sir James Dyson</a:t>
              </a:r>
            </a:p>
            <a:p>
              <a:pPr algn="ctr"/>
              <a:r>
                <a:rPr lang="en-GB" sz="2286" dirty="0"/>
                <a:t>DYSON</a:t>
              </a:r>
            </a:p>
          </p:txBody>
        </p:sp>
      </p:grpSp>
      <p:sp>
        <p:nvSpPr>
          <p:cNvPr id="34" name="TextBox 33"/>
          <p:cNvSpPr txBox="1"/>
          <p:nvPr/>
        </p:nvSpPr>
        <p:spPr>
          <a:xfrm rot="237850">
            <a:off x="6594635" y="5878574"/>
            <a:ext cx="2687766" cy="883703"/>
          </a:xfrm>
          <a:prstGeom prst="rect">
            <a:avLst/>
          </a:prstGeom>
          <a:noFill/>
        </p:spPr>
        <p:txBody>
          <a:bodyPr wrap="square" rtlCol="0">
            <a:spAutoFit/>
          </a:bodyPr>
          <a:lstStyle/>
          <a:p>
            <a:pPr algn="ctr"/>
            <a:r>
              <a:rPr lang="en-GB" sz="1714" b="1" dirty="0"/>
              <a:t>Reginald Joseph Mitchell</a:t>
            </a:r>
          </a:p>
          <a:p>
            <a:pPr algn="ctr"/>
            <a:r>
              <a:rPr lang="en-GB" sz="1714" dirty="0"/>
              <a:t>SPITFIRE</a:t>
            </a:r>
          </a:p>
        </p:txBody>
      </p:sp>
    </p:spTree>
    <p:extLst>
      <p:ext uri="{BB962C8B-B14F-4D97-AF65-F5344CB8AC3E}">
        <p14:creationId xmlns:p14="http://schemas.microsoft.com/office/powerpoint/2010/main" val="1360911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pre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315297" y="1309782"/>
            <a:ext cx="6871521" cy="4224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9399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Image preview"/>
          <p:cNvPicPr>
            <a:picLocks noChangeAspect="1" noChangeArrowheads="1"/>
          </p:cNvPicPr>
          <p:nvPr/>
        </p:nvPicPr>
        <p:blipFill rotWithShape="1">
          <a:blip r:embed="rId2">
            <a:extLst>
              <a:ext uri="{28A0092B-C50C-407E-A947-70E740481C1C}">
                <a14:useLocalDpi xmlns:a14="http://schemas.microsoft.com/office/drawing/2010/main" val="0"/>
              </a:ext>
            </a:extLst>
          </a:blip>
          <a:srcRect l="28882" b="27264"/>
          <a:stretch/>
        </p:blipFill>
        <p:spPr bwMode="auto">
          <a:xfrm>
            <a:off x="272480" y="332656"/>
            <a:ext cx="8670652" cy="6269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6224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idx="4294967295"/>
          </p:nvPr>
        </p:nvSpPr>
        <p:spPr>
          <a:xfrm>
            <a:off x="495300" y="274638"/>
            <a:ext cx="8915400" cy="582612"/>
          </a:xfrm>
        </p:spPr>
        <p:txBody>
          <a:bodyPr/>
          <a:lstStyle/>
          <a:p>
            <a:pPr algn="l" eaLnBrk="1" hangingPunct="1"/>
            <a:r>
              <a:rPr lang="en-GB" sz="1600" b="1">
                <a:latin typeface="Comic Sans MS" pitchFamily="66" charset="0"/>
              </a:rPr>
              <a:t>Homework – when completed stick over this page</a:t>
            </a:r>
          </a:p>
        </p:txBody>
      </p:sp>
      <p:sp>
        <p:nvSpPr>
          <p:cNvPr id="19458" name="TextBox 3"/>
          <p:cNvSpPr txBox="1">
            <a:spLocks noChangeArrowheads="1"/>
          </p:cNvSpPr>
          <p:nvPr/>
        </p:nvSpPr>
        <p:spPr bwMode="auto">
          <a:xfrm>
            <a:off x="9096376" y="142877"/>
            <a:ext cx="809626" cy="584775"/>
          </a:xfrm>
          <a:prstGeom prst="rect">
            <a:avLst/>
          </a:prstGeom>
          <a:noFill/>
          <a:ln w="9525">
            <a:noFill/>
            <a:miter lim="800000"/>
            <a:headEnd/>
            <a:tailEnd/>
          </a:ln>
        </p:spPr>
        <p:txBody>
          <a:bodyPr>
            <a:spAutoFit/>
          </a:bodyPr>
          <a:lstStyle/>
          <a:p>
            <a:r>
              <a:rPr lang="en-GB" sz="3200" b="1" dirty="0"/>
              <a:t>2</a:t>
            </a:r>
            <a:endParaRPr lang="en-US" sz="3200" b="1" dirty="0"/>
          </a:p>
        </p:txBody>
      </p:sp>
      <p:sp>
        <p:nvSpPr>
          <p:cNvPr id="19459" name="Rectangle 6"/>
          <p:cNvSpPr>
            <a:spLocks noChangeArrowheads="1"/>
          </p:cNvSpPr>
          <p:nvPr/>
        </p:nvSpPr>
        <p:spPr bwMode="auto">
          <a:xfrm>
            <a:off x="200029" y="5661028"/>
            <a:ext cx="9577387" cy="1008063"/>
          </a:xfrm>
          <a:prstGeom prst="rect">
            <a:avLst/>
          </a:prstGeom>
          <a:solidFill>
            <a:schemeClr val="bg1"/>
          </a:solidFill>
          <a:ln w="9525">
            <a:noFill/>
            <a:miter lim="800000"/>
            <a:headEnd/>
            <a:tailEnd/>
          </a:ln>
        </p:spPr>
        <p:txBody>
          <a:bodyPr wrap="none" anchor="ctr"/>
          <a:lstStyle/>
          <a:p>
            <a:endParaRPr lang="en-US"/>
          </a:p>
        </p:txBody>
      </p:sp>
      <p:sp>
        <p:nvSpPr>
          <p:cNvPr id="19460" name="Rectangle 7"/>
          <p:cNvSpPr>
            <a:spLocks noChangeArrowheads="1"/>
          </p:cNvSpPr>
          <p:nvPr/>
        </p:nvSpPr>
        <p:spPr bwMode="auto">
          <a:xfrm>
            <a:off x="128589" y="4941888"/>
            <a:ext cx="9648825" cy="17272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19461" name="Text Box 5"/>
          <p:cNvSpPr txBox="1">
            <a:spLocks noChangeArrowheads="1"/>
          </p:cNvSpPr>
          <p:nvPr/>
        </p:nvSpPr>
        <p:spPr bwMode="auto">
          <a:xfrm>
            <a:off x="200025" y="5065716"/>
            <a:ext cx="9505950" cy="1400383"/>
          </a:xfrm>
          <a:prstGeom prst="rect">
            <a:avLst/>
          </a:prstGeom>
          <a:noFill/>
          <a:ln w="9525">
            <a:noFill/>
            <a:miter lim="800000"/>
            <a:headEnd/>
            <a:tailEnd/>
          </a:ln>
        </p:spPr>
        <p:txBody>
          <a:bodyPr>
            <a:spAutoFit/>
          </a:bodyPr>
          <a:lstStyle/>
          <a:p>
            <a:pPr>
              <a:spcBef>
                <a:spcPct val="50000"/>
              </a:spcBef>
            </a:pPr>
            <a:r>
              <a:rPr lang="en-GB" sz="1000" b="1" dirty="0">
                <a:latin typeface="Comic Sans MS" pitchFamily="66" charset="0"/>
              </a:rPr>
              <a:t>Homework Success Criteria</a:t>
            </a:r>
          </a:p>
          <a:p>
            <a:pPr>
              <a:spcBef>
                <a:spcPct val="50000"/>
              </a:spcBef>
            </a:pPr>
            <a:r>
              <a:rPr lang="en-GB" sz="1000" dirty="0">
                <a:latin typeface="Comic Sans MS" pitchFamily="66" charset="0"/>
              </a:rPr>
              <a:t>+ You have followed and included </a:t>
            </a:r>
            <a:r>
              <a:rPr lang="en-GB" sz="1000" u="sng" dirty="0">
                <a:latin typeface="Comic Sans MS" pitchFamily="66" charset="0"/>
              </a:rPr>
              <a:t>all</a:t>
            </a:r>
            <a:r>
              <a:rPr lang="en-GB" sz="1000" dirty="0">
                <a:latin typeface="Comic Sans MS" pitchFamily="66" charset="0"/>
              </a:rPr>
              <a:t> of the “things to include” and presented your work </a:t>
            </a:r>
            <a:r>
              <a:rPr lang="en-GB" sz="1000" u="sng" dirty="0">
                <a:latin typeface="Comic Sans MS" pitchFamily="66" charset="0"/>
              </a:rPr>
              <a:t>very</a:t>
            </a:r>
            <a:r>
              <a:rPr lang="en-GB" sz="1000" dirty="0">
                <a:latin typeface="Comic Sans MS" pitchFamily="66" charset="0"/>
              </a:rPr>
              <a:t> well by using titles, sub titles and images or drawings to support your written work. All written work </a:t>
            </a:r>
            <a:r>
              <a:rPr lang="en-GB" sz="1000" u="sng" dirty="0">
                <a:latin typeface="Comic Sans MS" pitchFamily="66" charset="0"/>
              </a:rPr>
              <a:t>must</a:t>
            </a:r>
            <a:r>
              <a:rPr lang="en-GB" sz="1000" dirty="0">
                <a:latin typeface="Comic Sans MS" pitchFamily="66" charset="0"/>
              </a:rPr>
              <a:t> be in your own words and include your </a:t>
            </a:r>
            <a:r>
              <a:rPr lang="en-GB" sz="1000" u="sng" dirty="0">
                <a:latin typeface="Comic Sans MS" pitchFamily="66" charset="0"/>
              </a:rPr>
              <a:t>own opinions</a:t>
            </a:r>
            <a:r>
              <a:rPr lang="en-GB" sz="1000" dirty="0">
                <a:latin typeface="Comic Sans MS" pitchFamily="66" charset="0"/>
              </a:rPr>
              <a:t>.</a:t>
            </a:r>
          </a:p>
          <a:p>
            <a:pPr>
              <a:spcBef>
                <a:spcPct val="50000"/>
              </a:spcBef>
            </a:pPr>
            <a:r>
              <a:rPr lang="en-GB" sz="1000" dirty="0">
                <a:latin typeface="Comic Sans MS" pitchFamily="66" charset="0"/>
              </a:rPr>
              <a:t>= You have followed and included </a:t>
            </a:r>
            <a:r>
              <a:rPr lang="en-GB" sz="1000" u="sng" dirty="0">
                <a:latin typeface="Comic Sans MS" pitchFamily="66" charset="0"/>
              </a:rPr>
              <a:t>some</a:t>
            </a:r>
            <a:r>
              <a:rPr lang="en-GB" sz="1000" dirty="0">
                <a:latin typeface="Comic Sans MS" pitchFamily="66" charset="0"/>
              </a:rPr>
              <a:t> of the “things to include” and presented your work well by using a title and images or drawings to support your written work. All written work must be in your own words.</a:t>
            </a:r>
          </a:p>
          <a:p>
            <a:pPr>
              <a:spcBef>
                <a:spcPct val="50000"/>
              </a:spcBef>
            </a:pPr>
            <a:r>
              <a:rPr lang="en-GB" sz="1000" dirty="0">
                <a:latin typeface="Comic Sans MS" pitchFamily="66" charset="0"/>
              </a:rPr>
              <a:t>- You have followed and included </a:t>
            </a:r>
            <a:r>
              <a:rPr lang="en-GB" sz="1000" u="sng" dirty="0">
                <a:latin typeface="Comic Sans MS" pitchFamily="66" charset="0"/>
              </a:rPr>
              <a:t>few</a:t>
            </a:r>
            <a:r>
              <a:rPr lang="en-GB" sz="1000" dirty="0">
                <a:latin typeface="Comic Sans MS" pitchFamily="66" charset="0"/>
              </a:rPr>
              <a:t> of the “things to include”. Your work may not be presented appropriately as it will be missing titles, sub titles or your name. There will be lots of information that is copied and pasted from the internet with no opinions of your own</a:t>
            </a:r>
          </a:p>
        </p:txBody>
      </p:sp>
      <p:sp>
        <p:nvSpPr>
          <p:cNvPr id="8" name="Rectangle 3"/>
          <p:cNvSpPr txBox="1">
            <a:spLocks noChangeArrowheads="1"/>
          </p:cNvSpPr>
          <p:nvPr/>
        </p:nvSpPr>
        <p:spPr bwMode="auto">
          <a:xfrm>
            <a:off x="1496618" y="764704"/>
            <a:ext cx="7914084" cy="5218113"/>
          </a:xfrm>
          <a:prstGeom prst="rect">
            <a:avLst/>
          </a:prstGeom>
          <a:noFill/>
          <a:ln w="9525">
            <a:noFill/>
            <a:miter lim="800000"/>
            <a:headEnd/>
            <a:tailEnd/>
          </a:ln>
        </p:spPr>
        <p:txBody>
          <a:bodyPr lIns="95782" tIns="47891" rIns="95782" bIns="47891"/>
          <a:lstStyle/>
          <a:p>
            <a:pPr marL="357188" indent="-357188" defTabSz="957263">
              <a:spcBef>
                <a:spcPct val="20000"/>
              </a:spcBef>
              <a:defRPr/>
            </a:pPr>
            <a:r>
              <a:rPr lang="en-GB" sz="1200" kern="0" dirty="0">
                <a:latin typeface="Comic Sans MS" pitchFamily="66" charset="0"/>
                <a:cs typeface="+mn-cs"/>
              </a:rPr>
              <a:t>In Design and Technology we would like you to understand and appreciate the work of different companies</a:t>
            </a:r>
          </a:p>
          <a:p>
            <a:pPr marL="357188" indent="-357188" defTabSz="957263">
              <a:spcBef>
                <a:spcPct val="20000"/>
              </a:spcBef>
              <a:buFontTx/>
              <a:buChar char="•"/>
              <a:defRPr/>
            </a:pPr>
            <a:endParaRPr lang="en-GB" sz="1200" kern="0" dirty="0">
              <a:latin typeface="Comic Sans MS" pitchFamily="66" charset="0"/>
              <a:cs typeface="+mn-cs"/>
            </a:endParaRPr>
          </a:p>
          <a:p>
            <a:pPr marL="357188" indent="-357188" defTabSz="957263">
              <a:spcBef>
                <a:spcPct val="20000"/>
              </a:spcBef>
              <a:buFontTx/>
              <a:buChar char="•"/>
              <a:defRPr/>
            </a:pPr>
            <a:endParaRPr lang="en-GB" sz="1200" kern="0" dirty="0">
              <a:latin typeface="Comic Sans MS" pitchFamily="66" charset="0"/>
              <a:cs typeface="+mn-cs"/>
            </a:endParaRPr>
          </a:p>
          <a:p>
            <a:pPr marL="357188" indent="-357188" defTabSz="957263">
              <a:spcBef>
                <a:spcPct val="20000"/>
              </a:spcBef>
              <a:buFontTx/>
              <a:buChar char="•"/>
              <a:defRPr/>
            </a:pPr>
            <a:r>
              <a:rPr lang="en-GB" sz="1200" b="1" kern="0" dirty="0">
                <a:latin typeface="Comic Sans MS" pitchFamily="66" charset="0"/>
                <a:cs typeface="+mn-cs"/>
              </a:rPr>
              <a:t>Task: </a:t>
            </a:r>
            <a:r>
              <a:rPr lang="en-GB" sz="1200" kern="0" dirty="0">
                <a:latin typeface="Comic Sans MS" pitchFamily="66" charset="0"/>
                <a:cs typeface="+mn-cs"/>
              </a:rPr>
              <a:t>You are to complete a profile on a company</a:t>
            </a:r>
          </a:p>
          <a:p>
            <a:pPr marL="357188" indent="-357188" defTabSz="957263">
              <a:spcBef>
                <a:spcPct val="20000"/>
              </a:spcBef>
              <a:buFontTx/>
              <a:buChar char="•"/>
              <a:defRPr/>
            </a:pPr>
            <a:endParaRPr lang="en-GB" sz="1200" kern="0" dirty="0">
              <a:latin typeface="Comic Sans MS" pitchFamily="66" charset="0"/>
              <a:cs typeface="+mn-cs"/>
            </a:endParaRPr>
          </a:p>
          <a:p>
            <a:pPr marL="357188" indent="-357188" defTabSz="957263">
              <a:spcBef>
                <a:spcPct val="20000"/>
              </a:spcBef>
              <a:buFontTx/>
              <a:buChar char="•"/>
              <a:defRPr/>
            </a:pPr>
            <a:r>
              <a:rPr lang="en-GB" sz="1200" b="1" kern="0" dirty="0">
                <a:latin typeface="Comic Sans MS" pitchFamily="66" charset="0"/>
                <a:cs typeface="+mn-cs"/>
              </a:rPr>
              <a:t>Things to include: </a:t>
            </a:r>
          </a:p>
          <a:p>
            <a:pPr marL="357188" indent="-357188" defTabSz="957263">
              <a:spcBef>
                <a:spcPct val="20000"/>
              </a:spcBef>
              <a:buFontTx/>
              <a:buChar char="•"/>
              <a:defRPr/>
            </a:pPr>
            <a:r>
              <a:rPr lang="en-GB" sz="1200" kern="0" dirty="0">
                <a:latin typeface="Comic Sans MS" pitchFamily="66" charset="0"/>
                <a:cs typeface="+mn-cs"/>
              </a:rPr>
              <a:t>What is the company?</a:t>
            </a:r>
          </a:p>
          <a:p>
            <a:pPr marL="357188" indent="-357188" defTabSz="957263">
              <a:spcBef>
                <a:spcPct val="20000"/>
              </a:spcBef>
              <a:buFontTx/>
              <a:buChar char="•"/>
              <a:defRPr/>
            </a:pPr>
            <a:r>
              <a:rPr lang="en-GB" sz="1200" kern="0" dirty="0">
                <a:latin typeface="Comic Sans MS" pitchFamily="66" charset="0"/>
                <a:cs typeface="+mn-cs"/>
              </a:rPr>
              <a:t>Why have you chosen the company?</a:t>
            </a:r>
          </a:p>
          <a:p>
            <a:pPr marL="357188" indent="-357188" defTabSz="957263">
              <a:spcBef>
                <a:spcPct val="20000"/>
              </a:spcBef>
              <a:buFontTx/>
              <a:buChar char="•"/>
              <a:defRPr/>
            </a:pPr>
            <a:r>
              <a:rPr lang="en-GB" sz="1200" kern="0" dirty="0">
                <a:latin typeface="Comic Sans MS" pitchFamily="66" charset="0"/>
                <a:cs typeface="+mn-cs"/>
              </a:rPr>
              <a:t>What is the company logo?</a:t>
            </a:r>
          </a:p>
          <a:p>
            <a:pPr marL="357188" indent="-357188" defTabSz="957263">
              <a:spcBef>
                <a:spcPct val="20000"/>
              </a:spcBef>
              <a:buFontTx/>
              <a:buChar char="•"/>
              <a:defRPr/>
            </a:pPr>
            <a:r>
              <a:rPr lang="en-GB" sz="1200" kern="0" dirty="0">
                <a:latin typeface="Comic Sans MS" pitchFamily="66" charset="0"/>
                <a:cs typeface="+mn-cs"/>
              </a:rPr>
              <a:t>Is there a hidden meaning/message in the logo?</a:t>
            </a:r>
          </a:p>
          <a:p>
            <a:pPr marL="357188" indent="-357188" defTabSz="957263">
              <a:spcBef>
                <a:spcPct val="20000"/>
              </a:spcBef>
              <a:buFontTx/>
              <a:buChar char="•"/>
              <a:defRPr/>
            </a:pPr>
            <a:endParaRPr lang="en-GB" sz="1200" kern="0" dirty="0">
              <a:latin typeface="Comic Sans MS" pitchFamily="66" charset="0"/>
              <a:cs typeface="+mn-cs"/>
            </a:endParaRPr>
          </a:p>
          <a:p>
            <a:pPr marL="357188" indent="-357188" defTabSz="957263">
              <a:spcBef>
                <a:spcPct val="20000"/>
              </a:spcBef>
              <a:buFontTx/>
              <a:buChar char="•"/>
              <a:defRPr/>
            </a:pPr>
            <a:r>
              <a:rPr lang="en-GB" sz="1200" b="1" kern="0" dirty="0">
                <a:latin typeface="Comic Sans MS" pitchFamily="66" charset="0"/>
                <a:cs typeface="+mn-cs"/>
              </a:rPr>
              <a:t>How should I present it?</a:t>
            </a:r>
          </a:p>
          <a:p>
            <a:pPr marL="357188" indent="-357188" defTabSz="957263">
              <a:spcBef>
                <a:spcPct val="20000"/>
              </a:spcBef>
              <a:buFontTx/>
              <a:buChar char="•"/>
              <a:defRPr/>
            </a:pPr>
            <a:r>
              <a:rPr lang="en-GB" sz="1200" kern="0" dirty="0">
                <a:latin typeface="Comic Sans MS" pitchFamily="66" charset="0"/>
                <a:cs typeface="+mn-cs"/>
              </a:rPr>
              <a:t>On A4 paper</a:t>
            </a:r>
          </a:p>
          <a:p>
            <a:pPr marL="357188" indent="-357188" defTabSz="957263">
              <a:spcBef>
                <a:spcPct val="20000"/>
              </a:spcBef>
              <a:buFontTx/>
              <a:buChar char="•"/>
              <a:defRPr/>
            </a:pPr>
            <a:r>
              <a:rPr lang="en-GB" sz="1200" kern="0" dirty="0">
                <a:latin typeface="Comic Sans MS" pitchFamily="66" charset="0"/>
                <a:cs typeface="+mn-cs"/>
              </a:rPr>
              <a:t>Remember a title and any sub-titles</a:t>
            </a:r>
          </a:p>
          <a:p>
            <a:pPr marL="357188" indent="-357188" defTabSz="957263">
              <a:spcBef>
                <a:spcPct val="20000"/>
              </a:spcBef>
              <a:buFontTx/>
              <a:buChar char="•"/>
              <a:defRPr/>
            </a:pPr>
            <a:r>
              <a:rPr lang="en-GB" sz="1200" kern="0" dirty="0">
                <a:latin typeface="Comic Sans MS" pitchFamily="66" charset="0"/>
                <a:cs typeface="+mn-cs"/>
              </a:rPr>
              <a:t>Remember to support your written work with some images</a:t>
            </a:r>
          </a:p>
          <a:p>
            <a:pPr marL="357188" indent="-357188" defTabSz="957263">
              <a:spcBef>
                <a:spcPct val="20000"/>
              </a:spcBef>
              <a:buFontTx/>
              <a:buChar char="•"/>
              <a:defRPr/>
            </a:pPr>
            <a:r>
              <a:rPr lang="en-GB" sz="1200" kern="0" dirty="0">
                <a:latin typeface="Comic Sans MS" pitchFamily="66" charset="0"/>
                <a:cs typeface="+mn-cs"/>
              </a:rPr>
              <a:t>Remember to put your name on your work</a:t>
            </a:r>
          </a:p>
        </p:txBody>
      </p:sp>
      <p:sp>
        <p:nvSpPr>
          <p:cNvPr id="10" name=" 3"/>
          <p:cNvSpPr/>
          <p:nvPr/>
        </p:nvSpPr>
        <p:spPr>
          <a:xfrm>
            <a:off x="416497" y="2338034"/>
            <a:ext cx="1030498" cy="1018958"/>
          </a:xfrm>
          <a:prstGeom prst="gear9">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5911645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mage preview"/>
          <p:cNvPicPr>
            <a:picLocks noChangeAspect="1" noChangeArrowheads="1"/>
          </p:cNvPicPr>
          <p:nvPr/>
        </p:nvPicPr>
        <p:blipFill rotWithShape="1">
          <a:blip r:embed="rId2">
            <a:extLst>
              <a:ext uri="{28A0092B-C50C-407E-A947-70E740481C1C}">
                <a14:useLocalDpi xmlns:a14="http://schemas.microsoft.com/office/drawing/2010/main" val="0"/>
              </a:ext>
            </a:extLst>
          </a:blip>
          <a:srcRect l="28882" b="29770"/>
          <a:stretch/>
        </p:blipFill>
        <p:spPr bwMode="auto">
          <a:xfrm rot="10800000">
            <a:off x="200472" y="404664"/>
            <a:ext cx="8670652" cy="6053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38188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idx="4294967295"/>
          </p:nvPr>
        </p:nvSpPr>
        <p:spPr>
          <a:xfrm>
            <a:off x="495300" y="274638"/>
            <a:ext cx="8915400" cy="582612"/>
          </a:xfrm>
        </p:spPr>
        <p:txBody>
          <a:bodyPr/>
          <a:lstStyle/>
          <a:p>
            <a:pPr algn="l" eaLnBrk="1" hangingPunct="1"/>
            <a:r>
              <a:rPr lang="en-GB" sz="1600" b="1">
                <a:latin typeface="Comic Sans MS" pitchFamily="66" charset="0"/>
              </a:rPr>
              <a:t>Homework – when completed stick over this page</a:t>
            </a:r>
          </a:p>
        </p:txBody>
      </p:sp>
      <p:sp>
        <p:nvSpPr>
          <p:cNvPr id="19458" name="TextBox 3"/>
          <p:cNvSpPr txBox="1">
            <a:spLocks noChangeArrowheads="1"/>
          </p:cNvSpPr>
          <p:nvPr/>
        </p:nvSpPr>
        <p:spPr bwMode="auto">
          <a:xfrm>
            <a:off x="9096376" y="142877"/>
            <a:ext cx="809626" cy="584775"/>
          </a:xfrm>
          <a:prstGeom prst="rect">
            <a:avLst/>
          </a:prstGeom>
          <a:noFill/>
          <a:ln w="9525">
            <a:noFill/>
            <a:miter lim="800000"/>
            <a:headEnd/>
            <a:tailEnd/>
          </a:ln>
        </p:spPr>
        <p:txBody>
          <a:bodyPr>
            <a:spAutoFit/>
          </a:bodyPr>
          <a:lstStyle/>
          <a:p>
            <a:r>
              <a:rPr lang="en-GB" sz="3200" b="1" dirty="0"/>
              <a:t>3</a:t>
            </a:r>
            <a:endParaRPr lang="en-US" sz="3200" b="1" dirty="0"/>
          </a:p>
        </p:txBody>
      </p:sp>
      <p:sp>
        <p:nvSpPr>
          <p:cNvPr id="19459" name="Rectangle 6"/>
          <p:cNvSpPr>
            <a:spLocks noChangeArrowheads="1"/>
          </p:cNvSpPr>
          <p:nvPr/>
        </p:nvSpPr>
        <p:spPr bwMode="auto">
          <a:xfrm>
            <a:off x="200029" y="5661028"/>
            <a:ext cx="9577387" cy="1008063"/>
          </a:xfrm>
          <a:prstGeom prst="rect">
            <a:avLst/>
          </a:prstGeom>
          <a:solidFill>
            <a:schemeClr val="bg1"/>
          </a:solidFill>
          <a:ln w="9525">
            <a:noFill/>
            <a:miter lim="800000"/>
            <a:headEnd/>
            <a:tailEnd/>
          </a:ln>
        </p:spPr>
        <p:txBody>
          <a:bodyPr wrap="none" anchor="ctr"/>
          <a:lstStyle/>
          <a:p>
            <a:endParaRPr lang="en-US"/>
          </a:p>
        </p:txBody>
      </p:sp>
      <p:sp>
        <p:nvSpPr>
          <p:cNvPr id="19460" name="Rectangle 7"/>
          <p:cNvSpPr>
            <a:spLocks noChangeArrowheads="1"/>
          </p:cNvSpPr>
          <p:nvPr/>
        </p:nvSpPr>
        <p:spPr bwMode="auto">
          <a:xfrm>
            <a:off x="128589" y="4941888"/>
            <a:ext cx="9648825" cy="17272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19461" name="Text Box 5"/>
          <p:cNvSpPr txBox="1">
            <a:spLocks noChangeArrowheads="1"/>
          </p:cNvSpPr>
          <p:nvPr/>
        </p:nvSpPr>
        <p:spPr bwMode="auto">
          <a:xfrm>
            <a:off x="200025" y="5065716"/>
            <a:ext cx="9505950" cy="1400383"/>
          </a:xfrm>
          <a:prstGeom prst="rect">
            <a:avLst/>
          </a:prstGeom>
          <a:noFill/>
          <a:ln w="9525">
            <a:noFill/>
            <a:miter lim="800000"/>
            <a:headEnd/>
            <a:tailEnd/>
          </a:ln>
        </p:spPr>
        <p:txBody>
          <a:bodyPr>
            <a:spAutoFit/>
          </a:bodyPr>
          <a:lstStyle/>
          <a:p>
            <a:pPr>
              <a:spcBef>
                <a:spcPct val="50000"/>
              </a:spcBef>
            </a:pPr>
            <a:r>
              <a:rPr lang="en-GB" sz="1000" b="1" dirty="0">
                <a:latin typeface="Comic Sans MS" pitchFamily="66" charset="0"/>
              </a:rPr>
              <a:t>Homework Success Criteria</a:t>
            </a:r>
          </a:p>
          <a:p>
            <a:pPr>
              <a:spcBef>
                <a:spcPct val="50000"/>
              </a:spcBef>
            </a:pPr>
            <a:r>
              <a:rPr lang="en-GB" sz="1000" dirty="0">
                <a:latin typeface="Comic Sans MS" pitchFamily="66" charset="0"/>
              </a:rPr>
              <a:t>+ You have followed and included </a:t>
            </a:r>
            <a:r>
              <a:rPr lang="en-GB" sz="1000" u="sng" dirty="0">
                <a:latin typeface="Comic Sans MS" pitchFamily="66" charset="0"/>
              </a:rPr>
              <a:t>all</a:t>
            </a:r>
            <a:r>
              <a:rPr lang="en-GB" sz="1000" dirty="0">
                <a:latin typeface="Comic Sans MS" pitchFamily="66" charset="0"/>
              </a:rPr>
              <a:t> of the “things to include” and presented your work </a:t>
            </a:r>
            <a:r>
              <a:rPr lang="en-GB" sz="1000" u="sng" dirty="0">
                <a:latin typeface="Comic Sans MS" pitchFamily="66" charset="0"/>
              </a:rPr>
              <a:t>very</a:t>
            </a:r>
            <a:r>
              <a:rPr lang="en-GB" sz="1000" dirty="0">
                <a:latin typeface="Comic Sans MS" pitchFamily="66" charset="0"/>
              </a:rPr>
              <a:t> well by using titles, sub titles and images or drawings to support your written work. All written work </a:t>
            </a:r>
            <a:r>
              <a:rPr lang="en-GB" sz="1000" u="sng" dirty="0">
                <a:latin typeface="Comic Sans MS" pitchFamily="66" charset="0"/>
              </a:rPr>
              <a:t>must</a:t>
            </a:r>
            <a:r>
              <a:rPr lang="en-GB" sz="1000" dirty="0">
                <a:latin typeface="Comic Sans MS" pitchFamily="66" charset="0"/>
              </a:rPr>
              <a:t> be in your own words and include your </a:t>
            </a:r>
            <a:r>
              <a:rPr lang="en-GB" sz="1000" u="sng" dirty="0">
                <a:latin typeface="Comic Sans MS" pitchFamily="66" charset="0"/>
              </a:rPr>
              <a:t>own opinions</a:t>
            </a:r>
            <a:r>
              <a:rPr lang="en-GB" sz="1000" dirty="0">
                <a:latin typeface="Comic Sans MS" pitchFamily="66" charset="0"/>
              </a:rPr>
              <a:t>.</a:t>
            </a:r>
          </a:p>
          <a:p>
            <a:pPr>
              <a:spcBef>
                <a:spcPct val="50000"/>
              </a:spcBef>
            </a:pPr>
            <a:r>
              <a:rPr lang="en-GB" sz="1000" dirty="0">
                <a:latin typeface="Comic Sans MS" pitchFamily="66" charset="0"/>
              </a:rPr>
              <a:t>= You have followed and included </a:t>
            </a:r>
            <a:r>
              <a:rPr lang="en-GB" sz="1000" u="sng" dirty="0">
                <a:latin typeface="Comic Sans MS" pitchFamily="66" charset="0"/>
              </a:rPr>
              <a:t>some</a:t>
            </a:r>
            <a:r>
              <a:rPr lang="en-GB" sz="1000" dirty="0">
                <a:latin typeface="Comic Sans MS" pitchFamily="66" charset="0"/>
              </a:rPr>
              <a:t> of the “things to include” and presented your work well by using a title and images or drawings to support your written work. All written work must be in your own words.</a:t>
            </a:r>
          </a:p>
          <a:p>
            <a:pPr>
              <a:spcBef>
                <a:spcPct val="50000"/>
              </a:spcBef>
            </a:pPr>
            <a:r>
              <a:rPr lang="en-GB" sz="1000" dirty="0">
                <a:latin typeface="Comic Sans MS" pitchFamily="66" charset="0"/>
              </a:rPr>
              <a:t>- You have followed and included </a:t>
            </a:r>
            <a:r>
              <a:rPr lang="en-GB" sz="1000" u="sng" dirty="0">
                <a:latin typeface="Comic Sans MS" pitchFamily="66" charset="0"/>
              </a:rPr>
              <a:t>few</a:t>
            </a:r>
            <a:r>
              <a:rPr lang="en-GB" sz="1000" dirty="0">
                <a:latin typeface="Comic Sans MS" pitchFamily="66" charset="0"/>
              </a:rPr>
              <a:t> of the “things to include”. Your work may not be presented appropriately as it will be missing titles, sub titles or your name. There will be lots of information that is copied and pasted from the internet with no opinions of your own</a:t>
            </a:r>
          </a:p>
        </p:txBody>
      </p:sp>
      <p:sp>
        <p:nvSpPr>
          <p:cNvPr id="8" name="Rectangle 3"/>
          <p:cNvSpPr txBox="1">
            <a:spLocks noChangeArrowheads="1"/>
          </p:cNvSpPr>
          <p:nvPr/>
        </p:nvSpPr>
        <p:spPr bwMode="auto">
          <a:xfrm>
            <a:off x="1496618" y="764704"/>
            <a:ext cx="7914084" cy="5218113"/>
          </a:xfrm>
          <a:prstGeom prst="rect">
            <a:avLst/>
          </a:prstGeom>
          <a:noFill/>
          <a:ln w="9525">
            <a:noFill/>
            <a:miter lim="800000"/>
            <a:headEnd/>
            <a:tailEnd/>
          </a:ln>
        </p:spPr>
        <p:txBody>
          <a:bodyPr lIns="95782" tIns="47891" rIns="95782" bIns="47891"/>
          <a:lstStyle/>
          <a:p>
            <a:pPr marL="357188" indent="-357188" defTabSz="957263">
              <a:spcBef>
                <a:spcPct val="20000"/>
              </a:spcBef>
              <a:defRPr/>
            </a:pPr>
            <a:r>
              <a:rPr lang="en-GB" sz="1200" kern="0" dirty="0">
                <a:latin typeface="Comic Sans MS" pitchFamily="66" charset="0"/>
                <a:cs typeface="+mn-cs"/>
              </a:rPr>
              <a:t>In Design and Technology we would like you to understand and appreciate products</a:t>
            </a:r>
          </a:p>
          <a:p>
            <a:pPr marL="357188" indent="-357188" defTabSz="957263">
              <a:spcBef>
                <a:spcPct val="20000"/>
              </a:spcBef>
              <a:buFontTx/>
              <a:buChar char="•"/>
              <a:defRPr/>
            </a:pPr>
            <a:endParaRPr lang="en-GB" sz="1200" kern="0" dirty="0">
              <a:latin typeface="Comic Sans MS" pitchFamily="66" charset="0"/>
              <a:cs typeface="+mn-cs"/>
            </a:endParaRPr>
          </a:p>
          <a:p>
            <a:pPr marL="357188" indent="-357188" defTabSz="957263">
              <a:spcBef>
                <a:spcPct val="20000"/>
              </a:spcBef>
              <a:buFontTx/>
              <a:buChar char="•"/>
              <a:defRPr/>
            </a:pPr>
            <a:endParaRPr lang="en-GB" sz="1200" kern="0" dirty="0">
              <a:latin typeface="Comic Sans MS" pitchFamily="66" charset="0"/>
              <a:cs typeface="+mn-cs"/>
            </a:endParaRPr>
          </a:p>
          <a:p>
            <a:pPr marL="357188" indent="-357188" defTabSz="957263">
              <a:spcBef>
                <a:spcPct val="20000"/>
              </a:spcBef>
              <a:buFontTx/>
              <a:buChar char="•"/>
              <a:defRPr/>
            </a:pPr>
            <a:r>
              <a:rPr lang="en-GB" sz="1200" b="1" kern="0" dirty="0">
                <a:latin typeface="Comic Sans MS" pitchFamily="66" charset="0"/>
                <a:cs typeface="+mn-cs"/>
              </a:rPr>
              <a:t>Task: </a:t>
            </a:r>
            <a:r>
              <a:rPr lang="en-GB" sz="1200" kern="0" dirty="0">
                <a:latin typeface="Comic Sans MS" pitchFamily="66" charset="0"/>
                <a:cs typeface="+mn-cs"/>
              </a:rPr>
              <a:t>You are to complete a profile on a product that is significant to you or all of us!</a:t>
            </a:r>
          </a:p>
          <a:p>
            <a:pPr marL="357188" indent="-357188" defTabSz="957263">
              <a:spcBef>
                <a:spcPct val="20000"/>
              </a:spcBef>
              <a:buFontTx/>
              <a:buChar char="•"/>
              <a:defRPr/>
            </a:pPr>
            <a:endParaRPr lang="en-GB" sz="1200" kern="0" dirty="0">
              <a:latin typeface="Comic Sans MS" pitchFamily="66" charset="0"/>
              <a:cs typeface="+mn-cs"/>
            </a:endParaRPr>
          </a:p>
          <a:p>
            <a:pPr marL="357188" indent="-357188" defTabSz="957263">
              <a:spcBef>
                <a:spcPct val="20000"/>
              </a:spcBef>
              <a:buFontTx/>
              <a:buChar char="•"/>
              <a:defRPr/>
            </a:pPr>
            <a:r>
              <a:rPr lang="en-GB" sz="1200" b="1" kern="0" dirty="0">
                <a:latin typeface="Comic Sans MS" pitchFamily="66" charset="0"/>
                <a:cs typeface="+mn-cs"/>
              </a:rPr>
              <a:t>Things to include: </a:t>
            </a:r>
          </a:p>
          <a:p>
            <a:pPr marL="357188" indent="-357188" defTabSz="957263">
              <a:spcBef>
                <a:spcPct val="20000"/>
              </a:spcBef>
              <a:buFontTx/>
              <a:buChar char="•"/>
              <a:defRPr/>
            </a:pPr>
            <a:r>
              <a:rPr lang="en-GB" sz="1200" kern="0" dirty="0">
                <a:latin typeface="Comic Sans MS" pitchFamily="66" charset="0"/>
                <a:cs typeface="+mn-cs"/>
              </a:rPr>
              <a:t>What is the product?</a:t>
            </a:r>
          </a:p>
          <a:p>
            <a:pPr marL="357188" indent="-357188" defTabSz="957263">
              <a:spcBef>
                <a:spcPct val="20000"/>
              </a:spcBef>
              <a:buFontTx/>
              <a:buChar char="•"/>
              <a:defRPr/>
            </a:pPr>
            <a:r>
              <a:rPr lang="en-GB" sz="1200" kern="0" dirty="0">
                <a:latin typeface="Comic Sans MS" pitchFamily="66" charset="0"/>
                <a:cs typeface="+mn-cs"/>
              </a:rPr>
              <a:t>Who is the designer / design company?</a:t>
            </a:r>
          </a:p>
          <a:p>
            <a:pPr marL="357188" indent="-357188" defTabSz="957263">
              <a:spcBef>
                <a:spcPct val="20000"/>
              </a:spcBef>
              <a:buFontTx/>
              <a:buChar char="•"/>
              <a:defRPr/>
            </a:pPr>
            <a:r>
              <a:rPr lang="en-GB" sz="1200" kern="0" dirty="0">
                <a:latin typeface="Comic Sans MS" pitchFamily="66" charset="0"/>
                <a:cs typeface="+mn-cs"/>
              </a:rPr>
              <a:t>Why have you chosen the product?</a:t>
            </a:r>
          </a:p>
          <a:p>
            <a:pPr marL="357188" indent="-357188" defTabSz="957263">
              <a:spcBef>
                <a:spcPct val="20000"/>
              </a:spcBef>
              <a:buFontTx/>
              <a:buChar char="•"/>
              <a:defRPr/>
            </a:pPr>
            <a:r>
              <a:rPr lang="en-GB" sz="1200" kern="0" dirty="0">
                <a:latin typeface="Comic Sans MS" pitchFamily="66" charset="0"/>
                <a:cs typeface="+mn-cs"/>
              </a:rPr>
              <a:t>What are the unique selling points of the product?</a:t>
            </a:r>
          </a:p>
          <a:p>
            <a:pPr marL="357188" indent="-357188" defTabSz="957263">
              <a:spcBef>
                <a:spcPct val="20000"/>
              </a:spcBef>
              <a:buFontTx/>
              <a:buChar char="•"/>
              <a:defRPr/>
            </a:pPr>
            <a:r>
              <a:rPr lang="en-GB" sz="1200" kern="0" dirty="0">
                <a:latin typeface="Comic Sans MS" pitchFamily="66" charset="0"/>
                <a:cs typeface="+mn-cs"/>
              </a:rPr>
              <a:t>What is the significance of the product to you or all of us!</a:t>
            </a:r>
          </a:p>
          <a:p>
            <a:pPr marL="357188" indent="-357188" defTabSz="957263">
              <a:spcBef>
                <a:spcPct val="20000"/>
              </a:spcBef>
              <a:buFontTx/>
              <a:buChar char="•"/>
              <a:defRPr/>
            </a:pPr>
            <a:r>
              <a:rPr lang="en-GB" sz="1200" kern="0" dirty="0">
                <a:latin typeface="Comic Sans MS" pitchFamily="66" charset="0"/>
                <a:cs typeface="+mn-cs"/>
              </a:rPr>
              <a:t>Can you develop the design even further to make it even better?</a:t>
            </a:r>
          </a:p>
          <a:p>
            <a:pPr marL="357188" indent="-357188" defTabSz="957263">
              <a:spcBef>
                <a:spcPct val="20000"/>
              </a:spcBef>
              <a:buFontTx/>
              <a:buChar char="•"/>
              <a:defRPr/>
            </a:pPr>
            <a:endParaRPr lang="en-GB" sz="1200" kern="0" dirty="0">
              <a:latin typeface="Comic Sans MS" pitchFamily="66" charset="0"/>
              <a:cs typeface="+mn-cs"/>
            </a:endParaRPr>
          </a:p>
          <a:p>
            <a:pPr marL="357188" indent="-357188" defTabSz="957263">
              <a:spcBef>
                <a:spcPct val="20000"/>
              </a:spcBef>
              <a:buFontTx/>
              <a:buChar char="•"/>
              <a:defRPr/>
            </a:pPr>
            <a:r>
              <a:rPr lang="en-GB" sz="1200" b="1" kern="0" dirty="0">
                <a:latin typeface="Comic Sans MS" pitchFamily="66" charset="0"/>
                <a:cs typeface="+mn-cs"/>
              </a:rPr>
              <a:t>How should I present it?</a:t>
            </a:r>
          </a:p>
          <a:p>
            <a:pPr marL="357188" indent="-357188" defTabSz="957263">
              <a:spcBef>
                <a:spcPct val="20000"/>
              </a:spcBef>
              <a:buFontTx/>
              <a:buChar char="•"/>
              <a:defRPr/>
            </a:pPr>
            <a:r>
              <a:rPr lang="en-GB" sz="1200" kern="0" dirty="0">
                <a:latin typeface="Comic Sans MS" pitchFamily="66" charset="0"/>
                <a:cs typeface="+mn-cs"/>
              </a:rPr>
              <a:t>On A4 paper</a:t>
            </a:r>
          </a:p>
          <a:p>
            <a:pPr marL="357188" indent="-357188" defTabSz="957263">
              <a:spcBef>
                <a:spcPct val="20000"/>
              </a:spcBef>
              <a:buFontTx/>
              <a:buChar char="•"/>
              <a:defRPr/>
            </a:pPr>
            <a:r>
              <a:rPr lang="en-GB" sz="1200" kern="0" dirty="0">
                <a:latin typeface="Comic Sans MS" pitchFamily="66" charset="0"/>
                <a:cs typeface="+mn-cs"/>
              </a:rPr>
              <a:t>Remember a title and any sub-titles</a:t>
            </a:r>
          </a:p>
          <a:p>
            <a:pPr marL="357188" indent="-357188" defTabSz="957263">
              <a:spcBef>
                <a:spcPct val="20000"/>
              </a:spcBef>
              <a:buFontTx/>
              <a:buChar char="•"/>
              <a:defRPr/>
            </a:pPr>
            <a:r>
              <a:rPr lang="en-GB" sz="1200" kern="0" dirty="0">
                <a:latin typeface="Comic Sans MS" pitchFamily="66" charset="0"/>
                <a:cs typeface="+mn-cs"/>
              </a:rPr>
              <a:t>Remember to support your written work with some images</a:t>
            </a:r>
          </a:p>
          <a:p>
            <a:pPr marL="357188" indent="-357188" defTabSz="957263">
              <a:spcBef>
                <a:spcPct val="20000"/>
              </a:spcBef>
              <a:buFontTx/>
              <a:buChar char="•"/>
              <a:defRPr/>
            </a:pPr>
            <a:r>
              <a:rPr lang="en-GB" sz="1200" kern="0" dirty="0">
                <a:latin typeface="Comic Sans MS" pitchFamily="66" charset="0"/>
                <a:cs typeface="+mn-cs"/>
              </a:rPr>
              <a:t>Remember to put your name on your work</a:t>
            </a:r>
          </a:p>
        </p:txBody>
      </p:sp>
      <p:sp>
        <p:nvSpPr>
          <p:cNvPr id="10" name=" 3"/>
          <p:cNvSpPr/>
          <p:nvPr/>
        </p:nvSpPr>
        <p:spPr>
          <a:xfrm>
            <a:off x="416497" y="2338034"/>
            <a:ext cx="1030498" cy="1018958"/>
          </a:xfrm>
          <a:prstGeom prst="gear9">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4543699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idx="4294967295"/>
          </p:nvPr>
        </p:nvSpPr>
        <p:spPr>
          <a:xfrm>
            <a:off x="495300" y="274638"/>
            <a:ext cx="8915400" cy="582612"/>
          </a:xfrm>
        </p:spPr>
        <p:txBody>
          <a:bodyPr/>
          <a:lstStyle/>
          <a:p>
            <a:pPr algn="l" eaLnBrk="1" hangingPunct="1"/>
            <a:r>
              <a:rPr lang="en-GB" sz="1600" b="1">
                <a:latin typeface="Comic Sans MS" pitchFamily="66" charset="0"/>
              </a:rPr>
              <a:t>Homework – when completed stick over this page</a:t>
            </a:r>
          </a:p>
        </p:txBody>
      </p:sp>
      <p:sp>
        <p:nvSpPr>
          <p:cNvPr id="19458" name="TextBox 3"/>
          <p:cNvSpPr txBox="1">
            <a:spLocks noChangeArrowheads="1"/>
          </p:cNvSpPr>
          <p:nvPr/>
        </p:nvSpPr>
        <p:spPr bwMode="auto">
          <a:xfrm>
            <a:off x="9096376" y="142877"/>
            <a:ext cx="809626" cy="584775"/>
          </a:xfrm>
          <a:prstGeom prst="rect">
            <a:avLst/>
          </a:prstGeom>
          <a:noFill/>
          <a:ln w="9525">
            <a:noFill/>
            <a:miter lim="800000"/>
            <a:headEnd/>
            <a:tailEnd/>
          </a:ln>
        </p:spPr>
        <p:txBody>
          <a:bodyPr>
            <a:spAutoFit/>
          </a:bodyPr>
          <a:lstStyle/>
          <a:p>
            <a:r>
              <a:rPr lang="en-GB" sz="3200" b="1" dirty="0"/>
              <a:t>4</a:t>
            </a:r>
            <a:endParaRPr lang="en-US" sz="3200" b="1" dirty="0"/>
          </a:p>
        </p:txBody>
      </p:sp>
      <p:sp>
        <p:nvSpPr>
          <p:cNvPr id="19459" name="Rectangle 6"/>
          <p:cNvSpPr>
            <a:spLocks noChangeArrowheads="1"/>
          </p:cNvSpPr>
          <p:nvPr/>
        </p:nvSpPr>
        <p:spPr bwMode="auto">
          <a:xfrm>
            <a:off x="200029" y="5661028"/>
            <a:ext cx="9577387" cy="1008063"/>
          </a:xfrm>
          <a:prstGeom prst="rect">
            <a:avLst/>
          </a:prstGeom>
          <a:solidFill>
            <a:schemeClr val="bg1"/>
          </a:solidFill>
          <a:ln w="9525">
            <a:noFill/>
            <a:miter lim="800000"/>
            <a:headEnd/>
            <a:tailEnd/>
          </a:ln>
        </p:spPr>
        <p:txBody>
          <a:bodyPr wrap="none" anchor="ctr"/>
          <a:lstStyle/>
          <a:p>
            <a:endParaRPr lang="en-US"/>
          </a:p>
        </p:txBody>
      </p:sp>
      <p:sp>
        <p:nvSpPr>
          <p:cNvPr id="19460" name="Rectangle 7"/>
          <p:cNvSpPr>
            <a:spLocks noChangeArrowheads="1"/>
          </p:cNvSpPr>
          <p:nvPr/>
        </p:nvSpPr>
        <p:spPr bwMode="auto">
          <a:xfrm>
            <a:off x="128589" y="4941888"/>
            <a:ext cx="9648825" cy="17272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19461" name="Text Box 5"/>
          <p:cNvSpPr txBox="1">
            <a:spLocks noChangeArrowheads="1"/>
          </p:cNvSpPr>
          <p:nvPr/>
        </p:nvSpPr>
        <p:spPr bwMode="auto">
          <a:xfrm>
            <a:off x="200025" y="5065716"/>
            <a:ext cx="9505950" cy="1400383"/>
          </a:xfrm>
          <a:prstGeom prst="rect">
            <a:avLst/>
          </a:prstGeom>
          <a:noFill/>
          <a:ln w="9525">
            <a:noFill/>
            <a:miter lim="800000"/>
            <a:headEnd/>
            <a:tailEnd/>
          </a:ln>
        </p:spPr>
        <p:txBody>
          <a:bodyPr>
            <a:spAutoFit/>
          </a:bodyPr>
          <a:lstStyle/>
          <a:p>
            <a:pPr>
              <a:spcBef>
                <a:spcPct val="50000"/>
              </a:spcBef>
            </a:pPr>
            <a:r>
              <a:rPr lang="en-GB" sz="1000" b="1" dirty="0">
                <a:latin typeface="Comic Sans MS" pitchFamily="66" charset="0"/>
              </a:rPr>
              <a:t>Homework Success Criteria</a:t>
            </a:r>
          </a:p>
          <a:p>
            <a:pPr>
              <a:spcBef>
                <a:spcPct val="50000"/>
              </a:spcBef>
            </a:pPr>
            <a:r>
              <a:rPr lang="en-GB" sz="1000" dirty="0">
                <a:latin typeface="Comic Sans MS" pitchFamily="66" charset="0"/>
              </a:rPr>
              <a:t>+ You have followed and included </a:t>
            </a:r>
            <a:r>
              <a:rPr lang="en-GB" sz="1000" u="sng" dirty="0">
                <a:latin typeface="Comic Sans MS" pitchFamily="66" charset="0"/>
              </a:rPr>
              <a:t>all</a:t>
            </a:r>
            <a:r>
              <a:rPr lang="en-GB" sz="1000" dirty="0">
                <a:latin typeface="Comic Sans MS" pitchFamily="66" charset="0"/>
              </a:rPr>
              <a:t> of the “things to include” and presented your work </a:t>
            </a:r>
            <a:r>
              <a:rPr lang="en-GB" sz="1000" u="sng" dirty="0">
                <a:latin typeface="Comic Sans MS" pitchFamily="66" charset="0"/>
              </a:rPr>
              <a:t>very</a:t>
            </a:r>
            <a:r>
              <a:rPr lang="en-GB" sz="1000" dirty="0">
                <a:latin typeface="Comic Sans MS" pitchFamily="66" charset="0"/>
              </a:rPr>
              <a:t> well by using titles, sub titles and images or drawings to support your written work. All written work </a:t>
            </a:r>
            <a:r>
              <a:rPr lang="en-GB" sz="1000" u="sng" dirty="0">
                <a:latin typeface="Comic Sans MS" pitchFamily="66" charset="0"/>
              </a:rPr>
              <a:t>must</a:t>
            </a:r>
            <a:r>
              <a:rPr lang="en-GB" sz="1000" dirty="0">
                <a:latin typeface="Comic Sans MS" pitchFamily="66" charset="0"/>
              </a:rPr>
              <a:t> be in your own words and include your </a:t>
            </a:r>
            <a:r>
              <a:rPr lang="en-GB" sz="1000" u="sng" dirty="0">
                <a:latin typeface="Comic Sans MS" pitchFamily="66" charset="0"/>
              </a:rPr>
              <a:t>own opinions</a:t>
            </a:r>
            <a:r>
              <a:rPr lang="en-GB" sz="1000" dirty="0">
                <a:latin typeface="Comic Sans MS" pitchFamily="66" charset="0"/>
              </a:rPr>
              <a:t>.</a:t>
            </a:r>
          </a:p>
          <a:p>
            <a:pPr>
              <a:spcBef>
                <a:spcPct val="50000"/>
              </a:spcBef>
            </a:pPr>
            <a:r>
              <a:rPr lang="en-GB" sz="1000" dirty="0">
                <a:latin typeface="Comic Sans MS" pitchFamily="66" charset="0"/>
              </a:rPr>
              <a:t>= You have followed and included </a:t>
            </a:r>
            <a:r>
              <a:rPr lang="en-GB" sz="1000" u="sng" dirty="0">
                <a:latin typeface="Comic Sans MS" pitchFamily="66" charset="0"/>
              </a:rPr>
              <a:t>some</a:t>
            </a:r>
            <a:r>
              <a:rPr lang="en-GB" sz="1000" dirty="0">
                <a:latin typeface="Comic Sans MS" pitchFamily="66" charset="0"/>
              </a:rPr>
              <a:t> of the “things to include” and presented your work well by using a title and images or drawings to support your written work. All written work must be in your own words.</a:t>
            </a:r>
          </a:p>
          <a:p>
            <a:pPr>
              <a:spcBef>
                <a:spcPct val="50000"/>
              </a:spcBef>
            </a:pPr>
            <a:r>
              <a:rPr lang="en-GB" sz="1000" dirty="0">
                <a:latin typeface="Comic Sans MS" pitchFamily="66" charset="0"/>
              </a:rPr>
              <a:t>- You have followed and included </a:t>
            </a:r>
            <a:r>
              <a:rPr lang="en-GB" sz="1000" u="sng" dirty="0">
                <a:latin typeface="Comic Sans MS" pitchFamily="66" charset="0"/>
              </a:rPr>
              <a:t>few</a:t>
            </a:r>
            <a:r>
              <a:rPr lang="en-GB" sz="1000" dirty="0">
                <a:latin typeface="Comic Sans MS" pitchFamily="66" charset="0"/>
              </a:rPr>
              <a:t> of the “things to include”. Your work may not be presented appropriately as it will be missing titles, sub titles or your name. There will be lots of information that is copied and pasted from the internet with no opinions of your own</a:t>
            </a:r>
          </a:p>
        </p:txBody>
      </p:sp>
      <p:sp>
        <p:nvSpPr>
          <p:cNvPr id="8" name="Rectangle 3"/>
          <p:cNvSpPr txBox="1">
            <a:spLocks noChangeArrowheads="1"/>
          </p:cNvSpPr>
          <p:nvPr/>
        </p:nvSpPr>
        <p:spPr bwMode="auto">
          <a:xfrm>
            <a:off x="1496618" y="764704"/>
            <a:ext cx="7914084" cy="5218113"/>
          </a:xfrm>
          <a:prstGeom prst="rect">
            <a:avLst/>
          </a:prstGeom>
          <a:noFill/>
          <a:ln w="9525">
            <a:noFill/>
            <a:miter lim="800000"/>
            <a:headEnd/>
            <a:tailEnd/>
          </a:ln>
        </p:spPr>
        <p:txBody>
          <a:bodyPr lIns="95782" tIns="47891" rIns="95782" bIns="47891"/>
          <a:lstStyle/>
          <a:p>
            <a:pPr marL="357188" indent="-357188" defTabSz="957263">
              <a:spcBef>
                <a:spcPct val="20000"/>
              </a:spcBef>
              <a:defRPr/>
            </a:pPr>
            <a:r>
              <a:rPr lang="en-GB" sz="1200" kern="0" dirty="0">
                <a:latin typeface="Comic Sans MS" pitchFamily="66" charset="0"/>
                <a:cs typeface="+mn-cs"/>
              </a:rPr>
              <a:t>In Design and Technology we would like you to understand and appreciate systems</a:t>
            </a:r>
          </a:p>
          <a:p>
            <a:pPr marL="357188" indent="-357188" defTabSz="957263">
              <a:spcBef>
                <a:spcPct val="20000"/>
              </a:spcBef>
              <a:buFontTx/>
              <a:buChar char="•"/>
              <a:defRPr/>
            </a:pPr>
            <a:endParaRPr lang="en-GB" sz="1200" kern="0" dirty="0">
              <a:latin typeface="Comic Sans MS" pitchFamily="66" charset="0"/>
              <a:cs typeface="+mn-cs"/>
            </a:endParaRPr>
          </a:p>
          <a:p>
            <a:pPr marL="357188" indent="-357188" defTabSz="957263">
              <a:spcBef>
                <a:spcPct val="20000"/>
              </a:spcBef>
              <a:buFontTx/>
              <a:buChar char="•"/>
              <a:defRPr/>
            </a:pPr>
            <a:endParaRPr lang="en-GB" sz="1200" kern="0" dirty="0">
              <a:latin typeface="Comic Sans MS" pitchFamily="66" charset="0"/>
              <a:cs typeface="+mn-cs"/>
            </a:endParaRPr>
          </a:p>
          <a:p>
            <a:pPr marL="357188" indent="-357188" defTabSz="957263">
              <a:spcBef>
                <a:spcPct val="20000"/>
              </a:spcBef>
              <a:buFontTx/>
              <a:buChar char="•"/>
              <a:defRPr/>
            </a:pPr>
            <a:r>
              <a:rPr lang="en-GB" sz="1200" b="1" kern="0" dirty="0">
                <a:latin typeface="Comic Sans MS" pitchFamily="66" charset="0"/>
                <a:cs typeface="+mn-cs"/>
              </a:rPr>
              <a:t>Task: </a:t>
            </a:r>
            <a:r>
              <a:rPr lang="en-GB" sz="1200" kern="0" dirty="0">
                <a:latin typeface="Comic Sans MS" pitchFamily="66" charset="0"/>
                <a:cs typeface="+mn-cs"/>
              </a:rPr>
              <a:t>You are to complete a profile on a system that is significant to you or all of us!</a:t>
            </a:r>
          </a:p>
          <a:p>
            <a:pPr defTabSz="957263">
              <a:spcBef>
                <a:spcPct val="20000"/>
              </a:spcBef>
              <a:defRPr/>
            </a:pPr>
            <a:r>
              <a:rPr lang="en-GB" sz="1200" kern="0" dirty="0">
                <a:latin typeface="Comic Sans MS" pitchFamily="66" charset="0"/>
                <a:cs typeface="+mn-cs"/>
              </a:rPr>
              <a:t>Examples include, </a:t>
            </a:r>
            <a:r>
              <a:rPr lang="en-GB" sz="1200" kern="0" dirty="0" err="1">
                <a:latin typeface="Comic Sans MS" pitchFamily="66" charset="0"/>
                <a:cs typeface="+mn-cs"/>
              </a:rPr>
              <a:t>WiFi</a:t>
            </a:r>
            <a:r>
              <a:rPr lang="en-GB" sz="1200" kern="0" dirty="0">
                <a:latin typeface="Comic Sans MS" pitchFamily="66" charset="0"/>
                <a:cs typeface="+mn-cs"/>
              </a:rPr>
              <a:t>, </a:t>
            </a:r>
            <a:r>
              <a:rPr lang="en-GB" sz="1200" kern="0" dirty="0" err="1">
                <a:latin typeface="Comic Sans MS" pitchFamily="66" charset="0"/>
                <a:cs typeface="+mn-cs"/>
              </a:rPr>
              <a:t>LiFi</a:t>
            </a:r>
            <a:r>
              <a:rPr lang="en-GB" sz="1200" kern="0" dirty="0">
                <a:latin typeface="Comic Sans MS" pitchFamily="66" charset="0"/>
                <a:cs typeface="+mn-cs"/>
              </a:rPr>
              <a:t>, 5G, Internet, Bluetooth, Holography</a:t>
            </a:r>
          </a:p>
          <a:p>
            <a:pPr marL="357188" indent="-357188" defTabSz="957263">
              <a:spcBef>
                <a:spcPct val="20000"/>
              </a:spcBef>
              <a:buFontTx/>
              <a:buChar char="•"/>
              <a:defRPr/>
            </a:pPr>
            <a:endParaRPr lang="en-GB" sz="1200" kern="0" dirty="0">
              <a:latin typeface="Comic Sans MS" pitchFamily="66" charset="0"/>
              <a:cs typeface="+mn-cs"/>
            </a:endParaRPr>
          </a:p>
          <a:p>
            <a:pPr marL="357188" indent="-357188" defTabSz="957263">
              <a:spcBef>
                <a:spcPct val="20000"/>
              </a:spcBef>
              <a:buFontTx/>
              <a:buChar char="•"/>
              <a:defRPr/>
            </a:pPr>
            <a:r>
              <a:rPr lang="en-GB" sz="1200" b="1" kern="0" dirty="0">
                <a:latin typeface="Comic Sans MS" pitchFamily="66" charset="0"/>
                <a:cs typeface="+mn-cs"/>
              </a:rPr>
              <a:t>Things to include: </a:t>
            </a:r>
          </a:p>
          <a:p>
            <a:pPr marL="357188" indent="-357188" defTabSz="957263">
              <a:spcBef>
                <a:spcPct val="20000"/>
              </a:spcBef>
              <a:buFontTx/>
              <a:buChar char="•"/>
              <a:defRPr/>
            </a:pPr>
            <a:r>
              <a:rPr lang="en-GB" sz="1200" kern="0" dirty="0">
                <a:latin typeface="Comic Sans MS" pitchFamily="66" charset="0"/>
                <a:cs typeface="+mn-cs"/>
              </a:rPr>
              <a:t>What is the system?</a:t>
            </a:r>
          </a:p>
          <a:p>
            <a:pPr marL="357188" indent="-357188" defTabSz="957263">
              <a:spcBef>
                <a:spcPct val="20000"/>
              </a:spcBef>
              <a:buFontTx/>
              <a:buChar char="•"/>
              <a:defRPr/>
            </a:pPr>
            <a:r>
              <a:rPr lang="en-GB" sz="1200" kern="0" dirty="0">
                <a:latin typeface="Comic Sans MS" pitchFamily="66" charset="0"/>
                <a:cs typeface="+mn-cs"/>
              </a:rPr>
              <a:t>Who is the designer / design company?</a:t>
            </a:r>
          </a:p>
          <a:p>
            <a:pPr marL="357188" indent="-357188" defTabSz="957263">
              <a:spcBef>
                <a:spcPct val="20000"/>
              </a:spcBef>
              <a:buFontTx/>
              <a:buChar char="•"/>
              <a:defRPr/>
            </a:pPr>
            <a:r>
              <a:rPr lang="en-GB" sz="1200" kern="0" dirty="0">
                <a:latin typeface="Comic Sans MS" pitchFamily="66" charset="0"/>
                <a:cs typeface="+mn-cs"/>
              </a:rPr>
              <a:t>Why have you chosen the system?</a:t>
            </a:r>
          </a:p>
          <a:p>
            <a:pPr marL="357188" indent="-357188" defTabSz="957263">
              <a:spcBef>
                <a:spcPct val="20000"/>
              </a:spcBef>
              <a:buFontTx/>
              <a:buChar char="•"/>
              <a:defRPr/>
            </a:pPr>
            <a:r>
              <a:rPr lang="en-GB" sz="1200" kern="0" dirty="0">
                <a:latin typeface="Comic Sans MS" pitchFamily="66" charset="0"/>
                <a:cs typeface="+mn-cs"/>
              </a:rPr>
              <a:t>What are the unique selling points of the system?</a:t>
            </a:r>
          </a:p>
          <a:p>
            <a:pPr marL="357188" indent="-357188" defTabSz="957263">
              <a:spcBef>
                <a:spcPct val="20000"/>
              </a:spcBef>
              <a:buFontTx/>
              <a:buChar char="•"/>
              <a:defRPr/>
            </a:pPr>
            <a:r>
              <a:rPr lang="en-GB" sz="1200" kern="0" dirty="0">
                <a:latin typeface="Comic Sans MS" pitchFamily="66" charset="0"/>
                <a:cs typeface="+mn-cs"/>
              </a:rPr>
              <a:t>What is the significance of the product to you or all of us!</a:t>
            </a:r>
          </a:p>
          <a:p>
            <a:pPr marL="357188" indent="-357188" defTabSz="957263">
              <a:spcBef>
                <a:spcPct val="20000"/>
              </a:spcBef>
              <a:buFontTx/>
              <a:buChar char="•"/>
              <a:defRPr/>
            </a:pPr>
            <a:r>
              <a:rPr lang="en-GB" sz="1200" kern="0" dirty="0">
                <a:latin typeface="Comic Sans MS" pitchFamily="66" charset="0"/>
                <a:cs typeface="+mn-cs"/>
              </a:rPr>
              <a:t>Can you develop the system even further to make it even better?</a:t>
            </a:r>
          </a:p>
          <a:p>
            <a:pPr marL="357188" indent="-357188" defTabSz="957263">
              <a:spcBef>
                <a:spcPct val="20000"/>
              </a:spcBef>
              <a:buFontTx/>
              <a:buChar char="•"/>
              <a:defRPr/>
            </a:pPr>
            <a:endParaRPr lang="en-GB" sz="1200" kern="0" dirty="0">
              <a:latin typeface="Comic Sans MS" pitchFamily="66" charset="0"/>
              <a:cs typeface="+mn-cs"/>
            </a:endParaRPr>
          </a:p>
          <a:p>
            <a:pPr marL="357188" indent="-357188" defTabSz="957263">
              <a:spcBef>
                <a:spcPct val="20000"/>
              </a:spcBef>
              <a:buFontTx/>
              <a:buChar char="•"/>
              <a:defRPr/>
            </a:pPr>
            <a:r>
              <a:rPr lang="en-GB" sz="1200" b="1" kern="0" dirty="0">
                <a:latin typeface="Comic Sans MS" pitchFamily="66" charset="0"/>
                <a:cs typeface="+mn-cs"/>
              </a:rPr>
              <a:t>How should I present it?</a:t>
            </a:r>
          </a:p>
          <a:p>
            <a:pPr marL="357188" indent="-357188" defTabSz="957263">
              <a:spcBef>
                <a:spcPct val="20000"/>
              </a:spcBef>
              <a:buFontTx/>
              <a:buChar char="•"/>
              <a:defRPr/>
            </a:pPr>
            <a:r>
              <a:rPr lang="en-GB" sz="1200" kern="0" dirty="0">
                <a:latin typeface="Comic Sans MS" pitchFamily="66" charset="0"/>
                <a:cs typeface="+mn-cs"/>
              </a:rPr>
              <a:t>On A4 paper</a:t>
            </a:r>
          </a:p>
          <a:p>
            <a:pPr marL="357188" indent="-357188" defTabSz="957263">
              <a:spcBef>
                <a:spcPct val="20000"/>
              </a:spcBef>
              <a:buFontTx/>
              <a:buChar char="•"/>
              <a:defRPr/>
            </a:pPr>
            <a:r>
              <a:rPr lang="en-GB" sz="1200" kern="0" dirty="0">
                <a:latin typeface="Comic Sans MS" pitchFamily="66" charset="0"/>
                <a:cs typeface="+mn-cs"/>
              </a:rPr>
              <a:t>Remember a title and any sub-titles</a:t>
            </a:r>
          </a:p>
          <a:p>
            <a:pPr marL="357188" indent="-357188" defTabSz="957263">
              <a:spcBef>
                <a:spcPct val="20000"/>
              </a:spcBef>
              <a:buFontTx/>
              <a:buChar char="•"/>
              <a:defRPr/>
            </a:pPr>
            <a:r>
              <a:rPr lang="en-GB" sz="1200" kern="0" dirty="0">
                <a:latin typeface="Comic Sans MS" pitchFamily="66" charset="0"/>
                <a:cs typeface="+mn-cs"/>
              </a:rPr>
              <a:t>Remember to support your written work with some images</a:t>
            </a:r>
          </a:p>
          <a:p>
            <a:pPr marL="357188" indent="-357188" defTabSz="957263">
              <a:spcBef>
                <a:spcPct val="20000"/>
              </a:spcBef>
              <a:buFontTx/>
              <a:buChar char="•"/>
              <a:defRPr/>
            </a:pPr>
            <a:r>
              <a:rPr lang="en-GB" sz="1200" kern="0" dirty="0">
                <a:latin typeface="Comic Sans MS" pitchFamily="66" charset="0"/>
                <a:cs typeface="+mn-cs"/>
              </a:rPr>
              <a:t>Remember to put your name on your work</a:t>
            </a:r>
          </a:p>
        </p:txBody>
      </p:sp>
      <p:sp>
        <p:nvSpPr>
          <p:cNvPr id="10" name=" 3"/>
          <p:cNvSpPr/>
          <p:nvPr/>
        </p:nvSpPr>
        <p:spPr>
          <a:xfrm>
            <a:off x="416497" y="2338034"/>
            <a:ext cx="1030498" cy="1018958"/>
          </a:xfrm>
          <a:prstGeom prst="gear9">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10310271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522877" y="3440908"/>
            <a:ext cx="3021016" cy="3516418"/>
            <a:chOff x="-2785633" y="-285376"/>
            <a:chExt cx="4229422" cy="4922985"/>
          </a:xfrm>
        </p:grpSpPr>
        <p:graphicFrame>
          <p:nvGraphicFramePr>
            <p:cNvPr id="10" name="Object 9"/>
            <p:cNvGraphicFramePr>
              <a:graphicFrameLocks noChangeAspect="1"/>
            </p:cNvGraphicFramePr>
            <p:nvPr/>
          </p:nvGraphicFramePr>
          <p:xfrm>
            <a:off x="-2785633" y="-285376"/>
            <a:ext cx="4229422" cy="4922985"/>
          </p:xfrm>
          <a:graphic>
            <a:graphicData uri="http://schemas.openxmlformats.org/presentationml/2006/ole">
              <mc:AlternateContent xmlns:mc="http://schemas.openxmlformats.org/markup-compatibility/2006">
                <mc:Choice xmlns:v="urn:schemas-microsoft-com:vml" Requires="v">
                  <p:oleObj spid="_x0000_s21505" name="CorelDRAW" r:id="rId3" imgW="2072010" imgH="2411494" progId="CorelDRAW.Graphic.12">
                    <p:embed/>
                  </p:oleObj>
                </mc:Choice>
                <mc:Fallback>
                  <p:oleObj name="CorelDRAW" r:id="rId3" imgW="2072010" imgH="2411494" progId="CorelDRAW.Graphic.12">
                    <p:embed/>
                    <p:pic>
                      <p:nvPicPr>
                        <p:cNvPr id="10" name="Object 9"/>
                        <p:cNvPicPr/>
                        <p:nvPr/>
                      </p:nvPicPr>
                      <p:blipFill>
                        <a:blip r:embed="rId4"/>
                        <a:stretch>
                          <a:fillRect/>
                        </a:stretch>
                      </p:blipFill>
                      <p:spPr>
                        <a:xfrm>
                          <a:off x="-2785633" y="-285376"/>
                          <a:ext cx="4229422" cy="4922985"/>
                        </a:xfrm>
                        <a:prstGeom prst="rect">
                          <a:avLst/>
                        </a:prstGeom>
                      </p:spPr>
                    </p:pic>
                  </p:oleObj>
                </mc:Fallback>
              </mc:AlternateContent>
            </a:graphicData>
          </a:graphic>
        </p:graphicFrame>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426405">
              <a:off x="-2265399" y="287544"/>
              <a:ext cx="3092702" cy="2981808"/>
            </a:xfrm>
            <a:prstGeom prst="rect">
              <a:avLst/>
            </a:prstGeom>
          </p:spPr>
        </p:pic>
      </p:grpSp>
      <p:grpSp>
        <p:nvGrpSpPr>
          <p:cNvPr id="18" name="Group 17"/>
          <p:cNvGrpSpPr/>
          <p:nvPr/>
        </p:nvGrpSpPr>
        <p:grpSpPr>
          <a:xfrm>
            <a:off x="3661184" y="26358"/>
            <a:ext cx="2763204" cy="3240145"/>
            <a:chOff x="4537959" y="-495255"/>
            <a:chExt cx="4128961" cy="4841638"/>
          </a:xfrm>
        </p:grpSpPr>
        <p:graphicFrame>
          <p:nvGraphicFramePr>
            <p:cNvPr id="11" name="Object 10"/>
            <p:cNvGraphicFramePr>
              <a:graphicFrameLocks noChangeAspect="1"/>
            </p:cNvGraphicFramePr>
            <p:nvPr/>
          </p:nvGraphicFramePr>
          <p:xfrm>
            <a:off x="4537959" y="-495255"/>
            <a:ext cx="4128961" cy="4841638"/>
          </p:xfrm>
          <a:graphic>
            <a:graphicData uri="http://schemas.openxmlformats.org/presentationml/2006/ole">
              <mc:AlternateContent xmlns:mc="http://schemas.openxmlformats.org/markup-compatibility/2006">
                <mc:Choice xmlns:v="urn:schemas-microsoft-com:vml" Requires="v">
                  <p:oleObj spid="_x0000_s21506" name="CorelDRAW" r:id="rId6" imgW="2005786" imgH="2351675" progId="CorelDRAW.Graphic.12">
                    <p:embed/>
                  </p:oleObj>
                </mc:Choice>
                <mc:Fallback>
                  <p:oleObj name="CorelDRAW" r:id="rId6" imgW="2005786" imgH="2351675" progId="CorelDRAW.Graphic.12">
                    <p:embed/>
                    <p:pic>
                      <p:nvPicPr>
                        <p:cNvPr id="11" name="Object 10"/>
                        <p:cNvPicPr/>
                        <p:nvPr/>
                      </p:nvPicPr>
                      <p:blipFill>
                        <a:blip r:embed="rId7"/>
                        <a:stretch>
                          <a:fillRect/>
                        </a:stretch>
                      </p:blipFill>
                      <p:spPr>
                        <a:xfrm>
                          <a:off x="4537959" y="-495255"/>
                          <a:ext cx="4128961" cy="4841638"/>
                        </a:xfrm>
                        <a:prstGeom prst="rect">
                          <a:avLst/>
                        </a:prstGeom>
                      </p:spPr>
                    </p:pic>
                  </p:oleObj>
                </mc:Fallback>
              </mc:AlternateContent>
            </a:graphicData>
          </a:graphic>
        </p:graphicFrame>
        <p:pic>
          <p:nvPicPr>
            <p:cNvPr id="3" name="Picture 2"/>
            <p:cNvPicPr>
              <a:picLocks noChangeAspect="1"/>
            </p:cNvPicPr>
            <p:nvPr/>
          </p:nvPicPr>
          <p:blipFill rotWithShape="1">
            <a:blip r:embed="rId8">
              <a:extLst>
                <a:ext uri="{28A0092B-C50C-407E-A947-70E740481C1C}">
                  <a14:useLocalDpi xmlns:a14="http://schemas.microsoft.com/office/drawing/2010/main" val="0"/>
                </a:ext>
              </a:extLst>
            </a:blip>
            <a:srcRect r="21747"/>
            <a:stretch/>
          </p:blipFill>
          <p:spPr>
            <a:xfrm>
              <a:off x="5055576" y="246959"/>
              <a:ext cx="3159636" cy="2852047"/>
            </a:xfrm>
            <a:prstGeom prst="rect">
              <a:avLst/>
            </a:prstGeom>
          </p:spPr>
        </p:pic>
      </p:grpSp>
      <p:grpSp>
        <p:nvGrpSpPr>
          <p:cNvPr id="20" name="Group 19"/>
          <p:cNvGrpSpPr/>
          <p:nvPr/>
        </p:nvGrpSpPr>
        <p:grpSpPr>
          <a:xfrm>
            <a:off x="6424388" y="-44034"/>
            <a:ext cx="3054032" cy="3492856"/>
            <a:chOff x="10176347" y="211391"/>
            <a:chExt cx="4275645" cy="4889998"/>
          </a:xfrm>
        </p:grpSpPr>
        <p:graphicFrame>
          <p:nvGraphicFramePr>
            <p:cNvPr id="12" name="Object 11"/>
            <p:cNvGraphicFramePr>
              <a:graphicFrameLocks noChangeAspect="1"/>
            </p:cNvGraphicFramePr>
            <p:nvPr/>
          </p:nvGraphicFramePr>
          <p:xfrm>
            <a:off x="10176347" y="211391"/>
            <a:ext cx="4275645" cy="4889998"/>
          </p:xfrm>
          <a:graphic>
            <a:graphicData uri="http://schemas.openxmlformats.org/presentationml/2006/ole">
              <mc:AlternateContent xmlns:mc="http://schemas.openxmlformats.org/markup-compatibility/2006">
                <mc:Choice xmlns:v="urn:schemas-microsoft-com:vml" Requires="v">
                  <p:oleObj spid="_x0000_s21507" name="CorelDRAW" r:id="rId9" imgW="2187182" imgH="2501222" progId="CorelDRAW.Graphic.12">
                    <p:embed/>
                  </p:oleObj>
                </mc:Choice>
                <mc:Fallback>
                  <p:oleObj name="CorelDRAW" r:id="rId9" imgW="2187182" imgH="2501222" progId="CorelDRAW.Graphic.12">
                    <p:embed/>
                    <p:pic>
                      <p:nvPicPr>
                        <p:cNvPr id="12" name="Object 11"/>
                        <p:cNvPicPr/>
                        <p:nvPr/>
                      </p:nvPicPr>
                      <p:blipFill>
                        <a:blip r:embed="rId10"/>
                        <a:stretch>
                          <a:fillRect/>
                        </a:stretch>
                      </p:blipFill>
                      <p:spPr>
                        <a:xfrm>
                          <a:off x="10176347" y="211391"/>
                          <a:ext cx="4275645" cy="4889998"/>
                        </a:xfrm>
                        <a:prstGeom prst="rect">
                          <a:avLst/>
                        </a:prstGeom>
                      </p:spPr>
                    </p:pic>
                  </p:oleObj>
                </mc:Fallback>
              </mc:AlternateContent>
            </a:graphicData>
          </a:graphic>
        </p:graphicFrame>
        <p:pic>
          <p:nvPicPr>
            <p:cNvPr id="4" name="Picture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453344">
              <a:off x="10998457" y="1008082"/>
              <a:ext cx="2829981" cy="2829981"/>
            </a:xfrm>
            <a:prstGeom prst="rect">
              <a:avLst/>
            </a:prstGeom>
          </p:spPr>
        </p:pic>
      </p:grpSp>
      <p:grpSp>
        <p:nvGrpSpPr>
          <p:cNvPr id="16" name="Group 15"/>
          <p:cNvGrpSpPr/>
          <p:nvPr/>
        </p:nvGrpSpPr>
        <p:grpSpPr>
          <a:xfrm>
            <a:off x="325519" y="-59553"/>
            <a:ext cx="3367205" cy="3798541"/>
            <a:chOff x="-3225158" y="5101389"/>
            <a:chExt cx="4714087" cy="5317958"/>
          </a:xfrm>
        </p:grpSpPr>
        <p:graphicFrame>
          <p:nvGraphicFramePr>
            <p:cNvPr id="13" name="Object 12"/>
            <p:cNvGraphicFramePr>
              <a:graphicFrameLocks noChangeAspect="1"/>
            </p:cNvGraphicFramePr>
            <p:nvPr/>
          </p:nvGraphicFramePr>
          <p:xfrm>
            <a:off x="-3225158" y="5101389"/>
            <a:ext cx="4714087" cy="5317958"/>
          </p:xfrm>
          <a:graphic>
            <a:graphicData uri="http://schemas.openxmlformats.org/presentationml/2006/ole">
              <mc:AlternateContent xmlns:mc="http://schemas.openxmlformats.org/markup-compatibility/2006">
                <mc:Choice xmlns:v="urn:schemas-microsoft-com:vml" Requires="v">
                  <p:oleObj spid="_x0000_s21508" name="CorelDRAW" r:id="rId12" imgW="2304513" imgH="2599959" progId="CorelDRAW.Graphic.12">
                    <p:embed/>
                  </p:oleObj>
                </mc:Choice>
                <mc:Fallback>
                  <p:oleObj name="CorelDRAW" r:id="rId12" imgW="2304513" imgH="2599959" progId="CorelDRAW.Graphic.12">
                    <p:embed/>
                    <p:pic>
                      <p:nvPicPr>
                        <p:cNvPr id="13" name="Object 12"/>
                        <p:cNvPicPr/>
                        <p:nvPr/>
                      </p:nvPicPr>
                      <p:blipFill>
                        <a:blip r:embed="rId13"/>
                        <a:stretch>
                          <a:fillRect/>
                        </a:stretch>
                      </p:blipFill>
                      <p:spPr>
                        <a:xfrm>
                          <a:off x="-3225158" y="5101389"/>
                          <a:ext cx="4714087" cy="5317958"/>
                        </a:xfrm>
                        <a:prstGeom prst="rect">
                          <a:avLst/>
                        </a:prstGeom>
                      </p:spPr>
                    </p:pic>
                  </p:oleObj>
                </mc:Fallback>
              </mc:AlternateContent>
            </a:graphicData>
          </a:graphic>
        </p:graphicFrame>
        <p:pic>
          <p:nvPicPr>
            <p:cNvPr id="6" name="Picture 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0997855">
              <a:off x="-1999552" y="5779529"/>
              <a:ext cx="2165797" cy="3241476"/>
            </a:xfrm>
            <a:prstGeom prst="rect">
              <a:avLst/>
            </a:prstGeom>
          </p:spPr>
        </p:pic>
      </p:grpSp>
      <p:grpSp>
        <p:nvGrpSpPr>
          <p:cNvPr id="19" name="Group 18"/>
          <p:cNvGrpSpPr/>
          <p:nvPr/>
        </p:nvGrpSpPr>
        <p:grpSpPr>
          <a:xfrm>
            <a:off x="3697248" y="3448716"/>
            <a:ext cx="2728299" cy="3210530"/>
            <a:chOff x="4019682" y="4292658"/>
            <a:chExt cx="4274722" cy="5030286"/>
          </a:xfrm>
        </p:grpSpPr>
        <p:graphicFrame>
          <p:nvGraphicFramePr>
            <p:cNvPr id="14" name="Object 13"/>
            <p:cNvGraphicFramePr>
              <a:graphicFrameLocks noChangeAspect="1"/>
            </p:cNvGraphicFramePr>
            <p:nvPr/>
          </p:nvGraphicFramePr>
          <p:xfrm>
            <a:off x="4019682" y="4292658"/>
            <a:ext cx="4274722" cy="5030286"/>
          </p:xfrm>
          <a:graphic>
            <a:graphicData uri="http://schemas.openxmlformats.org/presentationml/2006/ole">
              <mc:AlternateContent xmlns:mc="http://schemas.openxmlformats.org/markup-compatibility/2006">
                <mc:Choice xmlns:v="urn:schemas-microsoft-com:vml" Requires="v">
                  <p:oleObj spid="_x0000_s21509" name="CorelDRAW" r:id="rId15" imgW="1993190" imgH="2345549" progId="CorelDRAW.Graphic.12">
                    <p:embed/>
                  </p:oleObj>
                </mc:Choice>
                <mc:Fallback>
                  <p:oleObj name="CorelDRAW" r:id="rId15" imgW="1993190" imgH="2345549" progId="CorelDRAW.Graphic.12">
                    <p:embed/>
                    <p:pic>
                      <p:nvPicPr>
                        <p:cNvPr id="14" name="Object 13"/>
                        <p:cNvPicPr/>
                        <p:nvPr/>
                      </p:nvPicPr>
                      <p:blipFill>
                        <a:blip r:embed="rId16"/>
                        <a:stretch>
                          <a:fillRect/>
                        </a:stretch>
                      </p:blipFill>
                      <p:spPr>
                        <a:xfrm>
                          <a:off x="4019682" y="4292658"/>
                          <a:ext cx="4274722" cy="5030286"/>
                        </a:xfrm>
                        <a:prstGeom prst="rect">
                          <a:avLst/>
                        </a:prstGeom>
                      </p:spPr>
                    </p:pic>
                  </p:oleObj>
                </mc:Fallback>
              </mc:AlternateContent>
            </a:graphicData>
          </a:graphic>
        </p:graphicFrame>
        <p:pic>
          <p:nvPicPr>
            <p:cNvPr id="7" name="Picture 6"/>
            <p:cNvPicPr>
              <a:picLocks noChangeAspect="1"/>
            </p:cNvPicPr>
            <p:nvPr/>
          </p:nvPicPr>
          <p:blipFill rotWithShape="1">
            <a:blip r:embed="rId17">
              <a:extLst>
                <a:ext uri="{28A0092B-C50C-407E-A947-70E740481C1C}">
                  <a14:useLocalDpi xmlns:a14="http://schemas.microsoft.com/office/drawing/2010/main" val="0"/>
                </a:ext>
              </a:extLst>
            </a:blip>
            <a:srcRect l="7510" t="6579" r="47745" b="25384"/>
            <a:stretch/>
          </p:blipFill>
          <p:spPr>
            <a:xfrm>
              <a:off x="4693895" y="4782770"/>
              <a:ext cx="2719137" cy="3104147"/>
            </a:xfrm>
            <a:prstGeom prst="rect">
              <a:avLst/>
            </a:prstGeom>
          </p:spPr>
        </p:pic>
      </p:grpSp>
      <p:grpSp>
        <p:nvGrpSpPr>
          <p:cNvPr id="21" name="Group 20"/>
          <p:cNvGrpSpPr/>
          <p:nvPr/>
        </p:nvGrpSpPr>
        <p:grpSpPr>
          <a:xfrm>
            <a:off x="6293331" y="3221734"/>
            <a:ext cx="3290564" cy="3636266"/>
            <a:chOff x="8127260" y="4102700"/>
            <a:chExt cx="5516551" cy="6096111"/>
          </a:xfrm>
        </p:grpSpPr>
        <p:graphicFrame>
          <p:nvGraphicFramePr>
            <p:cNvPr id="15" name="Object 14"/>
            <p:cNvGraphicFramePr>
              <a:graphicFrameLocks noChangeAspect="1"/>
            </p:cNvGraphicFramePr>
            <p:nvPr/>
          </p:nvGraphicFramePr>
          <p:xfrm>
            <a:off x="8127260" y="4102700"/>
            <a:ext cx="5516551" cy="6096111"/>
          </p:xfrm>
          <a:graphic>
            <a:graphicData uri="http://schemas.openxmlformats.org/presentationml/2006/ole">
              <mc:AlternateContent xmlns:mc="http://schemas.openxmlformats.org/markup-compatibility/2006">
                <mc:Choice xmlns:v="urn:schemas-microsoft-com:vml" Requires="v">
                  <p:oleObj spid="_x0000_s21510" name="CorelDRAW" r:id="rId18" imgW="2447758" imgH="2705543" progId="CorelDRAW.Graphic.12">
                    <p:embed/>
                  </p:oleObj>
                </mc:Choice>
                <mc:Fallback>
                  <p:oleObj name="CorelDRAW" r:id="rId18" imgW="2447758" imgH="2705543" progId="CorelDRAW.Graphic.12">
                    <p:embed/>
                    <p:pic>
                      <p:nvPicPr>
                        <p:cNvPr id="15" name="Object 14"/>
                        <p:cNvPicPr/>
                        <p:nvPr/>
                      </p:nvPicPr>
                      <p:blipFill>
                        <a:blip r:embed="rId19"/>
                        <a:stretch>
                          <a:fillRect/>
                        </a:stretch>
                      </p:blipFill>
                      <p:spPr>
                        <a:xfrm>
                          <a:off x="8127260" y="4102700"/>
                          <a:ext cx="5516551" cy="6096111"/>
                        </a:xfrm>
                        <a:prstGeom prst="rect">
                          <a:avLst/>
                        </a:prstGeom>
                      </p:spPr>
                    </p:pic>
                  </p:oleObj>
                </mc:Fallback>
              </mc:AlternateContent>
            </a:graphicData>
          </a:graphic>
        </p:graphicFrame>
        <p:pic>
          <p:nvPicPr>
            <p:cNvPr id="8" name="Picture 7"/>
            <p:cNvPicPr>
              <a:picLocks noChangeAspect="1"/>
            </p:cNvPicPr>
            <p:nvPr/>
          </p:nvPicPr>
          <p:blipFill rotWithShape="1">
            <a:blip r:embed="rId20" cstate="print">
              <a:extLst>
                <a:ext uri="{28A0092B-C50C-407E-A947-70E740481C1C}">
                  <a14:useLocalDpi xmlns:a14="http://schemas.microsoft.com/office/drawing/2010/main" val="0"/>
                </a:ext>
              </a:extLst>
            </a:blip>
            <a:srcRect l="16262" r="14587"/>
            <a:stretch/>
          </p:blipFill>
          <p:spPr>
            <a:xfrm rot="954819">
              <a:off x="9180460" y="5320186"/>
              <a:ext cx="3657601" cy="2975229"/>
            </a:xfrm>
            <a:prstGeom prst="rect">
              <a:avLst/>
            </a:prstGeom>
          </p:spPr>
        </p:pic>
      </p:grpSp>
      <p:sp>
        <p:nvSpPr>
          <p:cNvPr id="22" name="TextBox 21"/>
          <p:cNvSpPr txBox="1"/>
          <p:nvPr/>
        </p:nvSpPr>
        <p:spPr>
          <a:xfrm>
            <a:off x="4113568" y="2499745"/>
            <a:ext cx="1735462" cy="1147622"/>
          </a:xfrm>
          <a:prstGeom prst="rect">
            <a:avLst/>
          </a:prstGeom>
          <a:noFill/>
        </p:spPr>
        <p:txBody>
          <a:bodyPr wrap="square" rtlCol="0">
            <a:spAutoFit/>
          </a:bodyPr>
          <a:lstStyle/>
          <a:p>
            <a:pPr algn="ctr"/>
            <a:r>
              <a:rPr lang="en-GB" sz="2286" b="1" dirty="0"/>
              <a:t>Percy Shaw</a:t>
            </a:r>
          </a:p>
          <a:p>
            <a:pPr algn="ctr"/>
            <a:r>
              <a:rPr lang="en-GB" sz="2286" dirty="0"/>
              <a:t>CATSEYES</a:t>
            </a:r>
          </a:p>
        </p:txBody>
      </p:sp>
      <p:sp>
        <p:nvSpPr>
          <p:cNvPr id="23" name="TextBox 22"/>
          <p:cNvSpPr txBox="1"/>
          <p:nvPr/>
        </p:nvSpPr>
        <p:spPr>
          <a:xfrm rot="421077">
            <a:off x="6437915" y="2523599"/>
            <a:ext cx="2878511" cy="883960"/>
          </a:xfrm>
          <a:prstGeom prst="rect">
            <a:avLst/>
          </a:prstGeom>
          <a:noFill/>
        </p:spPr>
        <p:txBody>
          <a:bodyPr wrap="square" rtlCol="0">
            <a:spAutoFit/>
          </a:bodyPr>
          <a:lstStyle/>
          <a:p>
            <a:pPr algn="ctr"/>
            <a:r>
              <a:rPr lang="en-GB" sz="2286" b="1" dirty="0"/>
              <a:t>Nikola Tesla</a:t>
            </a:r>
          </a:p>
          <a:p>
            <a:pPr algn="ctr"/>
            <a:r>
              <a:rPr lang="en-GB" sz="1429" dirty="0"/>
              <a:t>Alternating-Current electrical system</a:t>
            </a:r>
          </a:p>
        </p:txBody>
      </p:sp>
      <p:sp>
        <p:nvSpPr>
          <p:cNvPr id="24" name="TextBox 23"/>
          <p:cNvSpPr txBox="1"/>
          <p:nvPr/>
        </p:nvSpPr>
        <p:spPr>
          <a:xfrm rot="21106905">
            <a:off x="974206" y="2528660"/>
            <a:ext cx="2329080" cy="1147622"/>
          </a:xfrm>
          <a:prstGeom prst="rect">
            <a:avLst/>
          </a:prstGeom>
          <a:noFill/>
        </p:spPr>
        <p:txBody>
          <a:bodyPr wrap="square" rtlCol="0">
            <a:spAutoFit/>
          </a:bodyPr>
          <a:lstStyle/>
          <a:p>
            <a:pPr algn="ctr"/>
            <a:r>
              <a:rPr lang="en-GB" sz="2286" b="1" dirty="0"/>
              <a:t>Stephanie </a:t>
            </a:r>
            <a:r>
              <a:rPr lang="en-GB" sz="2286" b="1" dirty="0" err="1"/>
              <a:t>Kwolek</a:t>
            </a:r>
            <a:endParaRPr lang="en-GB" sz="2286" b="1" dirty="0"/>
          </a:p>
          <a:p>
            <a:pPr algn="ctr"/>
            <a:r>
              <a:rPr lang="en-GB" sz="2286" dirty="0"/>
              <a:t>KEVLAR</a:t>
            </a:r>
          </a:p>
        </p:txBody>
      </p:sp>
      <p:sp>
        <p:nvSpPr>
          <p:cNvPr id="25" name="TextBox 24"/>
          <p:cNvSpPr txBox="1"/>
          <p:nvPr/>
        </p:nvSpPr>
        <p:spPr>
          <a:xfrm rot="21387307">
            <a:off x="647408" y="5895740"/>
            <a:ext cx="2800599" cy="1147622"/>
          </a:xfrm>
          <a:prstGeom prst="rect">
            <a:avLst/>
          </a:prstGeom>
          <a:noFill/>
        </p:spPr>
        <p:txBody>
          <a:bodyPr wrap="square" rtlCol="0">
            <a:spAutoFit/>
          </a:bodyPr>
          <a:lstStyle/>
          <a:p>
            <a:pPr algn="ctr"/>
            <a:r>
              <a:rPr lang="en-GB" sz="2286" b="1" dirty="0"/>
              <a:t>Roy Chadwick</a:t>
            </a:r>
          </a:p>
          <a:p>
            <a:pPr algn="ctr"/>
            <a:r>
              <a:rPr lang="en-GB" sz="2286" dirty="0"/>
              <a:t>LANCASTER BOMBER</a:t>
            </a:r>
          </a:p>
        </p:txBody>
      </p:sp>
      <p:sp>
        <p:nvSpPr>
          <p:cNvPr id="26" name="TextBox 25"/>
          <p:cNvSpPr txBox="1"/>
          <p:nvPr/>
        </p:nvSpPr>
        <p:spPr>
          <a:xfrm>
            <a:off x="3628496" y="5871651"/>
            <a:ext cx="2800599" cy="1147622"/>
          </a:xfrm>
          <a:prstGeom prst="rect">
            <a:avLst/>
          </a:prstGeom>
          <a:noFill/>
        </p:spPr>
        <p:txBody>
          <a:bodyPr wrap="square" rtlCol="0">
            <a:spAutoFit/>
          </a:bodyPr>
          <a:lstStyle/>
          <a:p>
            <a:pPr algn="ctr"/>
            <a:r>
              <a:rPr lang="en-GB" sz="2286" b="1" dirty="0"/>
              <a:t>Mary Anderson</a:t>
            </a:r>
          </a:p>
          <a:p>
            <a:pPr algn="ctr"/>
            <a:r>
              <a:rPr lang="en-GB" sz="2286" dirty="0"/>
              <a:t>WINDSCREEN WIPER</a:t>
            </a:r>
          </a:p>
        </p:txBody>
      </p:sp>
      <p:sp>
        <p:nvSpPr>
          <p:cNvPr id="27" name="TextBox 26"/>
          <p:cNvSpPr txBox="1"/>
          <p:nvPr/>
        </p:nvSpPr>
        <p:spPr>
          <a:xfrm rot="834563">
            <a:off x="6182849" y="5656916"/>
            <a:ext cx="3023074" cy="1081643"/>
          </a:xfrm>
          <a:prstGeom prst="rect">
            <a:avLst/>
          </a:prstGeom>
          <a:noFill/>
        </p:spPr>
        <p:txBody>
          <a:bodyPr wrap="square" rtlCol="0">
            <a:spAutoFit/>
          </a:bodyPr>
          <a:lstStyle/>
          <a:p>
            <a:pPr algn="ctr"/>
            <a:r>
              <a:rPr lang="en-GB" sz="2143" b="1" dirty="0"/>
              <a:t>Grace Hopper</a:t>
            </a:r>
          </a:p>
          <a:p>
            <a:pPr algn="ctr"/>
            <a:r>
              <a:rPr lang="en-GB" sz="2143" dirty="0"/>
              <a:t>COMPUTER SOFTWARE</a:t>
            </a:r>
          </a:p>
        </p:txBody>
      </p:sp>
    </p:spTree>
    <p:extLst>
      <p:ext uri="{BB962C8B-B14F-4D97-AF65-F5344CB8AC3E}">
        <p14:creationId xmlns:p14="http://schemas.microsoft.com/office/powerpoint/2010/main" val="26224892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Object 20"/>
          <p:cNvGraphicFramePr>
            <a:graphicFrameLocks noChangeAspect="1"/>
          </p:cNvGraphicFramePr>
          <p:nvPr/>
        </p:nvGraphicFramePr>
        <p:xfrm>
          <a:off x="6300378" y="3569213"/>
          <a:ext cx="2911929" cy="3392714"/>
        </p:xfrm>
        <a:graphic>
          <a:graphicData uri="http://schemas.openxmlformats.org/presentationml/2006/ole">
            <mc:AlternateContent xmlns:mc="http://schemas.openxmlformats.org/markup-compatibility/2006">
              <mc:Choice xmlns:v="urn:schemas-microsoft-com:vml" Requires="v">
                <p:oleObj spid="_x0000_s22529" name="CorelDRAW" r:id="rId3" imgW="4077437" imgH="4750556" progId="CorelDRAW.Graphic.12">
                  <p:embed/>
                </p:oleObj>
              </mc:Choice>
              <mc:Fallback>
                <p:oleObj name="CorelDRAW" r:id="rId3" imgW="4077437" imgH="4750556" progId="CorelDRAW.Graphic.12">
                  <p:embed/>
                  <p:pic>
                    <p:nvPicPr>
                      <p:cNvPr id="21" name="Object 20"/>
                      <p:cNvPicPr/>
                      <p:nvPr/>
                    </p:nvPicPr>
                    <p:blipFill>
                      <a:blip r:embed="rId4"/>
                      <a:stretch>
                        <a:fillRect/>
                      </a:stretch>
                    </p:blipFill>
                    <p:spPr>
                      <a:xfrm>
                        <a:off x="6300378" y="3569213"/>
                        <a:ext cx="2911929" cy="3392714"/>
                      </a:xfrm>
                      <a:prstGeom prst="rect">
                        <a:avLst/>
                      </a:prstGeom>
                    </p:spPr>
                  </p:pic>
                </p:oleObj>
              </mc:Fallback>
            </mc:AlternateContent>
          </a:graphicData>
        </a:graphic>
      </p:graphicFrame>
      <p:graphicFrame>
        <p:nvGraphicFramePr>
          <p:cNvPr id="18" name="Object 17"/>
          <p:cNvGraphicFramePr>
            <a:graphicFrameLocks noChangeAspect="1"/>
          </p:cNvGraphicFramePr>
          <p:nvPr/>
        </p:nvGraphicFramePr>
        <p:xfrm>
          <a:off x="3604870" y="3603452"/>
          <a:ext cx="2690812" cy="3221491"/>
        </p:xfrm>
        <a:graphic>
          <a:graphicData uri="http://schemas.openxmlformats.org/presentationml/2006/ole">
            <mc:AlternateContent xmlns:mc="http://schemas.openxmlformats.org/markup-compatibility/2006">
              <mc:Choice xmlns:v="urn:schemas-microsoft-com:vml" Requires="v">
                <p:oleObj spid="_x0000_s22530" name="CorelDRAW" r:id="rId5" imgW="3767553" imgH="4509839" progId="CorelDRAW.Graphic.12">
                  <p:embed/>
                </p:oleObj>
              </mc:Choice>
              <mc:Fallback>
                <p:oleObj name="CorelDRAW" r:id="rId5" imgW="3767553" imgH="4509839" progId="CorelDRAW.Graphic.12">
                  <p:embed/>
                  <p:pic>
                    <p:nvPicPr>
                      <p:cNvPr id="18" name="Object 17"/>
                      <p:cNvPicPr/>
                      <p:nvPr/>
                    </p:nvPicPr>
                    <p:blipFill>
                      <a:blip r:embed="rId6"/>
                      <a:stretch>
                        <a:fillRect/>
                      </a:stretch>
                    </p:blipFill>
                    <p:spPr>
                      <a:xfrm>
                        <a:off x="3604870" y="3603452"/>
                        <a:ext cx="2690812" cy="3221491"/>
                      </a:xfrm>
                      <a:prstGeom prst="rect">
                        <a:avLst/>
                      </a:prstGeom>
                    </p:spPr>
                  </p:pic>
                </p:oleObj>
              </mc:Fallback>
            </mc:AlternateContent>
          </a:graphicData>
        </a:graphic>
      </p:graphicFrame>
      <p:graphicFrame>
        <p:nvGraphicFramePr>
          <p:cNvPr id="14" name="Object 13"/>
          <p:cNvGraphicFramePr>
            <a:graphicFrameLocks noChangeAspect="1"/>
          </p:cNvGraphicFramePr>
          <p:nvPr/>
        </p:nvGraphicFramePr>
        <p:xfrm>
          <a:off x="870914" y="3649410"/>
          <a:ext cx="2765652" cy="3258911"/>
        </p:xfrm>
        <a:graphic>
          <a:graphicData uri="http://schemas.openxmlformats.org/presentationml/2006/ole">
            <mc:AlternateContent xmlns:mc="http://schemas.openxmlformats.org/markup-compatibility/2006">
              <mc:Choice xmlns:v="urn:schemas-microsoft-com:vml" Requires="v">
                <p:oleObj spid="_x0000_s22531" name="CorelDRAW" r:id="rId7" imgW="3872647" imgH="4562090" progId="CorelDRAW.Graphic.12">
                  <p:embed/>
                </p:oleObj>
              </mc:Choice>
              <mc:Fallback>
                <p:oleObj name="CorelDRAW" r:id="rId7" imgW="3872647" imgH="4562090" progId="CorelDRAW.Graphic.12">
                  <p:embed/>
                  <p:pic>
                    <p:nvPicPr>
                      <p:cNvPr id="14" name="Object 13"/>
                      <p:cNvPicPr/>
                      <p:nvPr/>
                    </p:nvPicPr>
                    <p:blipFill>
                      <a:blip r:embed="rId8"/>
                      <a:stretch>
                        <a:fillRect/>
                      </a:stretch>
                    </p:blipFill>
                    <p:spPr>
                      <a:xfrm>
                        <a:off x="870914" y="3649410"/>
                        <a:ext cx="2765652" cy="3258911"/>
                      </a:xfrm>
                      <a:prstGeom prst="rect">
                        <a:avLst/>
                      </a:prstGeom>
                    </p:spPr>
                  </p:pic>
                </p:oleObj>
              </mc:Fallback>
            </mc:AlternateContent>
          </a:graphicData>
        </a:graphic>
      </p:graphicFrame>
      <p:grpSp>
        <p:nvGrpSpPr>
          <p:cNvPr id="15" name="Group 14"/>
          <p:cNvGrpSpPr/>
          <p:nvPr/>
        </p:nvGrpSpPr>
        <p:grpSpPr>
          <a:xfrm>
            <a:off x="497633" y="0"/>
            <a:ext cx="8794102" cy="3918922"/>
            <a:chOff x="0" y="35733"/>
            <a:chExt cx="13389614" cy="5966824"/>
          </a:xfrm>
        </p:grpSpPr>
        <p:graphicFrame>
          <p:nvGraphicFramePr>
            <p:cNvPr id="12" name="Object 11"/>
            <p:cNvGraphicFramePr>
              <a:graphicFrameLocks noChangeAspect="1"/>
            </p:cNvGraphicFramePr>
            <p:nvPr/>
          </p:nvGraphicFramePr>
          <p:xfrm>
            <a:off x="8859469" y="474919"/>
            <a:ext cx="4530145" cy="5417511"/>
          </p:xfrm>
          <a:graphic>
            <a:graphicData uri="http://schemas.openxmlformats.org/presentationml/2006/ole">
              <mc:AlternateContent xmlns:mc="http://schemas.openxmlformats.org/markup-compatibility/2006">
                <mc:Choice xmlns:v="urn:schemas-microsoft-com:vml" Requires="v">
                  <p:oleObj spid="_x0000_s22532" name="CorelDRAW" r:id="rId9" imgW="3776191" imgH="4516686" progId="CorelDRAW.Graphic.12">
                    <p:embed/>
                  </p:oleObj>
                </mc:Choice>
                <mc:Fallback>
                  <p:oleObj name="CorelDRAW" r:id="rId9" imgW="3776191" imgH="4516686" progId="CorelDRAW.Graphic.12">
                    <p:embed/>
                    <p:pic>
                      <p:nvPicPr>
                        <p:cNvPr id="12" name="Object 11"/>
                        <p:cNvPicPr/>
                        <p:nvPr/>
                      </p:nvPicPr>
                      <p:blipFill>
                        <a:blip r:embed="rId10"/>
                        <a:stretch>
                          <a:fillRect/>
                        </a:stretch>
                      </p:blipFill>
                      <p:spPr>
                        <a:xfrm>
                          <a:off x="8859469" y="474919"/>
                          <a:ext cx="4530145" cy="5417511"/>
                        </a:xfrm>
                        <a:prstGeom prst="rect">
                          <a:avLst/>
                        </a:prstGeom>
                      </p:spPr>
                    </p:pic>
                  </p:oleObj>
                </mc:Fallback>
              </mc:AlternateContent>
            </a:graphicData>
          </a:graphic>
        </p:graphicFrame>
        <p:grpSp>
          <p:nvGrpSpPr>
            <p:cNvPr id="8" name="Group 7"/>
            <p:cNvGrpSpPr/>
            <p:nvPr/>
          </p:nvGrpSpPr>
          <p:grpSpPr>
            <a:xfrm>
              <a:off x="0" y="35733"/>
              <a:ext cx="4993756" cy="5856699"/>
              <a:chOff x="657236" y="561785"/>
              <a:chExt cx="4993756" cy="5856699"/>
            </a:xfrm>
          </p:grpSpPr>
          <p:graphicFrame>
            <p:nvGraphicFramePr>
              <p:cNvPr id="4" name="Object 3"/>
              <p:cNvGraphicFramePr>
                <a:graphicFrameLocks noChangeAspect="1"/>
              </p:cNvGraphicFramePr>
              <p:nvPr/>
            </p:nvGraphicFramePr>
            <p:xfrm>
              <a:off x="657236" y="561785"/>
              <a:ext cx="4993756" cy="5856699"/>
            </p:xfrm>
            <a:graphic>
              <a:graphicData uri="http://schemas.openxmlformats.org/presentationml/2006/ole">
                <mc:AlternateContent xmlns:mc="http://schemas.openxmlformats.org/markup-compatibility/2006">
                  <mc:Choice xmlns:v="urn:schemas-microsoft-com:vml" Requires="v">
                    <p:oleObj spid="_x0000_s22533" name="CorelDRAW" r:id="rId11" imgW="3922315" imgH="4600648" progId="CorelDRAW.Graphic.12">
                      <p:embed/>
                    </p:oleObj>
                  </mc:Choice>
                  <mc:Fallback>
                    <p:oleObj name="CorelDRAW" r:id="rId11" imgW="3922315" imgH="4600648" progId="CorelDRAW.Graphic.12">
                      <p:embed/>
                      <p:pic>
                        <p:nvPicPr>
                          <p:cNvPr id="4" name="Object 3"/>
                          <p:cNvPicPr/>
                          <p:nvPr/>
                        </p:nvPicPr>
                        <p:blipFill>
                          <a:blip r:embed="rId12"/>
                          <a:stretch>
                            <a:fillRect/>
                          </a:stretch>
                        </p:blipFill>
                        <p:spPr>
                          <a:xfrm>
                            <a:off x="657236" y="561785"/>
                            <a:ext cx="4993756" cy="5856699"/>
                          </a:xfrm>
                          <a:prstGeom prst="rect">
                            <a:avLst/>
                          </a:prstGeom>
                        </p:spPr>
                      </p:pic>
                    </p:oleObj>
                  </mc:Fallback>
                </mc:AlternateContent>
              </a:graphicData>
            </a:graphic>
          </p:graphicFrame>
          <p:grpSp>
            <p:nvGrpSpPr>
              <p:cNvPr id="7" name="Group 6"/>
              <p:cNvGrpSpPr/>
              <p:nvPr/>
            </p:nvGrpSpPr>
            <p:grpSpPr>
              <a:xfrm>
                <a:off x="1160310" y="1408176"/>
                <a:ext cx="4457298" cy="4950311"/>
                <a:chOff x="1160310" y="1408176"/>
                <a:chExt cx="4457298" cy="4950311"/>
              </a:xfrm>
            </p:grpSpPr>
            <p:pic>
              <p:nvPicPr>
                <p:cNvPr id="2" name="Picture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1204774">
                  <a:off x="1428982" y="1408176"/>
                  <a:ext cx="3272520" cy="3284792"/>
                </a:xfrm>
                <a:prstGeom prst="rect">
                  <a:avLst/>
                </a:prstGeom>
              </p:spPr>
            </p:pic>
            <p:sp>
              <p:nvSpPr>
                <p:cNvPr id="5" name="TextBox 4"/>
                <p:cNvSpPr txBox="1"/>
                <p:nvPr/>
              </p:nvSpPr>
              <p:spPr>
                <a:xfrm rot="21230110">
                  <a:off x="1160310" y="4544184"/>
                  <a:ext cx="4457298" cy="1814303"/>
                </a:xfrm>
                <a:prstGeom prst="rect">
                  <a:avLst/>
                </a:prstGeom>
                <a:noFill/>
              </p:spPr>
              <p:txBody>
                <a:bodyPr wrap="square" rtlCol="0">
                  <a:spAutoFit/>
                </a:bodyPr>
                <a:lstStyle/>
                <a:p>
                  <a:pPr algn="ctr"/>
                  <a:r>
                    <a:rPr lang="en-GB" sz="1786" b="1" dirty="0"/>
                    <a:t>Olga D Gonzalez-</a:t>
                  </a:r>
                  <a:r>
                    <a:rPr lang="en-GB" sz="1786" b="1" dirty="0" err="1"/>
                    <a:t>Sanabria</a:t>
                  </a:r>
                  <a:r>
                    <a:rPr lang="en-GB" sz="1786" b="1" dirty="0"/>
                    <a:t> </a:t>
                  </a:r>
                </a:p>
                <a:p>
                  <a:pPr algn="ctr"/>
                  <a:r>
                    <a:rPr lang="en-GB" sz="1786" dirty="0"/>
                    <a:t>SPACE STATION BATTERIES</a:t>
                  </a:r>
                </a:p>
              </p:txBody>
            </p:sp>
          </p:grpSp>
        </p:grpSp>
        <p:pic>
          <p:nvPicPr>
            <p:cNvPr id="6" name="Picture 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99754">
              <a:off x="9585071" y="1116038"/>
              <a:ext cx="3158222" cy="3158222"/>
            </a:xfrm>
            <a:prstGeom prst="rect">
              <a:avLst/>
            </a:prstGeom>
          </p:spPr>
        </p:pic>
        <p:grpSp>
          <p:nvGrpSpPr>
            <p:cNvPr id="11" name="Group 10"/>
            <p:cNvGrpSpPr/>
            <p:nvPr/>
          </p:nvGrpSpPr>
          <p:grpSpPr>
            <a:xfrm>
              <a:off x="4604576" y="275722"/>
              <a:ext cx="4524067" cy="5726835"/>
              <a:chOff x="4586288" y="297009"/>
              <a:chExt cx="4524067" cy="5726835"/>
            </a:xfrm>
          </p:grpSpPr>
          <p:graphicFrame>
            <p:nvGraphicFramePr>
              <p:cNvPr id="9" name="Object 8"/>
              <p:cNvGraphicFramePr>
                <a:graphicFrameLocks noChangeAspect="1"/>
              </p:cNvGraphicFramePr>
              <p:nvPr/>
            </p:nvGraphicFramePr>
            <p:xfrm>
              <a:off x="4586288" y="297009"/>
              <a:ext cx="4466272" cy="5376719"/>
            </p:xfrm>
            <a:graphic>
              <a:graphicData uri="http://schemas.openxmlformats.org/presentationml/2006/ole">
                <mc:AlternateContent xmlns:mc="http://schemas.openxmlformats.org/markup-compatibility/2006">
                  <mc:Choice xmlns:v="urn:schemas-microsoft-com:vml" Requires="v">
                    <p:oleObj spid="_x0000_s22534" name="CorelDRAW" r:id="rId15" imgW="3628267" imgH="4369300" progId="CorelDRAW.Graphic.12">
                      <p:embed/>
                    </p:oleObj>
                  </mc:Choice>
                  <mc:Fallback>
                    <p:oleObj name="CorelDRAW" r:id="rId15" imgW="3628267" imgH="4369300" progId="CorelDRAW.Graphic.12">
                      <p:embed/>
                      <p:pic>
                        <p:nvPicPr>
                          <p:cNvPr id="9" name="Object 8"/>
                          <p:cNvPicPr/>
                          <p:nvPr/>
                        </p:nvPicPr>
                        <p:blipFill>
                          <a:blip r:embed="rId16"/>
                          <a:stretch>
                            <a:fillRect/>
                          </a:stretch>
                        </p:blipFill>
                        <p:spPr>
                          <a:xfrm>
                            <a:off x="4586288" y="297009"/>
                            <a:ext cx="4466272" cy="5376719"/>
                          </a:xfrm>
                          <a:prstGeom prst="rect">
                            <a:avLst/>
                          </a:prstGeom>
                        </p:spPr>
                      </p:pic>
                    </p:oleObj>
                  </mc:Fallback>
                </mc:AlternateContent>
              </a:graphicData>
            </a:graphic>
          </p:graphicFrame>
          <p:pic>
            <p:nvPicPr>
              <p:cNvPr id="3" name="Picture 2"/>
              <p:cNvPicPr>
                <a:picLocks noChangeAspect="1"/>
              </p:cNvPicPr>
              <p:nvPr/>
            </p:nvPicPr>
            <p:blipFill rotWithShape="1">
              <a:blip r:embed="rId17" cstate="print">
                <a:extLst>
                  <a:ext uri="{28A0092B-C50C-407E-A947-70E740481C1C}">
                    <a14:useLocalDpi xmlns:a14="http://schemas.microsoft.com/office/drawing/2010/main" val="0"/>
                  </a:ext>
                </a:extLst>
              </a:blip>
              <a:srcRect l="8523" r="11314"/>
              <a:stretch/>
            </p:blipFill>
            <p:spPr>
              <a:xfrm rot="21415961">
                <a:off x="5067738" y="1095833"/>
                <a:ext cx="3441285" cy="2857372"/>
              </a:xfrm>
              <a:prstGeom prst="rect">
                <a:avLst/>
              </a:prstGeom>
            </p:spPr>
          </p:pic>
          <p:sp>
            <p:nvSpPr>
              <p:cNvPr id="10" name="TextBox 9"/>
              <p:cNvSpPr txBox="1"/>
              <p:nvPr/>
            </p:nvSpPr>
            <p:spPr>
              <a:xfrm rot="21383350">
                <a:off x="5185500" y="3740929"/>
                <a:ext cx="3924855" cy="2282915"/>
              </a:xfrm>
              <a:prstGeom prst="rect">
                <a:avLst/>
              </a:prstGeom>
              <a:noFill/>
            </p:spPr>
            <p:txBody>
              <a:bodyPr wrap="square" rtlCol="0">
                <a:spAutoFit/>
              </a:bodyPr>
              <a:lstStyle/>
              <a:p>
                <a:r>
                  <a:rPr lang="en-GB" sz="2286" b="1" dirty="0"/>
                  <a:t>Sir Tim Berners-Lee</a:t>
                </a:r>
              </a:p>
              <a:p>
                <a:r>
                  <a:rPr lang="en-GB" sz="2286" dirty="0"/>
                  <a:t>WWW - INTERNET</a:t>
                </a:r>
              </a:p>
            </p:txBody>
          </p:sp>
        </p:grpSp>
        <p:sp>
          <p:nvSpPr>
            <p:cNvPr id="13" name="TextBox 12"/>
            <p:cNvSpPr txBox="1"/>
            <p:nvPr/>
          </p:nvSpPr>
          <p:spPr>
            <a:xfrm rot="209450">
              <a:off x="9070373" y="4389467"/>
              <a:ext cx="3924855" cy="1211749"/>
            </a:xfrm>
            <a:prstGeom prst="rect">
              <a:avLst/>
            </a:prstGeom>
            <a:noFill/>
          </p:spPr>
          <p:txBody>
            <a:bodyPr wrap="square" rtlCol="0">
              <a:spAutoFit/>
            </a:bodyPr>
            <a:lstStyle/>
            <a:p>
              <a:pPr algn="ctr"/>
              <a:r>
                <a:rPr lang="en-GB" sz="2286" b="1" dirty="0"/>
                <a:t>Thomas Edison</a:t>
              </a:r>
            </a:p>
            <a:p>
              <a:pPr algn="ctr"/>
              <a:r>
                <a:rPr lang="en-GB" sz="2286" dirty="0"/>
                <a:t>LIGHTBULB</a:t>
              </a:r>
            </a:p>
          </p:txBody>
        </p:sp>
      </p:grpSp>
      <p:pic>
        <p:nvPicPr>
          <p:cNvPr id="16" name="Picture 1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21167113">
            <a:off x="1297467" y="4158255"/>
            <a:ext cx="1849921" cy="1849921"/>
          </a:xfrm>
          <a:prstGeom prst="rect">
            <a:avLst/>
          </a:prstGeom>
        </p:spPr>
      </p:pic>
      <p:sp>
        <p:nvSpPr>
          <p:cNvPr id="17" name="TextBox 16"/>
          <p:cNvSpPr txBox="1"/>
          <p:nvPr/>
        </p:nvSpPr>
        <p:spPr>
          <a:xfrm rot="21230110">
            <a:off x="897272" y="6033742"/>
            <a:ext cx="2927488" cy="674928"/>
          </a:xfrm>
          <a:prstGeom prst="rect">
            <a:avLst/>
          </a:prstGeom>
          <a:noFill/>
        </p:spPr>
        <p:txBody>
          <a:bodyPr wrap="square" rtlCol="0">
            <a:spAutoFit/>
          </a:bodyPr>
          <a:lstStyle/>
          <a:p>
            <a:pPr algn="ctr"/>
            <a:r>
              <a:rPr lang="en-GB" sz="2000" b="1" dirty="0"/>
              <a:t>Frank Whittle</a:t>
            </a:r>
          </a:p>
          <a:p>
            <a:pPr algn="ctr"/>
            <a:r>
              <a:rPr lang="en-GB" sz="1786" dirty="0"/>
              <a:t>JET ENGINE</a:t>
            </a:r>
          </a:p>
        </p:txBody>
      </p:sp>
      <p:pic>
        <p:nvPicPr>
          <p:cNvPr id="19" name="Picture 18"/>
          <p:cNvPicPr>
            <a:picLocks noChangeAspect="1"/>
          </p:cNvPicPr>
          <p:nvPr/>
        </p:nvPicPr>
        <p:blipFill rotWithShape="1">
          <a:blip r:embed="rId19" cstate="print">
            <a:extLst>
              <a:ext uri="{28A0092B-C50C-407E-A947-70E740481C1C}">
                <a14:useLocalDpi xmlns:a14="http://schemas.microsoft.com/office/drawing/2010/main" val="0"/>
              </a:ext>
            </a:extLst>
          </a:blip>
          <a:srcRect l="16769" r="25903"/>
          <a:stretch/>
        </p:blipFill>
        <p:spPr>
          <a:xfrm rot="279501">
            <a:off x="4031645" y="4012591"/>
            <a:ext cx="1837260" cy="1873590"/>
          </a:xfrm>
          <a:prstGeom prst="rect">
            <a:avLst/>
          </a:prstGeom>
        </p:spPr>
      </p:pic>
      <p:sp>
        <p:nvSpPr>
          <p:cNvPr id="20" name="TextBox 19"/>
          <p:cNvSpPr txBox="1"/>
          <p:nvPr/>
        </p:nvSpPr>
        <p:spPr>
          <a:xfrm rot="247710">
            <a:off x="3348647" y="5900654"/>
            <a:ext cx="2927488" cy="795859"/>
          </a:xfrm>
          <a:prstGeom prst="rect">
            <a:avLst/>
          </a:prstGeom>
          <a:noFill/>
        </p:spPr>
        <p:txBody>
          <a:bodyPr wrap="square" rtlCol="0">
            <a:spAutoFit/>
          </a:bodyPr>
          <a:lstStyle/>
          <a:p>
            <a:pPr algn="ctr"/>
            <a:r>
              <a:rPr lang="en-GB" sz="2286" b="1" dirty="0"/>
              <a:t>Henry Ford</a:t>
            </a:r>
          </a:p>
          <a:p>
            <a:pPr algn="ctr"/>
            <a:r>
              <a:rPr lang="en-GB" sz="2286" dirty="0"/>
              <a:t>FORD</a:t>
            </a:r>
          </a:p>
        </p:txBody>
      </p:sp>
      <p:pic>
        <p:nvPicPr>
          <p:cNvPr id="22" name="Picture 2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450937">
            <a:off x="6854693" y="3977422"/>
            <a:ext cx="1899176" cy="2000466"/>
          </a:xfrm>
          <a:prstGeom prst="rect">
            <a:avLst/>
          </a:prstGeom>
        </p:spPr>
      </p:pic>
      <p:sp>
        <p:nvSpPr>
          <p:cNvPr id="23" name="TextBox 22"/>
          <p:cNvSpPr txBox="1"/>
          <p:nvPr/>
        </p:nvSpPr>
        <p:spPr>
          <a:xfrm rot="410638">
            <a:off x="6065160" y="5953781"/>
            <a:ext cx="2927488" cy="795859"/>
          </a:xfrm>
          <a:prstGeom prst="rect">
            <a:avLst/>
          </a:prstGeom>
          <a:noFill/>
        </p:spPr>
        <p:txBody>
          <a:bodyPr wrap="square" rtlCol="0">
            <a:spAutoFit/>
          </a:bodyPr>
          <a:lstStyle/>
          <a:p>
            <a:pPr algn="ctr"/>
            <a:r>
              <a:rPr lang="en-GB" sz="2286" b="1" dirty="0"/>
              <a:t>Sir Norman Foster</a:t>
            </a:r>
          </a:p>
          <a:p>
            <a:pPr algn="ctr"/>
            <a:r>
              <a:rPr lang="en-GB" sz="2286" dirty="0"/>
              <a:t>ARCHITECT</a:t>
            </a:r>
          </a:p>
        </p:txBody>
      </p:sp>
    </p:spTree>
    <p:extLst>
      <p:ext uri="{BB962C8B-B14F-4D97-AF65-F5344CB8AC3E}">
        <p14:creationId xmlns:p14="http://schemas.microsoft.com/office/powerpoint/2010/main" val="5778477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Object 16"/>
          <p:cNvGraphicFramePr>
            <a:graphicFrameLocks noChangeAspect="1"/>
          </p:cNvGraphicFramePr>
          <p:nvPr/>
        </p:nvGraphicFramePr>
        <p:xfrm>
          <a:off x="6587281" y="3540131"/>
          <a:ext cx="2890384" cy="3376839"/>
        </p:xfrm>
        <a:graphic>
          <a:graphicData uri="http://schemas.openxmlformats.org/presentationml/2006/ole">
            <mc:AlternateContent xmlns:mc="http://schemas.openxmlformats.org/markup-compatibility/2006">
              <mc:Choice xmlns:v="urn:schemas-microsoft-com:vml" Requires="v">
                <p:oleObj spid="_x0000_s23553" name="CorelDRAW" r:id="rId3" imgW="4046484" imgH="4727133" progId="CorelDRAW.Graphic.12">
                  <p:embed/>
                </p:oleObj>
              </mc:Choice>
              <mc:Fallback>
                <p:oleObj name="CorelDRAW" r:id="rId3" imgW="4046484" imgH="4727133" progId="CorelDRAW.Graphic.12">
                  <p:embed/>
                  <p:pic>
                    <p:nvPicPr>
                      <p:cNvPr id="17" name="Object 16"/>
                      <p:cNvPicPr/>
                      <p:nvPr/>
                    </p:nvPicPr>
                    <p:blipFill>
                      <a:blip r:embed="rId4"/>
                      <a:stretch>
                        <a:fillRect/>
                      </a:stretch>
                    </p:blipFill>
                    <p:spPr>
                      <a:xfrm>
                        <a:off x="6587281" y="3540131"/>
                        <a:ext cx="2890384" cy="3376839"/>
                      </a:xfrm>
                      <a:prstGeom prst="rect">
                        <a:avLst/>
                      </a:prstGeom>
                    </p:spPr>
                  </p:pic>
                </p:oleObj>
              </mc:Fallback>
            </mc:AlternateContent>
          </a:graphicData>
        </a:graphic>
      </p:graphicFrame>
      <p:graphicFrame>
        <p:nvGraphicFramePr>
          <p:cNvPr id="14" name="Object 13"/>
          <p:cNvGraphicFramePr>
            <a:graphicFrameLocks noChangeAspect="1"/>
          </p:cNvGraphicFramePr>
          <p:nvPr/>
        </p:nvGraphicFramePr>
        <p:xfrm>
          <a:off x="3771844" y="3354521"/>
          <a:ext cx="2815437" cy="3400382"/>
        </p:xfrm>
        <a:graphic>
          <a:graphicData uri="http://schemas.openxmlformats.org/presentationml/2006/ole">
            <mc:AlternateContent xmlns:mc="http://schemas.openxmlformats.org/markup-compatibility/2006">
              <mc:Choice xmlns:v="urn:schemas-microsoft-com:vml" Requires="v">
                <p:oleObj spid="_x0000_s23554" name="CorelDRAW" r:id="rId5" imgW="3599474" imgH="4346238" progId="CorelDRAW.Graphic.12">
                  <p:embed/>
                </p:oleObj>
              </mc:Choice>
              <mc:Fallback>
                <p:oleObj name="CorelDRAW" r:id="rId5" imgW="3599474" imgH="4346238" progId="CorelDRAW.Graphic.12">
                  <p:embed/>
                  <p:pic>
                    <p:nvPicPr>
                      <p:cNvPr id="14" name="Object 13"/>
                      <p:cNvPicPr/>
                      <p:nvPr/>
                    </p:nvPicPr>
                    <p:blipFill>
                      <a:blip r:embed="rId6"/>
                      <a:stretch>
                        <a:fillRect/>
                      </a:stretch>
                    </p:blipFill>
                    <p:spPr>
                      <a:xfrm>
                        <a:off x="3771844" y="3354521"/>
                        <a:ext cx="2815437" cy="3400382"/>
                      </a:xfrm>
                      <a:prstGeom prst="rect">
                        <a:avLst/>
                      </a:prstGeom>
                    </p:spPr>
                  </p:pic>
                </p:oleObj>
              </mc:Fallback>
            </mc:AlternateContent>
          </a:graphicData>
        </a:graphic>
      </p:graphicFrame>
      <p:graphicFrame>
        <p:nvGraphicFramePr>
          <p:cNvPr id="11" name="Object 10"/>
          <p:cNvGraphicFramePr>
            <a:graphicFrameLocks noChangeAspect="1"/>
          </p:cNvGraphicFramePr>
          <p:nvPr/>
        </p:nvGraphicFramePr>
        <p:xfrm>
          <a:off x="575032" y="3253708"/>
          <a:ext cx="3243562" cy="3795020"/>
        </p:xfrm>
        <a:graphic>
          <a:graphicData uri="http://schemas.openxmlformats.org/presentationml/2006/ole">
            <mc:AlternateContent xmlns:mc="http://schemas.openxmlformats.org/markup-compatibility/2006">
              <mc:Choice xmlns:v="urn:schemas-microsoft-com:vml" Requires="v">
                <p:oleObj spid="_x0000_s23555" name="CorelDRAW" r:id="rId7" imgW="3948948" imgH="4621188" progId="CorelDRAW.Graphic.12">
                  <p:embed/>
                </p:oleObj>
              </mc:Choice>
              <mc:Fallback>
                <p:oleObj name="CorelDRAW" r:id="rId7" imgW="3948948" imgH="4621188" progId="CorelDRAW.Graphic.12">
                  <p:embed/>
                  <p:pic>
                    <p:nvPicPr>
                      <p:cNvPr id="11" name="Object 10"/>
                      <p:cNvPicPr/>
                      <p:nvPr/>
                    </p:nvPicPr>
                    <p:blipFill>
                      <a:blip r:embed="rId8"/>
                      <a:stretch>
                        <a:fillRect/>
                      </a:stretch>
                    </p:blipFill>
                    <p:spPr>
                      <a:xfrm>
                        <a:off x="575032" y="3253708"/>
                        <a:ext cx="3243562" cy="3795020"/>
                      </a:xfrm>
                      <a:prstGeom prst="rect">
                        <a:avLst/>
                      </a:prstGeom>
                    </p:spPr>
                  </p:pic>
                </p:oleObj>
              </mc:Fallback>
            </mc:AlternateContent>
          </a:graphicData>
        </a:graphic>
      </p:graphicFrame>
      <p:graphicFrame>
        <p:nvGraphicFramePr>
          <p:cNvPr id="8" name="Object 7"/>
          <p:cNvGraphicFramePr>
            <a:graphicFrameLocks noChangeAspect="1"/>
          </p:cNvGraphicFramePr>
          <p:nvPr/>
        </p:nvGraphicFramePr>
        <p:xfrm>
          <a:off x="6319373" y="123120"/>
          <a:ext cx="3205627" cy="3752127"/>
        </p:xfrm>
        <a:graphic>
          <a:graphicData uri="http://schemas.openxmlformats.org/presentationml/2006/ole">
            <mc:AlternateContent xmlns:mc="http://schemas.openxmlformats.org/markup-compatibility/2006">
              <mc:Choice xmlns:v="urn:schemas-microsoft-com:vml" Requires="v">
                <p:oleObj spid="_x0000_s23556" name="CorelDRAW" r:id="rId9" imgW="4022730" imgH="4709115" progId="CorelDRAW.Graphic.12">
                  <p:embed/>
                </p:oleObj>
              </mc:Choice>
              <mc:Fallback>
                <p:oleObj name="CorelDRAW" r:id="rId9" imgW="4022730" imgH="4709115" progId="CorelDRAW.Graphic.12">
                  <p:embed/>
                  <p:pic>
                    <p:nvPicPr>
                      <p:cNvPr id="8" name="Object 7"/>
                      <p:cNvPicPr/>
                      <p:nvPr/>
                    </p:nvPicPr>
                    <p:blipFill>
                      <a:blip r:embed="rId10"/>
                      <a:stretch>
                        <a:fillRect/>
                      </a:stretch>
                    </p:blipFill>
                    <p:spPr>
                      <a:xfrm>
                        <a:off x="6319373" y="123120"/>
                        <a:ext cx="3205627" cy="3752127"/>
                      </a:xfrm>
                      <a:prstGeom prst="rect">
                        <a:avLst/>
                      </a:prstGeom>
                    </p:spPr>
                  </p:pic>
                </p:oleObj>
              </mc:Fallback>
            </mc:AlternateContent>
          </a:graphicData>
        </a:graphic>
      </p:graphicFrame>
      <p:graphicFrame>
        <p:nvGraphicFramePr>
          <p:cNvPr id="2" name="Object 1"/>
          <p:cNvGraphicFramePr>
            <a:graphicFrameLocks noChangeAspect="1"/>
          </p:cNvGraphicFramePr>
          <p:nvPr/>
        </p:nvGraphicFramePr>
        <p:xfrm>
          <a:off x="528709" y="0"/>
          <a:ext cx="2998054" cy="3609474"/>
        </p:xfrm>
        <a:graphic>
          <a:graphicData uri="http://schemas.openxmlformats.org/presentationml/2006/ole">
            <mc:AlternateContent xmlns:mc="http://schemas.openxmlformats.org/markup-compatibility/2006">
              <mc:Choice xmlns:v="urn:schemas-microsoft-com:vml" Requires="v">
                <p:oleObj spid="_x0000_s23557" name="CorelDRAW" r:id="rId11" imgW="3626828" imgH="4367859" progId="CorelDRAW.Graphic.12">
                  <p:embed/>
                </p:oleObj>
              </mc:Choice>
              <mc:Fallback>
                <p:oleObj name="CorelDRAW" r:id="rId11" imgW="3626828" imgH="4367859" progId="CorelDRAW.Graphic.12">
                  <p:embed/>
                  <p:pic>
                    <p:nvPicPr>
                      <p:cNvPr id="2" name="Object 1"/>
                      <p:cNvPicPr/>
                      <p:nvPr/>
                    </p:nvPicPr>
                    <p:blipFill>
                      <a:blip r:embed="rId12"/>
                      <a:stretch>
                        <a:fillRect/>
                      </a:stretch>
                    </p:blipFill>
                    <p:spPr>
                      <a:xfrm>
                        <a:off x="528709" y="0"/>
                        <a:ext cx="2998054" cy="3609474"/>
                      </a:xfrm>
                      <a:prstGeom prst="rect">
                        <a:avLst/>
                      </a:prstGeom>
                    </p:spPr>
                  </p:pic>
                </p:oleObj>
              </mc:Fallback>
            </mc:AlternateContent>
          </a:graphicData>
        </a:graphic>
      </p:graphicFrame>
      <p:pic>
        <p:nvPicPr>
          <p:cNvPr id="3" name="Picture 2"/>
          <p:cNvPicPr>
            <a:picLocks noChangeAspect="1"/>
          </p:cNvPicPr>
          <p:nvPr/>
        </p:nvPicPr>
        <p:blipFill rotWithShape="1">
          <a:blip r:embed="rId13" cstate="print">
            <a:extLst>
              <a:ext uri="{28A0092B-C50C-407E-A947-70E740481C1C}">
                <a14:useLocalDpi xmlns:a14="http://schemas.microsoft.com/office/drawing/2010/main" val="0"/>
              </a:ext>
            </a:extLst>
          </a:blip>
          <a:srcRect l="23496" r="17481"/>
          <a:stretch/>
        </p:blipFill>
        <p:spPr>
          <a:xfrm rot="21434812">
            <a:off x="1046367" y="391287"/>
            <a:ext cx="1962738" cy="2212976"/>
          </a:xfrm>
          <a:prstGeom prst="rect">
            <a:avLst/>
          </a:prstGeom>
        </p:spPr>
      </p:pic>
      <p:sp>
        <p:nvSpPr>
          <p:cNvPr id="4" name="TextBox 3"/>
          <p:cNvSpPr txBox="1"/>
          <p:nvPr/>
        </p:nvSpPr>
        <p:spPr>
          <a:xfrm rot="21397218">
            <a:off x="561560" y="2671858"/>
            <a:ext cx="2927488" cy="795859"/>
          </a:xfrm>
          <a:prstGeom prst="rect">
            <a:avLst/>
          </a:prstGeom>
          <a:noFill/>
        </p:spPr>
        <p:txBody>
          <a:bodyPr wrap="square" rtlCol="0">
            <a:spAutoFit/>
          </a:bodyPr>
          <a:lstStyle/>
          <a:p>
            <a:pPr algn="ctr"/>
            <a:r>
              <a:rPr lang="en-GB" sz="2286" b="1" dirty="0"/>
              <a:t>Elon Musk</a:t>
            </a:r>
          </a:p>
          <a:p>
            <a:pPr algn="ctr"/>
            <a:r>
              <a:rPr lang="en-GB" sz="2286" dirty="0"/>
              <a:t>TESLA</a:t>
            </a:r>
          </a:p>
        </p:txBody>
      </p:sp>
      <p:graphicFrame>
        <p:nvGraphicFramePr>
          <p:cNvPr id="5" name="Object 4"/>
          <p:cNvGraphicFramePr>
            <a:graphicFrameLocks noChangeAspect="1"/>
          </p:cNvGraphicFramePr>
          <p:nvPr/>
        </p:nvGraphicFramePr>
        <p:xfrm>
          <a:off x="3539478" y="0"/>
          <a:ext cx="2970814" cy="3609474"/>
        </p:xfrm>
        <a:graphic>
          <a:graphicData uri="http://schemas.openxmlformats.org/presentationml/2006/ole">
            <mc:AlternateContent xmlns:mc="http://schemas.openxmlformats.org/markup-compatibility/2006">
              <mc:Choice xmlns:v="urn:schemas-microsoft-com:vml" Requires="v">
                <p:oleObj spid="_x0000_s23558" name="CorelDRAW" r:id="rId14" imgW="3603793" imgH="4378670" progId="CorelDRAW.Graphic.12">
                  <p:embed/>
                </p:oleObj>
              </mc:Choice>
              <mc:Fallback>
                <p:oleObj name="CorelDRAW" r:id="rId14" imgW="3603793" imgH="4378670" progId="CorelDRAW.Graphic.12">
                  <p:embed/>
                  <p:pic>
                    <p:nvPicPr>
                      <p:cNvPr id="5" name="Object 4"/>
                      <p:cNvPicPr/>
                      <p:nvPr/>
                    </p:nvPicPr>
                    <p:blipFill>
                      <a:blip r:embed="rId15"/>
                      <a:stretch>
                        <a:fillRect/>
                      </a:stretch>
                    </p:blipFill>
                    <p:spPr>
                      <a:xfrm>
                        <a:off x="3539478" y="0"/>
                        <a:ext cx="2970814" cy="3609474"/>
                      </a:xfrm>
                      <a:prstGeom prst="rect">
                        <a:avLst/>
                      </a:prstGeom>
                    </p:spPr>
                  </p:pic>
                </p:oleObj>
              </mc:Fallback>
            </mc:AlternateContent>
          </a:graphicData>
        </a:graphic>
      </p:graphicFrame>
      <p:sp>
        <p:nvSpPr>
          <p:cNvPr id="6" name="TextBox 5"/>
          <p:cNvSpPr txBox="1"/>
          <p:nvPr/>
        </p:nvSpPr>
        <p:spPr>
          <a:xfrm rot="212527">
            <a:off x="3529317" y="2673574"/>
            <a:ext cx="2927488" cy="861774"/>
          </a:xfrm>
          <a:prstGeom prst="rect">
            <a:avLst/>
          </a:prstGeom>
          <a:noFill/>
        </p:spPr>
        <p:txBody>
          <a:bodyPr wrap="square" rtlCol="0">
            <a:spAutoFit/>
          </a:bodyPr>
          <a:lstStyle/>
          <a:p>
            <a:pPr algn="ctr"/>
            <a:r>
              <a:rPr lang="en-GB" sz="2500" b="1" dirty="0"/>
              <a:t>Jeff Bezos</a:t>
            </a:r>
          </a:p>
          <a:p>
            <a:pPr algn="ctr"/>
            <a:r>
              <a:rPr lang="en-GB" sz="2500" dirty="0"/>
              <a:t>AMAZON</a:t>
            </a:r>
          </a:p>
        </p:txBody>
      </p:sp>
      <p:pic>
        <p:nvPicPr>
          <p:cNvPr id="7" name="Picture 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979690" y="426528"/>
            <a:ext cx="2168281" cy="2168281"/>
          </a:xfrm>
          <a:prstGeom prst="rect">
            <a:avLst/>
          </a:prstGeom>
        </p:spPr>
      </p:pic>
      <p:pic>
        <p:nvPicPr>
          <p:cNvPr id="9" name="Picture 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509038">
            <a:off x="6901681" y="651858"/>
            <a:ext cx="2041011" cy="2041011"/>
          </a:xfrm>
          <a:prstGeom prst="rect">
            <a:avLst/>
          </a:prstGeom>
        </p:spPr>
      </p:pic>
      <p:sp>
        <p:nvSpPr>
          <p:cNvPr id="10" name="TextBox 9"/>
          <p:cNvSpPr txBox="1"/>
          <p:nvPr/>
        </p:nvSpPr>
        <p:spPr>
          <a:xfrm rot="532401">
            <a:off x="6243713" y="2790619"/>
            <a:ext cx="2927488" cy="861774"/>
          </a:xfrm>
          <a:prstGeom prst="rect">
            <a:avLst/>
          </a:prstGeom>
          <a:noFill/>
        </p:spPr>
        <p:txBody>
          <a:bodyPr wrap="square" rtlCol="0">
            <a:spAutoFit/>
          </a:bodyPr>
          <a:lstStyle/>
          <a:p>
            <a:pPr algn="ctr"/>
            <a:r>
              <a:rPr lang="en-GB" sz="2500" b="1" dirty="0"/>
              <a:t>Jamie McDonald</a:t>
            </a:r>
          </a:p>
          <a:p>
            <a:pPr algn="ctr"/>
            <a:r>
              <a:rPr lang="en-GB" sz="2500" dirty="0"/>
              <a:t>ADVENTUREMAN</a:t>
            </a:r>
          </a:p>
        </p:txBody>
      </p:sp>
      <p:pic>
        <p:nvPicPr>
          <p:cNvPr id="12" name="Picture 11"/>
          <p:cNvPicPr>
            <a:picLocks noChangeAspect="1"/>
          </p:cNvPicPr>
          <p:nvPr/>
        </p:nvPicPr>
        <p:blipFill rotWithShape="1">
          <a:blip r:embed="rId18" cstate="print">
            <a:extLst>
              <a:ext uri="{28A0092B-C50C-407E-A947-70E740481C1C}">
                <a14:useLocalDpi xmlns:a14="http://schemas.microsoft.com/office/drawing/2010/main" val="0"/>
              </a:ext>
            </a:extLst>
          </a:blip>
          <a:srcRect l="13486" r="12213"/>
          <a:stretch/>
        </p:blipFill>
        <p:spPr>
          <a:xfrm rot="21167813">
            <a:off x="994351" y="3875247"/>
            <a:ext cx="2312656" cy="2075054"/>
          </a:xfrm>
          <a:prstGeom prst="rect">
            <a:avLst/>
          </a:prstGeom>
        </p:spPr>
      </p:pic>
      <p:sp>
        <p:nvSpPr>
          <p:cNvPr id="13" name="TextBox 12"/>
          <p:cNvSpPr txBox="1"/>
          <p:nvPr/>
        </p:nvSpPr>
        <p:spPr>
          <a:xfrm rot="21166279">
            <a:off x="893519" y="5989727"/>
            <a:ext cx="2927488" cy="795859"/>
          </a:xfrm>
          <a:prstGeom prst="rect">
            <a:avLst/>
          </a:prstGeom>
          <a:noFill/>
        </p:spPr>
        <p:txBody>
          <a:bodyPr wrap="square" rtlCol="0">
            <a:spAutoFit/>
          </a:bodyPr>
          <a:lstStyle/>
          <a:p>
            <a:pPr algn="ctr"/>
            <a:r>
              <a:rPr lang="en-GB" sz="2286" b="1" dirty="0"/>
              <a:t>Bear </a:t>
            </a:r>
            <a:r>
              <a:rPr lang="en-GB" sz="2286" b="1" dirty="0" err="1"/>
              <a:t>Grylls</a:t>
            </a:r>
            <a:endParaRPr lang="en-GB" sz="2286" b="1" dirty="0"/>
          </a:p>
          <a:p>
            <a:pPr algn="ctr"/>
            <a:r>
              <a:rPr lang="en-GB" sz="2286" dirty="0"/>
              <a:t>ADVENTURER</a:t>
            </a:r>
          </a:p>
        </p:txBody>
      </p:sp>
      <p:pic>
        <p:nvPicPr>
          <p:cNvPr id="15" name="Picture 14"/>
          <p:cNvPicPr>
            <a:picLocks noChangeAspect="1"/>
          </p:cNvPicPr>
          <p:nvPr/>
        </p:nvPicPr>
        <p:blipFill rotWithShape="1">
          <a:blip r:embed="rId19" cstate="print">
            <a:extLst>
              <a:ext uri="{28A0092B-C50C-407E-A947-70E740481C1C}">
                <a14:useLocalDpi xmlns:a14="http://schemas.microsoft.com/office/drawing/2010/main" val="0"/>
              </a:ext>
            </a:extLst>
          </a:blip>
          <a:srcRect l="25564" r="20865"/>
          <a:stretch/>
        </p:blipFill>
        <p:spPr>
          <a:xfrm>
            <a:off x="4001539" y="3971036"/>
            <a:ext cx="2317834" cy="1698199"/>
          </a:xfrm>
          <a:prstGeom prst="rect">
            <a:avLst/>
          </a:prstGeom>
        </p:spPr>
      </p:pic>
      <p:sp>
        <p:nvSpPr>
          <p:cNvPr id="16" name="TextBox 15"/>
          <p:cNvSpPr txBox="1"/>
          <p:nvPr/>
        </p:nvSpPr>
        <p:spPr>
          <a:xfrm rot="21406235">
            <a:off x="3758787" y="5873116"/>
            <a:ext cx="2927488" cy="795859"/>
          </a:xfrm>
          <a:prstGeom prst="rect">
            <a:avLst/>
          </a:prstGeom>
          <a:noFill/>
        </p:spPr>
        <p:txBody>
          <a:bodyPr wrap="square" rtlCol="0">
            <a:spAutoFit/>
          </a:bodyPr>
          <a:lstStyle/>
          <a:p>
            <a:pPr algn="ctr"/>
            <a:r>
              <a:rPr lang="en-GB" sz="2286" b="1" dirty="0"/>
              <a:t>James Ketchell</a:t>
            </a:r>
          </a:p>
          <a:p>
            <a:pPr algn="ctr"/>
            <a:r>
              <a:rPr lang="en-GB" sz="2286" dirty="0"/>
              <a:t>ADVENTURER</a:t>
            </a:r>
          </a:p>
        </p:txBody>
      </p:sp>
      <p:pic>
        <p:nvPicPr>
          <p:cNvPr id="18" name="Picture 17"/>
          <p:cNvPicPr>
            <a:picLocks noChangeAspect="1"/>
          </p:cNvPicPr>
          <p:nvPr/>
        </p:nvPicPr>
        <p:blipFill rotWithShape="1">
          <a:blip r:embed="rId20">
            <a:extLst>
              <a:ext uri="{28A0092B-C50C-407E-A947-70E740481C1C}">
                <a14:useLocalDpi xmlns:a14="http://schemas.microsoft.com/office/drawing/2010/main" val="0"/>
              </a:ext>
            </a:extLst>
          </a:blip>
          <a:srcRect b="10969"/>
          <a:stretch/>
        </p:blipFill>
        <p:spPr>
          <a:xfrm rot="621879">
            <a:off x="7241666" y="3986421"/>
            <a:ext cx="1581612" cy="1941829"/>
          </a:xfrm>
          <a:prstGeom prst="rect">
            <a:avLst/>
          </a:prstGeom>
        </p:spPr>
      </p:pic>
      <p:sp>
        <p:nvSpPr>
          <p:cNvPr id="19" name="TextBox 18"/>
          <p:cNvSpPr txBox="1"/>
          <p:nvPr/>
        </p:nvSpPr>
        <p:spPr>
          <a:xfrm rot="512906">
            <a:off x="6384000" y="5914503"/>
            <a:ext cx="2927488" cy="795859"/>
          </a:xfrm>
          <a:prstGeom prst="rect">
            <a:avLst/>
          </a:prstGeom>
          <a:noFill/>
        </p:spPr>
        <p:txBody>
          <a:bodyPr wrap="square" rtlCol="0">
            <a:spAutoFit/>
          </a:bodyPr>
          <a:lstStyle/>
          <a:p>
            <a:pPr algn="ctr"/>
            <a:r>
              <a:rPr lang="en-GB" sz="2286" b="1" dirty="0"/>
              <a:t>Matt King OBE</a:t>
            </a:r>
          </a:p>
          <a:p>
            <a:pPr algn="ctr"/>
            <a:r>
              <a:rPr lang="en-GB" sz="2286" dirty="0"/>
              <a:t>LAWYER</a:t>
            </a:r>
          </a:p>
        </p:txBody>
      </p:sp>
    </p:spTree>
    <p:extLst>
      <p:ext uri="{BB962C8B-B14F-4D97-AF65-F5344CB8AC3E}">
        <p14:creationId xmlns:p14="http://schemas.microsoft.com/office/powerpoint/2010/main" val="18294272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Object 23"/>
          <p:cNvGraphicFramePr>
            <a:graphicFrameLocks noChangeAspect="1"/>
          </p:cNvGraphicFramePr>
          <p:nvPr/>
        </p:nvGraphicFramePr>
        <p:xfrm>
          <a:off x="6314988" y="3294533"/>
          <a:ext cx="3029809" cy="3574314"/>
        </p:xfrm>
        <a:graphic>
          <a:graphicData uri="http://schemas.openxmlformats.org/presentationml/2006/ole">
            <mc:AlternateContent xmlns:mc="http://schemas.openxmlformats.org/markup-compatibility/2006">
              <mc:Choice xmlns:v="urn:schemas-microsoft-com:vml" Requires="v">
                <p:oleObj spid="_x0000_s24577" name="CorelDRAW" r:id="rId3" imgW="3021457" imgH="3564268" progId="CorelDRAW.Graphic.12">
                  <p:embed/>
                </p:oleObj>
              </mc:Choice>
              <mc:Fallback>
                <p:oleObj name="CorelDRAW" r:id="rId3" imgW="3021457" imgH="3564268" progId="CorelDRAW.Graphic.12">
                  <p:embed/>
                  <p:pic>
                    <p:nvPicPr>
                      <p:cNvPr id="24" name="Object 23"/>
                      <p:cNvPicPr/>
                      <p:nvPr/>
                    </p:nvPicPr>
                    <p:blipFill>
                      <a:blip r:embed="rId4"/>
                      <a:stretch>
                        <a:fillRect/>
                      </a:stretch>
                    </p:blipFill>
                    <p:spPr>
                      <a:xfrm>
                        <a:off x="6314988" y="3294533"/>
                        <a:ext cx="3029809" cy="3574314"/>
                      </a:xfrm>
                      <a:prstGeom prst="rect">
                        <a:avLst/>
                      </a:prstGeom>
                    </p:spPr>
                  </p:pic>
                </p:oleObj>
              </mc:Fallback>
            </mc:AlternateContent>
          </a:graphicData>
        </a:graphic>
      </p:graphicFrame>
      <p:graphicFrame>
        <p:nvGraphicFramePr>
          <p:cNvPr id="18" name="Object 17"/>
          <p:cNvGraphicFramePr>
            <a:graphicFrameLocks noChangeAspect="1"/>
          </p:cNvGraphicFramePr>
          <p:nvPr/>
        </p:nvGraphicFramePr>
        <p:xfrm>
          <a:off x="417776" y="3499210"/>
          <a:ext cx="2915936" cy="3332901"/>
        </p:xfrm>
        <a:graphic>
          <a:graphicData uri="http://schemas.openxmlformats.org/presentationml/2006/ole">
            <mc:AlternateContent xmlns:mc="http://schemas.openxmlformats.org/markup-compatibility/2006">
              <mc:Choice xmlns:v="urn:schemas-microsoft-com:vml" Requires="v">
                <p:oleObj spid="_x0000_s24578" name="CorelDRAW" r:id="rId5" imgW="3275554" imgH="3742644" progId="CorelDRAW.Graphic.12">
                  <p:embed/>
                </p:oleObj>
              </mc:Choice>
              <mc:Fallback>
                <p:oleObj name="CorelDRAW" r:id="rId5" imgW="3275554" imgH="3742644" progId="CorelDRAW.Graphic.12">
                  <p:embed/>
                  <p:pic>
                    <p:nvPicPr>
                      <p:cNvPr id="18" name="Object 17"/>
                      <p:cNvPicPr/>
                      <p:nvPr/>
                    </p:nvPicPr>
                    <p:blipFill>
                      <a:blip r:embed="rId6"/>
                      <a:stretch>
                        <a:fillRect/>
                      </a:stretch>
                    </p:blipFill>
                    <p:spPr>
                      <a:xfrm>
                        <a:off x="417776" y="3499210"/>
                        <a:ext cx="2915936" cy="3332901"/>
                      </a:xfrm>
                      <a:prstGeom prst="rect">
                        <a:avLst/>
                      </a:prstGeom>
                    </p:spPr>
                  </p:pic>
                </p:oleObj>
              </mc:Fallback>
            </mc:AlternateContent>
          </a:graphicData>
        </a:graphic>
      </p:graphicFrame>
      <p:grpSp>
        <p:nvGrpSpPr>
          <p:cNvPr id="10" name="Group 9"/>
          <p:cNvGrpSpPr/>
          <p:nvPr/>
        </p:nvGrpSpPr>
        <p:grpSpPr>
          <a:xfrm>
            <a:off x="581706" y="104186"/>
            <a:ext cx="3302961" cy="3605666"/>
            <a:chOff x="280988" y="145860"/>
            <a:chExt cx="4146780" cy="4526818"/>
          </a:xfrm>
        </p:grpSpPr>
        <p:graphicFrame>
          <p:nvGraphicFramePr>
            <p:cNvPr id="4" name="Object 3"/>
            <p:cNvGraphicFramePr>
              <a:graphicFrameLocks noChangeAspect="1"/>
            </p:cNvGraphicFramePr>
            <p:nvPr/>
          </p:nvGraphicFramePr>
          <p:xfrm>
            <a:off x="280988" y="145860"/>
            <a:ext cx="3888676" cy="4526818"/>
          </p:xfrm>
          <a:graphic>
            <a:graphicData uri="http://schemas.openxmlformats.org/presentationml/2006/ole">
              <mc:AlternateContent xmlns:mc="http://schemas.openxmlformats.org/markup-compatibility/2006">
                <mc:Choice xmlns:v="urn:schemas-microsoft-com:vml" Requires="v">
                  <p:oleObj spid="_x0000_s24579" name="CorelDRAW" r:id="rId7" imgW="3096318" imgH="3603907" progId="CorelDRAW.Graphic.12">
                    <p:embed/>
                  </p:oleObj>
                </mc:Choice>
                <mc:Fallback>
                  <p:oleObj name="CorelDRAW" r:id="rId7" imgW="3096318" imgH="3603907" progId="CorelDRAW.Graphic.12">
                    <p:embed/>
                    <p:pic>
                      <p:nvPicPr>
                        <p:cNvPr id="4" name="Object 3"/>
                        <p:cNvPicPr/>
                        <p:nvPr/>
                      </p:nvPicPr>
                      <p:blipFill>
                        <a:blip r:embed="rId8"/>
                        <a:stretch>
                          <a:fillRect/>
                        </a:stretch>
                      </p:blipFill>
                      <p:spPr>
                        <a:xfrm>
                          <a:off x="280988" y="145860"/>
                          <a:ext cx="3888676" cy="4526818"/>
                        </a:xfrm>
                        <a:prstGeom prst="rect">
                          <a:avLst/>
                        </a:prstGeom>
                      </p:spPr>
                    </p:pic>
                  </p:oleObj>
                </mc:Fallback>
              </mc:AlternateContent>
            </a:graphicData>
          </a:graphic>
        </p:graphicFrame>
        <p:pic>
          <p:nvPicPr>
            <p:cNvPr id="8" name="Picture 7"/>
            <p:cNvPicPr>
              <a:picLocks noChangeAspect="1"/>
            </p:cNvPicPr>
            <p:nvPr/>
          </p:nvPicPr>
          <p:blipFill rotWithShape="1">
            <a:blip r:embed="rId9" cstate="print">
              <a:extLst>
                <a:ext uri="{28A0092B-C50C-407E-A947-70E740481C1C}">
                  <a14:useLocalDpi xmlns:a14="http://schemas.microsoft.com/office/drawing/2010/main" val="0"/>
                </a:ext>
              </a:extLst>
            </a:blip>
            <a:srcRect l="14270" t="4952" r="14071" b="31238"/>
            <a:stretch/>
          </p:blipFill>
          <p:spPr>
            <a:xfrm rot="21212505">
              <a:off x="950547" y="686175"/>
              <a:ext cx="2279953" cy="2842036"/>
            </a:xfrm>
            <a:prstGeom prst="rect">
              <a:avLst/>
            </a:prstGeom>
          </p:spPr>
        </p:pic>
        <p:sp>
          <p:nvSpPr>
            <p:cNvPr id="9" name="TextBox 8"/>
            <p:cNvSpPr txBox="1"/>
            <p:nvPr/>
          </p:nvSpPr>
          <p:spPr>
            <a:xfrm rot="21204323">
              <a:off x="329285" y="3500518"/>
              <a:ext cx="4098483" cy="999180"/>
            </a:xfrm>
            <a:prstGeom prst="rect">
              <a:avLst/>
            </a:prstGeom>
            <a:noFill/>
          </p:spPr>
          <p:txBody>
            <a:bodyPr wrap="square" rtlCol="0">
              <a:spAutoFit/>
            </a:bodyPr>
            <a:lstStyle/>
            <a:p>
              <a:pPr algn="ctr"/>
              <a:r>
                <a:rPr lang="en-GB" sz="2286" b="1" dirty="0"/>
                <a:t>John </a:t>
              </a:r>
              <a:r>
                <a:rPr lang="en-GB" sz="2286" b="1" dirty="0" err="1"/>
                <a:t>Logie</a:t>
              </a:r>
              <a:r>
                <a:rPr lang="en-GB" sz="2286" b="1" dirty="0"/>
                <a:t> Baird</a:t>
              </a:r>
            </a:p>
            <a:p>
              <a:pPr algn="ctr"/>
              <a:r>
                <a:rPr lang="en-GB" sz="2286" dirty="0"/>
                <a:t>TELEVISION</a:t>
              </a:r>
            </a:p>
          </p:txBody>
        </p:sp>
      </p:grpSp>
      <p:grpSp>
        <p:nvGrpSpPr>
          <p:cNvPr id="14" name="Group 13"/>
          <p:cNvGrpSpPr/>
          <p:nvPr/>
        </p:nvGrpSpPr>
        <p:grpSpPr>
          <a:xfrm>
            <a:off x="3351560" y="61548"/>
            <a:ext cx="3264491" cy="3338622"/>
            <a:chOff x="4341663" y="62521"/>
            <a:chExt cx="4570288" cy="4674071"/>
          </a:xfrm>
        </p:grpSpPr>
        <p:graphicFrame>
          <p:nvGraphicFramePr>
            <p:cNvPr id="12" name="Object 11"/>
            <p:cNvGraphicFramePr>
              <a:graphicFrameLocks noChangeAspect="1"/>
            </p:cNvGraphicFramePr>
            <p:nvPr/>
          </p:nvGraphicFramePr>
          <p:xfrm>
            <a:off x="4579959" y="62521"/>
            <a:ext cx="3913176" cy="4674071"/>
          </p:xfrm>
          <a:graphic>
            <a:graphicData uri="http://schemas.openxmlformats.org/presentationml/2006/ole">
              <mc:AlternateContent xmlns:mc="http://schemas.openxmlformats.org/markup-compatibility/2006">
                <mc:Choice xmlns:v="urn:schemas-microsoft-com:vml" Requires="v">
                  <p:oleObj spid="_x0000_s24580" name="CorelDRAW" r:id="rId10" imgW="2858057" imgH="3412919" progId="CorelDRAW.Graphic.12">
                    <p:embed/>
                  </p:oleObj>
                </mc:Choice>
                <mc:Fallback>
                  <p:oleObj name="CorelDRAW" r:id="rId10" imgW="2858057" imgH="3412919" progId="CorelDRAW.Graphic.12">
                    <p:embed/>
                    <p:pic>
                      <p:nvPicPr>
                        <p:cNvPr id="12" name="Object 11"/>
                        <p:cNvPicPr/>
                        <p:nvPr/>
                      </p:nvPicPr>
                      <p:blipFill>
                        <a:blip r:embed="rId11"/>
                        <a:stretch>
                          <a:fillRect/>
                        </a:stretch>
                      </p:blipFill>
                      <p:spPr>
                        <a:xfrm>
                          <a:off x="4579959" y="62521"/>
                          <a:ext cx="3913176" cy="4674071"/>
                        </a:xfrm>
                        <a:prstGeom prst="rect">
                          <a:avLst/>
                        </a:prstGeom>
                      </p:spPr>
                    </p:pic>
                  </p:oleObj>
                </mc:Fallback>
              </mc:AlternateContent>
            </a:graphicData>
          </a:graphic>
        </p:graphicFrame>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l="9461" r="33215"/>
            <a:stretch/>
          </p:blipFill>
          <p:spPr>
            <a:xfrm rot="21442342">
              <a:off x="5123726" y="432880"/>
              <a:ext cx="2789066" cy="3188421"/>
            </a:xfrm>
            <a:prstGeom prst="rect">
              <a:avLst/>
            </a:prstGeom>
          </p:spPr>
        </p:pic>
        <p:sp>
          <p:nvSpPr>
            <p:cNvPr id="13" name="TextBox 12"/>
            <p:cNvSpPr txBox="1"/>
            <p:nvPr/>
          </p:nvSpPr>
          <p:spPr>
            <a:xfrm rot="21420583">
              <a:off x="4341663" y="3576947"/>
              <a:ext cx="4570288" cy="1114203"/>
            </a:xfrm>
            <a:prstGeom prst="rect">
              <a:avLst/>
            </a:prstGeom>
            <a:noFill/>
          </p:spPr>
          <p:txBody>
            <a:bodyPr wrap="square" rtlCol="0">
              <a:spAutoFit/>
            </a:bodyPr>
            <a:lstStyle/>
            <a:p>
              <a:pPr algn="ctr"/>
              <a:r>
                <a:rPr lang="en-GB" sz="2286" b="1" dirty="0"/>
                <a:t>Bill Gates</a:t>
              </a:r>
            </a:p>
            <a:p>
              <a:pPr algn="ctr"/>
              <a:r>
                <a:rPr lang="en-GB" sz="2286" dirty="0"/>
                <a:t>MICROSOFT</a:t>
              </a:r>
            </a:p>
          </p:txBody>
        </p:sp>
      </p:grpSp>
      <p:graphicFrame>
        <p:nvGraphicFramePr>
          <p:cNvPr id="15" name="Object 14"/>
          <p:cNvGraphicFramePr>
            <a:graphicFrameLocks noChangeAspect="1"/>
          </p:cNvGraphicFramePr>
          <p:nvPr/>
        </p:nvGraphicFramePr>
        <p:xfrm>
          <a:off x="6359912" y="61548"/>
          <a:ext cx="3048484" cy="3499349"/>
        </p:xfrm>
        <a:graphic>
          <a:graphicData uri="http://schemas.openxmlformats.org/presentationml/2006/ole">
            <mc:AlternateContent xmlns:mc="http://schemas.openxmlformats.org/markup-compatibility/2006">
              <mc:Choice xmlns:v="urn:schemas-microsoft-com:vml" Requires="v">
                <p:oleObj spid="_x0000_s24581" name="CorelDRAW" r:id="rId13" imgW="3285272" imgH="3770751" progId="CorelDRAW.Graphic.12">
                  <p:embed/>
                </p:oleObj>
              </mc:Choice>
              <mc:Fallback>
                <p:oleObj name="CorelDRAW" r:id="rId13" imgW="3285272" imgH="3770751" progId="CorelDRAW.Graphic.12">
                  <p:embed/>
                  <p:pic>
                    <p:nvPicPr>
                      <p:cNvPr id="15" name="Object 14"/>
                      <p:cNvPicPr/>
                      <p:nvPr/>
                    </p:nvPicPr>
                    <p:blipFill>
                      <a:blip r:embed="rId14"/>
                      <a:stretch>
                        <a:fillRect/>
                      </a:stretch>
                    </p:blipFill>
                    <p:spPr>
                      <a:xfrm>
                        <a:off x="6359912" y="61548"/>
                        <a:ext cx="3048484" cy="3499349"/>
                      </a:xfrm>
                      <a:prstGeom prst="rect">
                        <a:avLst/>
                      </a:prstGeom>
                    </p:spPr>
                  </p:pic>
                </p:oleObj>
              </mc:Fallback>
            </mc:AlternateContent>
          </a:graphicData>
        </a:graphic>
      </p:graphicFrame>
      <p:pic>
        <p:nvPicPr>
          <p:cNvPr id="16" name="Picture 15"/>
          <p:cNvPicPr>
            <a:picLocks noChangeAspect="1"/>
          </p:cNvPicPr>
          <p:nvPr/>
        </p:nvPicPr>
        <p:blipFill rotWithShape="1">
          <a:blip r:embed="rId15">
            <a:extLst>
              <a:ext uri="{28A0092B-C50C-407E-A947-70E740481C1C}">
                <a14:useLocalDpi xmlns:a14="http://schemas.microsoft.com/office/drawing/2010/main" val="0"/>
              </a:ext>
            </a:extLst>
          </a:blip>
          <a:srcRect b="16282"/>
          <a:stretch/>
        </p:blipFill>
        <p:spPr>
          <a:xfrm rot="625341">
            <a:off x="6997465" y="537644"/>
            <a:ext cx="1853961" cy="2109449"/>
          </a:xfrm>
          <a:prstGeom prst="rect">
            <a:avLst/>
          </a:prstGeom>
        </p:spPr>
      </p:pic>
      <p:sp>
        <p:nvSpPr>
          <p:cNvPr id="17" name="TextBox 16"/>
          <p:cNvSpPr txBox="1"/>
          <p:nvPr/>
        </p:nvSpPr>
        <p:spPr>
          <a:xfrm rot="553439">
            <a:off x="6080850" y="2571853"/>
            <a:ext cx="3264491" cy="795859"/>
          </a:xfrm>
          <a:prstGeom prst="rect">
            <a:avLst/>
          </a:prstGeom>
          <a:noFill/>
        </p:spPr>
        <p:txBody>
          <a:bodyPr wrap="square" rtlCol="0">
            <a:spAutoFit/>
          </a:bodyPr>
          <a:lstStyle/>
          <a:p>
            <a:pPr algn="ctr"/>
            <a:r>
              <a:rPr lang="en-GB" sz="2286" b="1" dirty="0"/>
              <a:t>Alan Turing</a:t>
            </a:r>
          </a:p>
          <a:p>
            <a:pPr algn="ctr"/>
            <a:r>
              <a:rPr lang="en-GB" sz="2286" dirty="0"/>
              <a:t>MATHEMATICIAN</a:t>
            </a:r>
          </a:p>
        </p:txBody>
      </p:sp>
      <p:pic>
        <p:nvPicPr>
          <p:cNvPr id="19" name="Picture 18"/>
          <p:cNvPicPr>
            <a:picLocks noChangeAspect="1"/>
          </p:cNvPicPr>
          <p:nvPr/>
        </p:nvPicPr>
        <p:blipFill rotWithShape="1">
          <a:blip r:embed="rId16">
            <a:extLst>
              <a:ext uri="{28A0092B-C50C-407E-A947-70E740481C1C}">
                <a14:useLocalDpi xmlns:a14="http://schemas.microsoft.com/office/drawing/2010/main" val="0"/>
              </a:ext>
            </a:extLst>
          </a:blip>
          <a:srcRect l="4228" t="6865" r="41088" b="10108"/>
          <a:stretch/>
        </p:blipFill>
        <p:spPr>
          <a:xfrm rot="20989972">
            <a:off x="869207" y="4035125"/>
            <a:ext cx="1869477" cy="1772541"/>
          </a:xfrm>
          <a:prstGeom prst="rect">
            <a:avLst/>
          </a:prstGeom>
        </p:spPr>
      </p:pic>
      <p:sp>
        <p:nvSpPr>
          <p:cNvPr id="20" name="TextBox 19"/>
          <p:cNvSpPr txBox="1"/>
          <p:nvPr/>
        </p:nvSpPr>
        <p:spPr>
          <a:xfrm rot="21076009">
            <a:off x="427215" y="5973931"/>
            <a:ext cx="3264491" cy="664028"/>
          </a:xfrm>
          <a:prstGeom prst="rect">
            <a:avLst/>
          </a:prstGeom>
          <a:noFill/>
        </p:spPr>
        <p:txBody>
          <a:bodyPr wrap="square" rtlCol="0">
            <a:spAutoFit/>
          </a:bodyPr>
          <a:lstStyle/>
          <a:p>
            <a:pPr algn="ctr"/>
            <a:r>
              <a:rPr lang="en-GB" sz="2286" b="1" dirty="0"/>
              <a:t>Tony </a:t>
            </a:r>
            <a:r>
              <a:rPr lang="en-GB" sz="2286" b="1" dirty="0" err="1"/>
              <a:t>Tetro</a:t>
            </a:r>
            <a:endParaRPr lang="en-GB" sz="2286" b="1" dirty="0"/>
          </a:p>
          <a:p>
            <a:pPr algn="ctr"/>
            <a:r>
              <a:rPr lang="en-GB" sz="1429" dirty="0"/>
              <a:t>WORLDS GREATEST ART FORGER</a:t>
            </a:r>
          </a:p>
        </p:txBody>
      </p:sp>
      <p:graphicFrame>
        <p:nvGraphicFramePr>
          <p:cNvPr id="21" name="Object 20"/>
          <p:cNvGraphicFramePr>
            <a:graphicFrameLocks noChangeAspect="1"/>
          </p:cNvGraphicFramePr>
          <p:nvPr/>
        </p:nvGraphicFramePr>
        <p:xfrm>
          <a:off x="3539918" y="3358042"/>
          <a:ext cx="2819995" cy="3397928"/>
        </p:xfrm>
        <a:graphic>
          <a:graphicData uri="http://schemas.openxmlformats.org/presentationml/2006/ole">
            <mc:AlternateContent xmlns:mc="http://schemas.openxmlformats.org/markup-compatibility/2006">
              <mc:Choice xmlns:v="urn:schemas-microsoft-com:vml" Requires="v">
                <p:oleObj spid="_x0000_s24582" name="CorelDRAW" r:id="rId17" imgW="2827464" imgH="3407153" progId="CorelDRAW.Graphic.12">
                  <p:embed/>
                </p:oleObj>
              </mc:Choice>
              <mc:Fallback>
                <p:oleObj name="CorelDRAW" r:id="rId17" imgW="2827464" imgH="3407153" progId="CorelDRAW.Graphic.12">
                  <p:embed/>
                  <p:pic>
                    <p:nvPicPr>
                      <p:cNvPr id="21" name="Object 20"/>
                      <p:cNvPicPr/>
                      <p:nvPr/>
                    </p:nvPicPr>
                    <p:blipFill>
                      <a:blip r:embed="rId18"/>
                      <a:stretch>
                        <a:fillRect/>
                      </a:stretch>
                    </p:blipFill>
                    <p:spPr>
                      <a:xfrm>
                        <a:off x="3539918" y="3358042"/>
                        <a:ext cx="2819995" cy="3397928"/>
                      </a:xfrm>
                      <a:prstGeom prst="rect">
                        <a:avLst/>
                      </a:prstGeom>
                    </p:spPr>
                  </p:pic>
                </p:oleObj>
              </mc:Fallback>
            </mc:AlternateContent>
          </a:graphicData>
        </a:graphic>
      </p:graphicFrame>
      <p:pic>
        <p:nvPicPr>
          <p:cNvPr id="22" name="Picture 21"/>
          <p:cNvPicPr>
            <a:picLocks noChangeAspect="1"/>
          </p:cNvPicPr>
          <p:nvPr/>
        </p:nvPicPr>
        <p:blipFill rotWithShape="1">
          <a:blip r:embed="rId19" cstate="print">
            <a:extLst>
              <a:ext uri="{28A0092B-C50C-407E-A947-70E740481C1C}">
                <a14:useLocalDpi xmlns:a14="http://schemas.microsoft.com/office/drawing/2010/main" val="0"/>
              </a:ext>
            </a:extLst>
          </a:blip>
          <a:srcRect b="17489"/>
          <a:stretch/>
        </p:blipFill>
        <p:spPr>
          <a:xfrm>
            <a:off x="4030846" y="3620244"/>
            <a:ext cx="1868319" cy="2288296"/>
          </a:xfrm>
          <a:prstGeom prst="rect">
            <a:avLst/>
          </a:prstGeom>
        </p:spPr>
      </p:pic>
      <p:sp>
        <p:nvSpPr>
          <p:cNvPr id="23" name="TextBox 22"/>
          <p:cNvSpPr txBox="1"/>
          <p:nvPr/>
        </p:nvSpPr>
        <p:spPr>
          <a:xfrm>
            <a:off x="3287088" y="5962879"/>
            <a:ext cx="3264491" cy="641971"/>
          </a:xfrm>
          <a:prstGeom prst="rect">
            <a:avLst/>
          </a:prstGeom>
          <a:noFill/>
        </p:spPr>
        <p:txBody>
          <a:bodyPr wrap="square" rtlCol="0">
            <a:spAutoFit/>
          </a:bodyPr>
          <a:lstStyle/>
          <a:p>
            <a:pPr algn="ctr"/>
            <a:r>
              <a:rPr lang="en-GB" sz="1786" b="1" dirty="0"/>
              <a:t>Alexander Graham Bell</a:t>
            </a:r>
          </a:p>
          <a:p>
            <a:pPr algn="ctr"/>
            <a:r>
              <a:rPr lang="en-GB" sz="1786" dirty="0"/>
              <a:t>TELEPHONE</a:t>
            </a:r>
          </a:p>
        </p:txBody>
      </p:sp>
      <p:pic>
        <p:nvPicPr>
          <p:cNvPr id="26" name="Picture 25"/>
          <p:cNvPicPr>
            <a:picLocks noChangeAspect="1"/>
          </p:cNvPicPr>
          <p:nvPr/>
        </p:nvPicPr>
        <p:blipFill rotWithShape="1">
          <a:blip r:embed="rId20" cstate="print">
            <a:extLst>
              <a:ext uri="{28A0092B-C50C-407E-A947-70E740481C1C}">
                <a14:useLocalDpi xmlns:a14="http://schemas.microsoft.com/office/drawing/2010/main" val="0"/>
              </a:ext>
            </a:extLst>
          </a:blip>
          <a:srcRect l="2858" t="-23560" r="25429" b="23560"/>
          <a:stretch/>
        </p:blipFill>
        <p:spPr>
          <a:xfrm rot="282282">
            <a:off x="6661181" y="3539539"/>
            <a:ext cx="2337423" cy="2173989"/>
          </a:xfrm>
          <a:prstGeom prst="rect">
            <a:avLst/>
          </a:prstGeom>
        </p:spPr>
      </p:pic>
      <p:sp>
        <p:nvSpPr>
          <p:cNvPr id="27" name="TextBox 26"/>
          <p:cNvSpPr txBox="1"/>
          <p:nvPr/>
        </p:nvSpPr>
        <p:spPr>
          <a:xfrm rot="288853">
            <a:off x="6053632" y="5930246"/>
            <a:ext cx="3264491" cy="850617"/>
          </a:xfrm>
          <a:prstGeom prst="rect">
            <a:avLst/>
          </a:prstGeom>
          <a:noFill/>
        </p:spPr>
        <p:txBody>
          <a:bodyPr wrap="square" rtlCol="0">
            <a:spAutoFit/>
          </a:bodyPr>
          <a:lstStyle/>
          <a:p>
            <a:pPr algn="ctr"/>
            <a:r>
              <a:rPr lang="en-GB" sz="1786" b="1" dirty="0"/>
              <a:t>Dan Dicker</a:t>
            </a:r>
          </a:p>
          <a:p>
            <a:pPr algn="ctr"/>
            <a:r>
              <a:rPr lang="en-GB" sz="1571" dirty="0"/>
              <a:t>A SHORT WALK – ECO PRODUCTS</a:t>
            </a:r>
          </a:p>
        </p:txBody>
      </p:sp>
    </p:spTree>
    <p:extLst>
      <p:ext uri="{BB962C8B-B14F-4D97-AF65-F5344CB8AC3E}">
        <p14:creationId xmlns:p14="http://schemas.microsoft.com/office/powerpoint/2010/main" val="430758150"/>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279525" rtl="0" eaLnBrk="1" fontAlgn="base" latinLnBrk="0" hangingPunct="1">
          <a:lnSpc>
            <a:spcPct val="100000"/>
          </a:lnSpc>
          <a:spcBef>
            <a:spcPct val="0"/>
          </a:spcBef>
          <a:spcAft>
            <a:spcPct val="0"/>
          </a:spcAft>
          <a:buClrTx/>
          <a:buSzTx/>
          <a:buFontTx/>
          <a:buNone/>
          <a:tabLst/>
          <a:defRPr kumimoji="0" lang="en-GB" sz="25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279525" rtl="0" eaLnBrk="1" fontAlgn="base" latinLnBrk="0" hangingPunct="1">
          <a:lnSpc>
            <a:spcPct val="100000"/>
          </a:lnSpc>
          <a:spcBef>
            <a:spcPct val="0"/>
          </a:spcBef>
          <a:spcAft>
            <a:spcPct val="0"/>
          </a:spcAft>
          <a:buClrTx/>
          <a:buSzTx/>
          <a:buFontTx/>
          <a:buNone/>
          <a:tabLst/>
          <a:defRPr kumimoji="0" lang="en-GB" sz="25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31043</TotalTime>
  <Words>2809</Words>
  <Application>Microsoft Office PowerPoint</Application>
  <PresentationFormat>A4 Paper (210x297 mm)</PresentationFormat>
  <Paragraphs>446</Paragraphs>
  <Slides>55</Slides>
  <Notes>1</Notes>
  <HiddenSlides>0</HiddenSlides>
  <MMClips>0</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Shading, Rendering and Texture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Homework – when completed stick over this page</vt:lpstr>
      <vt:lpstr>PowerPoint Presentation</vt:lpstr>
      <vt:lpstr>PowerPoint Presentation</vt:lpstr>
      <vt:lpstr>Homework – when completed stick over this page</vt:lpstr>
      <vt:lpstr>PowerPoint Presentation</vt:lpstr>
      <vt:lpstr>Homework – when completed stick over this page</vt:lpstr>
      <vt:lpstr>Homework – when completed stick over this page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Adrian Jelf</dc:creator>
  <cp:lastModifiedBy>Adrian Jelf</cp:lastModifiedBy>
  <cp:revision>1356</cp:revision>
  <cp:lastPrinted>2020-07-02T11:51:05Z</cp:lastPrinted>
  <dcterms:created xsi:type="dcterms:W3CDTF">2006-09-18T18:16:20Z</dcterms:created>
  <dcterms:modified xsi:type="dcterms:W3CDTF">2021-03-01T15:51:11Z</dcterms:modified>
</cp:coreProperties>
</file>