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8" r:id="rId22"/>
    <p:sldId id="279" r:id="rId23"/>
    <p:sldId id="280" r:id="rId24"/>
    <p:sldId id="276"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19124B3-6239-4807-8A80-B1DF0C4111EA}" type="datetimeFigureOut">
              <a:rPr lang="en-GB" smtClean="0"/>
              <a:t>04/03/21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B39636-196B-477E-945C-5C6FAF6AFDE6}" type="slidenum">
              <a:rPr lang="en-GB" smtClean="0"/>
              <a:t>‹#›</a:t>
            </a:fld>
            <a:endParaRPr lang="en-GB"/>
          </a:p>
        </p:txBody>
      </p:sp>
    </p:spTree>
    <p:extLst>
      <p:ext uri="{BB962C8B-B14F-4D97-AF65-F5344CB8AC3E}">
        <p14:creationId xmlns:p14="http://schemas.microsoft.com/office/powerpoint/2010/main" val="622071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9124B3-6239-4807-8A80-B1DF0C4111EA}" type="datetimeFigureOut">
              <a:rPr lang="en-GB" smtClean="0"/>
              <a:t>04/03/21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B39636-196B-477E-945C-5C6FAF6AFDE6}" type="slidenum">
              <a:rPr lang="en-GB" smtClean="0"/>
              <a:t>‹#›</a:t>
            </a:fld>
            <a:endParaRPr lang="en-GB"/>
          </a:p>
        </p:txBody>
      </p:sp>
    </p:spTree>
    <p:extLst>
      <p:ext uri="{BB962C8B-B14F-4D97-AF65-F5344CB8AC3E}">
        <p14:creationId xmlns:p14="http://schemas.microsoft.com/office/powerpoint/2010/main" val="410314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9124B3-6239-4807-8A80-B1DF0C4111EA}" type="datetimeFigureOut">
              <a:rPr lang="en-GB" smtClean="0"/>
              <a:t>04/03/21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B39636-196B-477E-945C-5C6FAF6AFDE6}" type="slidenum">
              <a:rPr lang="en-GB" smtClean="0"/>
              <a:t>‹#›</a:t>
            </a:fld>
            <a:endParaRPr lang="en-GB"/>
          </a:p>
        </p:txBody>
      </p:sp>
    </p:spTree>
    <p:extLst>
      <p:ext uri="{BB962C8B-B14F-4D97-AF65-F5344CB8AC3E}">
        <p14:creationId xmlns:p14="http://schemas.microsoft.com/office/powerpoint/2010/main" val="3683815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9124B3-6239-4807-8A80-B1DF0C4111EA}" type="datetimeFigureOut">
              <a:rPr lang="en-GB" smtClean="0"/>
              <a:t>04/03/21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B39636-196B-477E-945C-5C6FAF6AFDE6}" type="slidenum">
              <a:rPr lang="en-GB" smtClean="0"/>
              <a:t>‹#›</a:t>
            </a:fld>
            <a:endParaRPr lang="en-GB"/>
          </a:p>
        </p:txBody>
      </p:sp>
    </p:spTree>
    <p:extLst>
      <p:ext uri="{BB962C8B-B14F-4D97-AF65-F5344CB8AC3E}">
        <p14:creationId xmlns:p14="http://schemas.microsoft.com/office/powerpoint/2010/main" val="1563565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19124B3-6239-4807-8A80-B1DF0C4111EA}" type="datetimeFigureOut">
              <a:rPr lang="en-GB" smtClean="0"/>
              <a:t>04/03/21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B39636-196B-477E-945C-5C6FAF6AFDE6}" type="slidenum">
              <a:rPr lang="en-GB" smtClean="0"/>
              <a:t>‹#›</a:t>
            </a:fld>
            <a:endParaRPr lang="en-GB"/>
          </a:p>
        </p:txBody>
      </p:sp>
    </p:spTree>
    <p:extLst>
      <p:ext uri="{BB962C8B-B14F-4D97-AF65-F5344CB8AC3E}">
        <p14:creationId xmlns:p14="http://schemas.microsoft.com/office/powerpoint/2010/main" val="676320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19124B3-6239-4807-8A80-B1DF0C4111EA}" type="datetimeFigureOut">
              <a:rPr lang="en-GB" smtClean="0"/>
              <a:t>04/03/21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B39636-196B-477E-945C-5C6FAF6AFDE6}" type="slidenum">
              <a:rPr lang="en-GB" smtClean="0"/>
              <a:t>‹#›</a:t>
            </a:fld>
            <a:endParaRPr lang="en-GB"/>
          </a:p>
        </p:txBody>
      </p:sp>
    </p:spTree>
    <p:extLst>
      <p:ext uri="{BB962C8B-B14F-4D97-AF65-F5344CB8AC3E}">
        <p14:creationId xmlns:p14="http://schemas.microsoft.com/office/powerpoint/2010/main" val="372823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19124B3-6239-4807-8A80-B1DF0C4111EA}" type="datetimeFigureOut">
              <a:rPr lang="en-GB" smtClean="0"/>
              <a:t>04/03/21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3B39636-196B-477E-945C-5C6FAF6AFDE6}" type="slidenum">
              <a:rPr lang="en-GB" smtClean="0"/>
              <a:t>‹#›</a:t>
            </a:fld>
            <a:endParaRPr lang="en-GB"/>
          </a:p>
        </p:txBody>
      </p:sp>
    </p:spTree>
    <p:extLst>
      <p:ext uri="{BB962C8B-B14F-4D97-AF65-F5344CB8AC3E}">
        <p14:creationId xmlns:p14="http://schemas.microsoft.com/office/powerpoint/2010/main" val="11537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19124B3-6239-4807-8A80-B1DF0C4111EA}" type="datetimeFigureOut">
              <a:rPr lang="en-GB" smtClean="0"/>
              <a:t>04/03/21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3B39636-196B-477E-945C-5C6FAF6AFDE6}" type="slidenum">
              <a:rPr lang="en-GB" smtClean="0"/>
              <a:t>‹#›</a:t>
            </a:fld>
            <a:endParaRPr lang="en-GB"/>
          </a:p>
        </p:txBody>
      </p:sp>
    </p:spTree>
    <p:extLst>
      <p:ext uri="{BB962C8B-B14F-4D97-AF65-F5344CB8AC3E}">
        <p14:creationId xmlns:p14="http://schemas.microsoft.com/office/powerpoint/2010/main" val="1714618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124B3-6239-4807-8A80-B1DF0C4111EA}" type="datetimeFigureOut">
              <a:rPr lang="en-GB" smtClean="0"/>
              <a:t>04/03/21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3B39636-196B-477E-945C-5C6FAF6AFDE6}" type="slidenum">
              <a:rPr lang="en-GB" smtClean="0"/>
              <a:t>‹#›</a:t>
            </a:fld>
            <a:endParaRPr lang="en-GB"/>
          </a:p>
        </p:txBody>
      </p:sp>
    </p:spTree>
    <p:extLst>
      <p:ext uri="{BB962C8B-B14F-4D97-AF65-F5344CB8AC3E}">
        <p14:creationId xmlns:p14="http://schemas.microsoft.com/office/powerpoint/2010/main" val="3131027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9124B3-6239-4807-8A80-B1DF0C4111EA}" type="datetimeFigureOut">
              <a:rPr lang="en-GB" smtClean="0"/>
              <a:t>04/03/21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B39636-196B-477E-945C-5C6FAF6AFDE6}" type="slidenum">
              <a:rPr lang="en-GB" smtClean="0"/>
              <a:t>‹#›</a:t>
            </a:fld>
            <a:endParaRPr lang="en-GB"/>
          </a:p>
        </p:txBody>
      </p:sp>
    </p:spTree>
    <p:extLst>
      <p:ext uri="{BB962C8B-B14F-4D97-AF65-F5344CB8AC3E}">
        <p14:creationId xmlns:p14="http://schemas.microsoft.com/office/powerpoint/2010/main" val="1979804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9124B3-6239-4807-8A80-B1DF0C4111EA}" type="datetimeFigureOut">
              <a:rPr lang="en-GB" smtClean="0"/>
              <a:t>04/03/21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B39636-196B-477E-945C-5C6FAF6AFDE6}" type="slidenum">
              <a:rPr lang="en-GB" smtClean="0"/>
              <a:t>‹#›</a:t>
            </a:fld>
            <a:endParaRPr lang="en-GB"/>
          </a:p>
        </p:txBody>
      </p:sp>
    </p:spTree>
    <p:extLst>
      <p:ext uri="{BB962C8B-B14F-4D97-AF65-F5344CB8AC3E}">
        <p14:creationId xmlns:p14="http://schemas.microsoft.com/office/powerpoint/2010/main" val="108224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124B3-6239-4807-8A80-B1DF0C4111EA}" type="datetimeFigureOut">
              <a:rPr lang="en-GB" smtClean="0"/>
              <a:t>04/03/21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39636-196B-477E-945C-5C6FAF6AFDE6}" type="slidenum">
              <a:rPr lang="en-GB" smtClean="0"/>
              <a:t>‹#›</a:t>
            </a:fld>
            <a:endParaRPr lang="en-GB"/>
          </a:p>
        </p:txBody>
      </p:sp>
    </p:spTree>
    <p:extLst>
      <p:ext uri="{BB962C8B-B14F-4D97-AF65-F5344CB8AC3E}">
        <p14:creationId xmlns:p14="http://schemas.microsoft.com/office/powerpoint/2010/main" val="3929296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g"/><Relationship Id="rId5" Type="http://schemas.openxmlformats.org/officeDocument/2006/relationships/image" Target="../media/image6.jpeg"/><Relationship Id="rId10" Type="http://schemas.openxmlformats.org/officeDocument/2006/relationships/image" Target="../media/image11.jpg"/><Relationship Id="rId4" Type="http://schemas.openxmlformats.org/officeDocument/2006/relationships/image" Target="../media/image5.jpeg"/><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Year 7 Textiles</a:t>
            </a:r>
            <a:endParaRPr lang="en-GB" dirty="0"/>
          </a:p>
        </p:txBody>
      </p:sp>
      <p:sp>
        <p:nvSpPr>
          <p:cNvPr id="3" name="Subtitle 2"/>
          <p:cNvSpPr>
            <a:spLocks noGrp="1"/>
          </p:cNvSpPr>
          <p:nvPr>
            <p:ph type="subTitle" idx="1"/>
          </p:nvPr>
        </p:nvSpPr>
        <p:spPr/>
        <p:txBody>
          <a:bodyPr/>
          <a:lstStyle/>
          <a:p>
            <a:r>
              <a:rPr lang="en-GB" dirty="0" smtClean="0"/>
              <a:t>Shadow Curriculum Work</a:t>
            </a:r>
            <a:endParaRPr lang="en-GB" dirty="0"/>
          </a:p>
        </p:txBody>
      </p:sp>
    </p:spTree>
    <p:extLst>
      <p:ext uri="{BB962C8B-B14F-4D97-AF65-F5344CB8AC3E}">
        <p14:creationId xmlns:p14="http://schemas.microsoft.com/office/powerpoint/2010/main" val="2958514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4157" y="1244509"/>
            <a:ext cx="3375660" cy="5026798"/>
          </a:xfrm>
          <a:prstGeom prst="rect">
            <a:avLst/>
          </a:prstGeom>
        </p:spPr>
      </p:pic>
      <p:sp>
        <p:nvSpPr>
          <p:cNvPr id="5" name="Title 4"/>
          <p:cNvSpPr>
            <a:spLocks noGrp="1"/>
          </p:cNvSpPr>
          <p:nvPr>
            <p:ph type="title"/>
          </p:nvPr>
        </p:nvSpPr>
        <p:spPr/>
        <p:txBody>
          <a:bodyPr/>
          <a:lstStyle/>
          <a:p>
            <a:pPr algn="ctr"/>
            <a:r>
              <a:rPr lang="en-GB" dirty="0" smtClean="0"/>
              <a:t>Leonardo Da Vinci: The Mona Lisa</a:t>
            </a:r>
            <a:endParaRPr lang="en-GB" dirty="0"/>
          </a:p>
        </p:txBody>
      </p:sp>
      <p:sp>
        <p:nvSpPr>
          <p:cNvPr id="6" name="TextBox 5"/>
          <p:cNvSpPr txBox="1"/>
          <p:nvPr/>
        </p:nvSpPr>
        <p:spPr>
          <a:xfrm>
            <a:off x="4187734" y="1436915"/>
            <a:ext cx="6958148" cy="4801314"/>
          </a:xfrm>
          <a:prstGeom prst="rect">
            <a:avLst/>
          </a:prstGeom>
          <a:noFill/>
        </p:spPr>
        <p:txBody>
          <a:bodyPr wrap="square" rtlCol="0">
            <a:spAutoFit/>
          </a:bodyPr>
          <a:lstStyle/>
          <a:p>
            <a:r>
              <a:rPr lang="en-GB" u="sng" dirty="0" smtClean="0"/>
              <a:t>What do you think the painting is trying to tell us about the person in it? (status, personality, mood, thoughts)</a:t>
            </a:r>
          </a:p>
          <a:p>
            <a:endParaRPr lang="en-GB" dirty="0"/>
          </a:p>
          <a:p>
            <a:endParaRPr lang="en-GB" dirty="0" smtClean="0"/>
          </a:p>
          <a:p>
            <a:endParaRPr lang="en-GB" dirty="0"/>
          </a:p>
          <a:p>
            <a:r>
              <a:rPr lang="en-GB" u="sng" dirty="0" smtClean="0"/>
              <a:t>Who do you think the person might be? (Look for clues in the way they are painted </a:t>
            </a:r>
            <a:r>
              <a:rPr lang="en-GB" u="sng" dirty="0" err="1" smtClean="0"/>
              <a:t>eg</a:t>
            </a:r>
            <a:r>
              <a:rPr lang="en-GB" u="sng" dirty="0" smtClean="0"/>
              <a:t>: what they are wearing)</a:t>
            </a:r>
          </a:p>
          <a:p>
            <a:endParaRPr lang="en-GB" u="sng" dirty="0"/>
          </a:p>
          <a:p>
            <a:endParaRPr lang="en-GB" dirty="0" smtClean="0"/>
          </a:p>
          <a:p>
            <a:endParaRPr lang="en-GB" dirty="0"/>
          </a:p>
          <a:p>
            <a:r>
              <a:rPr lang="en-GB" u="sng" dirty="0" smtClean="0"/>
              <a:t>Describe the portrait (use of colour, background, style of painting, how do you think it was made)</a:t>
            </a:r>
          </a:p>
          <a:p>
            <a:endParaRPr lang="en-GB" u="sng" dirty="0"/>
          </a:p>
          <a:p>
            <a:endParaRPr lang="en-GB" dirty="0" smtClean="0"/>
          </a:p>
          <a:p>
            <a:endParaRPr lang="en-GB" dirty="0"/>
          </a:p>
          <a:p>
            <a:r>
              <a:rPr lang="en-GB" u="sng" dirty="0" smtClean="0"/>
              <a:t>What do you think of the portrait? What do you like/ not like about it/ score /10</a:t>
            </a:r>
          </a:p>
        </p:txBody>
      </p:sp>
    </p:spTree>
    <p:extLst>
      <p:ext uri="{BB962C8B-B14F-4D97-AF65-F5344CB8AC3E}">
        <p14:creationId xmlns:p14="http://schemas.microsoft.com/office/powerpoint/2010/main" val="1459583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4565" y="1532708"/>
            <a:ext cx="4122807" cy="5013960"/>
          </a:xfrm>
          <a:prstGeom prst="rect">
            <a:avLst/>
          </a:prstGeom>
        </p:spPr>
      </p:pic>
      <p:sp>
        <p:nvSpPr>
          <p:cNvPr id="3" name="Title 2"/>
          <p:cNvSpPr>
            <a:spLocks noGrp="1"/>
          </p:cNvSpPr>
          <p:nvPr>
            <p:ph type="title"/>
          </p:nvPr>
        </p:nvSpPr>
        <p:spPr/>
        <p:txBody>
          <a:bodyPr/>
          <a:lstStyle/>
          <a:p>
            <a:pPr algn="ctr"/>
            <a:r>
              <a:rPr lang="en-GB" dirty="0" smtClean="0"/>
              <a:t>Giuseppe </a:t>
            </a:r>
            <a:r>
              <a:rPr lang="en-GB" dirty="0" err="1" smtClean="0"/>
              <a:t>Arcimboldo</a:t>
            </a:r>
            <a:r>
              <a:rPr lang="en-GB" dirty="0" smtClean="0"/>
              <a:t>: Portrait of Emperor Rudolf II</a:t>
            </a:r>
            <a:endParaRPr lang="en-GB" dirty="0"/>
          </a:p>
        </p:txBody>
      </p:sp>
      <p:pic>
        <p:nvPicPr>
          <p:cNvPr id="4" name="Picture 3"/>
          <p:cNvPicPr>
            <a:picLocks noChangeAspect="1"/>
          </p:cNvPicPr>
          <p:nvPr/>
        </p:nvPicPr>
        <p:blipFill>
          <a:blip r:embed="rId3"/>
          <a:stretch>
            <a:fillRect/>
          </a:stretch>
        </p:blipFill>
        <p:spPr>
          <a:xfrm>
            <a:off x="4699848" y="1532708"/>
            <a:ext cx="7047587" cy="4889416"/>
          </a:xfrm>
          <a:prstGeom prst="rect">
            <a:avLst/>
          </a:prstGeom>
        </p:spPr>
      </p:pic>
    </p:spTree>
    <p:extLst>
      <p:ext uri="{BB962C8B-B14F-4D97-AF65-F5344CB8AC3E}">
        <p14:creationId xmlns:p14="http://schemas.microsoft.com/office/powerpoint/2010/main" val="2791162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GB" dirty="0" smtClean="0"/>
              <a:t>Vincent Van Gogh: Self Portrait</a:t>
            </a:r>
            <a:endParaRPr lang="en-GB" dirty="0"/>
          </a:p>
        </p:txBody>
      </p:sp>
      <p:pic>
        <p:nvPicPr>
          <p:cNvPr id="4" name="Picture 3"/>
          <p:cNvPicPr>
            <a:picLocks noChangeAspect="1"/>
          </p:cNvPicPr>
          <p:nvPr/>
        </p:nvPicPr>
        <p:blipFill>
          <a:blip r:embed="rId2"/>
          <a:stretch>
            <a:fillRect/>
          </a:stretch>
        </p:blipFill>
        <p:spPr>
          <a:xfrm>
            <a:off x="478155" y="1320300"/>
            <a:ext cx="4286250" cy="5210175"/>
          </a:xfrm>
          <a:prstGeom prst="rect">
            <a:avLst/>
          </a:prstGeom>
        </p:spPr>
      </p:pic>
      <p:pic>
        <p:nvPicPr>
          <p:cNvPr id="5" name="Picture 4"/>
          <p:cNvPicPr>
            <a:picLocks noChangeAspect="1"/>
          </p:cNvPicPr>
          <p:nvPr/>
        </p:nvPicPr>
        <p:blipFill>
          <a:blip r:embed="rId3"/>
          <a:stretch>
            <a:fillRect/>
          </a:stretch>
        </p:blipFill>
        <p:spPr>
          <a:xfrm>
            <a:off x="4764405" y="1480679"/>
            <a:ext cx="7047587" cy="4889416"/>
          </a:xfrm>
          <a:prstGeom prst="rect">
            <a:avLst/>
          </a:prstGeom>
        </p:spPr>
      </p:pic>
    </p:spTree>
    <p:extLst>
      <p:ext uri="{BB962C8B-B14F-4D97-AF65-F5344CB8AC3E}">
        <p14:creationId xmlns:p14="http://schemas.microsoft.com/office/powerpoint/2010/main" val="2586866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3238" y="1690688"/>
            <a:ext cx="3547687" cy="4501128"/>
          </a:xfrm>
          <a:prstGeom prst="rect">
            <a:avLst/>
          </a:prstGeom>
        </p:spPr>
      </p:pic>
      <p:sp>
        <p:nvSpPr>
          <p:cNvPr id="3" name="Title 2"/>
          <p:cNvSpPr>
            <a:spLocks noGrp="1"/>
          </p:cNvSpPr>
          <p:nvPr>
            <p:ph type="title"/>
          </p:nvPr>
        </p:nvSpPr>
        <p:spPr/>
        <p:txBody>
          <a:bodyPr/>
          <a:lstStyle/>
          <a:p>
            <a:pPr algn="ctr"/>
            <a:r>
              <a:rPr lang="en-GB" dirty="0" smtClean="0"/>
              <a:t>Pablo Picasso: Weeping Woman</a:t>
            </a:r>
            <a:endParaRPr lang="en-GB" dirty="0"/>
          </a:p>
        </p:txBody>
      </p:sp>
      <p:pic>
        <p:nvPicPr>
          <p:cNvPr id="4" name="Picture 3"/>
          <p:cNvPicPr>
            <a:picLocks noChangeAspect="1"/>
          </p:cNvPicPr>
          <p:nvPr/>
        </p:nvPicPr>
        <p:blipFill>
          <a:blip r:embed="rId3"/>
          <a:stretch>
            <a:fillRect/>
          </a:stretch>
        </p:blipFill>
        <p:spPr>
          <a:xfrm>
            <a:off x="4385887" y="1496544"/>
            <a:ext cx="7047587" cy="4889416"/>
          </a:xfrm>
          <a:prstGeom prst="rect">
            <a:avLst/>
          </a:prstGeom>
        </p:spPr>
      </p:pic>
    </p:spTree>
    <p:extLst>
      <p:ext uri="{BB962C8B-B14F-4D97-AF65-F5344CB8AC3E}">
        <p14:creationId xmlns:p14="http://schemas.microsoft.com/office/powerpoint/2010/main" val="2230248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9587" y="1636122"/>
            <a:ext cx="3740196" cy="4860905"/>
          </a:xfrm>
          <a:prstGeom prst="rect">
            <a:avLst/>
          </a:prstGeom>
        </p:spPr>
      </p:pic>
      <p:sp>
        <p:nvSpPr>
          <p:cNvPr id="3" name="Title 2"/>
          <p:cNvSpPr>
            <a:spLocks noGrp="1"/>
          </p:cNvSpPr>
          <p:nvPr>
            <p:ph type="title"/>
          </p:nvPr>
        </p:nvSpPr>
        <p:spPr/>
        <p:txBody>
          <a:bodyPr/>
          <a:lstStyle/>
          <a:p>
            <a:pPr algn="ctr"/>
            <a:r>
              <a:rPr lang="en-GB" dirty="0" smtClean="0"/>
              <a:t>Frieda Kahlo: Self Portrait with Thorn Necklace and Humming Bird</a:t>
            </a:r>
            <a:endParaRPr lang="en-GB" dirty="0"/>
          </a:p>
        </p:txBody>
      </p:sp>
      <p:pic>
        <p:nvPicPr>
          <p:cNvPr id="4" name="Picture 3"/>
          <p:cNvPicPr>
            <a:picLocks noChangeAspect="1"/>
          </p:cNvPicPr>
          <p:nvPr/>
        </p:nvPicPr>
        <p:blipFill>
          <a:blip r:embed="rId3"/>
          <a:stretch>
            <a:fillRect/>
          </a:stretch>
        </p:blipFill>
        <p:spPr>
          <a:xfrm>
            <a:off x="4496800" y="1690688"/>
            <a:ext cx="7047587" cy="4889416"/>
          </a:xfrm>
          <a:prstGeom prst="rect">
            <a:avLst/>
          </a:prstGeom>
        </p:spPr>
      </p:pic>
    </p:spTree>
    <p:extLst>
      <p:ext uri="{BB962C8B-B14F-4D97-AF65-F5344CB8AC3E}">
        <p14:creationId xmlns:p14="http://schemas.microsoft.com/office/powerpoint/2010/main" val="2001939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976" y="1457054"/>
            <a:ext cx="4046492" cy="4792932"/>
          </a:xfrm>
          <a:prstGeom prst="rect">
            <a:avLst/>
          </a:prstGeom>
        </p:spPr>
      </p:pic>
      <p:sp>
        <p:nvSpPr>
          <p:cNvPr id="3" name="Title 2"/>
          <p:cNvSpPr>
            <a:spLocks noGrp="1"/>
          </p:cNvSpPr>
          <p:nvPr>
            <p:ph type="title"/>
          </p:nvPr>
        </p:nvSpPr>
        <p:spPr/>
        <p:txBody>
          <a:bodyPr/>
          <a:lstStyle/>
          <a:p>
            <a:pPr algn="ctr"/>
            <a:r>
              <a:rPr lang="en-GB" dirty="0" smtClean="0"/>
              <a:t>Julian Opie</a:t>
            </a:r>
            <a:endParaRPr lang="en-GB" dirty="0"/>
          </a:p>
        </p:txBody>
      </p:sp>
      <p:pic>
        <p:nvPicPr>
          <p:cNvPr id="4" name="Picture 3"/>
          <p:cNvPicPr>
            <a:picLocks noChangeAspect="1"/>
          </p:cNvPicPr>
          <p:nvPr/>
        </p:nvPicPr>
        <p:blipFill>
          <a:blip r:embed="rId3"/>
          <a:stretch>
            <a:fillRect/>
          </a:stretch>
        </p:blipFill>
        <p:spPr>
          <a:xfrm>
            <a:off x="4946468" y="1525629"/>
            <a:ext cx="7047587" cy="4889416"/>
          </a:xfrm>
          <a:prstGeom prst="rect">
            <a:avLst/>
          </a:prstGeom>
        </p:spPr>
      </p:pic>
    </p:spTree>
    <p:extLst>
      <p:ext uri="{BB962C8B-B14F-4D97-AF65-F5344CB8AC3E}">
        <p14:creationId xmlns:p14="http://schemas.microsoft.com/office/powerpoint/2010/main" val="1682626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Task 2: Self Portrait in the style of ….</a:t>
            </a:r>
            <a:endParaRPr lang="en-GB" dirty="0"/>
          </a:p>
        </p:txBody>
      </p:sp>
      <p:sp>
        <p:nvSpPr>
          <p:cNvPr id="3" name="Content Placeholder 2"/>
          <p:cNvSpPr>
            <a:spLocks noGrp="1"/>
          </p:cNvSpPr>
          <p:nvPr>
            <p:ph idx="1"/>
          </p:nvPr>
        </p:nvSpPr>
        <p:spPr/>
        <p:txBody>
          <a:bodyPr/>
          <a:lstStyle/>
          <a:p>
            <a:pPr marL="0" indent="0">
              <a:buNone/>
            </a:pPr>
            <a:r>
              <a:rPr lang="en-GB" dirty="0" smtClean="0"/>
              <a:t>For your next task I would like you to create a self portrait of yourself in the style of one of the artists you have looked at. You can draw, paint or even use a computer programme to create your portrait.</a:t>
            </a:r>
            <a:endParaRPr lang="en-GB" dirty="0"/>
          </a:p>
        </p:txBody>
      </p:sp>
      <p:pic>
        <p:nvPicPr>
          <p:cNvPr id="4" name="Picture 3"/>
          <p:cNvPicPr>
            <a:picLocks noChangeAspect="1"/>
          </p:cNvPicPr>
          <p:nvPr/>
        </p:nvPicPr>
        <p:blipFill rotWithShape="1">
          <a:blip r:embed="rId2"/>
          <a:srcRect l="32762" r="32593"/>
          <a:stretch/>
        </p:blipFill>
        <p:spPr>
          <a:xfrm>
            <a:off x="281867" y="3152503"/>
            <a:ext cx="2785728" cy="2927986"/>
          </a:xfrm>
          <a:prstGeom prst="rect">
            <a:avLst/>
          </a:prstGeom>
        </p:spPr>
      </p:pic>
      <p:pic>
        <p:nvPicPr>
          <p:cNvPr id="5" name="Picture 4"/>
          <p:cNvPicPr>
            <a:picLocks noChangeAspect="1"/>
          </p:cNvPicPr>
          <p:nvPr/>
        </p:nvPicPr>
        <p:blipFill>
          <a:blip r:embed="rId3"/>
          <a:stretch>
            <a:fillRect/>
          </a:stretch>
        </p:blipFill>
        <p:spPr>
          <a:xfrm>
            <a:off x="3284294" y="3448594"/>
            <a:ext cx="2518096" cy="3272246"/>
          </a:xfrm>
          <a:prstGeom prst="rect">
            <a:avLst/>
          </a:prstGeom>
        </p:spPr>
      </p:pic>
      <p:pic>
        <p:nvPicPr>
          <p:cNvPr id="6" name="Picture 5"/>
          <p:cNvPicPr>
            <a:picLocks noChangeAspect="1"/>
          </p:cNvPicPr>
          <p:nvPr/>
        </p:nvPicPr>
        <p:blipFill>
          <a:blip r:embed="rId4"/>
          <a:stretch>
            <a:fillRect/>
          </a:stretch>
        </p:blipFill>
        <p:spPr>
          <a:xfrm>
            <a:off x="6019089" y="3448594"/>
            <a:ext cx="1876425" cy="2428875"/>
          </a:xfrm>
          <a:prstGeom prst="rect">
            <a:avLst/>
          </a:prstGeom>
        </p:spPr>
      </p:pic>
      <p:pic>
        <p:nvPicPr>
          <p:cNvPr id="7" name="Picture 6"/>
          <p:cNvPicPr>
            <a:picLocks noChangeAspect="1"/>
          </p:cNvPicPr>
          <p:nvPr/>
        </p:nvPicPr>
        <p:blipFill>
          <a:blip r:embed="rId5"/>
          <a:stretch>
            <a:fillRect/>
          </a:stretch>
        </p:blipFill>
        <p:spPr>
          <a:xfrm>
            <a:off x="8112213" y="3563577"/>
            <a:ext cx="2186697" cy="3157263"/>
          </a:xfrm>
          <a:prstGeom prst="rect">
            <a:avLst/>
          </a:prstGeom>
        </p:spPr>
      </p:pic>
    </p:spTree>
    <p:extLst>
      <p:ext uri="{BB962C8B-B14F-4D97-AF65-F5344CB8AC3E}">
        <p14:creationId xmlns:p14="http://schemas.microsoft.com/office/powerpoint/2010/main" val="959473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Week 3: Word Art</a:t>
            </a:r>
            <a:endParaRPr lang="en-GB" dirty="0"/>
          </a:p>
        </p:txBody>
      </p:sp>
      <p:sp>
        <p:nvSpPr>
          <p:cNvPr id="3" name="Content Placeholder 2"/>
          <p:cNvSpPr>
            <a:spLocks noGrp="1"/>
          </p:cNvSpPr>
          <p:nvPr>
            <p:ph idx="1"/>
          </p:nvPr>
        </p:nvSpPr>
        <p:spPr/>
        <p:txBody>
          <a:bodyPr/>
          <a:lstStyle/>
          <a:p>
            <a:pPr marL="0" indent="0">
              <a:buNone/>
            </a:pPr>
            <a:r>
              <a:rPr lang="en-GB" dirty="0" smtClean="0"/>
              <a:t>Create a piece of artwork based on your name. Write your name creating the letters using objects and colours that reflect your interests and personality.</a:t>
            </a:r>
            <a:endParaRPr lang="en-GB" dirty="0"/>
          </a:p>
        </p:txBody>
      </p:sp>
      <p:pic>
        <p:nvPicPr>
          <p:cNvPr id="4" name="Picture 3"/>
          <p:cNvPicPr>
            <a:picLocks noChangeAspect="1"/>
          </p:cNvPicPr>
          <p:nvPr/>
        </p:nvPicPr>
        <p:blipFill>
          <a:blip r:embed="rId2"/>
          <a:stretch>
            <a:fillRect/>
          </a:stretch>
        </p:blipFill>
        <p:spPr>
          <a:xfrm>
            <a:off x="619668" y="3277824"/>
            <a:ext cx="5282341" cy="1642519"/>
          </a:xfrm>
          <a:prstGeom prst="rect">
            <a:avLst/>
          </a:prstGeom>
        </p:spPr>
      </p:pic>
      <p:pic>
        <p:nvPicPr>
          <p:cNvPr id="5" name="Picture 4"/>
          <p:cNvPicPr>
            <a:picLocks noChangeAspect="1"/>
          </p:cNvPicPr>
          <p:nvPr/>
        </p:nvPicPr>
        <p:blipFill>
          <a:blip r:embed="rId3"/>
          <a:stretch>
            <a:fillRect/>
          </a:stretch>
        </p:blipFill>
        <p:spPr>
          <a:xfrm>
            <a:off x="3048000" y="4869835"/>
            <a:ext cx="3350397" cy="1748488"/>
          </a:xfrm>
          <a:prstGeom prst="rect">
            <a:avLst/>
          </a:prstGeom>
        </p:spPr>
      </p:pic>
      <p:pic>
        <p:nvPicPr>
          <p:cNvPr id="6" name="Picture 5"/>
          <p:cNvPicPr>
            <a:picLocks noChangeAspect="1"/>
          </p:cNvPicPr>
          <p:nvPr/>
        </p:nvPicPr>
        <p:blipFill>
          <a:blip r:embed="rId4"/>
          <a:stretch>
            <a:fillRect/>
          </a:stretch>
        </p:blipFill>
        <p:spPr>
          <a:xfrm>
            <a:off x="8516983" y="2710951"/>
            <a:ext cx="3155769" cy="2283151"/>
          </a:xfrm>
          <a:prstGeom prst="rect">
            <a:avLst/>
          </a:prstGeom>
        </p:spPr>
      </p:pic>
      <p:pic>
        <p:nvPicPr>
          <p:cNvPr id="1026" name="Picture 2" descr="Teen Custom Name Art College Dorm Wall Decor High School | Ets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6291" y="4992943"/>
            <a:ext cx="3007716" cy="1772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533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Week 4: Textiles Decoration Techniques </a:t>
            </a:r>
            <a:endParaRPr lang="en-GB" dirty="0"/>
          </a:p>
        </p:txBody>
      </p:sp>
      <p:sp>
        <p:nvSpPr>
          <p:cNvPr id="3" name="Content Placeholder 2"/>
          <p:cNvSpPr>
            <a:spLocks noGrp="1"/>
          </p:cNvSpPr>
          <p:nvPr>
            <p:ph idx="1"/>
          </p:nvPr>
        </p:nvSpPr>
        <p:spPr/>
        <p:txBody>
          <a:bodyPr>
            <a:normAutofit fontScale="70000" lnSpcReduction="20000"/>
          </a:bodyPr>
          <a:lstStyle/>
          <a:p>
            <a:pPr marL="0" indent="0">
              <a:buNone/>
            </a:pPr>
            <a:r>
              <a:rPr lang="en-GB" dirty="0" smtClean="0"/>
              <a:t>There are lots of different methods for adding decoration to Textiles. Choose from one of the following tasks.</a:t>
            </a:r>
          </a:p>
          <a:p>
            <a:pPr marL="0" indent="0">
              <a:buNone/>
            </a:pPr>
            <a:endParaRPr lang="en-GB" dirty="0"/>
          </a:p>
          <a:p>
            <a:pPr marL="0" indent="0">
              <a:buNone/>
            </a:pPr>
            <a:r>
              <a:rPr lang="en-GB" dirty="0" smtClean="0"/>
              <a:t>Task 1: Make an information leaflet or poster about different textiles decorations techniques for each technique find out the following information:</a:t>
            </a:r>
          </a:p>
          <a:p>
            <a:pPr>
              <a:buFontTx/>
              <a:buChar char="-"/>
            </a:pPr>
            <a:r>
              <a:rPr lang="en-GB" dirty="0" smtClean="0"/>
              <a:t>What it is</a:t>
            </a:r>
          </a:p>
          <a:p>
            <a:pPr>
              <a:buFontTx/>
              <a:buChar char="-"/>
            </a:pPr>
            <a:r>
              <a:rPr lang="en-GB" dirty="0" smtClean="0"/>
              <a:t>How it is done</a:t>
            </a:r>
          </a:p>
          <a:p>
            <a:pPr>
              <a:buFontTx/>
              <a:buChar char="-"/>
            </a:pPr>
            <a:r>
              <a:rPr lang="en-GB" dirty="0" smtClean="0"/>
              <a:t>Describe the effect that it gives to the fabric. How does it add decoration?</a:t>
            </a:r>
          </a:p>
          <a:p>
            <a:pPr>
              <a:buFontTx/>
              <a:buChar char="-"/>
            </a:pPr>
            <a:r>
              <a:rPr lang="en-GB" dirty="0" smtClean="0"/>
              <a:t>Find some pictures of examples of the technique</a:t>
            </a:r>
          </a:p>
          <a:p>
            <a:pPr>
              <a:buFontTx/>
              <a:buChar char="-"/>
            </a:pPr>
            <a:r>
              <a:rPr lang="en-GB" dirty="0" smtClean="0"/>
              <a:t>What do you like/ not like about the effect created by each technique</a:t>
            </a:r>
          </a:p>
          <a:p>
            <a:pPr>
              <a:buFontTx/>
              <a:buChar char="-"/>
            </a:pPr>
            <a:r>
              <a:rPr lang="en-GB" dirty="0" smtClean="0"/>
              <a:t>What might you use the technique to decorate </a:t>
            </a:r>
            <a:r>
              <a:rPr lang="en-GB" dirty="0" err="1" smtClean="0"/>
              <a:t>eg</a:t>
            </a:r>
            <a:r>
              <a:rPr lang="en-GB" dirty="0" smtClean="0"/>
              <a:t>: cushions/ bags …</a:t>
            </a:r>
          </a:p>
          <a:p>
            <a:pPr marL="0" indent="0">
              <a:buNone/>
            </a:pPr>
            <a:r>
              <a:rPr lang="en-GB" dirty="0" smtClean="0"/>
              <a:t>Produce an information sheet about the following techniques: Hand embroidery (find out the names and include pictures of different types of stitches), appliqué and tie dye (find out the names of and include pictures of different designs which you can create).</a:t>
            </a:r>
          </a:p>
          <a:p>
            <a:pPr marL="0" indent="0">
              <a:buNone/>
            </a:pPr>
            <a:endParaRPr lang="en-GB" dirty="0"/>
          </a:p>
        </p:txBody>
      </p:sp>
    </p:spTree>
    <p:extLst>
      <p:ext uri="{BB962C8B-B14F-4D97-AF65-F5344CB8AC3E}">
        <p14:creationId xmlns:p14="http://schemas.microsoft.com/office/powerpoint/2010/main" val="3733499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Week 4 </a:t>
            </a:r>
            <a:r>
              <a:rPr lang="en-GB" dirty="0" err="1" smtClean="0"/>
              <a:t>Cont</a:t>
            </a:r>
            <a:r>
              <a:rPr lang="en-GB" dirty="0" smtClean="0"/>
              <a:t> …</a:t>
            </a:r>
            <a:endParaRPr lang="en-GB" dirty="0"/>
          </a:p>
        </p:txBody>
      </p:sp>
      <p:sp>
        <p:nvSpPr>
          <p:cNvPr id="3" name="Content Placeholder 2"/>
          <p:cNvSpPr>
            <a:spLocks noGrp="1"/>
          </p:cNvSpPr>
          <p:nvPr>
            <p:ph idx="1"/>
          </p:nvPr>
        </p:nvSpPr>
        <p:spPr/>
        <p:txBody>
          <a:bodyPr/>
          <a:lstStyle/>
          <a:p>
            <a:pPr marL="0" indent="0">
              <a:buNone/>
            </a:pPr>
            <a:r>
              <a:rPr lang="en-GB" dirty="0" smtClean="0"/>
              <a:t>Or you might like to try the following task if you have the required equipment …</a:t>
            </a:r>
          </a:p>
          <a:p>
            <a:pPr marL="0" indent="0">
              <a:buNone/>
            </a:pPr>
            <a:endParaRPr lang="en-GB" dirty="0"/>
          </a:p>
          <a:p>
            <a:pPr marL="0" indent="0">
              <a:buNone/>
            </a:pPr>
            <a:r>
              <a:rPr lang="en-GB" dirty="0" smtClean="0"/>
              <a:t>Produce a sample of different types of hand embroidery stitches. There are lots of </a:t>
            </a:r>
            <a:r>
              <a:rPr lang="en-GB" dirty="0" err="1" smtClean="0"/>
              <a:t>youtube</a:t>
            </a:r>
            <a:r>
              <a:rPr lang="en-GB" dirty="0" smtClean="0"/>
              <a:t> tutorials which you can use to help you. Try to have a go at </a:t>
            </a:r>
          </a:p>
          <a:p>
            <a:pPr>
              <a:buFontTx/>
              <a:buChar char="-"/>
            </a:pPr>
            <a:r>
              <a:rPr lang="en-GB" dirty="0" smtClean="0"/>
              <a:t>Running stitch</a:t>
            </a:r>
          </a:p>
          <a:p>
            <a:pPr>
              <a:buFontTx/>
              <a:buChar char="-"/>
            </a:pPr>
            <a:r>
              <a:rPr lang="en-GB" dirty="0" smtClean="0"/>
              <a:t>Back stitch</a:t>
            </a:r>
          </a:p>
          <a:p>
            <a:pPr>
              <a:buFontTx/>
              <a:buChar char="-"/>
            </a:pPr>
            <a:r>
              <a:rPr lang="en-GB" dirty="0" smtClean="0"/>
              <a:t>Whipping stitch</a:t>
            </a:r>
          </a:p>
        </p:txBody>
      </p:sp>
      <p:pic>
        <p:nvPicPr>
          <p:cNvPr id="4" name="Picture 3"/>
          <p:cNvPicPr>
            <a:picLocks noChangeAspect="1"/>
          </p:cNvPicPr>
          <p:nvPr/>
        </p:nvPicPr>
        <p:blipFill>
          <a:blip r:embed="rId2"/>
          <a:stretch>
            <a:fillRect/>
          </a:stretch>
        </p:blipFill>
        <p:spPr>
          <a:xfrm>
            <a:off x="4441371" y="4413742"/>
            <a:ext cx="1930172" cy="1445766"/>
          </a:xfrm>
          <a:prstGeom prst="rect">
            <a:avLst/>
          </a:prstGeom>
        </p:spPr>
      </p:pic>
      <p:pic>
        <p:nvPicPr>
          <p:cNvPr id="5" name="Picture 4"/>
          <p:cNvPicPr>
            <a:picLocks noChangeAspect="1"/>
          </p:cNvPicPr>
          <p:nvPr/>
        </p:nvPicPr>
        <p:blipFill>
          <a:blip r:embed="rId3"/>
          <a:stretch>
            <a:fillRect/>
          </a:stretch>
        </p:blipFill>
        <p:spPr>
          <a:xfrm>
            <a:off x="6583680" y="4413742"/>
            <a:ext cx="2219598" cy="1480472"/>
          </a:xfrm>
          <a:prstGeom prst="rect">
            <a:avLst/>
          </a:prstGeom>
        </p:spPr>
      </p:pic>
      <p:pic>
        <p:nvPicPr>
          <p:cNvPr id="6" name="Picture 5"/>
          <p:cNvPicPr>
            <a:picLocks noChangeAspect="1"/>
          </p:cNvPicPr>
          <p:nvPr/>
        </p:nvPicPr>
        <p:blipFill>
          <a:blip r:embed="rId4"/>
          <a:stretch>
            <a:fillRect/>
          </a:stretch>
        </p:blipFill>
        <p:spPr>
          <a:xfrm>
            <a:off x="8990645" y="4413742"/>
            <a:ext cx="2363155" cy="1551805"/>
          </a:xfrm>
          <a:prstGeom prst="rect">
            <a:avLst/>
          </a:prstGeom>
        </p:spPr>
      </p:pic>
    </p:spTree>
    <p:extLst>
      <p:ext uri="{BB962C8B-B14F-4D97-AF65-F5344CB8AC3E}">
        <p14:creationId xmlns:p14="http://schemas.microsoft.com/office/powerpoint/2010/main" val="620147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4704"/>
          </a:xfrm>
        </p:spPr>
        <p:txBody>
          <a:bodyPr/>
          <a:lstStyle/>
          <a:p>
            <a:pPr algn="ctr"/>
            <a:r>
              <a:rPr lang="en-GB" u="sng" dirty="0" smtClean="0"/>
              <a:t>Y7 Textiles: Shadow Curriculum</a:t>
            </a:r>
            <a:endParaRPr lang="en-GB" u="sng" dirty="0"/>
          </a:p>
        </p:txBody>
      </p:sp>
      <p:sp>
        <p:nvSpPr>
          <p:cNvPr id="3" name="Content Placeholder 2"/>
          <p:cNvSpPr>
            <a:spLocks noGrp="1"/>
          </p:cNvSpPr>
          <p:nvPr>
            <p:ph idx="1"/>
          </p:nvPr>
        </p:nvSpPr>
        <p:spPr>
          <a:xfrm>
            <a:off x="838200" y="1349830"/>
            <a:ext cx="10515600" cy="4827133"/>
          </a:xfrm>
        </p:spPr>
        <p:txBody>
          <a:bodyPr/>
          <a:lstStyle/>
          <a:p>
            <a:pPr marL="0" indent="0" algn="ctr">
              <a:buNone/>
            </a:pPr>
            <a:r>
              <a:rPr lang="en-GB" dirty="0" smtClean="0"/>
              <a:t>In Textiles we are working on a project based on self portraits. The work you will  need to complete will depend upon which week of the rotation that you are on. We will be doing practical in quite a lot of your lessons in school which will mean you will need to work on some slightly different activities if you are at home.</a:t>
            </a:r>
          </a:p>
          <a:p>
            <a:pPr marL="0" indent="0">
              <a:buNone/>
            </a:pPr>
            <a:endParaRPr lang="en-GB" dirty="0"/>
          </a:p>
          <a:p>
            <a:pPr marL="0" indent="0" algn="ctr">
              <a:buNone/>
            </a:pPr>
            <a:r>
              <a:rPr lang="en-GB" dirty="0" smtClean="0"/>
              <a:t>If you are unsure of which task you should be working on please email me.</a:t>
            </a:r>
          </a:p>
          <a:p>
            <a:pPr marL="0" indent="0" algn="ctr">
              <a:buNone/>
            </a:pPr>
            <a:endParaRPr lang="en-GB" dirty="0"/>
          </a:p>
          <a:p>
            <a:pPr marL="0" indent="0" algn="ctr">
              <a:buNone/>
            </a:pPr>
            <a:r>
              <a:rPr lang="en-GB" dirty="0" smtClean="0"/>
              <a:t>Please be aware that I may also set homework task via SMHW while you are not in school please make sure that you complete these tasks!</a:t>
            </a:r>
            <a:endParaRPr lang="en-GB" dirty="0"/>
          </a:p>
        </p:txBody>
      </p:sp>
    </p:spTree>
    <p:extLst>
      <p:ext uri="{BB962C8B-B14F-4D97-AF65-F5344CB8AC3E}">
        <p14:creationId xmlns:p14="http://schemas.microsoft.com/office/powerpoint/2010/main" val="2295393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Week 5: Super Hero Design</a:t>
            </a:r>
            <a:endParaRPr lang="en-GB" dirty="0"/>
          </a:p>
        </p:txBody>
      </p:sp>
      <p:sp>
        <p:nvSpPr>
          <p:cNvPr id="3" name="Content Placeholder 2"/>
          <p:cNvSpPr>
            <a:spLocks noGrp="1"/>
          </p:cNvSpPr>
          <p:nvPr>
            <p:ph idx="1"/>
          </p:nvPr>
        </p:nvSpPr>
        <p:spPr/>
        <p:txBody>
          <a:bodyPr>
            <a:normAutofit lnSpcReduction="10000"/>
          </a:bodyPr>
          <a:lstStyle/>
          <a:p>
            <a:pPr marL="0" indent="0" algn="ctr">
              <a:buNone/>
            </a:pPr>
            <a:r>
              <a:rPr lang="en-GB" dirty="0" smtClean="0"/>
              <a:t>I would like you to create a super hero character based on you.</a:t>
            </a:r>
          </a:p>
          <a:p>
            <a:pPr marL="0" indent="0" algn="ctr">
              <a:buNone/>
            </a:pPr>
            <a:endParaRPr lang="en-GB" dirty="0"/>
          </a:p>
          <a:p>
            <a:pPr marL="0" indent="0">
              <a:buNone/>
            </a:pPr>
            <a:r>
              <a:rPr lang="en-GB" dirty="0" smtClean="0"/>
              <a:t>Task 1: Super hero analysis sheet. Look at the costumes worn by different super heroes and analyse how they help to tell the audience something about the character</a:t>
            </a:r>
          </a:p>
          <a:p>
            <a:pPr marL="0" indent="0">
              <a:buNone/>
            </a:pPr>
            <a:endParaRPr lang="en-GB" dirty="0"/>
          </a:p>
          <a:p>
            <a:pPr marL="0" indent="0">
              <a:buNone/>
            </a:pPr>
            <a:r>
              <a:rPr lang="en-GB" dirty="0" smtClean="0"/>
              <a:t>Task 2: Design your own super hero character inspired by you</a:t>
            </a:r>
          </a:p>
          <a:p>
            <a:pPr marL="0" indent="0">
              <a:buNone/>
            </a:pPr>
            <a:endParaRPr lang="en-GB" dirty="0"/>
          </a:p>
          <a:p>
            <a:pPr marL="0" indent="0">
              <a:buNone/>
            </a:pPr>
            <a:r>
              <a:rPr lang="en-GB" dirty="0" smtClean="0"/>
              <a:t>Extension: Design a super villain to be your heroes arch nemesis. This could be inspired by something you really don’t like!</a:t>
            </a:r>
            <a:endParaRPr lang="en-GB" dirty="0"/>
          </a:p>
        </p:txBody>
      </p:sp>
    </p:spTree>
    <p:extLst>
      <p:ext uri="{BB962C8B-B14F-4D97-AF65-F5344CB8AC3E}">
        <p14:creationId xmlns:p14="http://schemas.microsoft.com/office/powerpoint/2010/main" val="2171369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1978"/>
          </a:xfrm>
        </p:spPr>
        <p:txBody>
          <a:bodyPr>
            <a:normAutofit fontScale="90000"/>
          </a:bodyPr>
          <a:lstStyle/>
          <a:p>
            <a:pPr algn="ctr"/>
            <a:r>
              <a:rPr lang="en-GB" u="sng" dirty="0" smtClean="0"/>
              <a:t>Captain America: </a:t>
            </a:r>
            <a:r>
              <a:rPr lang="en-GB" sz="1800" u="sng" dirty="0"/>
              <a:t/>
            </a:r>
            <a:br>
              <a:rPr lang="en-GB" sz="1800" u="sng" dirty="0"/>
            </a:br>
            <a:r>
              <a:rPr lang="en-GB" sz="1800" u="sng" dirty="0" smtClean="0"/>
              <a:t>All American Super Hero</a:t>
            </a:r>
            <a:br>
              <a:rPr lang="en-GB" sz="1800" u="sng" dirty="0" smtClean="0"/>
            </a:br>
            <a:r>
              <a:rPr lang="en-GB" sz="1800" u="sng" dirty="0" smtClean="0"/>
              <a:t>Military Background- A soldier</a:t>
            </a:r>
            <a:br>
              <a:rPr lang="en-GB" sz="1800" u="sng" dirty="0" smtClean="0"/>
            </a:br>
            <a:r>
              <a:rPr lang="en-GB" sz="1800" u="sng" dirty="0" smtClean="0"/>
              <a:t>Stand out Feature: Shield</a:t>
            </a:r>
            <a:endParaRPr lang="en-GB" u="sng" dirty="0"/>
          </a:p>
        </p:txBody>
      </p:sp>
      <p:pic>
        <p:nvPicPr>
          <p:cNvPr id="4" name="Picture 3"/>
          <p:cNvPicPr>
            <a:picLocks noChangeAspect="1"/>
          </p:cNvPicPr>
          <p:nvPr/>
        </p:nvPicPr>
        <p:blipFill rotWithShape="1">
          <a:blip r:embed="rId2"/>
          <a:srcRect l="50925"/>
          <a:stretch/>
        </p:blipFill>
        <p:spPr>
          <a:xfrm>
            <a:off x="643543" y="1127235"/>
            <a:ext cx="2777574" cy="5591628"/>
          </a:xfrm>
          <a:prstGeom prst="rect">
            <a:avLst/>
          </a:prstGeom>
        </p:spPr>
      </p:pic>
      <p:pic>
        <p:nvPicPr>
          <p:cNvPr id="5" name="Picture 4"/>
          <p:cNvPicPr>
            <a:picLocks noChangeAspect="1"/>
          </p:cNvPicPr>
          <p:nvPr/>
        </p:nvPicPr>
        <p:blipFill>
          <a:blip r:embed="rId3"/>
          <a:stretch>
            <a:fillRect/>
          </a:stretch>
        </p:blipFill>
        <p:spPr>
          <a:xfrm>
            <a:off x="7122945" y="1862138"/>
            <a:ext cx="3600450" cy="4314825"/>
          </a:xfrm>
          <a:prstGeom prst="rect">
            <a:avLst/>
          </a:prstGeom>
        </p:spPr>
      </p:pic>
      <p:sp>
        <p:nvSpPr>
          <p:cNvPr id="6" name="TextBox 5"/>
          <p:cNvSpPr txBox="1"/>
          <p:nvPr/>
        </p:nvSpPr>
        <p:spPr>
          <a:xfrm>
            <a:off x="4795729" y="1683763"/>
            <a:ext cx="2030740" cy="1200329"/>
          </a:xfrm>
          <a:prstGeom prst="rect">
            <a:avLst/>
          </a:prstGeom>
          <a:noFill/>
        </p:spPr>
        <p:txBody>
          <a:bodyPr wrap="square" rtlCol="0">
            <a:spAutoFit/>
          </a:bodyPr>
          <a:lstStyle/>
          <a:p>
            <a:r>
              <a:rPr lang="en-GB" dirty="0" smtClean="0"/>
              <a:t>Stars and stripes on costume to represent American flag</a:t>
            </a:r>
            <a:endParaRPr lang="en-GB" dirty="0"/>
          </a:p>
        </p:txBody>
      </p:sp>
      <p:cxnSp>
        <p:nvCxnSpPr>
          <p:cNvPr id="8" name="Straight Arrow Connector 7"/>
          <p:cNvCxnSpPr/>
          <p:nvPr/>
        </p:nvCxnSpPr>
        <p:spPr>
          <a:xfrm>
            <a:off x="6096000" y="2758966"/>
            <a:ext cx="2417379" cy="6463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2274516" y="2017986"/>
            <a:ext cx="2441441" cy="3594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10303" y="3220631"/>
            <a:ext cx="3323455" cy="1477328"/>
          </a:xfrm>
          <a:prstGeom prst="rect">
            <a:avLst/>
          </a:prstGeom>
          <a:noFill/>
        </p:spPr>
        <p:txBody>
          <a:bodyPr wrap="square" rtlCol="0">
            <a:spAutoFit/>
          </a:bodyPr>
          <a:lstStyle/>
          <a:p>
            <a:r>
              <a:rPr lang="en-GB" dirty="0" smtClean="0"/>
              <a:t>The shield and helmet are inspired by the armour worn by medieval knights. The scaly pattern around the star is supposed to represent chain mail</a:t>
            </a:r>
            <a:endParaRPr lang="en-GB" dirty="0"/>
          </a:p>
        </p:txBody>
      </p:sp>
      <p:cxnSp>
        <p:nvCxnSpPr>
          <p:cNvPr id="15" name="Straight Arrow Connector 14"/>
          <p:cNvCxnSpPr/>
          <p:nvPr/>
        </p:nvCxnSpPr>
        <p:spPr>
          <a:xfrm>
            <a:off x="6684579" y="4697959"/>
            <a:ext cx="1702676" cy="66231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610303" y="5139559"/>
            <a:ext cx="3074276" cy="1754326"/>
          </a:xfrm>
          <a:prstGeom prst="rect">
            <a:avLst/>
          </a:prstGeom>
          <a:noFill/>
        </p:spPr>
        <p:txBody>
          <a:bodyPr wrap="square" rtlCol="0">
            <a:spAutoFit/>
          </a:bodyPr>
          <a:lstStyle/>
          <a:p>
            <a:r>
              <a:rPr lang="en-GB" dirty="0" smtClean="0"/>
              <a:t>In the more modern version of the captain America costume the belt, shows and gloves are inspired by WW2 military uniform. Making links to Captain America’s origin</a:t>
            </a:r>
            <a:endParaRPr lang="en-GB" dirty="0"/>
          </a:p>
        </p:txBody>
      </p:sp>
      <p:cxnSp>
        <p:nvCxnSpPr>
          <p:cNvPr id="17" name="Straight Arrow Connector 16"/>
          <p:cNvCxnSpPr/>
          <p:nvPr/>
        </p:nvCxnSpPr>
        <p:spPr>
          <a:xfrm flipH="1" flipV="1">
            <a:off x="2387719" y="3220632"/>
            <a:ext cx="1498265" cy="191892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4"/>
          <a:stretch>
            <a:fillRect/>
          </a:stretch>
        </p:blipFill>
        <p:spPr>
          <a:xfrm>
            <a:off x="175833" y="205085"/>
            <a:ext cx="1317195" cy="1324037"/>
          </a:xfrm>
          <a:prstGeom prst="rect">
            <a:avLst/>
          </a:prstGeom>
        </p:spPr>
      </p:pic>
    </p:spTree>
    <p:extLst>
      <p:ext uri="{BB962C8B-B14F-4D97-AF65-F5344CB8AC3E}">
        <p14:creationId xmlns:p14="http://schemas.microsoft.com/office/powerpoint/2010/main" val="17094485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u="sng" dirty="0" smtClean="0"/>
              <a:t>Batman</a:t>
            </a:r>
            <a:br>
              <a:rPr lang="en-GB" u="sng" dirty="0" smtClean="0"/>
            </a:br>
            <a:r>
              <a:rPr lang="en-GB" sz="2400" u="sng" dirty="0" smtClean="0"/>
              <a:t>Super Hero with a darker side</a:t>
            </a:r>
            <a:br>
              <a:rPr lang="en-GB" sz="2400" u="sng" dirty="0" smtClean="0"/>
            </a:br>
            <a:r>
              <a:rPr lang="en-GB" sz="2400" u="sng" dirty="0" smtClean="0"/>
              <a:t>Stand out Feature: Bat Helmet and Bat Wing Cape, Dark Colour</a:t>
            </a:r>
            <a:endParaRPr lang="en-GB" u="sng" dirty="0"/>
          </a:p>
        </p:txBody>
      </p:sp>
      <p:pic>
        <p:nvPicPr>
          <p:cNvPr id="5" name="Picture 4"/>
          <p:cNvPicPr>
            <a:picLocks noChangeAspect="1"/>
          </p:cNvPicPr>
          <p:nvPr/>
        </p:nvPicPr>
        <p:blipFill>
          <a:blip r:embed="rId2"/>
          <a:stretch>
            <a:fillRect/>
          </a:stretch>
        </p:blipFill>
        <p:spPr>
          <a:xfrm>
            <a:off x="1339412" y="1981857"/>
            <a:ext cx="3238500" cy="4533900"/>
          </a:xfrm>
          <a:prstGeom prst="rect">
            <a:avLst/>
          </a:prstGeom>
        </p:spPr>
      </p:pic>
      <p:sp>
        <p:nvSpPr>
          <p:cNvPr id="6" name="TextBox 5"/>
          <p:cNvSpPr txBox="1"/>
          <p:nvPr/>
        </p:nvSpPr>
        <p:spPr>
          <a:xfrm>
            <a:off x="5076497" y="4248807"/>
            <a:ext cx="6117020" cy="923330"/>
          </a:xfrm>
          <a:prstGeom prst="rect">
            <a:avLst/>
          </a:prstGeom>
          <a:noFill/>
        </p:spPr>
        <p:txBody>
          <a:bodyPr wrap="square" rtlCol="0">
            <a:spAutoFit/>
          </a:bodyPr>
          <a:lstStyle/>
          <a:p>
            <a:r>
              <a:rPr lang="en-GB" u="sng" dirty="0" smtClean="0"/>
              <a:t>Dark colour:</a:t>
            </a:r>
            <a:r>
              <a:rPr lang="en-GB" dirty="0" smtClean="0"/>
              <a:t> Unusual for a super hero costume. Perhaps links to bats being night time creatures. Gives the character a mysterious edge</a:t>
            </a:r>
            <a:endParaRPr lang="en-GB" dirty="0"/>
          </a:p>
        </p:txBody>
      </p:sp>
      <p:sp>
        <p:nvSpPr>
          <p:cNvPr id="7" name="TextBox 6"/>
          <p:cNvSpPr txBox="1"/>
          <p:nvPr/>
        </p:nvSpPr>
        <p:spPr>
          <a:xfrm>
            <a:off x="5076497" y="5628289"/>
            <a:ext cx="5580993" cy="369332"/>
          </a:xfrm>
          <a:prstGeom prst="rect">
            <a:avLst/>
          </a:prstGeom>
          <a:noFill/>
        </p:spPr>
        <p:txBody>
          <a:bodyPr wrap="square" rtlCol="0">
            <a:spAutoFit/>
          </a:bodyPr>
          <a:lstStyle/>
          <a:p>
            <a:r>
              <a:rPr lang="en-GB" u="sng" dirty="0" smtClean="0"/>
              <a:t>Utility Belt</a:t>
            </a:r>
            <a:r>
              <a:rPr lang="en-GB" dirty="0" smtClean="0"/>
              <a:t>: Contains useful gadgets for fighting crime</a:t>
            </a:r>
            <a:endParaRPr lang="en-GB" dirty="0"/>
          </a:p>
        </p:txBody>
      </p:sp>
      <p:sp>
        <p:nvSpPr>
          <p:cNvPr id="8" name="TextBox 7"/>
          <p:cNvSpPr txBox="1"/>
          <p:nvPr/>
        </p:nvSpPr>
        <p:spPr>
          <a:xfrm>
            <a:off x="5076497" y="1981857"/>
            <a:ext cx="6117020" cy="646331"/>
          </a:xfrm>
          <a:prstGeom prst="rect">
            <a:avLst/>
          </a:prstGeom>
          <a:noFill/>
        </p:spPr>
        <p:txBody>
          <a:bodyPr wrap="square" rtlCol="0">
            <a:spAutoFit/>
          </a:bodyPr>
          <a:lstStyle/>
          <a:p>
            <a:r>
              <a:rPr lang="en-GB" u="sng" dirty="0" smtClean="0"/>
              <a:t>Bat Helmet</a:t>
            </a:r>
            <a:r>
              <a:rPr lang="en-GB" dirty="0" smtClean="0"/>
              <a:t>: Covers most of face hiding identity and adding to the mysterious character. Bat ears</a:t>
            </a:r>
            <a:endParaRPr lang="en-GB" dirty="0"/>
          </a:p>
        </p:txBody>
      </p:sp>
      <p:sp>
        <p:nvSpPr>
          <p:cNvPr id="9" name="TextBox 8"/>
          <p:cNvSpPr txBox="1"/>
          <p:nvPr/>
        </p:nvSpPr>
        <p:spPr>
          <a:xfrm>
            <a:off x="5076497" y="2874630"/>
            <a:ext cx="6117020" cy="369332"/>
          </a:xfrm>
          <a:prstGeom prst="rect">
            <a:avLst/>
          </a:prstGeom>
          <a:noFill/>
        </p:spPr>
        <p:txBody>
          <a:bodyPr wrap="square" rtlCol="0">
            <a:spAutoFit/>
          </a:bodyPr>
          <a:lstStyle/>
          <a:p>
            <a:r>
              <a:rPr lang="en-GB" u="sng" dirty="0" smtClean="0"/>
              <a:t>Cloak</a:t>
            </a:r>
            <a:r>
              <a:rPr lang="en-GB" dirty="0" smtClean="0"/>
              <a:t>: Shaped like bat wings. Helps the character to fly&gt;</a:t>
            </a:r>
            <a:endParaRPr lang="en-GB" dirty="0"/>
          </a:p>
        </p:txBody>
      </p:sp>
      <p:sp>
        <p:nvSpPr>
          <p:cNvPr id="10" name="TextBox 9"/>
          <p:cNvSpPr txBox="1"/>
          <p:nvPr/>
        </p:nvSpPr>
        <p:spPr>
          <a:xfrm>
            <a:off x="5076497" y="3561718"/>
            <a:ext cx="6117020" cy="369332"/>
          </a:xfrm>
          <a:prstGeom prst="rect">
            <a:avLst/>
          </a:prstGeom>
          <a:noFill/>
        </p:spPr>
        <p:txBody>
          <a:bodyPr wrap="square" rtlCol="0">
            <a:spAutoFit/>
          </a:bodyPr>
          <a:lstStyle/>
          <a:p>
            <a:r>
              <a:rPr lang="en-GB" dirty="0" smtClean="0"/>
              <a:t>Bright yellow bat man logo on chest</a:t>
            </a:r>
            <a:endParaRPr lang="en-GB" dirty="0"/>
          </a:p>
        </p:txBody>
      </p:sp>
    </p:spTree>
    <p:extLst>
      <p:ext uri="{BB962C8B-B14F-4D97-AF65-F5344CB8AC3E}">
        <p14:creationId xmlns:p14="http://schemas.microsoft.com/office/powerpoint/2010/main" val="1481850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u="sng" dirty="0" smtClean="0"/>
              <a:t>Super Hero Costume Analysis</a:t>
            </a:r>
            <a:endParaRPr lang="en-GB" u="sng" dirty="0"/>
          </a:p>
        </p:txBody>
      </p:sp>
      <p:sp>
        <p:nvSpPr>
          <p:cNvPr id="3" name="Content Placeholder 2"/>
          <p:cNvSpPr>
            <a:spLocks noGrp="1"/>
          </p:cNvSpPr>
          <p:nvPr>
            <p:ph idx="1"/>
          </p:nvPr>
        </p:nvSpPr>
        <p:spPr/>
        <p:txBody>
          <a:bodyPr/>
          <a:lstStyle/>
          <a:p>
            <a:pPr marL="0" indent="0">
              <a:buNone/>
            </a:pPr>
            <a:r>
              <a:rPr lang="en-GB" dirty="0" smtClean="0"/>
              <a:t>Complete an analysis of 4 super hero costumes. For each hero fill in the table on the next slide (you might want to copy and paste the table onto a different </a:t>
            </a:r>
            <a:r>
              <a:rPr lang="en-GB" dirty="0" err="1" smtClean="0"/>
              <a:t>powerpoint</a:t>
            </a:r>
            <a:r>
              <a:rPr lang="en-GB" dirty="0" smtClean="0"/>
              <a:t> slide or you could draw one on paper). Look at their heroes costume and think about how colour, shape, materials and logos have been used to help tell us about:</a:t>
            </a:r>
          </a:p>
          <a:p>
            <a:pPr>
              <a:buFontTx/>
              <a:buChar char="-"/>
            </a:pPr>
            <a:r>
              <a:rPr lang="en-GB" dirty="0" smtClean="0"/>
              <a:t>The heroes personality and character</a:t>
            </a:r>
          </a:p>
          <a:p>
            <a:pPr>
              <a:buFontTx/>
              <a:buChar char="-"/>
            </a:pPr>
            <a:r>
              <a:rPr lang="en-GB" dirty="0" smtClean="0"/>
              <a:t>Their super power</a:t>
            </a:r>
          </a:p>
          <a:p>
            <a:pPr>
              <a:buFontTx/>
              <a:buChar char="-"/>
            </a:pPr>
            <a:r>
              <a:rPr lang="en-GB" dirty="0" smtClean="0"/>
              <a:t>How it makes the character stand out from others</a:t>
            </a:r>
            <a:endParaRPr lang="en-GB" dirty="0"/>
          </a:p>
        </p:txBody>
      </p:sp>
    </p:spTree>
    <p:extLst>
      <p:ext uri="{BB962C8B-B14F-4D97-AF65-F5344CB8AC3E}">
        <p14:creationId xmlns:p14="http://schemas.microsoft.com/office/powerpoint/2010/main" val="4211083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1"/>
          </a:xfrm>
          <a:prstGeom prst="rect">
            <a:avLst/>
          </a:prstGeom>
        </p:spPr>
      </p:pic>
    </p:spTree>
    <p:extLst>
      <p:ext uri="{BB962C8B-B14F-4D97-AF65-F5344CB8AC3E}">
        <p14:creationId xmlns:p14="http://schemas.microsoft.com/office/powerpoint/2010/main" val="1202564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1523"/>
          </a:xfrm>
        </p:spPr>
        <p:txBody>
          <a:bodyPr/>
          <a:lstStyle/>
          <a:p>
            <a:pPr algn="ctr"/>
            <a:r>
              <a:rPr lang="en-GB" u="sng" dirty="0" smtClean="0"/>
              <a:t>What Makes a Good Super Hero Costume</a:t>
            </a:r>
            <a:r>
              <a:rPr lang="en-GB" dirty="0" smtClean="0"/>
              <a:t>?</a:t>
            </a:r>
            <a:endParaRPr lang="en-GB" dirty="0"/>
          </a:p>
        </p:txBody>
      </p:sp>
      <p:sp>
        <p:nvSpPr>
          <p:cNvPr id="3" name="Content Placeholder 2"/>
          <p:cNvSpPr>
            <a:spLocks noGrp="1"/>
          </p:cNvSpPr>
          <p:nvPr>
            <p:ph idx="1"/>
          </p:nvPr>
        </p:nvSpPr>
        <p:spPr>
          <a:xfrm>
            <a:off x="838200" y="1825625"/>
            <a:ext cx="8972550" cy="4351338"/>
          </a:xfrm>
        </p:spPr>
        <p:txBody>
          <a:bodyPr>
            <a:normAutofit/>
          </a:bodyPr>
          <a:lstStyle/>
          <a:p>
            <a:r>
              <a:rPr lang="en-GB" sz="2000" dirty="0" smtClean="0"/>
              <a:t>Bold</a:t>
            </a:r>
          </a:p>
          <a:p>
            <a:r>
              <a:rPr lang="en-GB" sz="2000" dirty="0" smtClean="0"/>
              <a:t>Bright- Super Hero costumes tend to be bright primary colours : red, yellow blue. Villains tend to use secondary colours (colours that can be mixed from the primary colours) </a:t>
            </a:r>
            <a:r>
              <a:rPr lang="en-GB" sz="2000" dirty="0" err="1" smtClean="0"/>
              <a:t>eg</a:t>
            </a:r>
            <a:r>
              <a:rPr lang="en-GB" sz="2000" dirty="0" smtClean="0"/>
              <a:t>: green, orange, purple</a:t>
            </a:r>
          </a:p>
          <a:p>
            <a:r>
              <a:rPr lang="en-GB" sz="2000" dirty="0" smtClean="0"/>
              <a:t>Eye catching</a:t>
            </a:r>
          </a:p>
          <a:p>
            <a:r>
              <a:rPr lang="en-GB" sz="2000" dirty="0" smtClean="0"/>
              <a:t>Strong Iconography: Pictures images or symbols that you instantly recognise as representing a particular person or thing </a:t>
            </a:r>
            <a:r>
              <a:rPr lang="en-GB" sz="2000" dirty="0" err="1" smtClean="0"/>
              <a:t>eg</a:t>
            </a:r>
            <a:r>
              <a:rPr lang="en-GB" sz="2000" dirty="0" smtClean="0"/>
              <a:t>: super mans logo, spider man’s webbing</a:t>
            </a:r>
            <a:endParaRPr lang="en-GB" sz="2000" dirty="0"/>
          </a:p>
        </p:txBody>
      </p:sp>
      <p:pic>
        <p:nvPicPr>
          <p:cNvPr id="4" name="Picture 3"/>
          <p:cNvPicPr>
            <a:picLocks noChangeAspect="1"/>
          </p:cNvPicPr>
          <p:nvPr/>
        </p:nvPicPr>
        <p:blipFill>
          <a:blip r:embed="rId2"/>
          <a:stretch>
            <a:fillRect/>
          </a:stretch>
        </p:blipFill>
        <p:spPr>
          <a:xfrm>
            <a:off x="9526971" y="2868832"/>
            <a:ext cx="2381250" cy="3810000"/>
          </a:xfrm>
          <a:prstGeom prst="rect">
            <a:avLst/>
          </a:prstGeom>
        </p:spPr>
      </p:pic>
    </p:spTree>
    <p:extLst>
      <p:ext uri="{BB962C8B-B14F-4D97-AF65-F5344CB8AC3E}">
        <p14:creationId xmlns:p14="http://schemas.microsoft.com/office/powerpoint/2010/main" val="2887399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8006"/>
          </a:xfrm>
        </p:spPr>
        <p:txBody>
          <a:bodyPr/>
          <a:lstStyle/>
          <a:p>
            <a:pPr algn="ctr"/>
            <a:r>
              <a:rPr lang="en-GB" u="sng" dirty="0" smtClean="0"/>
              <a:t>Super Me!!</a:t>
            </a:r>
            <a:endParaRPr lang="en-GB" u="sng" dirty="0"/>
          </a:p>
        </p:txBody>
      </p:sp>
      <p:sp>
        <p:nvSpPr>
          <p:cNvPr id="3" name="Content Placeholder 2"/>
          <p:cNvSpPr>
            <a:spLocks noGrp="1"/>
          </p:cNvSpPr>
          <p:nvPr>
            <p:ph idx="1"/>
          </p:nvPr>
        </p:nvSpPr>
        <p:spPr>
          <a:xfrm>
            <a:off x="243840" y="1403132"/>
            <a:ext cx="5860869" cy="4858331"/>
          </a:xfrm>
        </p:spPr>
        <p:txBody>
          <a:bodyPr>
            <a:normAutofit fontScale="92500" lnSpcReduction="10000"/>
          </a:bodyPr>
          <a:lstStyle/>
          <a:p>
            <a:pPr marL="0" indent="0">
              <a:buNone/>
            </a:pPr>
            <a:r>
              <a:rPr lang="en-GB" sz="2400" dirty="0" smtClean="0"/>
              <a:t>Create a design for a super hero character based on yourself.</a:t>
            </a:r>
          </a:p>
          <a:p>
            <a:pPr>
              <a:buFontTx/>
              <a:buChar char="-"/>
            </a:pPr>
            <a:r>
              <a:rPr lang="en-GB" sz="2400" dirty="0" smtClean="0"/>
              <a:t>How would the character reflect your personality</a:t>
            </a:r>
          </a:p>
          <a:p>
            <a:pPr>
              <a:buFontTx/>
              <a:buChar char="-"/>
            </a:pPr>
            <a:r>
              <a:rPr lang="en-GB" sz="2400" dirty="0" smtClean="0"/>
              <a:t>What super powers would you have and why?</a:t>
            </a:r>
          </a:p>
          <a:p>
            <a:pPr>
              <a:buFontTx/>
              <a:buChar char="-"/>
            </a:pPr>
            <a:r>
              <a:rPr lang="en-GB" sz="2400" dirty="0" smtClean="0"/>
              <a:t>What will your costume look like how will it reflect your powers and personality?</a:t>
            </a:r>
          </a:p>
          <a:p>
            <a:pPr>
              <a:buFontTx/>
              <a:buChar char="-"/>
            </a:pPr>
            <a:endParaRPr lang="en-GB" sz="2400" dirty="0"/>
          </a:p>
          <a:p>
            <a:pPr marL="0" indent="0">
              <a:buNone/>
            </a:pPr>
            <a:r>
              <a:rPr lang="en-GB" sz="2400" dirty="0" smtClean="0"/>
              <a:t>Draw your super hero on paper (or use paint on the computer). Colour and label to explain your idea.</a:t>
            </a:r>
          </a:p>
          <a:p>
            <a:pPr marL="0" indent="0">
              <a:buNone/>
            </a:pPr>
            <a:endParaRPr lang="en-GB" sz="2400" dirty="0"/>
          </a:p>
          <a:p>
            <a:pPr marL="0" indent="0">
              <a:buNone/>
            </a:pPr>
            <a:r>
              <a:rPr lang="en-GB" sz="2400" dirty="0" smtClean="0"/>
              <a:t>Extension: Design a super villain based on something you really don’t like.</a:t>
            </a:r>
          </a:p>
          <a:p>
            <a:pPr marL="0" indent="0">
              <a:buNone/>
            </a:pPr>
            <a:endParaRPr lang="en-GB" sz="2400" dirty="0"/>
          </a:p>
        </p:txBody>
      </p:sp>
      <p:pic>
        <p:nvPicPr>
          <p:cNvPr id="2050" name="Picture 2" descr="Image pr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2247" y="1403132"/>
            <a:ext cx="3867081" cy="5156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347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u="sng" dirty="0" smtClean="0"/>
              <a:t>Week 6: Comic Strip</a:t>
            </a:r>
            <a:endParaRPr lang="en-GB" u="sng" dirty="0"/>
          </a:p>
        </p:txBody>
      </p:sp>
      <p:sp>
        <p:nvSpPr>
          <p:cNvPr id="3" name="Content Placeholder 2"/>
          <p:cNvSpPr>
            <a:spLocks noGrp="1"/>
          </p:cNvSpPr>
          <p:nvPr>
            <p:ph idx="1"/>
          </p:nvPr>
        </p:nvSpPr>
        <p:spPr/>
        <p:txBody>
          <a:bodyPr/>
          <a:lstStyle/>
          <a:p>
            <a:pPr marL="0" indent="0">
              <a:buNone/>
            </a:pPr>
            <a:r>
              <a:rPr lang="en-GB" dirty="0" smtClean="0"/>
              <a:t>Using the super hero character which you designed the week before design a comic book strip style story.</a:t>
            </a:r>
            <a:endParaRPr lang="en-GB" dirty="0"/>
          </a:p>
        </p:txBody>
      </p:sp>
      <p:pic>
        <p:nvPicPr>
          <p:cNvPr id="4" name="Picture 3"/>
          <p:cNvPicPr>
            <a:picLocks noChangeAspect="1"/>
          </p:cNvPicPr>
          <p:nvPr/>
        </p:nvPicPr>
        <p:blipFill>
          <a:blip r:embed="rId2"/>
          <a:stretch>
            <a:fillRect/>
          </a:stretch>
        </p:blipFill>
        <p:spPr>
          <a:xfrm>
            <a:off x="426720" y="3106917"/>
            <a:ext cx="3135086" cy="2210481"/>
          </a:xfrm>
          <a:prstGeom prst="rect">
            <a:avLst/>
          </a:prstGeom>
        </p:spPr>
      </p:pic>
      <p:pic>
        <p:nvPicPr>
          <p:cNvPr id="5" name="Picture 4"/>
          <p:cNvPicPr>
            <a:picLocks noChangeAspect="1"/>
          </p:cNvPicPr>
          <p:nvPr/>
        </p:nvPicPr>
        <p:blipFill>
          <a:blip r:embed="rId3"/>
          <a:stretch>
            <a:fillRect/>
          </a:stretch>
        </p:blipFill>
        <p:spPr>
          <a:xfrm>
            <a:off x="3561806" y="3265715"/>
            <a:ext cx="3268980" cy="3268980"/>
          </a:xfrm>
          <a:prstGeom prst="rect">
            <a:avLst/>
          </a:prstGeom>
        </p:spPr>
      </p:pic>
    </p:spTree>
    <p:extLst>
      <p:ext uri="{BB962C8B-B14F-4D97-AF65-F5344CB8AC3E}">
        <p14:creationId xmlns:p14="http://schemas.microsoft.com/office/powerpoint/2010/main" val="4123756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875" y="109265"/>
            <a:ext cx="10515600" cy="784406"/>
          </a:xfrm>
          <a:ln w="28575">
            <a:solidFill>
              <a:schemeClr val="tx1"/>
            </a:solidFill>
          </a:ln>
        </p:spPr>
        <p:txBody>
          <a:bodyPr/>
          <a:lstStyle/>
          <a:p>
            <a:r>
              <a:rPr lang="en-GB" dirty="0" smtClean="0"/>
              <a:t>Title:</a:t>
            </a:r>
            <a:endParaRPr lang="en-GB" dirty="0"/>
          </a:p>
        </p:txBody>
      </p:sp>
      <p:sp>
        <p:nvSpPr>
          <p:cNvPr id="4" name="Rectangle 3"/>
          <p:cNvSpPr/>
          <p:nvPr/>
        </p:nvSpPr>
        <p:spPr>
          <a:xfrm>
            <a:off x="304800" y="1027023"/>
            <a:ext cx="3905250" cy="28877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210050" y="1027021"/>
            <a:ext cx="3905250" cy="28877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115300" y="1027021"/>
            <a:ext cx="3905250" cy="28877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04800" y="3981449"/>
            <a:ext cx="3905250" cy="27813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210050" y="3981448"/>
            <a:ext cx="3905250" cy="278130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115300" y="3971922"/>
            <a:ext cx="3905250" cy="27908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04800" y="3276600"/>
            <a:ext cx="3905250" cy="6381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210050" y="3276600"/>
            <a:ext cx="3905250" cy="6381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115300" y="3276600"/>
            <a:ext cx="3905250" cy="6381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304800" y="6124576"/>
            <a:ext cx="3905250" cy="6381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210050" y="6134102"/>
            <a:ext cx="3905250" cy="6381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8115300" y="6124576"/>
            <a:ext cx="3905250" cy="6381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7183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Week 1: Introduction to Textiles</a:t>
            </a:r>
            <a:endParaRPr lang="en-GB" dirty="0"/>
          </a:p>
        </p:txBody>
      </p:sp>
      <p:sp>
        <p:nvSpPr>
          <p:cNvPr id="3" name="Content Placeholder 2"/>
          <p:cNvSpPr>
            <a:spLocks noGrp="1"/>
          </p:cNvSpPr>
          <p:nvPr>
            <p:ph idx="1"/>
          </p:nvPr>
        </p:nvSpPr>
        <p:spPr/>
        <p:txBody>
          <a:bodyPr/>
          <a:lstStyle/>
          <a:p>
            <a:pPr marL="0" indent="0">
              <a:buNone/>
            </a:pPr>
            <a:r>
              <a:rPr lang="en-GB" dirty="0" smtClean="0"/>
              <a:t>Task 1: Complete the health and safety worksheet. Look at the picture of the textiles room and note down all of the dangers that you can see. What could be done to reduce the risk?</a:t>
            </a:r>
          </a:p>
          <a:p>
            <a:pPr marL="0" indent="0">
              <a:buNone/>
            </a:pPr>
            <a:endParaRPr lang="en-GB" dirty="0"/>
          </a:p>
          <a:p>
            <a:pPr marL="0" indent="0">
              <a:buNone/>
            </a:pPr>
            <a:r>
              <a:rPr lang="en-GB" dirty="0" smtClean="0"/>
              <a:t>Task 2: Design a health and safety poster for the textiles classroom. Your poster should include at least 5 safety rules, pictures and include a title</a:t>
            </a:r>
          </a:p>
          <a:p>
            <a:pPr marL="0" indent="0">
              <a:buNone/>
            </a:pPr>
            <a:endParaRPr lang="en-GB" dirty="0"/>
          </a:p>
          <a:p>
            <a:pPr marL="0" indent="0">
              <a:buNone/>
            </a:pPr>
            <a:r>
              <a:rPr lang="en-GB" dirty="0" smtClean="0"/>
              <a:t>Task 3: All about me </a:t>
            </a:r>
            <a:r>
              <a:rPr lang="en-GB" dirty="0" err="1" smtClean="0"/>
              <a:t>moodboard</a:t>
            </a:r>
            <a:endParaRPr lang="en-GB" dirty="0"/>
          </a:p>
        </p:txBody>
      </p:sp>
    </p:spTree>
    <p:extLst>
      <p:ext uri="{BB962C8B-B14F-4D97-AF65-F5344CB8AC3E}">
        <p14:creationId xmlns:p14="http://schemas.microsoft.com/office/powerpoint/2010/main" val="4018382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88640"/>
            <a:ext cx="9144000" cy="6176356"/>
          </a:xfrm>
          <a:prstGeom prst="rect">
            <a:avLst/>
          </a:prstGeom>
        </p:spPr>
      </p:pic>
    </p:spTree>
    <p:extLst>
      <p:ext uri="{BB962C8B-B14F-4D97-AF65-F5344CB8AC3E}">
        <p14:creationId xmlns:p14="http://schemas.microsoft.com/office/powerpoint/2010/main" val="2169534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u="sng" dirty="0" smtClean="0"/>
              <a:t>Health and </a:t>
            </a:r>
            <a:r>
              <a:rPr lang="en-GB" u="sng" dirty="0" smtClean="0"/>
              <a:t>Safety Rules For the Textiles Room</a:t>
            </a:r>
            <a:endParaRPr lang="en-GB" u="sng" dirty="0"/>
          </a:p>
        </p:txBody>
      </p:sp>
      <p:sp>
        <p:nvSpPr>
          <p:cNvPr id="3" name="Content Placeholder 2"/>
          <p:cNvSpPr>
            <a:spLocks noGrp="1"/>
          </p:cNvSpPr>
          <p:nvPr>
            <p:ph idx="1"/>
          </p:nvPr>
        </p:nvSpPr>
        <p:spPr/>
        <p:txBody>
          <a:bodyPr>
            <a:normAutofit lnSpcReduction="10000"/>
          </a:bodyPr>
          <a:lstStyle/>
          <a:p>
            <a:pPr marL="0" indent="0">
              <a:buNone/>
            </a:pPr>
            <a:r>
              <a:rPr lang="en-GB" dirty="0" smtClean="0"/>
              <a:t>Do not run</a:t>
            </a:r>
          </a:p>
          <a:p>
            <a:pPr marL="0" indent="0">
              <a:buNone/>
            </a:pPr>
            <a:r>
              <a:rPr lang="en-GB" dirty="0" smtClean="0"/>
              <a:t>Carry scissors by the blades</a:t>
            </a:r>
          </a:p>
          <a:p>
            <a:pPr marL="0" indent="0">
              <a:buNone/>
            </a:pPr>
            <a:r>
              <a:rPr lang="en-GB" dirty="0" smtClean="0"/>
              <a:t>Be careful with sharp objects</a:t>
            </a:r>
          </a:p>
          <a:p>
            <a:pPr marL="0" indent="0">
              <a:buNone/>
            </a:pPr>
            <a:r>
              <a:rPr lang="en-GB" dirty="0" smtClean="0"/>
              <a:t>Keep the floor tidy</a:t>
            </a:r>
          </a:p>
          <a:p>
            <a:pPr marL="0" indent="0">
              <a:buNone/>
            </a:pPr>
            <a:r>
              <a:rPr lang="en-GB" dirty="0" smtClean="0"/>
              <a:t>Bags under desks</a:t>
            </a:r>
          </a:p>
          <a:p>
            <a:pPr marL="0" indent="0">
              <a:buNone/>
            </a:pPr>
            <a:r>
              <a:rPr lang="en-GB" dirty="0" smtClean="0"/>
              <a:t>Only one person on a sewing machine at a time</a:t>
            </a:r>
          </a:p>
          <a:p>
            <a:pPr marL="0" indent="0">
              <a:buNone/>
            </a:pPr>
            <a:r>
              <a:rPr lang="en-GB" dirty="0" smtClean="0"/>
              <a:t>Ask if you don’t know how to use a piece of equipment</a:t>
            </a:r>
          </a:p>
          <a:p>
            <a:pPr marL="0" indent="0">
              <a:buNone/>
            </a:pPr>
            <a:r>
              <a:rPr lang="en-GB" dirty="0" smtClean="0"/>
              <a:t>Listen to the teacher</a:t>
            </a:r>
          </a:p>
          <a:p>
            <a:pPr marL="0" indent="0">
              <a:buNone/>
            </a:pPr>
            <a:r>
              <a:rPr lang="en-GB" dirty="0" smtClean="0"/>
              <a:t>Switch of the sewing machine to thread the needle</a:t>
            </a:r>
          </a:p>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30715453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u="sng" dirty="0" smtClean="0"/>
              <a:t>Textiles: Health </a:t>
            </a:r>
            <a:r>
              <a:rPr lang="en-GB" u="sng" dirty="0" smtClean="0"/>
              <a:t>and Safety Poster</a:t>
            </a:r>
            <a:endParaRPr lang="en-GB" u="sng" dirty="0"/>
          </a:p>
        </p:txBody>
      </p:sp>
      <p:sp>
        <p:nvSpPr>
          <p:cNvPr id="3" name="Content Placeholder 2"/>
          <p:cNvSpPr>
            <a:spLocks noGrp="1"/>
          </p:cNvSpPr>
          <p:nvPr>
            <p:ph idx="1"/>
          </p:nvPr>
        </p:nvSpPr>
        <p:spPr/>
        <p:txBody>
          <a:bodyPr/>
          <a:lstStyle/>
          <a:p>
            <a:pPr marL="0" indent="0">
              <a:buNone/>
            </a:pPr>
            <a:r>
              <a:rPr lang="en-GB" dirty="0" smtClean="0"/>
              <a:t>Design a self and safety poster for the textiles classroom. Your poster should:</a:t>
            </a:r>
          </a:p>
          <a:p>
            <a:pPr>
              <a:buFontTx/>
              <a:buChar char="-"/>
            </a:pPr>
            <a:r>
              <a:rPr lang="en-GB" dirty="0" smtClean="0"/>
              <a:t>Be eye catching</a:t>
            </a:r>
          </a:p>
          <a:p>
            <a:pPr>
              <a:buFontTx/>
              <a:buChar char="-"/>
            </a:pPr>
            <a:r>
              <a:rPr lang="en-GB" dirty="0" smtClean="0"/>
              <a:t>List at least 5 safety rules for Textiles</a:t>
            </a:r>
          </a:p>
          <a:p>
            <a:pPr>
              <a:buFontTx/>
              <a:buChar char="-"/>
            </a:pPr>
            <a:r>
              <a:rPr lang="en-GB" dirty="0" smtClean="0"/>
              <a:t>Include pictures</a:t>
            </a:r>
          </a:p>
          <a:p>
            <a:pPr>
              <a:buFontTx/>
              <a:buChar char="-"/>
            </a:pPr>
            <a:r>
              <a:rPr lang="en-GB" dirty="0" smtClean="0"/>
              <a:t>Have a title</a:t>
            </a:r>
          </a:p>
        </p:txBody>
      </p:sp>
      <p:pic>
        <p:nvPicPr>
          <p:cNvPr id="4" name="Picture 3"/>
          <p:cNvPicPr>
            <a:picLocks noChangeAspect="1"/>
          </p:cNvPicPr>
          <p:nvPr/>
        </p:nvPicPr>
        <p:blipFill>
          <a:blip r:embed="rId2"/>
          <a:stretch>
            <a:fillRect/>
          </a:stretch>
        </p:blipFill>
        <p:spPr>
          <a:xfrm>
            <a:off x="9075418" y="3041604"/>
            <a:ext cx="2428603" cy="3479441"/>
          </a:xfrm>
          <a:prstGeom prst="rect">
            <a:avLst/>
          </a:prstGeom>
        </p:spPr>
      </p:pic>
    </p:spTree>
    <p:extLst>
      <p:ext uri="{BB962C8B-B14F-4D97-AF65-F5344CB8AC3E}">
        <p14:creationId xmlns:p14="http://schemas.microsoft.com/office/powerpoint/2010/main" val="26440070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u="sng" dirty="0" smtClean="0"/>
              <a:t>All About me </a:t>
            </a:r>
            <a:r>
              <a:rPr lang="en-GB" u="sng" dirty="0" err="1" smtClean="0"/>
              <a:t>Moodboard</a:t>
            </a:r>
            <a:endParaRPr lang="en-GB" u="sng" dirty="0"/>
          </a:p>
        </p:txBody>
      </p:sp>
      <p:sp>
        <p:nvSpPr>
          <p:cNvPr id="3" name="Content Placeholder 2"/>
          <p:cNvSpPr>
            <a:spLocks noGrp="1"/>
          </p:cNvSpPr>
          <p:nvPr>
            <p:ph idx="1"/>
          </p:nvPr>
        </p:nvSpPr>
        <p:spPr>
          <a:xfrm>
            <a:off x="838200" y="1403131"/>
            <a:ext cx="10515600" cy="4773832"/>
          </a:xfrm>
        </p:spPr>
        <p:txBody>
          <a:bodyPr/>
          <a:lstStyle/>
          <a:p>
            <a:pPr marL="0" indent="0">
              <a:buNone/>
            </a:pPr>
            <a:r>
              <a:rPr lang="en-GB" dirty="0" smtClean="0"/>
              <a:t>Make a </a:t>
            </a:r>
            <a:r>
              <a:rPr lang="en-GB" dirty="0" err="1" smtClean="0"/>
              <a:t>moodboard</a:t>
            </a:r>
            <a:r>
              <a:rPr lang="en-GB" dirty="0" smtClean="0"/>
              <a:t> all about you. Include pictures to show things about you </a:t>
            </a:r>
            <a:r>
              <a:rPr lang="en-GB" dirty="0" err="1" smtClean="0"/>
              <a:t>eg</a:t>
            </a:r>
            <a:r>
              <a:rPr lang="en-GB" dirty="0" smtClean="0"/>
              <a:t>: pets, favourite places, sports and activities you take part in, things you like </a:t>
            </a:r>
            <a:r>
              <a:rPr lang="en-GB" dirty="0" err="1" smtClean="0"/>
              <a:t>eg</a:t>
            </a:r>
            <a:r>
              <a:rPr lang="en-GB" dirty="0" smtClean="0"/>
              <a:t>: food, animals, colours …. </a:t>
            </a:r>
          </a:p>
          <a:p>
            <a:pPr marL="0" indent="0">
              <a:buNone/>
            </a:pPr>
            <a:r>
              <a:rPr lang="en-GB" dirty="0" smtClean="0"/>
              <a:t>Include some writing to explain what the pictures you have chosen tell us about you.</a:t>
            </a:r>
          </a:p>
          <a:p>
            <a:pPr marL="0" indent="0">
              <a:buNone/>
            </a:pPr>
            <a:endParaRPr lang="en-GB"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610" r="10361" b="5900"/>
          <a:stretch/>
        </p:blipFill>
        <p:spPr>
          <a:xfrm>
            <a:off x="769789" y="3790047"/>
            <a:ext cx="1623706" cy="145451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6148" y="4483958"/>
            <a:ext cx="1833344" cy="103125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3287" y="3122140"/>
            <a:ext cx="1534813" cy="153481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7720" y="5287341"/>
            <a:ext cx="1946462" cy="1099751"/>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40737" t="3141" r="6060" b="7391"/>
          <a:stretch/>
        </p:blipFill>
        <p:spPr>
          <a:xfrm>
            <a:off x="4558100" y="3739950"/>
            <a:ext cx="1480575" cy="1488015"/>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0136" r="4476"/>
          <a:stretch/>
        </p:blipFill>
        <p:spPr>
          <a:xfrm>
            <a:off x="2011320" y="5380035"/>
            <a:ext cx="1779373" cy="138381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4066" y="3149428"/>
            <a:ext cx="1853513" cy="1050324"/>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38675" y="4880086"/>
            <a:ext cx="2940907" cy="1958644"/>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05836" y="4152899"/>
            <a:ext cx="1050113" cy="1404084"/>
          </a:xfrm>
          <a:prstGeom prst="rect">
            <a:avLst/>
          </a:prstGeom>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15676" r="12162"/>
          <a:stretch/>
        </p:blipFill>
        <p:spPr>
          <a:xfrm>
            <a:off x="8259342" y="3065088"/>
            <a:ext cx="2155322" cy="1680061"/>
          </a:xfrm>
          <a:prstGeom prst="rect">
            <a:avLst/>
          </a:prstGeom>
        </p:spPr>
      </p:pic>
    </p:spTree>
    <p:extLst>
      <p:ext uri="{BB962C8B-B14F-4D97-AF65-F5344CB8AC3E}">
        <p14:creationId xmlns:p14="http://schemas.microsoft.com/office/powerpoint/2010/main" val="460261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Week 2: Self Portraits</a:t>
            </a:r>
            <a:endParaRPr lang="en-GB" dirty="0"/>
          </a:p>
        </p:txBody>
      </p:sp>
      <p:sp>
        <p:nvSpPr>
          <p:cNvPr id="3" name="Content Placeholder 2"/>
          <p:cNvSpPr>
            <a:spLocks noGrp="1"/>
          </p:cNvSpPr>
          <p:nvPr>
            <p:ph idx="1"/>
          </p:nvPr>
        </p:nvSpPr>
        <p:spPr/>
        <p:txBody>
          <a:bodyPr/>
          <a:lstStyle/>
          <a:p>
            <a:pPr marL="0" indent="0">
              <a:buNone/>
            </a:pPr>
            <a:r>
              <a:rPr lang="en-GB" dirty="0" smtClean="0"/>
              <a:t>In week 2 we are going to have a look at portraits painted by some famous artists. As a designer it is important to look at the work of other artists and designers to help you to gain inspiration for your own work.</a:t>
            </a:r>
          </a:p>
          <a:p>
            <a:pPr marL="0" indent="0">
              <a:buNone/>
            </a:pPr>
            <a:endParaRPr lang="en-GB" dirty="0"/>
          </a:p>
          <a:p>
            <a:pPr marL="0" indent="0">
              <a:buNone/>
            </a:pPr>
            <a:r>
              <a:rPr lang="en-GB" dirty="0" smtClean="0"/>
              <a:t>Task 1: Using the </a:t>
            </a:r>
            <a:r>
              <a:rPr lang="en-GB" dirty="0" err="1" smtClean="0"/>
              <a:t>powerpoint</a:t>
            </a:r>
            <a:r>
              <a:rPr lang="en-GB" dirty="0" smtClean="0"/>
              <a:t> slides complete an evaluation of the 6 artists work.</a:t>
            </a:r>
          </a:p>
          <a:p>
            <a:pPr marL="0" indent="0">
              <a:buNone/>
            </a:pPr>
            <a:endParaRPr lang="en-GB" dirty="0"/>
          </a:p>
          <a:p>
            <a:pPr marL="0" indent="0">
              <a:buNone/>
            </a:pPr>
            <a:r>
              <a:rPr lang="en-GB" dirty="0" smtClean="0"/>
              <a:t>Task 2: Create a self portrait of yourself in the style of one of the artists you have looked at.</a:t>
            </a:r>
            <a:endParaRPr lang="en-GB" dirty="0"/>
          </a:p>
        </p:txBody>
      </p:sp>
    </p:spTree>
    <p:extLst>
      <p:ext uri="{BB962C8B-B14F-4D97-AF65-F5344CB8AC3E}">
        <p14:creationId xmlns:p14="http://schemas.microsoft.com/office/powerpoint/2010/main" val="1191938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2452"/>
          </a:xfrm>
        </p:spPr>
        <p:txBody>
          <a:bodyPr/>
          <a:lstStyle/>
          <a:p>
            <a:pPr algn="ctr"/>
            <a:r>
              <a:rPr lang="en-GB" u="sng" dirty="0" smtClean="0"/>
              <a:t>Portrait Analysis</a:t>
            </a:r>
            <a:endParaRPr lang="en-GB" u="sng" dirty="0"/>
          </a:p>
        </p:txBody>
      </p:sp>
      <p:sp>
        <p:nvSpPr>
          <p:cNvPr id="3" name="Content Placeholder 2"/>
          <p:cNvSpPr>
            <a:spLocks noGrp="1"/>
          </p:cNvSpPr>
          <p:nvPr>
            <p:ph idx="1"/>
          </p:nvPr>
        </p:nvSpPr>
        <p:spPr>
          <a:xfrm>
            <a:off x="838200" y="1419497"/>
            <a:ext cx="10515600" cy="4757466"/>
          </a:xfrm>
        </p:spPr>
        <p:txBody>
          <a:bodyPr>
            <a:normAutofit fontScale="77500" lnSpcReduction="20000"/>
          </a:bodyPr>
          <a:lstStyle/>
          <a:p>
            <a:pPr marL="0" indent="0">
              <a:buNone/>
            </a:pPr>
            <a:r>
              <a:rPr lang="en-GB" dirty="0" smtClean="0"/>
              <a:t>Looking at the work of other artists and designers can help give us ideas and inspiration for our own designs.</a:t>
            </a:r>
          </a:p>
          <a:p>
            <a:pPr marL="0" indent="0">
              <a:buNone/>
            </a:pPr>
            <a:endParaRPr lang="en-GB" dirty="0"/>
          </a:p>
          <a:p>
            <a:pPr marL="0" indent="0">
              <a:buNone/>
            </a:pPr>
            <a:r>
              <a:rPr lang="en-GB" dirty="0" smtClean="0"/>
              <a:t>Today we are going to look at portraits painted by 6 different artists. The works were all created at different times in history using different techniques and different styles.</a:t>
            </a:r>
          </a:p>
          <a:p>
            <a:pPr marL="0" indent="0">
              <a:buNone/>
            </a:pPr>
            <a:endParaRPr lang="en-GB" dirty="0"/>
          </a:p>
          <a:p>
            <a:pPr marL="0" indent="0">
              <a:buNone/>
            </a:pPr>
            <a:r>
              <a:rPr lang="en-GB" dirty="0" smtClean="0"/>
              <a:t>Look at each of the works of art and think about the following:</a:t>
            </a:r>
          </a:p>
          <a:p>
            <a:pPr>
              <a:buFontTx/>
              <a:buChar char="-"/>
            </a:pPr>
            <a:r>
              <a:rPr lang="en-GB" dirty="0" smtClean="0"/>
              <a:t>What the painting tells us about the subject (the person) in it.</a:t>
            </a:r>
          </a:p>
          <a:p>
            <a:pPr>
              <a:buFontTx/>
              <a:buChar char="-"/>
            </a:pPr>
            <a:r>
              <a:rPr lang="en-GB" dirty="0" smtClean="0"/>
              <a:t>Who is the person in the portrait. What clues does the picture give us about their personality, mood, wealth, occupation</a:t>
            </a:r>
          </a:p>
          <a:p>
            <a:pPr>
              <a:buFontTx/>
              <a:buChar char="-"/>
            </a:pPr>
            <a:r>
              <a:rPr lang="en-GB" dirty="0" smtClean="0"/>
              <a:t>What techniques has the artist used in their painting, how have they added colour to the canvas, is their use of colour natural, what is in the background, how is the person presented</a:t>
            </a:r>
          </a:p>
          <a:p>
            <a:pPr>
              <a:buFontTx/>
              <a:buChar char="-"/>
            </a:pPr>
            <a:r>
              <a:rPr lang="en-GB" dirty="0" smtClean="0"/>
              <a:t>Give your opinion of the work.</a:t>
            </a:r>
            <a:endParaRPr lang="en-GB" dirty="0"/>
          </a:p>
        </p:txBody>
      </p:sp>
    </p:spTree>
    <p:extLst>
      <p:ext uri="{BB962C8B-B14F-4D97-AF65-F5344CB8AC3E}">
        <p14:creationId xmlns:p14="http://schemas.microsoft.com/office/powerpoint/2010/main" val="36591875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1532</Words>
  <Application>Microsoft Office PowerPoint</Application>
  <PresentationFormat>Widescreen</PresentationFormat>
  <Paragraphs>130</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Year 7 Textiles</vt:lpstr>
      <vt:lpstr>Y7 Textiles: Shadow Curriculum</vt:lpstr>
      <vt:lpstr>Week 1: Introduction to Textiles</vt:lpstr>
      <vt:lpstr>PowerPoint Presentation</vt:lpstr>
      <vt:lpstr>Health and Safety Rules For the Textiles Room</vt:lpstr>
      <vt:lpstr>Textiles: Health and Safety Poster</vt:lpstr>
      <vt:lpstr>All About me Moodboard</vt:lpstr>
      <vt:lpstr>Week 2: Self Portraits</vt:lpstr>
      <vt:lpstr>Portrait Analysis</vt:lpstr>
      <vt:lpstr>Leonardo Da Vinci: The Mona Lisa</vt:lpstr>
      <vt:lpstr>Giuseppe Arcimboldo: Portrait of Emperor Rudolf II</vt:lpstr>
      <vt:lpstr>Vincent Van Gogh: Self Portrait</vt:lpstr>
      <vt:lpstr>Pablo Picasso: Weeping Woman</vt:lpstr>
      <vt:lpstr>Frieda Kahlo: Self Portrait with Thorn Necklace and Humming Bird</vt:lpstr>
      <vt:lpstr>Julian Opie</vt:lpstr>
      <vt:lpstr>Task 2: Self Portrait in the style of ….</vt:lpstr>
      <vt:lpstr>Week 3: Word Art</vt:lpstr>
      <vt:lpstr>Week 4: Textiles Decoration Techniques </vt:lpstr>
      <vt:lpstr>Week 4 Cont …</vt:lpstr>
      <vt:lpstr>Week 5: Super Hero Design</vt:lpstr>
      <vt:lpstr>Captain America:  All American Super Hero Military Background- A soldier Stand out Feature: Shield</vt:lpstr>
      <vt:lpstr>Batman Super Hero with a darker side Stand out Feature: Bat Helmet and Bat Wing Cape, Dark Colour</vt:lpstr>
      <vt:lpstr>Super Hero Costume Analysis</vt:lpstr>
      <vt:lpstr>PowerPoint Presentation</vt:lpstr>
      <vt:lpstr>What Makes a Good Super Hero Costume?</vt:lpstr>
      <vt:lpstr>Super Me!!</vt:lpstr>
      <vt:lpstr>Week 6: Comic Strip</vt:lpstr>
      <vt:lpstr>Title: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7 Textiles</dc:title>
  <dc:creator>Rebecca Waller</dc:creator>
  <cp:lastModifiedBy>Rebecca Waller</cp:lastModifiedBy>
  <cp:revision>6</cp:revision>
  <dcterms:created xsi:type="dcterms:W3CDTF">2021-03-04T10:10:36Z</dcterms:created>
  <dcterms:modified xsi:type="dcterms:W3CDTF">2021-03-04T10:53:04Z</dcterms:modified>
</cp:coreProperties>
</file>