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2"/>
  </p:handoutMasterIdLst>
  <p:sldIdLst>
    <p:sldId id="256" r:id="rId2"/>
    <p:sldId id="259" r:id="rId3"/>
    <p:sldId id="268" r:id="rId4"/>
    <p:sldId id="269" r:id="rId5"/>
    <p:sldId id="270" r:id="rId6"/>
    <p:sldId id="271" r:id="rId7"/>
    <p:sldId id="267" r:id="rId8"/>
    <p:sldId id="258" r:id="rId9"/>
    <p:sldId id="257" r:id="rId10"/>
    <p:sldId id="260" r:id="rId11"/>
    <p:sldId id="261" r:id="rId12"/>
    <p:sldId id="262" r:id="rId13"/>
    <p:sldId id="264" r:id="rId14"/>
    <p:sldId id="265" r:id="rId15"/>
    <p:sldId id="263" r:id="rId16"/>
    <p:sldId id="266" r:id="rId17"/>
    <p:sldId id="272" r:id="rId18"/>
    <p:sldId id="273" r:id="rId19"/>
    <p:sldId id="274" r:id="rId20"/>
    <p:sldId id="275"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2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2E47139-1DB4-4A3C-904F-57A1482E3CF5}" type="datetimeFigureOut">
              <a:rPr lang="en-GB" smtClean="0"/>
              <a:t>17/03/21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37C4569-EEA5-4165-A4DC-097A53F0824F}" type="slidenum">
              <a:rPr lang="en-GB" smtClean="0"/>
              <a:t>‹#›</a:t>
            </a:fld>
            <a:endParaRPr lang="en-GB"/>
          </a:p>
        </p:txBody>
      </p:sp>
    </p:spTree>
    <p:extLst>
      <p:ext uri="{BB962C8B-B14F-4D97-AF65-F5344CB8AC3E}">
        <p14:creationId xmlns:p14="http://schemas.microsoft.com/office/powerpoint/2010/main" val="11970648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BDADBD-065F-4AD0-8890-1FB2FBED244E}" type="datetimeFigureOut">
              <a:rPr lang="en-GB" smtClean="0"/>
              <a:t>17/03/21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20058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DADBD-065F-4AD0-8890-1FB2FBED244E}" type="datetimeFigureOut">
              <a:rPr lang="en-GB" smtClean="0"/>
              <a:t>17/03/21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10585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DADBD-065F-4AD0-8890-1FB2FBED244E}" type="datetimeFigureOut">
              <a:rPr lang="en-GB" smtClean="0"/>
              <a:t>17/03/21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34982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DADBD-065F-4AD0-8890-1FB2FBED244E}" type="datetimeFigureOut">
              <a:rPr lang="en-GB" smtClean="0"/>
              <a:t>17/03/21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406755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DADBD-065F-4AD0-8890-1FB2FBED244E}" type="datetimeFigureOut">
              <a:rPr lang="en-GB" smtClean="0"/>
              <a:t>17/03/21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374763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BDADBD-065F-4AD0-8890-1FB2FBED244E}" type="datetimeFigureOut">
              <a:rPr lang="en-GB" smtClean="0"/>
              <a:t>17/03/21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111916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BDADBD-065F-4AD0-8890-1FB2FBED244E}" type="datetimeFigureOut">
              <a:rPr lang="en-GB" smtClean="0"/>
              <a:t>17/03/21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278994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BDADBD-065F-4AD0-8890-1FB2FBED244E}" type="datetimeFigureOut">
              <a:rPr lang="en-GB" smtClean="0"/>
              <a:t>17/03/21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14968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DADBD-065F-4AD0-8890-1FB2FBED244E}" type="datetimeFigureOut">
              <a:rPr lang="en-GB" smtClean="0"/>
              <a:t>17/03/21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96826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DADBD-065F-4AD0-8890-1FB2FBED244E}" type="datetimeFigureOut">
              <a:rPr lang="en-GB" smtClean="0"/>
              <a:t>17/03/21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7088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DADBD-065F-4AD0-8890-1FB2FBED244E}" type="datetimeFigureOut">
              <a:rPr lang="en-GB" smtClean="0"/>
              <a:t>17/03/21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319180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DADBD-065F-4AD0-8890-1FB2FBED244E}" type="datetimeFigureOut">
              <a:rPr lang="en-GB" smtClean="0"/>
              <a:t>17/03/21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23D73-E3F9-4423-8D4D-2256BA15F880}" type="slidenum">
              <a:rPr lang="en-GB" smtClean="0"/>
              <a:t>‹#›</a:t>
            </a:fld>
            <a:endParaRPr lang="en-GB"/>
          </a:p>
        </p:txBody>
      </p:sp>
    </p:spTree>
    <p:extLst>
      <p:ext uri="{BB962C8B-B14F-4D97-AF65-F5344CB8AC3E}">
        <p14:creationId xmlns:p14="http://schemas.microsoft.com/office/powerpoint/2010/main" val="12148757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sbMXZstL4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zexpH6GCOh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7 Graphics</a:t>
            </a:r>
            <a:endParaRPr lang="en-GB" dirty="0"/>
          </a:p>
        </p:txBody>
      </p:sp>
      <p:sp>
        <p:nvSpPr>
          <p:cNvPr id="3" name="Subtitle 2"/>
          <p:cNvSpPr>
            <a:spLocks noGrp="1"/>
          </p:cNvSpPr>
          <p:nvPr>
            <p:ph type="subTitle" idx="1"/>
          </p:nvPr>
        </p:nvSpPr>
        <p:spPr/>
        <p:txBody>
          <a:bodyPr>
            <a:normAutofit/>
          </a:bodyPr>
          <a:lstStyle/>
          <a:p>
            <a:r>
              <a:rPr lang="en-GB" sz="6600" dirty="0" smtClean="0"/>
              <a:t>Coat of Arms</a:t>
            </a:r>
            <a:endParaRPr lang="en-GB" sz="6600" dirty="0"/>
          </a:p>
        </p:txBody>
      </p:sp>
      <p:pic>
        <p:nvPicPr>
          <p:cNvPr id="4" name="Picture 3"/>
          <p:cNvPicPr>
            <a:picLocks noChangeAspect="1"/>
          </p:cNvPicPr>
          <p:nvPr/>
        </p:nvPicPr>
        <p:blipFill>
          <a:blip r:embed="rId2"/>
          <a:stretch>
            <a:fillRect/>
          </a:stretch>
        </p:blipFill>
        <p:spPr>
          <a:xfrm>
            <a:off x="7033091" y="4718237"/>
            <a:ext cx="2428875" cy="1885950"/>
          </a:xfrm>
          <a:prstGeom prst="rect">
            <a:avLst/>
          </a:prstGeom>
        </p:spPr>
      </p:pic>
      <p:pic>
        <p:nvPicPr>
          <p:cNvPr id="5" name="Picture 4"/>
          <p:cNvPicPr>
            <a:picLocks noChangeAspect="1"/>
          </p:cNvPicPr>
          <p:nvPr/>
        </p:nvPicPr>
        <p:blipFill>
          <a:blip r:embed="rId3"/>
          <a:stretch>
            <a:fillRect/>
          </a:stretch>
        </p:blipFill>
        <p:spPr>
          <a:xfrm>
            <a:off x="553011" y="4403912"/>
            <a:ext cx="2076450" cy="2200275"/>
          </a:xfrm>
          <a:prstGeom prst="rect">
            <a:avLst/>
          </a:prstGeom>
        </p:spPr>
      </p:pic>
      <p:pic>
        <p:nvPicPr>
          <p:cNvPr id="6" name="Picture 5"/>
          <p:cNvPicPr>
            <a:picLocks noChangeAspect="1"/>
          </p:cNvPicPr>
          <p:nvPr/>
        </p:nvPicPr>
        <p:blipFill rotWithShape="1">
          <a:blip r:embed="rId4"/>
          <a:srcRect l="19766" r="20941"/>
          <a:stretch/>
        </p:blipFill>
        <p:spPr>
          <a:xfrm>
            <a:off x="391084" y="322262"/>
            <a:ext cx="2292823" cy="2165443"/>
          </a:xfrm>
          <a:prstGeom prst="rect">
            <a:avLst/>
          </a:prstGeom>
        </p:spPr>
      </p:pic>
      <p:pic>
        <p:nvPicPr>
          <p:cNvPr id="7" name="Picture 6"/>
          <p:cNvPicPr>
            <a:picLocks noChangeAspect="1"/>
          </p:cNvPicPr>
          <p:nvPr/>
        </p:nvPicPr>
        <p:blipFill>
          <a:blip r:embed="rId5"/>
          <a:stretch>
            <a:fillRect/>
          </a:stretch>
        </p:blipFill>
        <p:spPr>
          <a:xfrm>
            <a:off x="7252166" y="420780"/>
            <a:ext cx="2209800" cy="2066925"/>
          </a:xfrm>
          <a:prstGeom prst="rect">
            <a:avLst/>
          </a:prstGeom>
        </p:spPr>
      </p:pic>
    </p:spTree>
    <p:extLst>
      <p:ext uri="{BB962C8B-B14F-4D97-AF65-F5344CB8AC3E}">
        <p14:creationId xmlns:p14="http://schemas.microsoft.com/office/powerpoint/2010/main" val="602121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you go about designing a Coat of Arms?</a:t>
            </a:r>
            <a:endParaRPr lang="en-GB" dirty="0"/>
          </a:p>
        </p:txBody>
      </p:sp>
      <p:sp>
        <p:nvSpPr>
          <p:cNvPr id="3" name="Content Placeholder 2"/>
          <p:cNvSpPr>
            <a:spLocks noGrp="1"/>
          </p:cNvSpPr>
          <p:nvPr>
            <p:ph idx="1"/>
          </p:nvPr>
        </p:nvSpPr>
        <p:spPr/>
        <p:txBody>
          <a:bodyPr/>
          <a:lstStyle/>
          <a:p>
            <a:pPr marL="0" indent="0">
              <a:buNone/>
            </a:pPr>
            <a:r>
              <a:rPr lang="en-GB" dirty="0"/>
              <a:t>A </a:t>
            </a:r>
            <a:r>
              <a:rPr lang="en-GB" b="1" dirty="0"/>
              <a:t>Coat of Arms </a:t>
            </a:r>
            <a:r>
              <a:rPr lang="en-GB" dirty="0"/>
              <a:t>is normally composed of </a:t>
            </a:r>
            <a:r>
              <a:rPr lang="en-GB" b="1" dirty="0"/>
              <a:t>pictures</a:t>
            </a:r>
            <a:r>
              <a:rPr lang="en-GB" dirty="0"/>
              <a:t> and </a:t>
            </a:r>
            <a:r>
              <a:rPr lang="en-GB" b="1" dirty="0"/>
              <a:t>symbols</a:t>
            </a:r>
            <a:r>
              <a:rPr lang="en-GB" dirty="0"/>
              <a:t>. </a:t>
            </a:r>
            <a:endParaRPr lang="en-GB" dirty="0" smtClean="0"/>
          </a:p>
          <a:p>
            <a:pPr marL="0" indent="0">
              <a:buNone/>
            </a:pPr>
            <a:r>
              <a:rPr lang="en-GB" dirty="0" smtClean="0"/>
              <a:t>The </a:t>
            </a:r>
            <a:r>
              <a:rPr lang="en-GB" dirty="0"/>
              <a:t>aim is to create an </a:t>
            </a:r>
            <a:r>
              <a:rPr lang="en-GB" b="1" dirty="0"/>
              <a:t>atmosphere</a:t>
            </a:r>
            <a:r>
              <a:rPr lang="en-GB" dirty="0"/>
              <a:t> or to </a:t>
            </a:r>
            <a:r>
              <a:rPr lang="en-GB" b="1" dirty="0"/>
              <a:t>build a meaning </a:t>
            </a:r>
            <a:r>
              <a:rPr lang="en-GB" dirty="0"/>
              <a:t>into the Coat of Arms. </a:t>
            </a:r>
            <a:endParaRPr lang="en-GB" dirty="0" smtClean="0"/>
          </a:p>
          <a:p>
            <a:pPr marL="0" indent="0">
              <a:buNone/>
            </a:pPr>
            <a:r>
              <a:rPr lang="en-GB" dirty="0" smtClean="0"/>
              <a:t>For </a:t>
            </a:r>
            <a:r>
              <a:rPr lang="en-GB" dirty="0"/>
              <a:t>example, some Coats of Arms suggest </a:t>
            </a:r>
            <a:r>
              <a:rPr lang="en-GB" b="1" dirty="0"/>
              <a:t>strength</a:t>
            </a:r>
            <a:r>
              <a:rPr lang="en-GB" dirty="0"/>
              <a:t>, others suggest </a:t>
            </a:r>
            <a:r>
              <a:rPr lang="en-GB" b="1" dirty="0"/>
              <a:t>knowledge</a:t>
            </a:r>
            <a:r>
              <a:rPr lang="en-GB" dirty="0"/>
              <a:t> and </a:t>
            </a:r>
            <a:r>
              <a:rPr lang="en-GB" b="1" dirty="0"/>
              <a:t>wisdom</a:t>
            </a:r>
            <a:r>
              <a:rPr lang="en-GB" dirty="0"/>
              <a:t>. </a:t>
            </a:r>
            <a:endParaRPr lang="en-GB" dirty="0" smtClean="0"/>
          </a:p>
          <a:p>
            <a:pPr marL="0" indent="0">
              <a:buNone/>
            </a:pPr>
            <a:endParaRPr lang="en-GB" dirty="0"/>
          </a:p>
          <a:p>
            <a:pPr marL="0" indent="0">
              <a:buNone/>
            </a:pPr>
            <a:r>
              <a:rPr lang="en-GB" dirty="0" smtClean="0"/>
              <a:t>Answering </a:t>
            </a:r>
            <a:r>
              <a:rPr lang="en-GB" dirty="0"/>
              <a:t>the following questions will help you ‘build’ your own Coat of Arms.</a:t>
            </a:r>
            <a:endParaRPr lang="en-US" dirty="0"/>
          </a:p>
          <a:p>
            <a:pPr marL="0" indent="0">
              <a:buNone/>
            </a:pPr>
            <a:endParaRPr lang="en-GB" dirty="0"/>
          </a:p>
        </p:txBody>
      </p:sp>
    </p:spTree>
    <p:extLst>
      <p:ext uri="{BB962C8B-B14F-4D97-AF65-F5344CB8AC3E}">
        <p14:creationId xmlns:p14="http://schemas.microsoft.com/office/powerpoint/2010/main" val="28769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Week 1 </a:t>
            </a:r>
            <a:r>
              <a:rPr lang="en-GB" dirty="0" smtClean="0"/>
              <a:t>– </a:t>
            </a:r>
            <a:r>
              <a:rPr lang="en-GB" sz="3600" dirty="0" smtClean="0"/>
              <a:t>Animal Qualities / Characteristics</a:t>
            </a:r>
            <a:endParaRPr lang="en-GB" sz="3600" dirty="0"/>
          </a:p>
        </p:txBody>
      </p:sp>
      <p:sp>
        <p:nvSpPr>
          <p:cNvPr id="3" name="Content Placeholder 2"/>
          <p:cNvSpPr>
            <a:spLocks noGrp="1"/>
          </p:cNvSpPr>
          <p:nvPr>
            <p:ph idx="1"/>
          </p:nvPr>
        </p:nvSpPr>
        <p:spPr>
          <a:xfrm>
            <a:off x="681037" y="1489422"/>
            <a:ext cx="8543925" cy="1928625"/>
          </a:xfrm>
        </p:spPr>
        <p:txBody>
          <a:bodyPr>
            <a:normAutofit/>
          </a:bodyPr>
          <a:lstStyle/>
          <a:p>
            <a:pPr marL="0" indent="0">
              <a:buNone/>
            </a:pPr>
            <a:r>
              <a:rPr lang="en-GB" dirty="0"/>
              <a:t>Animals are often included in a Coat of Arms. Each of the animals below has certain </a:t>
            </a:r>
            <a:r>
              <a:rPr lang="en-GB" b="1" dirty="0"/>
              <a:t>qualities / characteristics</a:t>
            </a:r>
            <a:r>
              <a:rPr lang="en-GB" dirty="0"/>
              <a:t>. </a:t>
            </a:r>
            <a:endParaRPr lang="en-GB" dirty="0" smtClean="0"/>
          </a:p>
          <a:p>
            <a:pPr marL="0" indent="0">
              <a:buNone/>
            </a:pPr>
            <a:r>
              <a:rPr lang="en-GB" dirty="0" smtClean="0"/>
              <a:t>Identify </a:t>
            </a:r>
            <a:r>
              <a:rPr lang="en-GB" dirty="0"/>
              <a:t>between </a:t>
            </a:r>
            <a:r>
              <a:rPr lang="en-GB" b="1" dirty="0"/>
              <a:t>two</a:t>
            </a:r>
            <a:r>
              <a:rPr lang="en-GB" dirty="0"/>
              <a:t> and </a:t>
            </a:r>
            <a:r>
              <a:rPr lang="en-GB" b="1" dirty="0"/>
              <a:t>four</a:t>
            </a:r>
            <a:r>
              <a:rPr lang="en-GB" dirty="0"/>
              <a:t> </a:t>
            </a:r>
            <a:r>
              <a:rPr lang="en-GB" b="1" dirty="0"/>
              <a:t>qualities / characteristics </a:t>
            </a:r>
            <a:r>
              <a:rPr lang="en-GB" dirty="0"/>
              <a:t>for </a:t>
            </a:r>
            <a:r>
              <a:rPr lang="en-GB" b="1" dirty="0"/>
              <a:t>each animal</a:t>
            </a:r>
            <a:r>
              <a:rPr lang="en-GB" dirty="0"/>
              <a:t>.</a:t>
            </a:r>
            <a:endParaRPr lang="en-US" dirty="0"/>
          </a:p>
          <a:p>
            <a:endParaRPr lang="en-GB" dirty="0"/>
          </a:p>
        </p:txBody>
      </p:sp>
      <p:pic>
        <p:nvPicPr>
          <p:cNvPr id="4" name="Picture 3"/>
          <p:cNvPicPr>
            <a:picLocks noChangeAspect="1"/>
          </p:cNvPicPr>
          <p:nvPr/>
        </p:nvPicPr>
        <p:blipFill rotWithShape="1">
          <a:blip r:embed="rId2"/>
          <a:srcRect l="15261" r="15948"/>
          <a:stretch/>
        </p:blipFill>
        <p:spPr>
          <a:xfrm>
            <a:off x="309683" y="3754249"/>
            <a:ext cx="2124235" cy="2054880"/>
          </a:xfrm>
          <a:prstGeom prst="rect">
            <a:avLst/>
          </a:prstGeom>
        </p:spPr>
      </p:pic>
      <p:pic>
        <p:nvPicPr>
          <p:cNvPr id="5" name="Picture 4"/>
          <p:cNvPicPr>
            <a:picLocks noChangeAspect="1"/>
          </p:cNvPicPr>
          <p:nvPr/>
        </p:nvPicPr>
        <p:blipFill>
          <a:blip r:embed="rId3"/>
          <a:stretch>
            <a:fillRect/>
          </a:stretch>
        </p:blipFill>
        <p:spPr>
          <a:xfrm>
            <a:off x="2866878" y="3754249"/>
            <a:ext cx="1026751" cy="2214562"/>
          </a:xfrm>
          <a:prstGeom prst="rect">
            <a:avLst/>
          </a:prstGeom>
        </p:spPr>
      </p:pic>
      <p:pic>
        <p:nvPicPr>
          <p:cNvPr id="7" name="Picture 6"/>
          <p:cNvPicPr>
            <a:picLocks noChangeAspect="1"/>
          </p:cNvPicPr>
          <p:nvPr/>
        </p:nvPicPr>
        <p:blipFill rotWithShape="1">
          <a:blip r:embed="rId4"/>
          <a:srcRect l="11996" r="13196"/>
          <a:stretch/>
        </p:blipFill>
        <p:spPr>
          <a:xfrm>
            <a:off x="4330442" y="3334107"/>
            <a:ext cx="2218765" cy="2752032"/>
          </a:xfrm>
          <a:prstGeom prst="rect">
            <a:avLst/>
          </a:prstGeom>
        </p:spPr>
      </p:pic>
      <p:pic>
        <p:nvPicPr>
          <p:cNvPr id="8" name="Picture 7"/>
          <p:cNvPicPr>
            <a:picLocks noChangeAspect="1"/>
          </p:cNvPicPr>
          <p:nvPr/>
        </p:nvPicPr>
        <p:blipFill>
          <a:blip r:embed="rId5"/>
          <a:stretch>
            <a:fillRect/>
          </a:stretch>
        </p:blipFill>
        <p:spPr>
          <a:xfrm>
            <a:off x="6760875" y="3334107"/>
            <a:ext cx="3145125" cy="2600625"/>
          </a:xfrm>
          <a:prstGeom prst="rect">
            <a:avLst/>
          </a:prstGeom>
        </p:spPr>
      </p:pic>
      <p:sp>
        <p:nvSpPr>
          <p:cNvPr id="9" name="TextBox 8"/>
          <p:cNvSpPr txBox="1"/>
          <p:nvPr/>
        </p:nvSpPr>
        <p:spPr>
          <a:xfrm>
            <a:off x="1187689" y="6052880"/>
            <a:ext cx="749564" cy="369332"/>
          </a:xfrm>
          <a:prstGeom prst="rect">
            <a:avLst/>
          </a:prstGeom>
          <a:noFill/>
        </p:spPr>
        <p:txBody>
          <a:bodyPr wrap="none" rtlCol="0">
            <a:spAutoFit/>
          </a:bodyPr>
          <a:lstStyle/>
          <a:p>
            <a:r>
              <a:rPr lang="en-GB" dirty="0" smtClean="0"/>
              <a:t>Koala </a:t>
            </a:r>
          </a:p>
        </p:txBody>
      </p:sp>
      <p:sp>
        <p:nvSpPr>
          <p:cNvPr id="10" name="TextBox 9"/>
          <p:cNvSpPr txBox="1"/>
          <p:nvPr/>
        </p:nvSpPr>
        <p:spPr>
          <a:xfrm>
            <a:off x="3079287" y="6052880"/>
            <a:ext cx="615874" cy="369332"/>
          </a:xfrm>
          <a:prstGeom prst="rect">
            <a:avLst/>
          </a:prstGeom>
          <a:noFill/>
        </p:spPr>
        <p:txBody>
          <a:bodyPr wrap="none" rtlCol="0">
            <a:spAutoFit/>
          </a:bodyPr>
          <a:lstStyle/>
          <a:p>
            <a:r>
              <a:rPr lang="en-GB" dirty="0" smtClean="0"/>
              <a:t>Bear</a:t>
            </a:r>
            <a:endParaRPr lang="en-GB" dirty="0"/>
          </a:p>
        </p:txBody>
      </p:sp>
      <p:sp>
        <p:nvSpPr>
          <p:cNvPr id="11" name="TextBox 10"/>
          <p:cNvSpPr txBox="1"/>
          <p:nvPr/>
        </p:nvSpPr>
        <p:spPr>
          <a:xfrm>
            <a:off x="4867746" y="6057791"/>
            <a:ext cx="1016112" cy="369332"/>
          </a:xfrm>
          <a:prstGeom prst="rect">
            <a:avLst/>
          </a:prstGeom>
          <a:noFill/>
        </p:spPr>
        <p:txBody>
          <a:bodyPr wrap="none" rtlCol="0">
            <a:spAutoFit/>
          </a:bodyPr>
          <a:lstStyle/>
          <a:p>
            <a:r>
              <a:rPr lang="en-GB" dirty="0" smtClean="0"/>
              <a:t>Elephant</a:t>
            </a:r>
            <a:endParaRPr lang="en-GB" dirty="0"/>
          </a:p>
        </p:txBody>
      </p:sp>
      <p:sp>
        <p:nvSpPr>
          <p:cNvPr id="12" name="TextBox 11"/>
          <p:cNvSpPr txBox="1"/>
          <p:nvPr/>
        </p:nvSpPr>
        <p:spPr>
          <a:xfrm>
            <a:off x="7376849" y="6052880"/>
            <a:ext cx="1068882" cy="646331"/>
          </a:xfrm>
          <a:prstGeom prst="rect">
            <a:avLst/>
          </a:prstGeom>
          <a:noFill/>
        </p:spPr>
        <p:txBody>
          <a:bodyPr wrap="none" rtlCol="0">
            <a:spAutoFit/>
          </a:bodyPr>
          <a:lstStyle/>
          <a:p>
            <a:r>
              <a:rPr lang="en-GB" dirty="0" smtClean="0"/>
              <a:t>Kangaroo</a:t>
            </a:r>
          </a:p>
          <a:p>
            <a:endParaRPr lang="en-GB" dirty="0"/>
          </a:p>
        </p:txBody>
      </p:sp>
    </p:spTree>
    <p:extLst>
      <p:ext uri="{BB962C8B-B14F-4D97-AF65-F5344CB8AC3E}">
        <p14:creationId xmlns:p14="http://schemas.microsoft.com/office/powerpoint/2010/main" val="3622036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849" y="699602"/>
            <a:ext cx="3396018" cy="2413594"/>
          </a:xfrm>
          <a:prstGeom prst="rect">
            <a:avLst/>
          </a:prstGeom>
        </p:spPr>
      </p:pic>
      <p:pic>
        <p:nvPicPr>
          <p:cNvPr id="5" name="Picture 4"/>
          <p:cNvPicPr>
            <a:picLocks noChangeAspect="1"/>
          </p:cNvPicPr>
          <p:nvPr/>
        </p:nvPicPr>
        <p:blipFill>
          <a:blip r:embed="rId3"/>
          <a:stretch>
            <a:fillRect/>
          </a:stretch>
        </p:blipFill>
        <p:spPr>
          <a:xfrm>
            <a:off x="4102194" y="699602"/>
            <a:ext cx="2105025" cy="2181225"/>
          </a:xfrm>
          <a:prstGeom prst="rect">
            <a:avLst/>
          </a:prstGeom>
        </p:spPr>
      </p:pic>
      <p:pic>
        <p:nvPicPr>
          <p:cNvPr id="6" name="Picture 5"/>
          <p:cNvPicPr>
            <a:picLocks noChangeAspect="1"/>
          </p:cNvPicPr>
          <p:nvPr/>
        </p:nvPicPr>
        <p:blipFill>
          <a:blip r:embed="rId4"/>
          <a:stretch>
            <a:fillRect/>
          </a:stretch>
        </p:blipFill>
        <p:spPr>
          <a:xfrm>
            <a:off x="7455425" y="680552"/>
            <a:ext cx="2076450" cy="2200275"/>
          </a:xfrm>
          <a:prstGeom prst="rect">
            <a:avLst/>
          </a:prstGeom>
        </p:spPr>
      </p:pic>
      <p:pic>
        <p:nvPicPr>
          <p:cNvPr id="7" name="Picture 6"/>
          <p:cNvPicPr>
            <a:picLocks noChangeAspect="1"/>
          </p:cNvPicPr>
          <p:nvPr/>
        </p:nvPicPr>
        <p:blipFill>
          <a:blip r:embed="rId5"/>
          <a:stretch>
            <a:fillRect/>
          </a:stretch>
        </p:blipFill>
        <p:spPr>
          <a:xfrm>
            <a:off x="658905" y="3957637"/>
            <a:ext cx="2133600" cy="2143125"/>
          </a:xfrm>
          <a:prstGeom prst="rect">
            <a:avLst/>
          </a:prstGeom>
        </p:spPr>
      </p:pic>
      <p:pic>
        <p:nvPicPr>
          <p:cNvPr id="8" name="Picture 7"/>
          <p:cNvPicPr>
            <a:picLocks noChangeAspect="1"/>
          </p:cNvPicPr>
          <p:nvPr/>
        </p:nvPicPr>
        <p:blipFill>
          <a:blip r:embed="rId6"/>
          <a:stretch>
            <a:fillRect/>
          </a:stretch>
        </p:blipFill>
        <p:spPr>
          <a:xfrm>
            <a:off x="3113899" y="4204167"/>
            <a:ext cx="3305175" cy="1381125"/>
          </a:xfrm>
          <a:prstGeom prst="rect">
            <a:avLst/>
          </a:prstGeom>
        </p:spPr>
      </p:pic>
      <p:pic>
        <p:nvPicPr>
          <p:cNvPr id="9" name="Picture 8"/>
          <p:cNvPicPr>
            <a:picLocks noChangeAspect="1"/>
          </p:cNvPicPr>
          <p:nvPr/>
        </p:nvPicPr>
        <p:blipFill>
          <a:blip r:embed="rId7"/>
          <a:stretch>
            <a:fillRect/>
          </a:stretch>
        </p:blipFill>
        <p:spPr>
          <a:xfrm>
            <a:off x="6971741" y="3194796"/>
            <a:ext cx="2560134" cy="3017743"/>
          </a:xfrm>
          <a:prstGeom prst="rect">
            <a:avLst/>
          </a:prstGeom>
        </p:spPr>
      </p:pic>
      <p:sp>
        <p:nvSpPr>
          <p:cNvPr id="10" name="TextBox 9"/>
          <p:cNvSpPr txBox="1"/>
          <p:nvPr/>
        </p:nvSpPr>
        <p:spPr>
          <a:xfrm>
            <a:off x="1285710" y="3010130"/>
            <a:ext cx="1310295" cy="369332"/>
          </a:xfrm>
          <a:prstGeom prst="rect">
            <a:avLst/>
          </a:prstGeom>
          <a:noFill/>
        </p:spPr>
        <p:txBody>
          <a:bodyPr wrap="none" rtlCol="0">
            <a:spAutoFit/>
          </a:bodyPr>
          <a:lstStyle/>
          <a:p>
            <a:r>
              <a:rPr lang="en-GB" dirty="0" smtClean="0"/>
              <a:t>Grey Hound</a:t>
            </a:r>
            <a:endParaRPr lang="en-GB" dirty="0"/>
          </a:p>
        </p:txBody>
      </p:sp>
      <p:sp>
        <p:nvSpPr>
          <p:cNvPr id="11" name="TextBox 10"/>
          <p:cNvSpPr txBox="1"/>
          <p:nvPr/>
        </p:nvSpPr>
        <p:spPr>
          <a:xfrm>
            <a:off x="4516439" y="3010130"/>
            <a:ext cx="1425518" cy="369332"/>
          </a:xfrm>
          <a:prstGeom prst="rect">
            <a:avLst/>
          </a:prstGeom>
          <a:noFill/>
        </p:spPr>
        <p:txBody>
          <a:bodyPr wrap="none" rtlCol="0">
            <a:spAutoFit/>
          </a:bodyPr>
          <a:lstStyle/>
          <a:p>
            <a:r>
              <a:rPr lang="en-GB" dirty="0" smtClean="0"/>
              <a:t>Domestic Cat</a:t>
            </a:r>
            <a:endParaRPr lang="en-GB" dirty="0"/>
          </a:p>
        </p:txBody>
      </p:sp>
      <p:sp>
        <p:nvSpPr>
          <p:cNvPr id="12" name="TextBox 11"/>
          <p:cNvSpPr txBox="1"/>
          <p:nvPr/>
        </p:nvSpPr>
        <p:spPr>
          <a:xfrm>
            <a:off x="8167438" y="3010130"/>
            <a:ext cx="652423" cy="369332"/>
          </a:xfrm>
          <a:prstGeom prst="rect">
            <a:avLst/>
          </a:prstGeom>
          <a:noFill/>
        </p:spPr>
        <p:txBody>
          <a:bodyPr wrap="none" rtlCol="0">
            <a:spAutoFit/>
          </a:bodyPr>
          <a:lstStyle/>
          <a:p>
            <a:r>
              <a:rPr lang="en-GB" dirty="0" smtClean="0"/>
              <a:t>Tiger</a:t>
            </a:r>
            <a:endParaRPr lang="en-GB" dirty="0"/>
          </a:p>
        </p:txBody>
      </p:sp>
      <p:sp>
        <p:nvSpPr>
          <p:cNvPr id="13" name="TextBox 12"/>
          <p:cNvSpPr txBox="1"/>
          <p:nvPr/>
        </p:nvSpPr>
        <p:spPr>
          <a:xfrm>
            <a:off x="1361852" y="6212539"/>
            <a:ext cx="579005" cy="369332"/>
          </a:xfrm>
          <a:prstGeom prst="rect">
            <a:avLst/>
          </a:prstGeom>
          <a:noFill/>
        </p:spPr>
        <p:txBody>
          <a:bodyPr wrap="none" rtlCol="0">
            <a:spAutoFit/>
          </a:bodyPr>
          <a:lstStyle/>
          <a:p>
            <a:r>
              <a:rPr lang="en-GB" dirty="0" smtClean="0"/>
              <a:t>Lion</a:t>
            </a:r>
            <a:endParaRPr lang="en-GB" dirty="0"/>
          </a:p>
        </p:txBody>
      </p:sp>
      <p:sp>
        <p:nvSpPr>
          <p:cNvPr id="14" name="TextBox 13"/>
          <p:cNvSpPr txBox="1"/>
          <p:nvPr/>
        </p:nvSpPr>
        <p:spPr>
          <a:xfrm>
            <a:off x="4671657" y="6202246"/>
            <a:ext cx="966098" cy="369332"/>
          </a:xfrm>
          <a:prstGeom prst="rect">
            <a:avLst/>
          </a:prstGeom>
          <a:noFill/>
        </p:spPr>
        <p:txBody>
          <a:bodyPr wrap="none" rtlCol="0">
            <a:spAutoFit/>
          </a:bodyPr>
          <a:lstStyle/>
          <a:p>
            <a:r>
              <a:rPr lang="en-GB" dirty="0" smtClean="0"/>
              <a:t>Cheetah</a:t>
            </a:r>
            <a:endParaRPr lang="en-GB" dirty="0"/>
          </a:p>
        </p:txBody>
      </p:sp>
      <p:sp>
        <p:nvSpPr>
          <p:cNvPr id="15" name="TextBox 14"/>
          <p:cNvSpPr txBox="1"/>
          <p:nvPr/>
        </p:nvSpPr>
        <p:spPr>
          <a:xfrm>
            <a:off x="7677079" y="6232735"/>
            <a:ext cx="816570" cy="369332"/>
          </a:xfrm>
          <a:prstGeom prst="rect">
            <a:avLst/>
          </a:prstGeom>
          <a:noFill/>
        </p:spPr>
        <p:txBody>
          <a:bodyPr wrap="none" rtlCol="0">
            <a:spAutoFit/>
          </a:bodyPr>
          <a:lstStyle/>
          <a:p>
            <a:r>
              <a:rPr lang="en-GB" dirty="0" smtClean="0"/>
              <a:t>Giraffe</a:t>
            </a:r>
            <a:endParaRPr lang="en-GB" dirty="0"/>
          </a:p>
        </p:txBody>
      </p:sp>
    </p:spTree>
    <p:extLst>
      <p:ext uri="{BB962C8B-B14F-4D97-AF65-F5344CB8AC3E}">
        <p14:creationId xmlns:p14="http://schemas.microsoft.com/office/powerpoint/2010/main" val="313275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Graphics is all about presentation</a:t>
            </a:r>
            <a:endParaRPr lang="en-GB" dirty="0"/>
          </a:p>
        </p:txBody>
      </p:sp>
      <p:sp>
        <p:nvSpPr>
          <p:cNvPr id="3" name="Content Placeholder 2"/>
          <p:cNvSpPr>
            <a:spLocks noGrp="1"/>
          </p:cNvSpPr>
          <p:nvPr>
            <p:ph idx="1"/>
          </p:nvPr>
        </p:nvSpPr>
        <p:spPr/>
        <p:txBody>
          <a:bodyPr/>
          <a:lstStyle/>
          <a:p>
            <a:pPr marL="0" indent="0">
              <a:buNone/>
            </a:pPr>
            <a:r>
              <a:rPr lang="en-GB" dirty="0" smtClean="0"/>
              <a:t>Therefore I would like you to take time and care over your presentation of the task set.</a:t>
            </a:r>
          </a:p>
          <a:p>
            <a:pPr marL="0" indent="0">
              <a:buNone/>
            </a:pPr>
            <a:endParaRPr lang="en-GB" dirty="0"/>
          </a:p>
          <a:p>
            <a:pPr marL="0" indent="0">
              <a:buNone/>
            </a:pPr>
            <a:r>
              <a:rPr lang="en-GB" dirty="0" smtClean="0"/>
              <a:t>How you chose to present the information is up to you-</a:t>
            </a:r>
          </a:p>
          <a:p>
            <a:pPr marL="0" indent="0">
              <a:buNone/>
            </a:pPr>
            <a:r>
              <a:rPr lang="en-GB" dirty="0" smtClean="0"/>
              <a:t>For example you could-</a:t>
            </a:r>
          </a:p>
          <a:p>
            <a:pPr marL="514350" indent="-514350">
              <a:buFont typeface="+mj-lt"/>
              <a:buAutoNum type="alphaLcParenR"/>
            </a:pPr>
            <a:r>
              <a:rPr lang="en-GB" dirty="0" smtClean="0"/>
              <a:t>Present as a table including pictures of the animals</a:t>
            </a:r>
          </a:p>
          <a:p>
            <a:pPr marL="514350" indent="-514350">
              <a:buFont typeface="+mj-lt"/>
              <a:buAutoNum type="alphaLcParenR"/>
            </a:pPr>
            <a:r>
              <a:rPr lang="en-GB" dirty="0" smtClean="0"/>
              <a:t>Draw the animals yourself and list the characteristics below each animal</a:t>
            </a:r>
          </a:p>
          <a:p>
            <a:pPr marL="514350" indent="-514350">
              <a:buFont typeface="+mj-lt"/>
              <a:buAutoNum type="alphaLcParenR"/>
            </a:pPr>
            <a:endParaRPr lang="en-GB" dirty="0"/>
          </a:p>
        </p:txBody>
      </p:sp>
    </p:spTree>
    <p:extLst>
      <p:ext uri="{BB962C8B-B14F-4D97-AF65-F5344CB8AC3E}">
        <p14:creationId xmlns:p14="http://schemas.microsoft.com/office/powerpoint/2010/main" val="729509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5400" dirty="0" smtClean="0"/>
              <a:t>The following slide has some of the qualities / characteristics filled in to help you get started.</a:t>
            </a:r>
            <a:endParaRPr lang="en-GB" sz="5400" dirty="0"/>
          </a:p>
        </p:txBody>
      </p:sp>
    </p:spTree>
    <p:extLst>
      <p:ext uri="{BB962C8B-B14F-4D97-AF65-F5344CB8AC3E}">
        <p14:creationId xmlns:p14="http://schemas.microsoft.com/office/powerpoint/2010/main" val="986201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6393869"/>
              </p:ext>
            </p:extLst>
          </p:nvPr>
        </p:nvGraphicFramePr>
        <p:xfrm>
          <a:off x="430305" y="416856"/>
          <a:ext cx="9117105" cy="6037735"/>
        </p:xfrm>
        <a:graphic>
          <a:graphicData uri="http://schemas.openxmlformats.org/drawingml/2006/table">
            <a:tbl>
              <a:tblPr firstRow="1" bandRow="1">
                <a:tableStyleId>{5C22544A-7EE6-4342-B048-85BDC9FD1C3A}</a:tableStyleId>
              </a:tblPr>
              <a:tblGrid>
                <a:gridCol w="1823421"/>
                <a:gridCol w="1823421"/>
                <a:gridCol w="1823421"/>
                <a:gridCol w="1823421"/>
                <a:gridCol w="1823421"/>
              </a:tblGrid>
              <a:tr h="548885">
                <a:tc>
                  <a:txBody>
                    <a:bodyPr/>
                    <a:lstStyle/>
                    <a:p>
                      <a:pPr algn="ctr"/>
                      <a:r>
                        <a:rPr lang="en-GB" dirty="0" smtClean="0">
                          <a:solidFill>
                            <a:sysClr val="windowText" lastClr="000000"/>
                          </a:solidFill>
                        </a:rPr>
                        <a:t>Animal</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ysClr val="windowText" lastClr="000000"/>
                          </a:solidFill>
                        </a:rPr>
                        <a:t>Characteristic 1</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ysClr val="windowText" lastClr="000000"/>
                          </a:solidFill>
                        </a:rPr>
                        <a:t>Characteristic 2</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ysClr val="windowText" lastClr="000000"/>
                          </a:solidFill>
                        </a:rPr>
                        <a:t>Characteristic 3</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ysClr val="windowText" lastClr="000000"/>
                          </a:solidFill>
                        </a:rPr>
                        <a:t>Characteristic 4</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Koala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Bear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Strong</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Dangerous</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Aggressive</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Frightening</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Elephant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Kangaroo</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Grey Hound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Very Fast</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Dedicated</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Friendly</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Domestic Cat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Tiger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Lion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Majestic</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Lazy</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Cheetah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Giraffe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Shy</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p:cNvPicPr>
            <a:picLocks noChangeAspect="1"/>
          </p:cNvPicPr>
          <p:nvPr/>
        </p:nvPicPr>
        <p:blipFill>
          <a:blip r:embed="rId2"/>
          <a:stretch>
            <a:fillRect/>
          </a:stretch>
        </p:blipFill>
        <p:spPr>
          <a:xfrm>
            <a:off x="1524402" y="2503909"/>
            <a:ext cx="792912" cy="656150"/>
          </a:xfrm>
          <a:prstGeom prst="rect">
            <a:avLst/>
          </a:prstGeom>
        </p:spPr>
      </p:pic>
      <p:pic>
        <p:nvPicPr>
          <p:cNvPr id="6" name="Picture 5"/>
          <p:cNvPicPr>
            <a:picLocks noChangeAspect="1"/>
          </p:cNvPicPr>
          <p:nvPr/>
        </p:nvPicPr>
        <p:blipFill>
          <a:blip r:embed="rId3"/>
          <a:stretch>
            <a:fillRect/>
          </a:stretch>
        </p:blipFill>
        <p:spPr>
          <a:xfrm>
            <a:off x="1371599" y="5430165"/>
            <a:ext cx="806823" cy="336424"/>
          </a:xfrm>
          <a:prstGeom prst="rect">
            <a:avLst/>
          </a:prstGeom>
        </p:spPr>
      </p:pic>
      <p:pic>
        <p:nvPicPr>
          <p:cNvPr id="7" name="Picture 6"/>
          <p:cNvPicPr>
            <a:picLocks noChangeAspect="1"/>
          </p:cNvPicPr>
          <p:nvPr/>
        </p:nvPicPr>
        <p:blipFill>
          <a:blip r:embed="rId4"/>
          <a:stretch>
            <a:fillRect/>
          </a:stretch>
        </p:blipFill>
        <p:spPr>
          <a:xfrm>
            <a:off x="1524402" y="981636"/>
            <a:ext cx="513780" cy="497540"/>
          </a:xfrm>
          <a:prstGeom prst="rect">
            <a:avLst/>
          </a:prstGeom>
        </p:spPr>
      </p:pic>
    </p:spTree>
    <p:extLst>
      <p:ext uri="{BB962C8B-B14F-4D97-AF65-F5344CB8AC3E}">
        <p14:creationId xmlns:p14="http://schemas.microsoft.com/office/powerpoint/2010/main" val="2407031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Differentiation. </a:t>
            </a:r>
            <a:br>
              <a:rPr lang="en-GB" dirty="0" smtClean="0"/>
            </a:br>
            <a:r>
              <a:rPr lang="en-GB" sz="2200" dirty="0"/>
              <a:t>I</a:t>
            </a:r>
            <a:r>
              <a:rPr lang="en-GB" sz="2200" dirty="0" smtClean="0"/>
              <a:t>f you find that you are struggling with this task then try using some of the words listed below and match them to the appropriate animal. Note some characteristics may apply to more than one animal.</a:t>
            </a:r>
            <a:endParaRPr lang="en-GB" sz="2200" dirty="0"/>
          </a:p>
        </p:txBody>
      </p:sp>
      <p:sp>
        <p:nvSpPr>
          <p:cNvPr id="3" name="Content Placeholder 2"/>
          <p:cNvSpPr>
            <a:spLocks noGrp="1"/>
          </p:cNvSpPr>
          <p:nvPr>
            <p:ph idx="1"/>
          </p:nvPr>
        </p:nvSpPr>
        <p:spPr>
          <a:xfrm>
            <a:off x="681039" y="1825625"/>
            <a:ext cx="2492468" cy="4351338"/>
          </a:xfrm>
        </p:spPr>
        <p:txBody>
          <a:bodyPr>
            <a:normAutofit fontScale="92500" lnSpcReduction="20000"/>
          </a:bodyPr>
          <a:lstStyle/>
          <a:p>
            <a:r>
              <a:rPr lang="en-GB" dirty="0" smtClean="0"/>
              <a:t>Illusive</a:t>
            </a:r>
          </a:p>
          <a:p>
            <a:r>
              <a:rPr lang="en-GB" dirty="0" smtClean="0"/>
              <a:t>Majestic</a:t>
            </a:r>
          </a:p>
          <a:p>
            <a:r>
              <a:rPr lang="en-GB" dirty="0" smtClean="0"/>
              <a:t>Extremely fast</a:t>
            </a:r>
          </a:p>
          <a:p>
            <a:r>
              <a:rPr lang="en-GB" dirty="0" smtClean="0"/>
              <a:t>Tall</a:t>
            </a:r>
          </a:p>
          <a:p>
            <a:r>
              <a:rPr lang="en-GB" dirty="0" smtClean="0"/>
              <a:t>Loving</a:t>
            </a:r>
          </a:p>
          <a:p>
            <a:r>
              <a:rPr lang="en-GB" dirty="0" smtClean="0"/>
              <a:t>Cuddly</a:t>
            </a:r>
          </a:p>
          <a:p>
            <a:r>
              <a:rPr lang="en-GB" dirty="0" smtClean="0"/>
              <a:t>Strong</a:t>
            </a:r>
          </a:p>
          <a:p>
            <a:r>
              <a:rPr lang="en-GB" dirty="0" smtClean="0"/>
              <a:t>Long Memory</a:t>
            </a:r>
          </a:p>
          <a:p>
            <a:r>
              <a:rPr lang="en-GB" dirty="0" smtClean="0"/>
              <a:t>Fast</a:t>
            </a:r>
          </a:p>
          <a:p>
            <a:r>
              <a:rPr lang="en-GB" dirty="0" smtClean="0"/>
              <a:t>Friendly</a:t>
            </a:r>
            <a:endParaRPr lang="en-GB" dirty="0"/>
          </a:p>
        </p:txBody>
      </p:sp>
      <p:sp>
        <p:nvSpPr>
          <p:cNvPr id="4" name="Content Placeholder 2"/>
          <p:cNvSpPr txBox="1">
            <a:spLocks/>
          </p:cNvSpPr>
          <p:nvPr/>
        </p:nvSpPr>
        <p:spPr>
          <a:xfrm>
            <a:off x="3052203" y="1825625"/>
            <a:ext cx="2492468"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Peaceful</a:t>
            </a:r>
          </a:p>
          <a:p>
            <a:r>
              <a:rPr lang="en-GB" dirty="0" smtClean="0"/>
              <a:t>Aggressive</a:t>
            </a:r>
          </a:p>
          <a:p>
            <a:r>
              <a:rPr lang="en-GB" dirty="0" smtClean="0"/>
              <a:t>Dedicated</a:t>
            </a:r>
          </a:p>
          <a:p>
            <a:r>
              <a:rPr lang="en-GB" dirty="0" smtClean="0"/>
              <a:t>Cunning</a:t>
            </a:r>
          </a:p>
          <a:p>
            <a:r>
              <a:rPr lang="en-GB" dirty="0" smtClean="0"/>
              <a:t>Dangerous</a:t>
            </a:r>
          </a:p>
          <a:p>
            <a:r>
              <a:rPr lang="en-GB" dirty="0" smtClean="0"/>
              <a:t>Lazy</a:t>
            </a:r>
          </a:p>
          <a:p>
            <a:r>
              <a:rPr lang="en-GB" dirty="0" smtClean="0"/>
              <a:t>Hunter</a:t>
            </a:r>
          </a:p>
          <a:p>
            <a:r>
              <a:rPr lang="en-GB" dirty="0" smtClean="0"/>
              <a:t>Aloof</a:t>
            </a:r>
          </a:p>
          <a:p>
            <a:r>
              <a:rPr lang="en-GB" dirty="0" smtClean="0"/>
              <a:t>Slow</a:t>
            </a:r>
          </a:p>
          <a:p>
            <a:r>
              <a:rPr lang="en-GB" dirty="0" smtClean="0"/>
              <a:t>Very fast</a:t>
            </a:r>
            <a:endParaRPr lang="en-GB" dirty="0"/>
          </a:p>
        </p:txBody>
      </p:sp>
      <p:sp>
        <p:nvSpPr>
          <p:cNvPr id="5" name="Content Placeholder 2"/>
          <p:cNvSpPr txBox="1">
            <a:spLocks/>
          </p:cNvSpPr>
          <p:nvPr/>
        </p:nvSpPr>
        <p:spPr>
          <a:xfrm>
            <a:off x="5423367" y="1825625"/>
            <a:ext cx="249246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Frightening</a:t>
            </a:r>
          </a:p>
          <a:p>
            <a:r>
              <a:rPr lang="en-GB" dirty="0" smtClean="0"/>
              <a:t>Large</a:t>
            </a:r>
          </a:p>
          <a:p>
            <a:r>
              <a:rPr lang="en-GB" dirty="0" smtClean="0"/>
              <a:t>Unusual</a:t>
            </a:r>
          </a:p>
          <a:p>
            <a:r>
              <a:rPr lang="en-GB" dirty="0" smtClean="0"/>
              <a:t>Nine Lives</a:t>
            </a:r>
          </a:p>
          <a:p>
            <a:r>
              <a:rPr lang="en-GB" dirty="0" smtClean="0"/>
              <a:t>Unsteady</a:t>
            </a:r>
          </a:p>
          <a:p>
            <a:r>
              <a:rPr lang="en-GB" dirty="0" smtClean="0"/>
              <a:t>Malicious</a:t>
            </a:r>
          </a:p>
          <a:p>
            <a:r>
              <a:rPr lang="en-GB" dirty="0" smtClean="0"/>
              <a:t>Powerful</a:t>
            </a:r>
          </a:p>
          <a:p>
            <a:r>
              <a:rPr lang="en-GB" dirty="0" smtClean="0"/>
              <a:t>Savage</a:t>
            </a:r>
          </a:p>
          <a:p>
            <a:r>
              <a:rPr lang="en-GB" dirty="0" smtClean="0"/>
              <a:t>Ancient </a:t>
            </a:r>
          </a:p>
          <a:p>
            <a:endParaRPr lang="en-GB" dirty="0" smtClean="0"/>
          </a:p>
        </p:txBody>
      </p:sp>
      <p:sp>
        <p:nvSpPr>
          <p:cNvPr id="6" name="Content Placeholder 2"/>
          <p:cNvSpPr txBox="1">
            <a:spLocks/>
          </p:cNvSpPr>
          <p:nvPr/>
        </p:nvSpPr>
        <p:spPr>
          <a:xfrm>
            <a:off x="7546235" y="1825625"/>
            <a:ext cx="24924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Loyal</a:t>
            </a:r>
            <a:endParaRPr lang="en-GB" dirty="0" smtClean="0"/>
          </a:p>
          <a:p>
            <a:endParaRPr lang="en-GB" dirty="0" smtClean="0"/>
          </a:p>
        </p:txBody>
      </p:sp>
    </p:spTree>
    <p:extLst>
      <p:ext uri="{BB962C8B-B14F-4D97-AF65-F5344CB8AC3E}">
        <p14:creationId xmlns:p14="http://schemas.microsoft.com/office/powerpoint/2010/main" val="2266739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Week 1 / Task 2 </a:t>
            </a:r>
            <a:r>
              <a:rPr lang="en-GB" dirty="0" smtClean="0"/>
              <a:t/>
            </a:r>
            <a:br>
              <a:rPr lang="en-GB" dirty="0" smtClean="0"/>
            </a:br>
            <a:r>
              <a:rPr lang="en-GB" sz="3200" dirty="0" smtClean="0"/>
              <a:t>Which animal are you? </a:t>
            </a:r>
            <a:endParaRPr lang="en-GB" sz="3200"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latin typeface="+mj-lt"/>
              </a:rPr>
              <a:t>You now need to decide which animal(s) best represent you and your family. You can use one of the animals mentioned in the task you have just completed or you can choose a different animal(s)</a:t>
            </a:r>
          </a:p>
          <a:p>
            <a:pPr marL="0" indent="0">
              <a:buNone/>
            </a:pPr>
            <a:endParaRPr lang="en-GB" b="1" dirty="0" smtClean="0">
              <a:latin typeface="+mj-lt"/>
            </a:endParaRPr>
          </a:p>
          <a:p>
            <a:pPr marL="0" indent="0">
              <a:buNone/>
            </a:pPr>
            <a:r>
              <a:rPr lang="en-GB" dirty="0" smtClean="0">
                <a:latin typeface="+mj-lt"/>
              </a:rPr>
              <a:t>Select </a:t>
            </a:r>
            <a:r>
              <a:rPr lang="en-GB" dirty="0">
                <a:latin typeface="+mj-lt"/>
              </a:rPr>
              <a:t>an animal and </a:t>
            </a:r>
            <a:r>
              <a:rPr lang="en-GB" b="1" dirty="0">
                <a:latin typeface="+mj-lt"/>
              </a:rPr>
              <a:t>explain why </a:t>
            </a:r>
            <a:r>
              <a:rPr lang="en-GB" dirty="0">
                <a:latin typeface="+mj-lt"/>
              </a:rPr>
              <a:t>its characteristics apply to you.</a:t>
            </a:r>
            <a:endParaRPr lang="en-US" dirty="0">
              <a:latin typeface="+mj-lt"/>
            </a:endParaRPr>
          </a:p>
          <a:p>
            <a:pPr marL="0" indent="0">
              <a:buNone/>
            </a:pPr>
            <a:r>
              <a:rPr lang="en-GB" dirty="0">
                <a:latin typeface="+mj-lt"/>
              </a:rPr>
              <a:t> </a:t>
            </a:r>
            <a:endParaRPr lang="en-US" dirty="0">
              <a:latin typeface="+mj-lt"/>
            </a:endParaRPr>
          </a:p>
          <a:p>
            <a:pPr marL="0" indent="0">
              <a:buNone/>
            </a:pPr>
            <a:r>
              <a:rPr lang="en-GB" dirty="0" smtClean="0">
                <a:latin typeface="+mj-lt"/>
              </a:rPr>
              <a:t>Again think about your </a:t>
            </a:r>
            <a:r>
              <a:rPr lang="en-GB" b="1" dirty="0" smtClean="0">
                <a:latin typeface="+mj-lt"/>
              </a:rPr>
              <a:t>presentation</a:t>
            </a:r>
            <a:r>
              <a:rPr lang="en-GB" dirty="0" smtClean="0">
                <a:latin typeface="+mj-lt"/>
              </a:rPr>
              <a:t>  -you could draw your chosen animal and then write a paragraph explaining your reason for why its characteristics apply to you.</a:t>
            </a:r>
          </a:p>
          <a:p>
            <a:pPr marL="0" indent="0">
              <a:buNone/>
            </a:pPr>
            <a:r>
              <a:rPr lang="en-GB" dirty="0" smtClean="0">
                <a:latin typeface="+mj-lt"/>
              </a:rPr>
              <a:t>You could present it in the format of a mind map with the animals name / picture in the middle and the key characteristics written around the out side.</a:t>
            </a:r>
          </a:p>
          <a:p>
            <a:pPr marL="0" indent="0">
              <a:buNone/>
            </a:pPr>
            <a:r>
              <a:rPr lang="en-GB" dirty="0" smtClean="0">
                <a:latin typeface="+mj-lt"/>
              </a:rPr>
              <a:t>You can present the work by hand or by computer.</a:t>
            </a:r>
            <a:endParaRPr lang="en-GB" dirty="0">
              <a:latin typeface="+mj-lt"/>
            </a:endParaRPr>
          </a:p>
        </p:txBody>
      </p:sp>
    </p:spTree>
    <p:extLst>
      <p:ext uri="{BB962C8B-B14F-4D97-AF65-F5344CB8AC3E}">
        <p14:creationId xmlns:p14="http://schemas.microsoft.com/office/powerpoint/2010/main" val="3322482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6" y="0"/>
            <a:ext cx="8543925" cy="1325563"/>
          </a:xfrm>
        </p:spPr>
        <p:txBody>
          <a:bodyPr/>
          <a:lstStyle/>
          <a:p>
            <a:pPr algn="ctr"/>
            <a:r>
              <a:rPr lang="en-GB" dirty="0" smtClean="0"/>
              <a:t>Chosen Animal – Lhasa Apso</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842744" y="1954658"/>
            <a:ext cx="4220507" cy="3165380"/>
          </a:xfrm>
        </p:spPr>
      </p:pic>
      <p:sp>
        <p:nvSpPr>
          <p:cNvPr id="5" name="TextBox 4"/>
          <p:cNvSpPr txBox="1"/>
          <p:nvPr/>
        </p:nvSpPr>
        <p:spPr>
          <a:xfrm>
            <a:off x="968189" y="1690690"/>
            <a:ext cx="1129796" cy="3693319"/>
          </a:xfrm>
          <a:prstGeom prst="rect">
            <a:avLst/>
          </a:prstGeom>
          <a:noFill/>
        </p:spPr>
        <p:txBody>
          <a:bodyPr wrap="none" rtlCol="0">
            <a:spAutoFit/>
          </a:bodyPr>
          <a:lstStyle/>
          <a:p>
            <a:r>
              <a:rPr lang="en-GB" dirty="0" smtClean="0"/>
              <a:t>Devoted</a:t>
            </a:r>
          </a:p>
          <a:p>
            <a:endParaRPr lang="en-GB" dirty="0" smtClean="0"/>
          </a:p>
          <a:p>
            <a:r>
              <a:rPr lang="en-GB" dirty="0" smtClean="0"/>
              <a:t>Friendly</a:t>
            </a:r>
          </a:p>
          <a:p>
            <a:endParaRPr lang="en-GB" dirty="0" smtClean="0"/>
          </a:p>
          <a:p>
            <a:r>
              <a:rPr lang="en-GB" dirty="0" smtClean="0"/>
              <a:t>Energetic</a:t>
            </a:r>
          </a:p>
          <a:p>
            <a:endParaRPr lang="en-GB" dirty="0" smtClean="0"/>
          </a:p>
          <a:p>
            <a:r>
              <a:rPr lang="en-GB" dirty="0" smtClean="0"/>
              <a:t>Lively</a:t>
            </a:r>
          </a:p>
          <a:p>
            <a:endParaRPr lang="en-GB" dirty="0" smtClean="0"/>
          </a:p>
          <a:p>
            <a:r>
              <a:rPr lang="en-GB" dirty="0" smtClean="0"/>
              <a:t>Intelligent</a:t>
            </a:r>
          </a:p>
          <a:p>
            <a:endParaRPr lang="en-GB" dirty="0" smtClean="0"/>
          </a:p>
          <a:p>
            <a:r>
              <a:rPr lang="en-GB" dirty="0" smtClean="0"/>
              <a:t>Fearless</a:t>
            </a:r>
          </a:p>
          <a:p>
            <a:endParaRPr lang="en-GB" dirty="0" smtClean="0"/>
          </a:p>
          <a:p>
            <a:r>
              <a:rPr lang="en-GB" dirty="0" smtClean="0"/>
              <a:t>Steady</a:t>
            </a:r>
            <a:endParaRPr lang="en-GB" dirty="0"/>
          </a:p>
        </p:txBody>
      </p:sp>
      <p:sp>
        <p:nvSpPr>
          <p:cNvPr id="6" name="TextBox 5"/>
          <p:cNvSpPr txBox="1"/>
          <p:nvPr/>
        </p:nvSpPr>
        <p:spPr>
          <a:xfrm>
            <a:off x="7592862" y="1690689"/>
            <a:ext cx="1394484" cy="3693319"/>
          </a:xfrm>
          <a:prstGeom prst="rect">
            <a:avLst/>
          </a:prstGeom>
          <a:noFill/>
        </p:spPr>
        <p:txBody>
          <a:bodyPr wrap="none" rtlCol="0">
            <a:spAutoFit/>
          </a:bodyPr>
          <a:lstStyle/>
          <a:p>
            <a:pPr algn="r"/>
            <a:r>
              <a:rPr lang="en-GB" dirty="0" smtClean="0"/>
              <a:t>Spirited</a:t>
            </a:r>
          </a:p>
          <a:p>
            <a:pPr algn="r"/>
            <a:endParaRPr lang="en-GB" dirty="0" smtClean="0"/>
          </a:p>
          <a:p>
            <a:pPr algn="r"/>
            <a:r>
              <a:rPr lang="en-GB" dirty="0" smtClean="0"/>
              <a:t>Assertive</a:t>
            </a:r>
          </a:p>
          <a:p>
            <a:pPr algn="r"/>
            <a:endParaRPr lang="en-GB" dirty="0" smtClean="0"/>
          </a:p>
          <a:p>
            <a:pPr algn="r"/>
            <a:r>
              <a:rPr lang="en-GB" dirty="0" smtClean="0"/>
              <a:t>Alert</a:t>
            </a:r>
          </a:p>
          <a:p>
            <a:pPr algn="r"/>
            <a:endParaRPr lang="en-GB" dirty="0" smtClean="0"/>
          </a:p>
          <a:p>
            <a:pPr algn="r"/>
            <a:r>
              <a:rPr lang="en-GB" dirty="0" smtClean="0"/>
              <a:t>Playful</a:t>
            </a:r>
          </a:p>
          <a:p>
            <a:pPr algn="r"/>
            <a:endParaRPr lang="en-GB" dirty="0" smtClean="0"/>
          </a:p>
          <a:p>
            <a:pPr algn="r"/>
            <a:r>
              <a:rPr lang="en-GB" dirty="0" smtClean="0"/>
              <a:t>Mischievous</a:t>
            </a:r>
          </a:p>
          <a:p>
            <a:pPr algn="r"/>
            <a:endParaRPr lang="en-GB" dirty="0" smtClean="0"/>
          </a:p>
          <a:p>
            <a:pPr algn="r"/>
            <a:r>
              <a:rPr lang="en-GB" dirty="0" smtClean="0"/>
              <a:t>Regal</a:t>
            </a:r>
          </a:p>
          <a:p>
            <a:pPr algn="r"/>
            <a:endParaRPr lang="en-GB" dirty="0" smtClean="0"/>
          </a:p>
          <a:p>
            <a:pPr algn="r"/>
            <a:r>
              <a:rPr lang="en-GB" dirty="0" smtClean="0"/>
              <a:t>Independent</a:t>
            </a:r>
            <a:endParaRPr lang="en-GB" dirty="0"/>
          </a:p>
        </p:txBody>
      </p:sp>
      <p:sp>
        <p:nvSpPr>
          <p:cNvPr id="9" name="TextBox 8"/>
          <p:cNvSpPr txBox="1"/>
          <p:nvPr/>
        </p:nvSpPr>
        <p:spPr>
          <a:xfrm>
            <a:off x="681036" y="5916706"/>
            <a:ext cx="7728013" cy="646331"/>
          </a:xfrm>
          <a:prstGeom prst="rect">
            <a:avLst/>
          </a:prstGeom>
          <a:noFill/>
        </p:spPr>
        <p:txBody>
          <a:bodyPr wrap="none" rtlCol="0">
            <a:spAutoFit/>
          </a:bodyPr>
          <a:lstStyle/>
          <a:p>
            <a:r>
              <a:rPr lang="en-GB" dirty="0" smtClean="0">
                <a:solidFill>
                  <a:srgbClr val="0070C0"/>
                </a:solidFill>
              </a:rPr>
              <a:t>Of the listed characteristics for a Lhasa Apso I feel the following best apply to me</a:t>
            </a:r>
          </a:p>
          <a:p>
            <a:pPr algn="ctr"/>
            <a:r>
              <a:rPr lang="en-GB" dirty="0" smtClean="0">
                <a:solidFill>
                  <a:srgbClr val="0070C0"/>
                </a:solidFill>
              </a:rPr>
              <a:t>Devoted / Friendly / steady / mischievous / independent. </a:t>
            </a:r>
            <a:endParaRPr lang="en-GB" dirty="0">
              <a:solidFill>
                <a:srgbClr val="0070C0"/>
              </a:solidFill>
            </a:endParaRPr>
          </a:p>
        </p:txBody>
      </p:sp>
    </p:spTree>
    <p:extLst>
      <p:ext uri="{BB962C8B-B14F-4D97-AF65-F5344CB8AC3E}">
        <p14:creationId xmlns:p14="http://schemas.microsoft.com/office/powerpoint/2010/main" val="4052916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93" t="8576" r="9854" b="31706"/>
          <a:stretch/>
        </p:blipFill>
        <p:spPr>
          <a:xfrm rot="16200000">
            <a:off x="1829814" y="-747989"/>
            <a:ext cx="6102562" cy="8474301"/>
          </a:xfrm>
          <a:prstGeom prst="rect">
            <a:avLst/>
          </a:prstGeom>
        </p:spPr>
      </p:pic>
    </p:spTree>
    <p:extLst>
      <p:ext uri="{BB962C8B-B14F-4D97-AF65-F5344CB8AC3E}">
        <p14:creationId xmlns:p14="http://schemas.microsoft.com/office/powerpoint/2010/main" val="1044130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hlinkClick r:id="rId2"/>
              </a:rPr>
              <a:t>https://</a:t>
            </a:r>
            <a:r>
              <a:rPr lang="en-GB" dirty="0" smtClean="0">
                <a:hlinkClick r:id="rId2"/>
              </a:rPr>
              <a:t>www.youtube.com/watch?v=osbMXZstL4o</a:t>
            </a:r>
            <a:r>
              <a:rPr lang="en-GB" dirty="0" smtClean="0"/>
              <a:t/>
            </a:r>
            <a:br>
              <a:rPr lang="en-GB" dirty="0" smtClean="0"/>
            </a:br>
            <a:endParaRPr lang="en-GB" dirty="0"/>
          </a:p>
        </p:txBody>
      </p:sp>
      <p:pic>
        <p:nvPicPr>
          <p:cNvPr id="4" name="Picture 3"/>
          <p:cNvPicPr>
            <a:picLocks noChangeAspect="1"/>
          </p:cNvPicPr>
          <p:nvPr/>
        </p:nvPicPr>
        <p:blipFill>
          <a:blip r:embed="rId3"/>
          <a:stretch>
            <a:fillRect/>
          </a:stretch>
        </p:blipFill>
        <p:spPr>
          <a:xfrm>
            <a:off x="1304364" y="1690690"/>
            <a:ext cx="7328647" cy="4104043"/>
          </a:xfrm>
          <a:prstGeom prst="rect">
            <a:avLst/>
          </a:prstGeom>
        </p:spPr>
      </p:pic>
    </p:spTree>
    <p:extLst>
      <p:ext uri="{BB962C8B-B14F-4D97-AF65-F5344CB8AC3E}">
        <p14:creationId xmlns:p14="http://schemas.microsoft.com/office/powerpoint/2010/main" val="3741069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8231" y="502879"/>
            <a:ext cx="2143125" cy="2143125"/>
          </a:xfrm>
          <a:prstGeom prst="rect">
            <a:avLst/>
          </a:prstGeom>
        </p:spPr>
      </p:pic>
      <p:pic>
        <p:nvPicPr>
          <p:cNvPr id="5" name="Picture 4"/>
          <p:cNvPicPr>
            <a:picLocks noChangeAspect="1"/>
          </p:cNvPicPr>
          <p:nvPr/>
        </p:nvPicPr>
        <p:blipFill>
          <a:blip r:embed="rId3"/>
          <a:stretch>
            <a:fillRect/>
          </a:stretch>
        </p:blipFill>
        <p:spPr>
          <a:xfrm>
            <a:off x="4273706" y="344508"/>
            <a:ext cx="2495550" cy="1838325"/>
          </a:xfrm>
          <a:prstGeom prst="rect">
            <a:avLst/>
          </a:prstGeom>
        </p:spPr>
      </p:pic>
      <p:pic>
        <p:nvPicPr>
          <p:cNvPr id="6" name="Picture 5"/>
          <p:cNvPicPr>
            <a:picLocks noChangeAspect="1"/>
          </p:cNvPicPr>
          <p:nvPr/>
        </p:nvPicPr>
        <p:blipFill>
          <a:blip r:embed="rId4"/>
          <a:stretch>
            <a:fillRect/>
          </a:stretch>
        </p:blipFill>
        <p:spPr>
          <a:xfrm>
            <a:off x="307146" y="2949865"/>
            <a:ext cx="2143125" cy="2143125"/>
          </a:xfrm>
          <a:prstGeom prst="rect">
            <a:avLst/>
          </a:prstGeom>
        </p:spPr>
      </p:pic>
      <p:pic>
        <p:nvPicPr>
          <p:cNvPr id="7" name="Picture 6"/>
          <p:cNvPicPr>
            <a:picLocks noChangeAspect="1"/>
          </p:cNvPicPr>
          <p:nvPr/>
        </p:nvPicPr>
        <p:blipFill>
          <a:blip r:embed="rId5"/>
          <a:stretch>
            <a:fillRect/>
          </a:stretch>
        </p:blipFill>
        <p:spPr>
          <a:xfrm>
            <a:off x="3181552" y="2503732"/>
            <a:ext cx="2143125" cy="2143125"/>
          </a:xfrm>
          <a:prstGeom prst="rect">
            <a:avLst/>
          </a:prstGeom>
        </p:spPr>
      </p:pic>
      <p:pic>
        <p:nvPicPr>
          <p:cNvPr id="8" name="Picture 7"/>
          <p:cNvPicPr>
            <a:picLocks noChangeAspect="1"/>
          </p:cNvPicPr>
          <p:nvPr/>
        </p:nvPicPr>
        <p:blipFill>
          <a:blip r:embed="rId6"/>
          <a:stretch>
            <a:fillRect/>
          </a:stretch>
        </p:blipFill>
        <p:spPr>
          <a:xfrm>
            <a:off x="6755169" y="354168"/>
            <a:ext cx="2925047" cy="2925047"/>
          </a:xfrm>
          <a:prstGeom prst="rect">
            <a:avLst/>
          </a:prstGeom>
        </p:spPr>
      </p:pic>
      <p:pic>
        <p:nvPicPr>
          <p:cNvPr id="9" name="Picture 8"/>
          <p:cNvPicPr>
            <a:picLocks noChangeAspect="1"/>
          </p:cNvPicPr>
          <p:nvPr/>
        </p:nvPicPr>
        <p:blipFill>
          <a:blip r:embed="rId7"/>
          <a:stretch>
            <a:fillRect/>
          </a:stretch>
        </p:blipFill>
        <p:spPr>
          <a:xfrm>
            <a:off x="7651391" y="3575295"/>
            <a:ext cx="2028825" cy="2257425"/>
          </a:xfrm>
          <a:prstGeom prst="rect">
            <a:avLst/>
          </a:prstGeom>
        </p:spPr>
      </p:pic>
      <p:pic>
        <p:nvPicPr>
          <p:cNvPr id="10" name="Picture 9"/>
          <p:cNvPicPr>
            <a:picLocks noChangeAspect="1"/>
          </p:cNvPicPr>
          <p:nvPr/>
        </p:nvPicPr>
        <p:blipFill>
          <a:blip r:embed="rId8"/>
          <a:stretch>
            <a:fillRect/>
          </a:stretch>
        </p:blipFill>
        <p:spPr>
          <a:xfrm>
            <a:off x="5343592" y="3892638"/>
            <a:ext cx="1952625" cy="2343150"/>
          </a:xfrm>
          <a:prstGeom prst="rect">
            <a:avLst/>
          </a:prstGeom>
        </p:spPr>
      </p:pic>
      <p:pic>
        <p:nvPicPr>
          <p:cNvPr id="11" name="Picture 10"/>
          <p:cNvPicPr>
            <a:picLocks noChangeAspect="1"/>
          </p:cNvPicPr>
          <p:nvPr/>
        </p:nvPicPr>
        <p:blipFill>
          <a:blip r:embed="rId9"/>
          <a:stretch>
            <a:fillRect/>
          </a:stretch>
        </p:blipFill>
        <p:spPr>
          <a:xfrm>
            <a:off x="288231" y="4704007"/>
            <a:ext cx="2505075" cy="1828800"/>
          </a:xfrm>
          <a:prstGeom prst="rect">
            <a:avLst/>
          </a:prstGeom>
        </p:spPr>
      </p:pic>
      <p:pic>
        <p:nvPicPr>
          <p:cNvPr id="12" name="Picture 11"/>
          <p:cNvPicPr>
            <a:picLocks noChangeAspect="1"/>
          </p:cNvPicPr>
          <p:nvPr/>
        </p:nvPicPr>
        <p:blipFill>
          <a:blip r:embed="rId10"/>
          <a:stretch>
            <a:fillRect/>
          </a:stretch>
        </p:blipFill>
        <p:spPr>
          <a:xfrm>
            <a:off x="2749237" y="4799257"/>
            <a:ext cx="2638425" cy="1733550"/>
          </a:xfrm>
          <a:prstGeom prst="rect">
            <a:avLst/>
          </a:prstGeom>
        </p:spPr>
      </p:pic>
    </p:spTree>
    <p:extLst>
      <p:ext uri="{BB962C8B-B14F-4D97-AF65-F5344CB8AC3E}">
        <p14:creationId xmlns:p14="http://schemas.microsoft.com/office/powerpoint/2010/main" val="850829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you learn?</a:t>
            </a:r>
            <a:endParaRPr lang="en-GB" dirty="0"/>
          </a:p>
        </p:txBody>
      </p:sp>
      <p:sp>
        <p:nvSpPr>
          <p:cNvPr id="3" name="Content Placeholder 2"/>
          <p:cNvSpPr>
            <a:spLocks noGrp="1"/>
          </p:cNvSpPr>
          <p:nvPr>
            <p:ph idx="1"/>
          </p:nvPr>
        </p:nvSpPr>
        <p:spPr>
          <a:xfrm>
            <a:off x="681038" y="1825624"/>
            <a:ext cx="8543925" cy="4803775"/>
          </a:xfrm>
        </p:spPr>
        <p:txBody>
          <a:bodyPr>
            <a:normAutofit lnSpcReduction="10000"/>
          </a:bodyPr>
          <a:lstStyle/>
          <a:p>
            <a:pPr marL="514350" indent="-514350">
              <a:buFont typeface="+mj-lt"/>
              <a:buAutoNum type="arabicPeriod"/>
            </a:pPr>
            <a:r>
              <a:rPr lang="en-GB" dirty="0" smtClean="0"/>
              <a:t>A Coat of Arms is an arrangement of heraldic symbols, shapes and colours on a ………..?</a:t>
            </a:r>
          </a:p>
          <a:p>
            <a:pPr marL="514350" indent="-514350">
              <a:buFont typeface="+mj-lt"/>
              <a:buAutoNum type="arabicPeriod"/>
            </a:pPr>
            <a:r>
              <a:rPr lang="en-GB" dirty="0" smtClean="0"/>
              <a:t>True or False? - They were developed to distinguish knights in battle.</a:t>
            </a:r>
          </a:p>
          <a:p>
            <a:pPr marL="514350" indent="-514350">
              <a:buFont typeface="+mj-lt"/>
              <a:buAutoNum type="arabicPeriod"/>
            </a:pPr>
            <a:r>
              <a:rPr lang="en-GB" dirty="0" smtClean="0"/>
              <a:t>Medieval Knights used their decorated shields to mark an …………. Instead of a tribe or nation.</a:t>
            </a:r>
          </a:p>
          <a:p>
            <a:pPr marL="514350" indent="-514350">
              <a:buFont typeface="+mj-lt"/>
              <a:buAutoNum type="arabicPeriod"/>
            </a:pPr>
            <a:r>
              <a:rPr lang="en-GB" dirty="0" smtClean="0"/>
              <a:t>Designs were placed on the </a:t>
            </a:r>
          </a:p>
          <a:p>
            <a:pPr marL="971550" lvl="1" indent="-514350">
              <a:buFont typeface="+mj-lt"/>
              <a:buAutoNum type="alphaLcParenR"/>
            </a:pPr>
            <a:r>
              <a:rPr lang="en-GB" dirty="0" smtClean="0"/>
              <a:t>Fur Coat</a:t>
            </a:r>
          </a:p>
          <a:p>
            <a:pPr marL="971550" lvl="1" indent="-514350">
              <a:buFont typeface="+mj-lt"/>
              <a:buAutoNum type="alphaLcParenR"/>
            </a:pPr>
            <a:r>
              <a:rPr lang="en-GB" dirty="0" smtClean="0"/>
              <a:t>Sur Coat</a:t>
            </a:r>
          </a:p>
          <a:p>
            <a:pPr marL="971550" lvl="1" indent="-514350">
              <a:buFont typeface="+mj-lt"/>
              <a:buAutoNum type="alphaLcParenR"/>
            </a:pPr>
            <a:r>
              <a:rPr lang="en-GB" dirty="0" smtClean="0"/>
              <a:t>Long Coat</a:t>
            </a:r>
          </a:p>
          <a:p>
            <a:pPr marL="0" indent="0">
              <a:buNone/>
            </a:pPr>
            <a:r>
              <a:rPr lang="en-GB" dirty="0" smtClean="0"/>
              <a:t>     they wore to protect their armour from the elements.</a:t>
            </a:r>
            <a:endParaRPr lang="en-GB" dirty="0"/>
          </a:p>
        </p:txBody>
      </p:sp>
    </p:spTree>
    <p:extLst>
      <p:ext uri="{BB962C8B-B14F-4D97-AF65-F5344CB8AC3E}">
        <p14:creationId xmlns:p14="http://schemas.microsoft.com/office/powerpoint/2010/main" val="16794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you learn?</a:t>
            </a:r>
          </a:p>
        </p:txBody>
      </p:sp>
      <p:sp>
        <p:nvSpPr>
          <p:cNvPr id="3" name="Content Placeholder 2"/>
          <p:cNvSpPr>
            <a:spLocks noGrp="1"/>
          </p:cNvSpPr>
          <p:nvPr>
            <p:ph idx="1"/>
          </p:nvPr>
        </p:nvSpPr>
        <p:spPr/>
        <p:txBody>
          <a:bodyPr/>
          <a:lstStyle/>
          <a:p>
            <a:pPr marL="0" indent="0">
              <a:buNone/>
            </a:pPr>
            <a:r>
              <a:rPr lang="en-GB" dirty="0" smtClean="0"/>
              <a:t>5. Knights originally designed their own coat of arms  granted by the crown to individuals. Who did they pass them onto?</a:t>
            </a:r>
          </a:p>
          <a:p>
            <a:pPr marL="0" indent="0">
              <a:buNone/>
            </a:pPr>
            <a:r>
              <a:rPr lang="en-GB" dirty="0" smtClean="0"/>
              <a:t>6. What is the most important part of the coat of arms and is often displayed by itself?</a:t>
            </a:r>
          </a:p>
          <a:p>
            <a:pPr marL="0" indent="0">
              <a:buNone/>
            </a:pPr>
            <a:r>
              <a:rPr lang="en-GB" dirty="0" smtClean="0"/>
              <a:t>7. It was mainly Aristocracy who were allowed to use arms except in ………….. Where all classes of citizens were allowed their use.</a:t>
            </a:r>
          </a:p>
          <a:p>
            <a:pPr marL="0" indent="0">
              <a:buNone/>
            </a:pPr>
            <a:r>
              <a:rPr lang="en-GB" dirty="0" smtClean="0"/>
              <a:t>8. Which two country's are Coats of Arms still regulated?</a:t>
            </a:r>
            <a:endParaRPr lang="en-GB" dirty="0"/>
          </a:p>
        </p:txBody>
      </p:sp>
    </p:spTree>
    <p:extLst>
      <p:ext uri="{BB962C8B-B14F-4D97-AF65-F5344CB8AC3E}">
        <p14:creationId xmlns:p14="http://schemas.microsoft.com/office/powerpoint/2010/main" val="9734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dirty="0"/>
              <a:t>A Coat of Arms is an arrangement of heraldic symbols, shapes and colours on a </a:t>
            </a:r>
            <a:r>
              <a:rPr lang="en-GB" b="1" dirty="0" smtClean="0">
                <a:solidFill>
                  <a:srgbClr val="FF0000"/>
                </a:solidFill>
              </a:rPr>
              <a:t>SHIELD</a:t>
            </a:r>
            <a:endParaRPr lang="en-GB" b="1" dirty="0">
              <a:solidFill>
                <a:srgbClr val="FF0000"/>
              </a:solidFill>
            </a:endParaRPr>
          </a:p>
          <a:p>
            <a:pPr marL="514350" indent="-514350">
              <a:buFont typeface="+mj-lt"/>
              <a:buAutoNum type="arabicPeriod"/>
            </a:pPr>
            <a:r>
              <a:rPr lang="en-GB" b="1" dirty="0">
                <a:solidFill>
                  <a:srgbClr val="FF0000"/>
                </a:solidFill>
              </a:rPr>
              <a:t>True</a:t>
            </a:r>
            <a:r>
              <a:rPr lang="en-GB" dirty="0"/>
              <a:t> or False? - They were developed to distinguish knights in battle.</a:t>
            </a:r>
          </a:p>
          <a:p>
            <a:pPr marL="514350" indent="-514350">
              <a:buFont typeface="+mj-lt"/>
              <a:buAutoNum type="arabicPeriod"/>
            </a:pPr>
            <a:r>
              <a:rPr lang="en-GB" dirty="0"/>
              <a:t>Medieval Knights used their decorated shields to mark an </a:t>
            </a:r>
            <a:r>
              <a:rPr lang="en-GB" b="1" dirty="0" smtClean="0">
                <a:solidFill>
                  <a:srgbClr val="FF0000"/>
                </a:solidFill>
              </a:rPr>
              <a:t>INDIVIDUAL</a:t>
            </a:r>
            <a:r>
              <a:rPr lang="en-GB" dirty="0" smtClean="0"/>
              <a:t> instead </a:t>
            </a:r>
            <a:r>
              <a:rPr lang="en-GB" dirty="0"/>
              <a:t>of a tribe or nation.</a:t>
            </a:r>
          </a:p>
          <a:p>
            <a:pPr marL="514350" indent="-514350">
              <a:buFont typeface="+mj-lt"/>
              <a:buAutoNum type="arabicPeriod"/>
            </a:pPr>
            <a:r>
              <a:rPr lang="en-GB" dirty="0"/>
              <a:t>Designs were placed on the </a:t>
            </a:r>
          </a:p>
          <a:p>
            <a:pPr marL="971550" lvl="1" indent="-514350">
              <a:buFont typeface="+mj-lt"/>
              <a:buAutoNum type="alphaLcParenR"/>
            </a:pPr>
            <a:r>
              <a:rPr lang="en-GB" dirty="0"/>
              <a:t>Fur Coat</a:t>
            </a:r>
          </a:p>
          <a:p>
            <a:pPr marL="971550" lvl="1" indent="-514350">
              <a:buFont typeface="+mj-lt"/>
              <a:buAutoNum type="alphaLcParenR"/>
            </a:pPr>
            <a:r>
              <a:rPr lang="en-GB" b="1" dirty="0">
                <a:solidFill>
                  <a:srgbClr val="FF0000"/>
                </a:solidFill>
              </a:rPr>
              <a:t>Sur Coat</a:t>
            </a:r>
          </a:p>
          <a:p>
            <a:pPr marL="971550" lvl="1" indent="-514350">
              <a:buFont typeface="+mj-lt"/>
              <a:buAutoNum type="alphaLcParenR"/>
            </a:pPr>
            <a:r>
              <a:rPr lang="en-GB" dirty="0"/>
              <a:t>Long Coat</a:t>
            </a:r>
          </a:p>
          <a:p>
            <a:pPr marL="0" indent="0">
              <a:buNone/>
            </a:pPr>
            <a:r>
              <a:rPr lang="en-GB" dirty="0"/>
              <a:t>     they wore to protect their armour from the elements.</a:t>
            </a:r>
          </a:p>
          <a:p>
            <a:endParaRPr lang="en-GB" dirty="0"/>
          </a:p>
        </p:txBody>
      </p:sp>
    </p:spTree>
    <p:extLst>
      <p:ext uri="{BB962C8B-B14F-4D97-AF65-F5344CB8AC3E}">
        <p14:creationId xmlns:p14="http://schemas.microsoft.com/office/powerpoint/2010/main" val="42551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lstStyle/>
          <a:p>
            <a:pPr marL="0" indent="0">
              <a:buNone/>
            </a:pPr>
            <a:r>
              <a:rPr lang="en-GB" dirty="0" smtClean="0"/>
              <a:t>5. Knights originally designed their own coat of arms  granted by the crown to individuals. Who did they pass them onto? </a:t>
            </a:r>
            <a:r>
              <a:rPr lang="en-GB" b="1" dirty="0" smtClean="0">
                <a:solidFill>
                  <a:srgbClr val="FF0000"/>
                </a:solidFill>
              </a:rPr>
              <a:t>Their SONS</a:t>
            </a:r>
          </a:p>
          <a:p>
            <a:pPr marL="0" indent="0">
              <a:buNone/>
            </a:pPr>
            <a:r>
              <a:rPr lang="en-GB" dirty="0" smtClean="0"/>
              <a:t>6. What is the most important part of the coat of arms and is often displayed by itself? </a:t>
            </a:r>
            <a:r>
              <a:rPr lang="en-GB" b="1" dirty="0" smtClean="0">
                <a:solidFill>
                  <a:srgbClr val="FF0000"/>
                </a:solidFill>
              </a:rPr>
              <a:t>The Shield</a:t>
            </a:r>
          </a:p>
          <a:p>
            <a:pPr marL="0" indent="0">
              <a:buNone/>
            </a:pPr>
            <a:r>
              <a:rPr lang="en-GB" dirty="0" smtClean="0"/>
              <a:t>7. It was mainly Aristocracy who were allowed to use arms except in </a:t>
            </a:r>
            <a:r>
              <a:rPr lang="en-GB" b="1" dirty="0" smtClean="0">
                <a:solidFill>
                  <a:srgbClr val="FF0000"/>
                </a:solidFill>
              </a:rPr>
              <a:t>GERMANY</a:t>
            </a:r>
            <a:r>
              <a:rPr lang="en-GB" dirty="0" smtClean="0"/>
              <a:t> Where all classes of citizens were allowed their use.</a:t>
            </a:r>
          </a:p>
          <a:p>
            <a:pPr marL="0" indent="0">
              <a:buNone/>
            </a:pPr>
            <a:r>
              <a:rPr lang="en-GB" dirty="0" smtClean="0"/>
              <a:t>8.  Which two country's are Coats of Arms still regulated? </a:t>
            </a:r>
            <a:r>
              <a:rPr lang="en-GB" b="1" dirty="0" smtClean="0">
                <a:solidFill>
                  <a:srgbClr val="FF0000"/>
                </a:solidFill>
              </a:rPr>
              <a:t>ENGLAND &amp; SCOTLAND</a:t>
            </a:r>
            <a:endParaRPr lang="en-GB" b="1" dirty="0">
              <a:solidFill>
                <a:srgbClr val="FF0000"/>
              </a:solidFill>
            </a:endParaRPr>
          </a:p>
        </p:txBody>
      </p:sp>
    </p:spTree>
    <p:extLst>
      <p:ext uri="{BB962C8B-B14F-4D97-AF65-F5344CB8AC3E}">
        <p14:creationId xmlns:p14="http://schemas.microsoft.com/office/powerpoint/2010/main" val="45444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r>
              <a:rPr lang="en-GB" dirty="0" smtClean="0"/>
              <a:t>Additional Information…. 12min clip</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https://www.youtube.com/watch?v=zexpH6GCOh8</a:t>
            </a:r>
            <a:endParaRPr lang="en-GB" dirty="0"/>
          </a:p>
        </p:txBody>
      </p:sp>
    </p:spTree>
    <p:extLst>
      <p:ext uri="{BB962C8B-B14F-4D97-AF65-F5344CB8AC3E}">
        <p14:creationId xmlns:p14="http://schemas.microsoft.com/office/powerpoint/2010/main" val="3081029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Existing Coat of Arms </a:t>
            </a:r>
            <a:r>
              <a:rPr lang="en-GB" dirty="0" smtClean="0">
                <a:latin typeface="Harrington" panose="04040505050A02020702" pitchFamily="82" charset="0"/>
              </a:rPr>
              <a:t/>
            </a:r>
            <a:br>
              <a:rPr lang="en-GB" dirty="0" smtClean="0">
                <a:latin typeface="Harrington" panose="04040505050A02020702" pitchFamily="82" charset="0"/>
              </a:rPr>
            </a:br>
            <a:r>
              <a:rPr lang="en-GB" sz="2700" dirty="0" smtClean="0">
                <a:latin typeface="+mn-lt"/>
              </a:rPr>
              <a:t>look at these examples and see how many different animals you can identify.</a:t>
            </a:r>
            <a:endParaRPr lang="en-GB" sz="2700" dirty="0">
              <a:latin typeface="+mn-lt"/>
            </a:endParaRPr>
          </a:p>
        </p:txBody>
      </p:sp>
      <p:pic>
        <p:nvPicPr>
          <p:cNvPr id="4" name="Picture 3"/>
          <p:cNvPicPr>
            <a:picLocks noChangeAspect="1"/>
          </p:cNvPicPr>
          <p:nvPr/>
        </p:nvPicPr>
        <p:blipFill>
          <a:blip r:embed="rId2"/>
          <a:stretch>
            <a:fillRect/>
          </a:stretch>
        </p:blipFill>
        <p:spPr>
          <a:xfrm>
            <a:off x="681038" y="2016778"/>
            <a:ext cx="2295525" cy="1990725"/>
          </a:xfrm>
          <a:prstGeom prst="rect">
            <a:avLst/>
          </a:prstGeom>
        </p:spPr>
      </p:pic>
      <p:pic>
        <p:nvPicPr>
          <p:cNvPr id="5" name="Picture 4"/>
          <p:cNvPicPr>
            <a:picLocks noChangeAspect="1"/>
          </p:cNvPicPr>
          <p:nvPr/>
        </p:nvPicPr>
        <p:blipFill>
          <a:blip r:embed="rId3"/>
          <a:stretch>
            <a:fillRect/>
          </a:stretch>
        </p:blipFill>
        <p:spPr>
          <a:xfrm>
            <a:off x="3482788" y="1840565"/>
            <a:ext cx="2127017" cy="2552420"/>
          </a:xfrm>
          <a:prstGeom prst="rect">
            <a:avLst/>
          </a:prstGeom>
        </p:spPr>
      </p:pic>
      <p:pic>
        <p:nvPicPr>
          <p:cNvPr id="6" name="Picture 5"/>
          <p:cNvPicPr>
            <a:picLocks noChangeAspect="1"/>
          </p:cNvPicPr>
          <p:nvPr/>
        </p:nvPicPr>
        <p:blipFill>
          <a:blip r:embed="rId4"/>
          <a:stretch>
            <a:fillRect/>
          </a:stretch>
        </p:blipFill>
        <p:spPr>
          <a:xfrm>
            <a:off x="6290423" y="2003330"/>
            <a:ext cx="2343150" cy="1952625"/>
          </a:xfrm>
          <a:prstGeom prst="rect">
            <a:avLst/>
          </a:prstGeom>
        </p:spPr>
      </p:pic>
      <p:pic>
        <p:nvPicPr>
          <p:cNvPr id="7" name="Picture 6"/>
          <p:cNvPicPr>
            <a:picLocks noChangeAspect="1"/>
          </p:cNvPicPr>
          <p:nvPr/>
        </p:nvPicPr>
        <p:blipFill>
          <a:blip r:embed="rId5"/>
          <a:stretch>
            <a:fillRect/>
          </a:stretch>
        </p:blipFill>
        <p:spPr>
          <a:xfrm>
            <a:off x="681038" y="4333591"/>
            <a:ext cx="2352675" cy="1943100"/>
          </a:xfrm>
          <a:prstGeom prst="rect">
            <a:avLst/>
          </a:prstGeom>
        </p:spPr>
      </p:pic>
      <p:pic>
        <p:nvPicPr>
          <p:cNvPr id="8" name="Picture 7"/>
          <p:cNvPicPr>
            <a:picLocks noChangeAspect="1"/>
          </p:cNvPicPr>
          <p:nvPr/>
        </p:nvPicPr>
        <p:blipFill rotWithShape="1">
          <a:blip r:embed="rId6"/>
          <a:srcRect l="14194" r="11924"/>
          <a:stretch/>
        </p:blipFill>
        <p:spPr>
          <a:xfrm>
            <a:off x="3482788" y="4488229"/>
            <a:ext cx="2359569" cy="1788462"/>
          </a:xfrm>
          <a:prstGeom prst="rect">
            <a:avLst/>
          </a:prstGeom>
        </p:spPr>
      </p:pic>
      <p:pic>
        <p:nvPicPr>
          <p:cNvPr id="9" name="Picture 8"/>
          <p:cNvPicPr>
            <a:picLocks noChangeAspect="1"/>
          </p:cNvPicPr>
          <p:nvPr/>
        </p:nvPicPr>
        <p:blipFill>
          <a:blip r:embed="rId7"/>
          <a:stretch>
            <a:fillRect/>
          </a:stretch>
        </p:blipFill>
        <p:spPr>
          <a:xfrm>
            <a:off x="6575052" y="4007503"/>
            <a:ext cx="2000250" cy="2286000"/>
          </a:xfrm>
          <a:prstGeom prst="rect">
            <a:avLst/>
          </a:prstGeom>
        </p:spPr>
      </p:pic>
    </p:spTree>
    <p:extLst>
      <p:ext uri="{BB962C8B-B14F-4D97-AF65-F5344CB8AC3E}">
        <p14:creationId xmlns:p14="http://schemas.microsoft.com/office/powerpoint/2010/main" val="33158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blank templates for a Coat of Arms.</a:t>
            </a:r>
            <a:endParaRPr lang="en-GB" dirty="0"/>
          </a:p>
        </p:txBody>
      </p:sp>
      <p:pic>
        <p:nvPicPr>
          <p:cNvPr id="4" name="Picture 3"/>
          <p:cNvPicPr>
            <a:picLocks noChangeAspect="1"/>
          </p:cNvPicPr>
          <p:nvPr/>
        </p:nvPicPr>
        <p:blipFill>
          <a:blip r:embed="rId2"/>
          <a:stretch>
            <a:fillRect/>
          </a:stretch>
        </p:blipFill>
        <p:spPr>
          <a:xfrm>
            <a:off x="452437" y="1690690"/>
            <a:ext cx="1876425" cy="2428875"/>
          </a:xfrm>
          <a:prstGeom prst="rect">
            <a:avLst/>
          </a:prstGeom>
        </p:spPr>
      </p:pic>
      <p:pic>
        <p:nvPicPr>
          <p:cNvPr id="5" name="Picture 4"/>
          <p:cNvPicPr>
            <a:picLocks noChangeAspect="1"/>
          </p:cNvPicPr>
          <p:nvPr/>
        </p:nvPicPr>
        <p:blipFill>
          <a:blip r:embed="rId3"/>
          <a:stretch>
            <a:fillRect/>
          </a:stretch>
        </p:blipFill>
        <p:spPr>
          <a:xfrm>
            <a:off x="2786062" y="1819277"/>
            <a:ext cx="2105025" cy="2171700"/>
          </a:xfrm>
          <a:prstGeom prst="rect">
            <a:avLst/>
          </a:prstGeom>
        </p:spPr>
      </p:pic>
      <p:pic>
        <p:nvPicPr>
          <p:cNvPr id="7" name="Picture 6"/>
          <p:cNvPicPr>
            <a:picLocks noChangeAspect="1"/>
          </p:cNvPicPr>
          <p:nvPr/>
        </p:nvPicPr>
        <p:blipFill>
          <a:blip r:embed="rId4"/>
          <a:stretch>
            <a:fillRect/>
          </a:stretch>
        </p:blipFill>
        <p:spPr>
          <a:xfrm>
            <a:off x="5119688" y="1677623"/>
            <a:ext cx="2485744" cy="2441942"/>
          </a:xfrm>
          <a:prstGeom prst="rect">
            <a:avLst/>
          </a:prstGeom>
        </p:spPr>
      </p:pic>
      <p:pic>
        <p:nvPicPr>
          <p:cNvPr id="8" name="Picture 7"/>
          <p:cNvPicPr>
            <a:picLocks noChangeAspect="1"/>
          </p:cNvPicPr>
          <p:nvPr/>
        </p:nvPicPr>
        <p:blipFill>
          <a:blip r:embed="rId5"/>
          <a:stretch>
            <a:fillRect/>
          </a:stretch>
        </p:blipFill>
        <p:spPr>
          <a:xfrm>
            <a:off x="7834033" y="1784258"/>
            <a:ext cx="1866900" cy="2457450"/>
          </a:xfrm>
          <a:prstGeom prst="rect">
            <a:avLst/>
          </a:prstGeom>
        </p:spPr>
      </p:pic>
      <p:pic>
        <p:nvPicPr>
          <p:cNvPr id="9" name="Picture 8"/>
          <p:cNvPicPr>
            <a:picLocks noChangeAspect="1"/>
          </p:cNvPicPr>
          <p:nvPr/>
        </p:nvPicPr>
        <p:blipFill rotWithShape="1">
          <a:blip r:embed="rId6"/>
          <a:srcRect b="7010"/>
          <a:stretch/>
        </p:blipFill>
        <p:spPr>
          <a:xfrm>
            <a:off x="452437" y="4522414"/>
            <a:ext cx="2333625" cy="1824598"/>
          </a:xfrm>
          <a:prstGeom prst="rect">
            <a:avLst/>
          </a:prstGeom>
        </p:spPr>
      </p:pic>
      <p:pic>
        <p:nvPicPr>
          <p:cNvPr id="10" name="Picture 9"/>
          <p:cNvPicPr>
            <a:picLocks noChangeAspect="1"/>
          </p:cNvPicPr>
          <p:nvPr/>
        </p:nvPicPr>
        <p:blipFill rotWithShape="1">
          <a:blip r:embed="rId7"/>
          <a:srcRect r="7755"/>
          <a:stretch/>
        </p:blipFill>
        <p:spPr>
          <a:xfrm>
            <a:off x="3648075" y="4335277"/>
            <a:ext cx="1959349" cy="2152650"/>
          </a:xfrm>
          <a:prstGeom prst="rect">
            <a:avLst/>
          </a:prstGeom>
        </p:spPr>
      </p:pic>
      <p:pic>
        <p:nvPicPr>
          <p:cNvPr id="11" name="Picture 10"/>
          <p:cNvPicPr>
            <a:picLocks noChangeAspect="1"/>
          </p:cNvPicPr>
          <p:nvPr/>
        </p:nvPicPr>
        <p:blipFill>
          <a:blip r:embed="rId8"/>
          <a:stretch>
            <a:fillRect/>
          </a:stretch>
        </p:blipFill>
        <p:spPr>
          <a:xfrm>
            <a:off x="6153711" y="4338038"/>
            <a:ext cx="3360643" cy="2188045"/>
          </a:xfrm>
          <a:prstGeom prst="rect">
            <a:avLst/>
          </a:prstGeom>
        </p:spPr>
      </p:pic>
    </p:spTree>
    <p:extLst>
      <p:ext uri="{BB962C8B-B14F-4D97-AF65-F5344CB8AC3E}">
        <p14:creationId xmlns:p14="http://schemas.microsoft.com/office/powerpoint/2010/main" val="348584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716</Words>
  <Application>Microsoft Office PowerPoint</Application>
  <PresentationFormat>A4 Paper (210x297 mm)</PresentationFormat>
  <Paragraphs>155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Harrington</vt:lpstr>
      <vt:lpstr>Office Theme</vt:lpstr>
      <vt:lpstr>Year 7 Graphics</vt:lpstr>
      <vt:lpstr>https://www.youtube.com/watch?v=osbMXZstL4o </vt:lpstr>
      <vt:lpstr>What did you learn?</vt:lpstr>
      <vt:lpstr>What did you learn?</vt:lpstr>
      <vt:lpstr>Answers</vt:lpstr>
      <vt:lpstr>Answers</vt:lpstr>
      <vt:lpstr> Additional Information…. 12min clip</vt:lpstr>
      <vt:lpstr>Existing Coat of Arms  look at these examples and see how many different animals you can identify.</vt:lpstr>
      <vt:lpstr>Examples of blank templates for a Coat of Arms.</vt:lpstr>
      <vt:lpstr>How do you go about designing a Coat of Arms?</vt:lpstr>
      <vt:lpstr>Week 1 – Animal Qualities / Characteristics</vt:lpstr>
      <vt:lpstr>PowerPoint Presentation</vt:lpstr>
      <vt:lpstr>Graphics is all about presentation</vt:lpstr>
      <vt:lpstr>PowerPoint Presentation</vt:lpstr>
      <vt:lpstr>PowerPoint Presentation</vt:lpstr>
      <vt:lpstr>Differentiation.  If you find that you are struggling with this task then try using some of the words listed below and match them to the appropriate animal. Note some characteristics may apply to more than one animal.</vt:lpstr>
      <vt:lpstr>Week 1 / Task 2  Which animal are you? </vt:lpstr>
      <vt:lpstr>Chosen Animal – Lhasa Apso</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Graphics</dc:title>
  <dc:creator>Victoria Richards</dc:creator>
  <cp:lastModifiedBy>Victoria Richards</cp:lastModifiedBy>
  <cp:revision>29</cp:revision>
  <cp:lastPrinted>2021-01-13T10:55:48Z</cp:lastPrinted>
  <dcterms:created xsi:type="dcterms:W3CDTF">2021-01-12T18:02:48Z</dcterms:created>
  <dcterms:modified xsi:type="dcterms:W3CDTF">2021-03-17T13:05:32Z</dcterms:modified>
</cp:coreProperties>
</file>