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92" r:id="rId2"/>
    <p:sldId id="293" r:id="rId3"/>
    <p:sldId id="294" r:id="rId4"/>
    <p:sldId id="295" r:id="rId5"/>
  </p:sldIdLst>
  <p:sldSz cx="12801600" cy="9601200" type="A3"/>
  <p:notesSz cx="9926638" cy="14355763"/>
  <p:defaultTextStyle>
    <a:defPPr>
      <a:defRPr lang="en-GB"/>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510" y="60"/>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125" cy="719138"/>
          </a:xfrm>
          <a:prstGeom prst="rect">
            <a:avLst/>
          </a:prstGeom>
        </p:spPr>
        <p:txBody>
          <a:bodyPr vert="horz" lIns="91412" tIns="45704" rIns="91412" bIns="45704" rtlCol="0"/>
          <a:lstStyle>
            <a:lvl1pPr algn="l">
              <a:defRPr sz="1200"/>
            </a:lvl1pPr>
          </a:lstStyle>
          <a:p>
            <a:pPr>
              <a:defRPr/>
            </a:pPr>
            <a:endParaRPr lang="en-GB"/>
          </a:p>
        </p:txBody>
      </p:sp>
      <p:sp>
        <p:nvSpPr>
          <p:cNvPr id="3" name="Date Placeholder 2"/>
          <p:cNvSpPr>
            <a:spLocks noGrp="1"/>
          </p:cNvSpPr>
          <p:nvPr>
            <p:ph type="dt" idx="1"/>
          </p:nvPr>
        </p:nvSpPr>
        <p:spPr>
          <a:xfrm>
            <a:off x="5624513" y="1"/>
            <a:ext cx="4300537" cy="719138"/>
          </a:xfrm>
          <a:prstGeom prst="rect">
            <a:avLst/>
          </a:prstGeom>
        </p:spPr>
        <p:txBody>
          <a:bodyPr vert="horz" lIns="91412" tIns="45704" rIns="91412" bIns="45704" rtlCol="0"/>
          <a:lstStyle>
            <a:lvl1pPr algn="r">
              <a:defRPr sz="1200"/>
            </a:lvl1pPr>
          </a:lstStyle>
          <a:p>
            <a:pPr>
              <a:defRPr/>
            </a:pPr>
            <a:fld id="{CADE6DF4-9E53-40BB-AC8A-CE181BD8AD6E}" type="datetimeFigureOut">
              <a:rPr lang="en-GB"/>
              <a:pPr>
                <a:defRPr/>
              </a:pPr>
              <a:t>15/06/2021</a:t>
            </a:fld>
            <a:endParaRPr lang="en-GB"/>
          </a:p>
        </p:txBody>
      </p:sp>
      <p:sp>
        <p:nvSpPr>
          <p:cNvPr id="4" name="Slide Image Placeholder 3"/>
          <p:cNvSpPr>
            <a:spLocks noGrp="1" noRot="1" noChangeAspect="1"/>
          </p:cNvSpPr>
          <p:nvPr>
            <p:ph type="sldImg" idx="2"/>
          </p:nvPr>
        </p:nvSpPr>
        <p:spPr>
          <a:xfrm>
            <a:off x="1373188" y="1076325"/>
            <a:ext cx="7180262" cy="5384800"/>
          </a:xfrm>
          <a:prstGeom prst="rect">
            <a:avLst/>
          </a:prstGeom>
          <a:noFill/>
          <a:ln w="12700">
            <a:solidFill>
              <a:prstClr val="black"/>
            </a:solidFill>
          </a:ln>
        </p:spPr>
        <p:txBody>
          <a:bodyPr vert="horz" lIns="91412" tIns="45704" rIns="91412" bIns="45704" rtlCol="0" anchor="ctr"/>
          <a:lstStyle/>
          <a:p>
            <a:pPr lvl="0"/>
            <a:endParaRPr lang="en-GB" noProof="0"/>
          </a:p>
        </p:txBody>
      </p:sp>
      <p:sp>
        <p:nvSpPr>
          <p:cNvPr id="5" name="Notes Placeholder 4"/>
          <p:cNvSpPr>
            <a:spLocks noGrp="1"/>
          </p:cNvSpPr>
          <p:nvPr>
            <p:ph type="body" sz="quarter" idx="3"/>
          </p:nvPr>
        </p:nvSpPr>
        <p:spPr>
          <a:xfrm>
            <a:off x="992188" y="6818314"/>
            <a:ext cx="7942262" cy="6461124"/>
          </a:xfrm>
          <a:prstGeom prst="rect">
            <a:avLst/>
          </a:prstGeom>
        </p:spPr>
        <p:txBody>
          <a:bodyPr vert="horz" lIns="91412" tIns="45704" rIns="91412" bIns="4570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13635038"/>
            <a:ext cx="4302125" cy="719138"/>
          </a:xfrm>
          <a:prstGeom prst="rect">
            <a:avLst/>
          </a:prstGeom>
        </p:spPr>
        <p:txBody>
          <a:bodyPr vert="horz" lIns="91412" tIns="45704" rIns="91412" bIns="45704"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5624513" y="13635038"/>
            <a:ext cx="4300537" cy="719138"/>
          </a:xfrm>
          <a:prstGeom prst="rect">
            <a:avLst/>
          </a:prstGeom>
        </p:spPr>
        <p:txBody>
          <a:bodyPr vert="horz" lIns="91412" tIns="45704" rIns="91412" bIns="45704" rtlCol="0" anchor="b"/>
          <a:lstStyle>
            <a:lvl1pPr algn="r">
              <a:defRPr sz="1200"/>
            </a:lvl1pPr>
          </a:lstStyle>
          <a:p>
            <a:pPr>
              <a:defRPr/>
            </a:pPr>
            <a:fld id="{0C3C37DD-61A9-4545-9133-BAF4C48A8B1D}" type="slidenum">
              <a:rPr lang="en-GB"/>
              <a:pPr>
                <a:defRPr/>
              </a:pPr>
              <a:t>‹#›</a:t>
            </a:fld>
            <a:endParaRPr lang="en-GB"/>
          </a:p>
        </p:txBody>
      </p:sp>
    </p:spTree>
    <p:extLst>
      <p:ext uri="{BB962C8B-B14F-4D97-AF65-F5344CB8AC3E}">
        <p14:creationId xmlns:p14="http://schemas.microsoft.com/office/powerpoint/2010/main" val="293229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352A18-EC3B-41EB-A73A-CB6E94404B1A}" type="slidenum">
              <a:rPr lang="en-GB" smtClean="0"/>
              <a:t>3</a:t>
            </a:fld>
            <a:endParaRPr lang="en-GB"/>
          </a:p>
        </p:txBody>
      </p:sp>
    </p:spTree>
    <p:extLst>
      <p:ext uri="{BB962C8B-B14F-4D97-AF65-F5344CB8AC3E}">
        <p14:creationId xmlns:p14="http://schemas.microsoft.com/office/powerpoint/2010/main" val="3741679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39763" y="2239963"/>
            <a:ext cx="11522075" cy="63373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7E5EA703-8217-485B-B841-119FFA0B631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2113" y="384175"/>
            <a:ext cx="2879725" cy="81930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39763" y="384175"/>
            <a:ext cx="8489950" cy="81930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C57EDA51-2653-4A27-B807-B6E2ED9B694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39763" y="2239963"/>
            <a:ext cx="11522075" cy="6337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025"/>
            <a:ext cx="10880725" cy="19081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1238" y="4068763"/>
            <a:ext cx="10880725" cy="21002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5" name="Footer Placeholder 4"/>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0D76D557-62AC-4F8F-8554-F1CC2D64D84F}"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39763" y="2239963"/>
            <a:ext cx="5684837" cy="6337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7000" y="2239963"/>
            <a:ext cx="5684838" cy="6337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2C8CABFC-93EB-454E-BC24-615ED890FB3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9763" y="2149475"/>
            <a:ext cx="5656262" cy="895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9763" y="3044825"/>
            <a:ext cx="5656262" cy="5532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2400" y="2149475"/>
            <a:ext cx="5659438" cy="895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2400" y="3044825"/>
            <a:ext cx="5659438" cy="553243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8" name="Footer Placeholder 7"/>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67C221A0-6045-4688-A42A-61FF24009C9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5" cy="16002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4" name="Footer Placeholder 3"/>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727CB203-673E-41F2-B35E-3BFE0BCE064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3" name="Footer Placeholder 2"/>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4" name="Slide Number Placeholder 3"/>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7995952F-4658-40FD-8BFA-7AB9F92AED7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763" y="382588"/>
            <a:ext cx="4211637" cy="162718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05388" y="382588"/>
            <a:ext cx="7156450" cy="81946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9763" y="2009775"/>
            <a:ext cx="4211637" cy="6567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FF380A67-50BD-4967-9627-A777129C647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838" y="6721475"/>
            <a:ext cx="7680325" cy="792163"/>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09838" y="857250"/>
            <a:ext cx="7680325" cy="5761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509838" y="7513638"/>
            <a:ext cx="7680325" cy="11271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763" y="8743950"/>
            <a:ext cx="2987675" cy="66675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4373563" y="8743950"/>
            <a:ext cx="4054475" cy="66675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9174163" y="8743950"/>
            <a:ext cx="2987675" cy="666750"/>
          </a:xfrm>
          <a:prstGeom prst="rect">
            <a:avLst/>
          </a:prstGeom>
        </p:spPr>
        <p:txBody>
          <a:bodyPr/>
          <a:lstStyle>
            <a:lvl1pPr>
              <a:defRPr/>
            </a:lvl1pPr>
          </a:lstStyle>
          <a:p>
            <a:pPr>
              <a:defRPr/>
            </a:pPr>
            <a:fld id="{0A7DFEAA-EC45-4A0C-8468-D827210F544F}"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207963" y="336550"/>
            <a:ext cx="12385675" cy="8785225"/>
          </a:xfrm>
          <a:prstGeom prst="roundRect">
            <a:avLst>
              <a:gd name="adj" fmla="val 3177"/>
            </a:avLst>
          </a:prstGeom>
          <a:noFill/>
          <a:ln w="12700">
            <a:solidFill>
              <a:schemeClr val="bg1">
                <a:lumMod val="50000"/>
              </a:schemeClr>
            </a:solidFill>
            <a:round/>
            <a:headEnd/>
            <a:tailEnd/>
          </a:ln>
          <a:effectLst/>
        </p:spPr>
        <p:txBody>
          <a:bodyPr wrap="none" anchor="ctr"/>
          <a:lstStyle/>
          <a:p>
            <a:pPr>
              <a:defRPr/>
            </a:pPr>
            <a:endParaRPr lang="en-US"/>
          </a:p>
        </p:txBody>
      </p:sp>
      <p:sp>
        <p:nvSpPr>
          <p:cNvPr id="4" name="TextBox 3"/>
          <p:cNvSpPr txBox="1"/>
          <p:nvPr userDrawn="1"/>
        </p:nvSpPr>
        <p:spPr>
          <a:xfrm>
            <a:off x="360040" y="9173924"/>
            <a:ext cx="12521480" cy="538609"/>
          </a:xfrm>
          <a:prstGeom prst="rect">
            <a:avLst/>
          </a:prstGeom>
          <a:noFill/>
        </p:spPr>
        <p:txBody>
          <a:bodyPr wrap="square">
            <a:spAutoFit/>
          </a:bodyPr>
          <a:lstStyle/>
          <a:p>
            <a:r>
              <a:rPr lang="en-GB" sz="1500" b="0" dirty="0">
                <a:latin typeface="Forte" pitchFamily="66" charset="0"/>
              </a:rPr>
              <a:t>BTEC First Extended</a:t>
            </a:r>
            <a:r>
              <a:rPr lang="en-GB" sz="1500" b="0" baseline="0" dirty="0">
                <a:latin typeface="Forte" pitchFamily="66" charset="0"/>
              </a:rPr>
              <a:t> Certificate </a:t>
            </a:r>
            <a:r>
              <a:rPr lang="en-GB" sz="1500" b="0" dirty="0">
                <a:latin typeface="Forte" pitchFamily="66" charset="0"/>
              </a:rPr>
              <a:t>in Art &amp; Design –  </a:t>
            </a:r>
            <a:r>
              <a:rPr lang="fr-FR" sz="1500" b="0" dirty="0">
                <a:latin typeface="Forte" pitchFamily="66" charset="0"/>
              </a:rPr>
              <a:t>Unit 16- </a:t>
            </a:r>
            <a:r>
              <a:rPr lang="en-GB" sz="1500" b="0" kern="1200" baseline="0" dirty="0">
                <a:solidFill>
                  <a:schemeClr val="tx1"/>
                </a:solidFill>
                <a:latin typeface="Forte" pitchFamily="66" charset="0"/>
                <a:ea typeface="+mn-ea"/>
                <a:cs typeface="Arial" charset="0"/>
              </a:rPr>
              <a:t>Applying Contextual References in Art and Design</a:t>
            </a:r>
            <a:r>
              <a:rPr lang="en-GB" sz="1500" b="0" kern="1200" dirty="0">
                <a:solidFill>
                  <a:schemeClr val="tx1"/>
                </a:solidFill>
                <a:latin typeface="Forte" pitchFamily="66" charset="0"/>
                <a:ea typeface="+mn-ea"/>
                <a:cs typeface="Arial" charset="0"/>
              </a:rPr>
              <a:t> and</a:t>
            </a:r>
            <a:r>
              <a:rPr lang="en-GB" sz="1500" b="0" kern="1200" baseline="0" dirty="0">
                <a:solidFill>
                  <a:schemeClr val="tx1"/>
                </a:solidFill>
                <a:latin typeface="Forte" pitchFamily="66" charset="0"/>
                <a:ea typeface="+mn-ea"/>
                <a:cs typeface="Arial" charset="0"/>
              </a:rPr>
              <a:t> </a:t>
            </a:r>
            <a:r>
              <a:rPr lang="en-GB" sz="1500" b="0" kern="1200" dirty="0">
                <a:solidFill>
                  <a:schemeClr val="tx1"/>
                </a:solidFill>
                <a:latin typeface="Forte" pitchFamily="66" charset="0"/>
                <a:ea typeface="+mn-ea"/>
                <a:cs typeface="Arial" charset="0"/>
              </a:rPr>
              <a:t>Unit 22 – Designing Produc</a:t>
            </a:r>
            <a:r>
              <a:rPr lang="en-GB" sz="1300" b="0" kern="1200" dirty="0">
                <a:solidFill>
                  <a:schemeClr val="tx1"/>
                </a:solidFill>
                <a:latin typeface="Forte" pitchFamily="66" charset="0"/>
                <a:ea typeface="+mn-ea"/>
                <a:cs typeface="Arial" charset="0"/>
              </a:rPr>
              <a:t>ts</a:t>
            </a:r>
          </a:p>
          <a:p>
            <a:pPr>
              <a:defRPr/>
            </a:pPr>
            <a:endParaRPr lang="en-US" sz="1400" dirty="0">
              <a:latin typeface="Forte" pitchFamily="66"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60" r:id="rId12"/>
    <p:sldLayoutId id="2147483661" r:id="rId13"/>
  </p:sldLayoutIdLst>
  <p:txStyles>
    <p:titleStyle>
      <a:lvl1pPr algn="ctr" defTabSz="1279525" rtl="0" eaLnBrk="0" fontAlgn="base" hangingPunct="0">
        <a:spcBef>
          <a:spcPct val="0"/>
        </a:spcBef>
        <a:spcAft>
          <a:spcPct val="0"/>
        </a:spcAft>
        <a:defRPr sz="6200">
          <a:solidFill>
            <a:schemeClr val="tx2"/>
          </a:solidFill>
          <a:latin typeface="+mj-lt"/>
          <a:ea typeface="+mj-ea"/>
          <a:cs typeface="+mj-cs"/>
        </a:defRPr>
      </a:lvl1pPr>
      <a:lvl2pPr algn="ctr" defTabSz="1279525" rtl="0" eaLnBrk="0" fontAlgn="base" hangingPunct="0">
        <a:spcBef>
          <a:spcPct val="0"/>
        </a:spcBef>
        <a:spcAft>
          <a:spcPct val="0"/>
        </a:spcAft>
        <a:defRPr sz="6200">
          <a:solidFill>
            <a:schemeClr val="tx2"/>
          </a:solidFill>
          <a:latin typeface="Arial" charset="0"/>
          <a:cs typeface="Arial" charset="0"/>
        </a:defRPr>
      </a:lvl2pPr>
      <a:lvl3pPr algn="ctr" defTabSz="1279525" rtl="0" eaLnBrk="0" fontAlgn="base" hangingPunct="0">
        <a:spcBef>
          <a:spcPct val="0"/>
        </a:spcBef>
        <a:spcAft>
          <a:spcPct val="0"/>
        </a:spcAft>
        <a:defRPr sz="6200">
          <a:solidFill>
            <a:schemeClr val="tx2"/>
          </a:solidFill>
          <a:latin typeface="Arial" charset="0"/>
          <a:cs typeface="Arial" charset="0"/>
        </a:defRPr>
      </a:lvl3pPr>
      <a:lvl4pPr algn="ctr" defTabSz="1279525" rtl="0" eaLnBrk="0" fontAlgn="base" hangingPunct="0">
        <a:spcBef>
          <a:spcPct val="0"/>
        </a:spcBef>
        <a:spcAft>
          <a:spcPct val="0"/>
        </a:spcAft>
        <a:defRPr sz="6200">
          <a:solidFill>
            <a:schemeClr val="tx2"/>
          </a:solidFill>
          <a:latin typeface="Arial" charset="0"/>
          <a:cs typeface="Arial" charset="0"/>
        </a:defRPr>
      </a:lvl4pPr>
      <a:lvl5pPr algn="ctr" defTabSz="1279525" rtl="0" eaLnBrk="0" fontAlgn="base" hangingPunct="0">
        <a:spcBef>
          <a:spcPct val="0"/>
        </a:spcBef>
        <a:spcAft>
          <a:spcPct val="0"/>
        </a:spcAft>
        <a:defRPr sz="6200">
          <a:solidFill>
            <a:schemeClr val="tx2"/>
          </a:solidFill>
          <a:latin typeface="Arial" charset="0"/>
          <a:cs typeface="Arial" charset="0"/>
        </a:defRPr>
      </a:lvl5pPr>
      <a:lvl6pPr marL="457200" algn="ctr" defTabSz="1279525" rtl="0" fontAlgn="base">
        <a:spcBef>
          <a:spcPct val="0"/>
        </a:spcBef>
        <a:spcAft>
          <a:spcPct val="0"/>
        </a:spcAft>
        <a:defRPr sz="6200">
          <a:solidFill>
            <a:schemeClr val="tx2"/>
          </a:solidFill>
          <a:latin typeface="Arial" charset="0"/>
          <a:cs typeface="Arial" charset="0"/>
        </a:defRPr>
      </a:lvl6pPr>
      <a:lvl7pPr marL="914400" algn="ctr" defTabSz="1279525" rtl="0" fontAlgn="base">
        <a:spcBef>
          <a:spcPct val="0"/>
        </a:spcBef>
        <a:spcAft>
          <a:spcPct val="0"/>
        </a:spcAft>
        <a:defRPr sz="6200">
          <a:solidFill>
            <a:schemeClr val="tx2"/>
          </a:solidFill>
          <a:latin typeface="Arial" charset="0"/>
          <a:cs typeface="Arial" charset="0"/>
        </a:defRPr>
      </a:lvl7pPr>
      <a:lvl8pPr marL="1371600" algn="ctr" defTabSz="1279525" rtl="0" fontAlgn="base">
        <a:spcBef>
          <a:spcPct val="0"/>
        </a:spcBef>
        <a:spcAft>
          <a:spcPct val="0"/>
        </a:spcAft>
        <a:defRPr sz="6200">
          <a:solidFill>
            <a:schemeClr val="tx2"/>
          </a:solidFill>
          <a:latin typeface="Arial" charset="0"/>
          <a:cs typeface="Arial" charset="0"/>
        </a:defRPr>
      </a:lvl8pPr>
      <a:lvl9pPr marL="1828800" algn="ctr" defTabSz="1279525" rtl="0" fontAlgn="base">
        <a:spcBef>
          <a:spcPct val="0"/>
        </a:spcBef>
        <a:spcAft>
          <a:spcPct val="0"/>
        </a:spcAft>
        <a:defRPr sz="6200">
          <a:solidFill>
            <a:schemeClr val="tx2"/>
          </a:solidFill>
          <a:latin typeface="Arial" charset="0"/>
          <a:cs typeface="Arial" charset="0"/>
        </a:defRPr>
      </a:lvl9pPr>
    </p:titleStyle>
    <p:bodyStyle>
      <a:lvl1pPr marL="479425" indent="-479425" algn="l" defTabSz="1279525" rtl="0" eaLnBrk="0" fontAlgn="base" hangingPunct="0">
        <a:spcBef>
          <a:spcPct val="20000"/>
        </a:spcBef>
        <a:spcAft>
          <a:spcPct val="0"/>
        </a:spcAft>
        <a:buChar char="•"/>
        <a:defRPr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har char="–"/>
        <a:defRPr sz="3900">
          <a:solidFill>
            <a:schemeClr val="tx1"/>
          </a:solidFill>
          <a:latin typeface="+mn-lt"/>
          <a:cs typeface="+mn-cs"/>
        </a:defRPr>
      </a:lvl2pPr>
      <a:lvl3pPr marL="1600200" indent="-320675" algn="l" defTabSz="1279525" rtl="0" eaLnBrk="0" fontAlgn="base" hangingPunct="0">
        <a:spcBef>
          <a:spcPct val="20000"/>
        </a:spcBef>
        <a:spcAft>
          <a:spcPct val="0"/>
        </a:spcAft>
        <a:buChar char="•"/>
        <a:defRPr sz="3400">
          <a:solidFill>
            <a:schemeClr val="tx1"/>
          </a:solidFill>
          <a:latin typeface="+mn-lt"/>
          <a:cs typeface="+mn-cs"/>
        </a:defRPr>
      </a:lvl3pPr>
      <a:lvl4pPr marL="2239963" indent="-319088" algn="l" defTabSz="1279525" rtl="0" eaLnBrk="0" fontAlgn="base" hangingPunct="0">
        <a:spcBef>
          <a:spcPct val="20000"/>
        </a:spcBef>
        <a:spcAft>
          <a:spcPct val="0"/>
        </a:spcAft>
        <a:buChar char="–"/>
        <a:defRPr sz="2800">
          <a:solidFill>
            <a:schemeClr val="tx1"/>
          </a:solidFill>
          <a:latin typeface="+mn-lt"/>
          <a:cs typeface="+mn-cs"/>
        </a:defRPr>
      </a:lvl4pPr>
      <a:lvl5pPr marL="2879725" indent="-319088" algn="l" defTabSz="1279525" rtl="0" eaLnBrk="0" fontAlgn="base" hangingPunct="0">
        <a:spcBef>
          <a:spcPct val="20000"/>
        </a:spcBef>
        <a:spcAft>
          <a:spcPct val="0"/>
        </a:spcAft>
        <a:buChar char="»"/>
        <a:defRPr sz="2800">
          <a:solidFill>
            <a:schemeClr val="tx1"/>
          </a:solidFill>
          <a:latin typeface="+mn-lt"/>
          <a:cs typeface="+mn-cs"/>
        </a:defRPr>
      </a:lvl5pPr>
      <a:lvl6pPr marL="3336925" indent="-319088" algn="l" defTabSz="1279525" rtl="0" fontAlgn="base">
        <a:spcBef>
          <a:spcPct val="20000"/>
        </a:spcBef>
        <a:spcAft>
          <a:spcPct val="0"/>
        </a:spcAft>
        <a:buChar char="»"/>
        <a:defRPr sz="2800">
          <a:solidFill>
            <a:schemeClr val="tx1"/>
          </a:solidFill>
          <a:latin typeface="+mn-lt"/>
          <a:cs typeface="+mn-cs"/>
        </a:defRPr>
      </a:lvl6pPr>
      <a:lvl7pPr marL="3794125" indent="-319088" algn="l" defTabSz="1279525" rtl="0" fontAlgn="base">
        <a:spcBef>
          <a:spcPct val="20000"/>
        </a:spcBef>
        <a:spcAft>
          <a:spcPct val="0"/>
        </a:spcAft>
        <a:buChar char="»"/>
        <a:defRPr sz="2800">
          <a:solidFill>
            <a:schemeClr val="tx1"/>
          </a:solidFill>
          <a:latin typeface="+mn-lt"/>
          <a:cs typeface="+mn-cs"/>
        </a:defRPr>
      </a:lvl7pPr>
      <a:lvl8pPr marL="4251325" indent="-319088" algn="l" defTabSz="1279525" rtl="0" fontAlgn="base">
        <a:spcBef>
          <a:spcPct val="20000"/>
        </a:spcBef>
        <a:spcAft>
          <a:spcPct val="0"/>
        </a:spcAft>
        <a:buChar char="»"/>
        <a:defRPr sz="2800">
          <a:solidFill>
            <a:schemeClr val="tx1"/>
          </a:solidFill>
          <a:latin typeface="+mn-lt"/>
          <a:cs typeface="+mn-cs"/>
        </a:defRPr>
      </a:lvl8pPr>
      <a:lvl9pPr marL="4708525" indent="-319088" algn="l" defTabSz="1279525" rtl="0" fontAlgn="base">
        <a:spcBef>
          <a:spcPct val="20000"/>
        </a:spcBef>
        <a:spcAft>
          <a:spcPct val="0"/>
        </a:spcAft>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en.wikipedia.org/wiki/Barbara_Hepworth#cite_note-nash-12"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en.wikipedia.org/wiki/Santiago_Calatrava" TargetMode="External"/><Relationship Id="rId7" Type="http://schemas.openxmlformats.org/officeDocument/2006/relationships/image" Target="../media/image10.jpeg"/><Relationship Id="rId2" Type="http://schemas.openxmlformats.org/officeDocument/2006/relationships/hyperlink" Target="https://www.calatrava.com/" TargetMode="Externa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568947" y="552128"/>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5" name="Text Box 3"/>
          <p:cNvSpPr txBox="1">
            <a:spLocks noChangeArrowheads="1"/>
          </p:cNvSpPr>
          <p:nvPr/>
        </p:nvSpPr>
        <p:spPr bwMode="auto">
          <a:xfrm rot="16200000">
            <a:off x="-2076300" y="5884446"/>
            <a:ext cx="4697263" cy="369332"/>
          </a:xfrm>
          <a:prstGeom prst="rect">
            <a:avLst/>
          </a:prstGeom>
          <a:noFill/>
          <a:ln w="9525">
            <a:noFill/>
            <a:miter lim="800000"/>
            <a:headEnd/>
            <a:tailEnd/>
          </a:ln>
        </p:spPr>
        <p:txBody>
          <a:bodyPr wrap="square">
            <a:spAutoFit/>
          </a:bodyPr>
          <a:lstStyle/>
          <a:p>
            <a:pPr>
              <a:spcBef>
                <a:spcPct val="50000"/>
              </a:spcBef>
            </a:pPr>
            <a:r>
              <a:rPr lang="en-GB" sz="1800" dirty="0"/>
              <a:t>Secondary Sources - Designers </a:t>
            </a:r>
          </a:p>
        </p:txBody>
      </p:sp>
      <p:sp>
        <p:nvSpPr>
          <p:cNvPr id="2" name="TextBox 1"/>
          <p:cNvSpPr txBox="1"/>
          <p:nvPr/>
        </p:nvSpPr>
        <p:spPr>
          <a:xfrm>
            <a:off x="7120879" y="9051974"/>
            <a:ext cx="6048673" cy="1077218"/>
          </a:xfrm>
          <a:prstGeom prst="rect">
            <a:avLst/>
          </a:prstGeom>
          <a:noFill/>
        </p:spPr>
        <p:txBody>
          <a:bodyPr wrap="square" rtlCol="0">
            <a:spAutoFit/>
          </a:bodyPr>
          <a:lstStyle/>
          <a:p>
            <a:r>
              <a:rPr lang="en-GB" sz="1600" dirty="0"/>
              <a:t>Sources: </a:t>
            </a:r>
          </a:p>
          <a:p>
            <a:r>
              <a:rPr lang="en-GB" sz="1600" dirty="0"/>
              <a:t>Designing the 21</a:t>
            </a:r>
            <a:r>
              <a:rPr lang="en-GB" sz="1600" baseline="30000" dirty="0"/>
              <a:t>st</a:t>
            </a:r>
            <a:r>
              <a:rPr lang="en-GB" sz="1600" dirty="0"/>
              <a:t> Century, Charlotte and Peter </a:t>
            </a:r>
            <a:r>
              <a:rPr lang="en-GB" sz="1600" dirty="0" err="1"/>
              <a:t>Fiell</a:t>
            </a:r>
            <a:r>
              <a:rPr lang="en-GB" sz="1600" dirty="0"/>
              <a:t>, </a:t>
            </a:r>
            <a:r>
              <a:rPr lang="en-GB" sz="1600" dirty="0" err="1"/>
              <a:t>Taschen</a:t>
            </a:r>
            <a:endParaRPr lang="en-GB" sz="1600" dirty="0"/>
          </a:p>
          <a:p>
            <a:endParaRPr lang="en-GB" sz="1600" dirty="0"/>
          </a:p>
          <a:p>
            <a:endParaRPr lang="en-GB" sz="1600" dirty="0"/>
          </a:p>
        </p:txBody>
      </p:sp>
      <p:sp>
        <p:nvSpPr>
          <p:cNvPr id="32" name="Rounded Rectangle 31"/>
          <p:cNvSpPr/>
          <p:nvPr/>
        </p:nvSpPr>
        <p:spPr bwMode="auto">
          <a:xfrm>
            <a:off x="640160" y="2712368"/>
            <a:ext cx="4032448" cy="606071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8" name="Rounded Rectangle 7"/>
          <p:cNvSpPr/>
          <p:nvPr/>
        </p:nvSpPr>
        <p:spPr bwMode="auto">
          <a:xfrm>
            <a:off x="5571229" y="3145867"/>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9" name="Rounded Rectangle 8"/>
          <p:cNvSpPr/>
          <p:nvPr/>
        </p:nvSpPr>
        <p:spPr bwMode="auto">
          <a:xfrm>
            <a:off x="8273008" y="2692912"/>
            <a:ext cx="4032448" cy="606071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10" name="Rounded Rectangle 9"/>
          <p:cNvSpPr/>
          <p:nvPr/>
        </p:nvSpPr>
        <p:spPr bwMode="auto">
          <a:xfrm>
            <a:off x="5594966" y="6287792"/>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9539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9" y="-335456"/>
            <a:ext cx="12455971" cy="1754326"/>
          </a:xfrm>
          <a:prstGeom prst="rect">
            <a:avLst/>
          </a:prstGeom>
          <a:noFill/>
        </p:spPr>
        <p:txBody>
          <a:bodyPr wrap="square" rtlCol="0">
            <a:spAutoFit/>
          </a:bodyPr>
          <a:lstStyle/>
          <a:p>
            <a:endParaRPr lang="en-GB" sz="1200" dirty="0"/>
          </a:p>
          <a:p>
            <a:r>
              <a:rPr lang="en-GB" sz="1200" b="1" dirty="0"/>
              <a:t>							</a:t>
            </a:r>
          </a:p>
          <a:p>
            <a:r>
              <a:rPr lang="en-GB" sz="1200" dirty="0"/>
              <a:t>Put name of designer up here</a:t>
            </a:r>
          </a:p>
          <a:p>
            <a:endParaRPr lang="en-GB" sz="1200" dirty="0"/>
          </a:p>
          <a:p>
            <a:r>
              <a:rPr lang="en-GB" sz="1200" dirty="0"/>
              <a:t>  </a:t>
            </a:r>
          </a:p>
          <a:p>
            <a:endParaRPr lang="en-GB" sz="1200" dirty="0"/>
          </a:p>
          <a:p>
            <a:endParaRPr lang="en-GB" sz="1200" dirty="0"/>
          </a:p>
          <a:p>
            <a:endParaRPr lang="en-GB" sz="1200" dirty="0"/>
          </a:p>
          <a:p>
            <a:endParaRPr lang="en-GB" sz="1200" dirty="0"/>
          </a:p>
        </p:txBody>
      </p:sp>
      <p:sp>
        <p:nvSpPr>
          <p:cNvPr id="6" name="Rounded Rectangle 5"/>
          <p:cNvSpPr/>
          <p:nvPr/>
        </p:nvSpPr>
        <p:spPr bwMode="auto">
          <a:xfrm>
            <a:off x="5536704" y="768152"/>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2" name="TextBox 1"/>
          <p:cNvSpPr txBox="1"/>
          <p:nvPr/>
        </p:nvSpPr>
        <p:spPr>
          <a:xfrm>
            <a:off x="7120880" y="9113972"/>
            <a:ext cx="1440160" cy="338554"/>
          </a:xfrm>
          <a:prstGeom prst="rect">
            <a:avLst/>
          </a:prstGeom>
          <a:noFill/>
        </p:spPr>
        <p:txBody>
          <a:bodyPr wrap="square" rtlCol="0">
            <a:spAutoFit/>
          </a:bodyPr>
          <a:lstStyle/>
          <a:p>
            <a:r>
              <a:rPr lang="en-GB" sz="1600" dirty="0"/>
              <a:t>Sources: </a:t>
            </a:r>
          </a:p>
        </p:txBody>
      </p:sp>
      <p:cxnSp>
        <p:nvCxnSpPr>
          <p:cNvPr id="12" name="Straight Arrow Connector 11"/>
          <p:cNvCxnSpPr/>
          <p:nvPr/>
        </p:nvCxnSpPr>
        <p:spPr bwMode="auto">
          <a:xfrm>
            <a:off x="5182453" y="877541"/>
            <a:ext cx="354251" cy="716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TextBox 18"/>
          <p:cNvSpPr txBox="1"/>
          <p:nvPr/>
        </p:nvSpPr>
        <p:spPr>
          <a:xfrm>
            <a:off x="1050235" y="489589"/>
            <a:ext cx="2836254" cy="307777"/>
          </a:xfrm>
          <a:prstGeom prst="rect">
            <a:avLst/>
          </a:prstGeom>
          <a:noFill/>
        </p:spPr>
        <p:txBody>
          <a:bodyPr wrap="square" rtlCol="0">
            <a:spAutoFit/>
          </a:bodyPr>
          <a:lstStyle/>
          <a:p>
            <a:r>
              <a:rPr lang="en-GB" sz="1400" dirty="0"/>
              <a:t>Born?</a:t>
            </a:r>
          </a:p>
        </p:txBody>
      </p:sp>
      <p:sp>
        <p:nvSpPr>
          <p:cNvPr id="33" name="TextBox 32"/>
          <p:cNvSpPr txBox="1"/>
          <p:nvPr/>
        </p:nvSpPr>
        <p:spPr>
          <a:xfrm>
            <a:off x="1050235" y="971686"/>
            <a:ext cx="2836254" cy="307777"/>
          </a:xfrm>
          <a:prstGeom prst="rect">
            <a:avLst/>
          </a:prstGeom>
          <a:noFill/>
        </p:spPr>
        <p:txBody>
          <a:bodyPr wrap="square" rtlCol="0">
            <a:spAutoFit/>
          </a:bodyPr>
          <a:lstStyle/>
          <a:p>
            <a:r>
              <a:rPr lang="en-GB" sz="1400" dirty="0"/>
              <a:t>Interests / influences?</a:t>
            </a:r>
          </a:p>
        </p:txBody>
      </p:sp>
      <p:cxnSp>
        <p:nvCxnSpPr>
          <p:cNvPr id="34" name="Straight Arrow Connector 33"/>
          <p:cNvCxnSpPr/>
          <p:nvPr/>
        </p:nvCxnSpPr>
        <p:spPr bwMode="auto">
          <a:xfrm flipV="1">
            <a:off x="5096930" y="1181935"/>
            <a:ext cx="357685" cy="68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6" name="TextBox 35"/>
          <p:cNvSpPr txBox="1"/>
          <p:nvPr/>
        </p:nvSpPr>
        <p:spPr>
          <a:xfrm>
            <a:off x="1050235" y="1519202"/>
            <a:ext cx="2836254" cy="307777"/>
          </a:xfrm>
          <a:prstGeom prst="rect">
            <a:avLst/>
          </a:prstGeom>
          <a:noFill/>
        </p:spPr>
        <p:txBody>
          <a:bodyPr wrap="square" rtlCol="0">
            <a:spAutoFit/>
          </a:bodyPr>
          <a:lstStyle/>
          <a:p>
            <a:r>
              <a:rPr lang="en-GB" sz="1400" dirty="0"/>
              <a:t>Design movement influence?</a:t>
            </a:r>
          </a:p>
        </p:txBody>
      </p:sp>
      <p:sp>
        <p:nvSpPr>
          <p:cNvPr id="39" name="TextBox 38"/>
          <p:cNvSpPr txBox="1"/>
          <p:nvPr/>
        </p:nvSpPr>
        <p:spPr>
          <a:xfrm>
            <a:off x="8572416" y="366866"/>
            <a:ext cx="4087903" cy="307777"/>
          </a:xfrm>
          <a:prstGeom prst="rect">
            <a:avLst/>
          </a:prstGeom>
          <a:noFill/>
        </p:spPr>
        <p:txBody>
          <a:bodyPr wrap="square" rtlCol="0">
            <a:spAutoFit/>
          </a:bodyPr>
          <a:lstStyle/>
          <a:p>
            <a:r>
              <a:rPr lang="en-GB" sz="1400" dirty="0"/>
              <a:t>What do you like / don’t like the persons style?</a:t>
            </a:r>
          </a:p>
        </p:txBody>
      </p:sp>
      <p:sp>
        <p:nvSpPr>
          <p:cNvPr id="40" name="TextBox 39"/>
          <p:cNvSpPr txBox="1"/>
          <p:nvPr/>
        </p:nvSpPr>
        <p:spPr>
          <a:xfrm>
            <a:off x="8695299" y="822299"/>
            <a:ext cx="3127926" cy="523220"/>
          </a:xfrm>
          <a:prstGeom prst="rect">
            <a:avLst/>
          </a:prstGeom>
          <a:noFill/>
        </p:spPr>
        <p:txBody>
          <a:bodyPr wrap="square" rtlCol="0">
            <a:spAutoFit/>
          </a:bodyPr>
          <a:lstStyle/>
          <a:p>
            <a:r>
              <a:rPr lang="en-GB" sz="1400" dirty="0"/>
              <a:t>Information about specific notable </a:t>
            </a:r>
          </a:p>
          <a:p>
            <a:r>
              <a:rPr lang="en-GB" sz="1400" dirty="0"/>
              <a:t>product or art piece</a:t>
            </a:r>
          </a:p>
        </p:txBody>
      </p:sp>
      <p:sp>
        <p:nvSpPr>
          <p:cNvPr id="41" name="TextBox 40"/>
          <p:cNvSpPr txBox="1"/>
          <p:nvPr/>
        </p:nvSpPr>
        <p:spPr>
          <a:xfrm>
            <a:off x="8677114" y="1481005"/>
            <a:ext cx="2836254" cy="307777"/>
          </a:xfrm>
          <a:prstGeom prst="rect">
            <a:avLst/>
          </a:prstGeom>
          <a:noFill/>
        </p:spPr>
        <p:txBody>
          <a:bodyPr wrap="square" rtlCol="0">
            <a:spAutoFit/>
          </a:bodyPr>
          <a:lstStyle/>
          <a:p>
            <a:r>
              <a:rPr lang="en-GB" sz="1400" dirty="0"/>
              <a:t>Education?</a:t>
            </a:r>
          </a:p>
        </p:txBody>
      </p:sp>
      <p:sp>
        <p:nvSpPr>
          <p:cNvPr id="42" name="TextBox 41"/>
          <p:cNvSpPr txBox="1"/>
          <p:nvPr/>
        </p:nvSpPr>
        <p:spPr>
          <a:xfrm>
            <a:off x="8677114" y="1921685"/>
            <a:ext cx="2836254" cy="307777"/>
          </a:xfrm>
          <a:prstGeom prst="rect">
            <a:avLst/>
          </a:prstGeom>
          <a:noFill/>
        </p:spPr>
        <p:txBody>
          <a:bodyPr wrap="square" rtlCol="0">
            <a:spAutoFit/>
          </a:bodyPr>
          <a:lstStyle/>
          <a:p>
            <a:r>
              <a:rPr lang="en-GB" sz="1400" dirty="0"/>
              <a:t>Material preference?</a:t>
            </a:r>
          </a:p>
        </p:txBody>
      </p:sp>
      <p:sp>
        <p:nvSpPr>
          <p:cNvPr id="43" name="TextBox 42"/>
          <p:cNvSpPr txBox="1"/>
          <p:nvPr/>
        </p:nvSpPr>
        <p:spPr>
          <a:xfrm>
            <a:off x="1030755" y="1995194"/>
            <a:ext cx="2836254" cy="307777"/>
          </a:xfrm>
          <a:prstGeom prst="rect">
            <a:avLst/>
          </a:prstGeom>
          <a:noFill/>
        </p:spPr>
        <p:txBody>
          <a:bodyPr wrap="square" rtlCol="0">
            <a:spAutoFit/>
          </a:bodyPr>
          <a:lstStyle/>
          <a:p>
            <a:r>
              <a:rPr lang="en-GB" sz="1400" dirty="0"/>
              <a:t>Design characteristics?</a:t>
            </a:r>
          </a:p>
        </p:txBody>
      </p:sp>
      <p:cxnSp>
        <p:nvCxnSpPr>
          <p:cNvPr id="48" name="Straight Arrow Connector 47"/>
          <p:cNvCxnSpPr/>
          <p:nvPr/>
        </p:nvCxnSpPr>
        <p:spPr bwMode="auto">
          <a:xfrm flipV="1">
            <a:off x="5104656" y="1628074"/>
            <a:ext cx="357685" cy="68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flipV="1">
            <a:off x="5104656" y="2064296"/>
            <a:ext cx="349959" cy="624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TextBox 51"/>
          <p:cNvSpPr txBox="1"/>
          <p:nvPr/>
        </p:nvSpPr>
        <p:spPr>
          <a:xfrm>
            <a:off x="8677114" y="2369862"/>
            <a:ext cx="2836254" cy="307777"/>
          </a:xfrm>
          <a:prstGeom prst="rect">
            <a:avLst/>
          </a:prstGeom>
          <a:noFill/>
        </p:spPr>
        <p:txBody>
          <a:bodyPr wrap="square" rtlCol="0">
            <a:spAutoFit/>
          </a:bodyPr>
          <a:lstStyle/>
          <a:p>
            <a:r>
              <a:rPr lang="en-GB" sz="1400" dirty="0"/>
              <a:t>Awards won?</a:t>
            </a:r>
          </a:p>
        </p:txBody>
      </p:sp>
      <p:sp>
        <p:nvSpPr>
          <p:cNvPr id="53" name="TextBox 52"/>
          <p:cNvSpPr txBox="1"/>
          <p:nvPr/>
        </p:nvSpPr>
        <p:spPr>
          <a:xfrm>
            <a:off x="1018204" y="2424342"/>
            <a:ext cx="2836254" cy="307777"/>
          </a:xfrm>
          <a:prstGeom prst="rect">
            <a:avLst/>
          </a:prstGeom>
          <a:noFill/>
        </p:spPr>
        <p:txBody>
          <a:bodyPr wrap="square" rtlCol="0">
            <a:spAutoFit/>
          </a:bodyPr>
          <a:lstStyle/>
          <a:p>
            <a:r>
              <a:rPr lang="en-GB" sz="1400" dirty="0"/>
              <a:t>Aim / ethos?</a:t>
            </a:r>
          </a:p>
        </p:txBody>
      </p:sp>
      <p:cxnSp>
        <p:nvCxnSpPr>
          <p:cNvPr id="54" name="Straight Arrow Connector 53"/>
          <p:cNvCxnSpPr/>
          <p:nvPr/>
        </p:nvCxnSpPr>
        <p:spPr bwMode="auto">
          <a:xfrm flipV="1">
            <a:off x="5184598" y="2469590"/>
            <a:ext cx="349959" cy="624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H="1">
            <a:off x="7439461" y="722898"/>
            <a:ext cx="433745" cy="1211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flipH="1">
            <a:off x="7533280" y="1180798"/>
            <a:ext cx="330833" cy="35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9" name="Straight Arrow Connector 58"/>
          <p:cNvCxnSpPr/>
          <p:nvPr/>
        </p:nvCxnSpPr>
        <p:spPr bwMode="auto">
          <a:xfrm flipH="1">
            <a:off x="7559221" y="1586807"/>
            <a:ext cx="330833" cy="354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0" name="Straight Arrow Connector 59"/>
          <p:cNvCxnSpPr/>
          <p:nvPr/>
        </p:nvCxnSpPr>
        <p:spPr bwMode="auto">
          <a:xfrm flipH="1" flipV="1">
            <a:off x="7533280" y="2012898"/>
            <a:ext cx="356774" cy="735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Straight Arrow Connector 61"/>
          <p:cNvCxnSpPr/>
          <p:nvPr/>
        </p:nvCxnSpPr>
        <p:spPr bwMode="auto">
          <a:xfrm flipH="1" flipV="1">
            <a:off x="7537472" y="2369862"/>
            <a:ext cx="356774" cy="735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6" name="TextBox 65"/>
          <p:cNvSpPr txBox="1"/>
          <p:nvPr/>
        </p:nvSpPr>
        <p:spPr>
          <a:xfrm>
            <a:off x="920498" y="3020145"/>
            <a:ext cx="2836254" cy="3970318"/>
          </a:xfrm>
          <a:prstGeom prst="rect">
            <a:avLst/>
          </a:prstGeom>
          <a:noFill/>
        </p:spPr>
        <p:txBody>
          <a:bodyPr wrap="square" rtlCol="0">
            <a:spAutoFit/>
          </a:bodyPr>
          <a:lstStyle/>
          <a:p>
            <a:r>
              <a:rPr lang="en-GB" sz="1400" dirty="0"/>
              <a:t>Development 1</a:t>
            </a:r>
          </a:p>
          <a:p>
            <a:endParaRPr lang="en-GB" sz="1400" dirty="0"/>
          </a:p>
          <a:p>
            <a:r>
              <a:rPr lang="en-GB" sz="1400" dirty="0"/>
              <a:t>Make a small model of the example with a development of your own.</a:t>
            </a:r>
          </a:p>
          <a:p>
            <a:endParaRPr lang="en-GB" sz="1400" dirty="0"/>
          </a:p>
          <a:p>
            <a:r>
              <a:rPr lang="en-GB" sz="1400" dirty="0"/>
              <a:t>Photograph it and put in here.</a:t>
            </a:r>
          </a:p>
          <a:p>
            <a:endParaRPr lang="en-GB" sz="1400" dirty="0"/>
          </a:p>
          <a:p>
            <a:r>
              <a:rPr lang="en-GB" sz="1400" dirty="0"/>
              <a:t>Explain what you have done to develop the design and how you have personalised it.</a:t>
            </a:r>
          </a:p>
          <a:p>
            <a:endParaRPr lang="en-GB" sz="1400" dirty="0"/>
          </a:p>
          <a:p>
            <a:r>
              <a:rPr lang="en-GB" sz="1400" dirty="0"/>
              <a:t>Has it improved the design?</a:t>
            </a:r>
          </a:p>
          <a:p>
            <a:endParaRPr lang="en-GB" sz="1400" dirty="0"/>
          </a:p>
          <a:p>
            <a:r>
              <a:rPr lang="en-GB" sz="1400" dirty="0"/>
              <a:t>Referring to its design characteristics, what design movement do you think it is styled like?</a:t>
            </a:r>
          </a:p>
        </p:txBody>
      </p:sp>
      <p:sp>
        <p:nvSpPr>
          <p:cNvPr id="87" name="TextBox 86"/>
          <p:cNvSpPr txBox="1"/>
          <p:nvPr/>
        </p:nvSpPr>
        <p:spPr>
          <a:xfrm>
            <a:off x="5778976" y="3609438"/>
            <a:ext cx="1831893" cy="523220"/>
          </a:xfrm>
          <a:prstGeom prst="rect">
            <a:avLst/>
          </a:prstGeom>
          <a:noFill/>
        </p:spPr>
        <p:txBody>
          <a:bodyPr wrap="square" rtlCol="0">
            <a:spAutoFit/>
          </a:bodyPr>
          <a:lstStyle/>
          <a:p>
            <a:r>
              <a:rPr lang="en-GB" sz="1400" dirty="0"/>
              <a:t>Put photo of example of work </a:t>
            </a:r>
          </a:p>
        </p:txBody>
      </p:sp>
      <p:sp>
        <p:nvSpPr>
          <p:cNvPr id="61" name="Rounded Rectangle 60"/>
          <p:cNvSpPr/>
          <p:nvPr/>
        </p:nvSpPr>
        <p:spPr bwMode="auto">
          <a:xfrm>
            <a:off x="640160" y="2712368"/>
            <a:ext cx="4032448" cy="606071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63" name="Rounded Rectangle 62"/>
          <p:cNvSpPr/>
          <p:nvPr/>
        </p:nvSpPr>
        <p:spPr bwMode="auto">
          <a:xfrm>
            <a:off x="5530928" y="3097956"/>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64" name="Rounded Rectangle 63"/>
          <p:cNvSpPr/>
          <p:nvPr/>
        </p:nvSpPr>
        <p:spPr bwMode="auto">
          <a:xfrm>
            <a:off x="8273008" y="2692912"/>
            <a:ext cx="4032448" cy="606071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98" name="TextBox 97"/>
          <p:cNvSpPr txBox="1"/>
          <p:nvPr/>
        </p:nvSpPr>
        <p:spPr>
          <a:xfrm>
            <a:off x="8556512" y="3020145"/>
            <a:ext cx="2836254" cy="3970318"/>
          </a:xfrm>
          <a:prstGeom prst="rect">
            <a:avLst/>
          </a:prstGeom>
          <a:noFill/>
        </p:spPr>
        <p:txBody>
          <a:bodyPr wrap="square" rtlCol="0">
            <a:spAutoFit/>
          </a:bodyPr>
          <a:lstStyle/>
          <a:p>
            <a:r>
              <a:rPr lang="en-GB" sz="1400" dirty="0"/>
              <a:t>Development 2</a:t>
            </a:r>
          </a:p>
          <a:p>
            <a:endParaRPr lang="en-GB" sz="1400" dirty="0"/>
          </a:p>
          <a:p>
            <a:r>
              <a:rPr lang="en-GB" sz="1400" dirty="0"/>
              <a:t>Make a small model of the example with a development of your own.</a:t>
            </a:r>
          </a:p>
          <a:p>
            <a:endParaRPr lang="en-GB" sz="1400" dirty="0"/>
          </a:p>
          <a:p>
            <a:r>
              <a:rPr lang="en-GB" sz="1400" dirty="0"/>
              <a:t>Photograph it and put in here.</a:t>
            </a:r>
          </a:p>
          <a:p>
            <a:endParaRPr lang="en-GB" sz="1400" dirty="0"/>
          </a:p>
          <a:p>
            <a:r>
              <a:rPr lang="en-GB" sz="1400" dirty="0"/>
              <a:t>Explain what you have done to develop the design and how you have personalised it.</a:t>
            </a:r>
          </a:p>
          <a:p>
            <a:endParaRPr lang="en-GB" sz="1400" dirty="0"/>
          </a:p>
          <a:p>
            <a:r>
              <a:rPr lang="en-GB" sz="1400" dirty="0"/>
              <a:t>Has it improved the design?</a:t>
            </a:r>
          </a:p>
          <a:p>
            <a:endParaRPr lang="en-GB" sz="1400" dirty="0"/>
          </a:p>
          <a:p>
            <a:r>
              <a:rPr lang="en-GB" sz="1400" dirty="0"/>
              <a:t>Referring to its design characteristics, what design movement do you think it is styled like?</a:t>
            </a:r>
          </a:p>
        </p:txBody>
      </p:sp>
      <p:sp>
        <p:nvSpPr>
          <p:cNvPr id="32" name="TextBox 31"/>
          <p:cNvSpPr txBox="1"/>
          <p:nvPr/>
        </p:nvSpPr>
        <p:spPr>
          <a:xfrm>
            <a:off x="5778976" y="6673497"/>
            <a:ext cx="1831893" cy="523220"/>
          </a:xfrm>
          <a:prstGeom prst="rect">
            <a:avLst/>
          </a:prstGeom>
          <a:noFill/>
        </p:spPr>
        <p:txBody>
          <a:bodyPr wrap="square" rtlCol="0">
            <a:spAutoFit/>
          </a:bodyPr>
          <a:lstStyle/>
          <a:p>
            <a:r>
              <a:rPr lang="en-GB" sz="1400" dirty="0"/>
              <a:t>Put photo of example of work </a:t>
            </a:r>
          </a:p>
        </p:txBody>
      </p:sp>
      <p:sp>
        <p:nvSpPr>
          <p:cNvPr id="35" name="Rounded Rectangle 34"/>
          <p:cNvSpPr/>
          <p:nvPr/>
        </p:nvSpPr>
        <p:spPr bwMode="auto">
          <a:xfrm>
            <a:off x="5530928" y="6162015"/>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1325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9" y="-335456"/>
            <a:ext cx="12455971" cy="1754326"/>
          </a:xfrm>
          <a:prstGeom prst="rect">
            <a:avLst/>
          </a:prstGeom>
          <a:noFill/>
        </p:spPr>
        <p:txBody>
          <a:bodyPr wrap="square" rtlCol="0">
            <a:spAutoFit/>
          </a:bodyPr>
          <a:lstStyle/>
          <a:p>
            <a:endParaRPr lang="en-GB" sz="1200" dirty="0"/>
          </a:p>
          <a:p>
            <a:r>
              <a:rPr lang="en-GB" sz="1200" b="1" dirty="0"/>
              <a:t>							</a:t>
            </a:r>
          </a:p>
          <a:p>
            <a:r>
              <a:rPr lang="en-GB" sz="1200" dirty="0"/>
              <a:t>      Russell Pinch  /    Isamu Noguchi   /  Philippe Starck  /     Raymond Loewy   /   Eileen Grey   /     Ettore Sottsass  /   Stefano </a:t>
            </a:r>
            <a:r>
              <a:rPr lang="en-GB" sz="1200" dirty="0" err="1"/>
              <a:t>Giovannoni</a:t>
            </a:r>
            <a:r>
              <a:rPr lang="en-GB" sz="1200" dirty="0"/>
              <a:t>   /    Alessandro Mendini    /  Karim Rashid  </a:t>
            </a:r>
          </a:p>
          <a:p>
            <a:endParaRPr lang="en-GB" sz="1200" dirty="0"/>
          </a:p>
          <a:p>
            <a:r>
              <a:rPr lang="en-GB" sz="1200" dirty="0"/>
              <a:t>  </a:t>
            </a:r>
          </a:p>
          <a:p>
            <a:endParaRPr lang="en-GB" sz="1200" dirty="0"/>
          </a:p>
          <a:p>
            <a:endParaRPr lang="en-GB" sz="1200" dirty="0"/>
          </a:p>
          <a:p>
            <a:endParaRPr lang="en-GB" sz="1200" dirty="0"/>
          </a:p>
          <a:p>
            <a:endParaRPr lang="en-GB" sz="1200" dirty="0"/>
          </a:p>
        </p:txBody>
      </p:sp>
      <p:sp>
        <p:nvSpPr>
          <p:cNvPr id="5" name="Text Box 3"/>
          <p:cNvSpPr txBox="1">
            <a:spLocks noChangeArrowheads="1"/>
          </p:cNvSpPr>
          <p:nvPr/>
        </p:nvSpPr>
        <p:spPr bwMode="auto">
          <a:xfrm rot="16200000">
            <a:off x="-2163966" y="5871672"/>
            <a:ext cx="4697263" cy="369332"/>
          </a:xfrm>
          <a:prstGeom prst="rect">
            <a:avLst/>
          </a:prstGeom>
          <a:noFill/>
          <a:ln w="9525">
            <a:noFill/>
            <a:miter lim="800000"/>
            <a:headEnd/>
            <a:tailEnd/>
          </a:ln>
        </p:spPr>
        <p:txBody>
          <a:bodyPr wrap="square">
            <a:spAutoFit/>
          </a:bodyPr>
          <a:lstStyle/>
          <a:p>
            <a:pPr>
              <a:spcBef>
                <a:spcPct val="50000"/>
              </a:spcBef>
            </a:pPr>
            <a:r>
              <a:rPr lang="en-GB" sz="1800" dirty="0"/>
              <a:t>Secondary Sources - Designers </a:t>
            </a:r>
          </a:p>
        </p:txBody>
      </p:sp>
      <p:sp>
        <p:nvSpPr>
          <p:cNvPr id="2" name="TextBox 1"/>
          <p:cNvSpPr txBox="1"/>
          <p:nvPr/>
        </p:nvSpPr>
        <p:spPr>
          <a:xfrm>
            <a:off x="7120879" y="9051974"/>
            <a:ext cx="6048673" cy="1077218"/>
          </a:xfrm>
          <a:prstGeom prst="rect">
            <a:avLst/>
          </a:prstGeom>
          <a:noFill/>
        </p:spPr>
        <p:txBody>
          <a:bodyPr wrap="square" rtlCol="0">
            <a:spAutoFit/>
          </a:bodyPr>
          <a:lstStyle/>
          <a:p>
            <a:r>
              <a:rPr lang="en-GB" sz="1600" dirty="0"/>
              <a:t>Sources: </a:t>
            </a:r>
          </a:p>
          <a:p>
            <a:r>
              <a:rPr lang="en-GB" sz="1600" dirty="0"/>
              <a:t>Designing the 21</a:t>
            </a:r>
            <a:r>
              <a:rPr lang="en-GB" sz="1600" baseline="30000" dirty="0"/>
              <a:t>st</a:t>
            </a:r>
            <a:r>
              <a:rPr lang="en-GB" sz="1600" dirty="0"/>
              <a:t> Century, Charlotte and Peter </a:t>
            </a:r>
            <a:r>
              <a:rPr lang="en-GB" sz="1600" dirty="0" err="1"/>
              <a:t>Fiell</a:t>
            </a:r>
            <a:r>
              <a:rPr lang="en-GB" sz="1600" dirty="0"/>
              <a:t>, </a:t>
            </a:r>
            <a:r>
              <a:rPr lang="en-GB" sz="1600" dirty="0" err="1"/>
              <a:t>Taschen</a:t>
            </a:r>
            <a:endParaRPr lang="en-GB" sz="1600" dirty="0"/>
          </a:p>
          <a:p>
            <a:endParaRPr lang="en-GB" sz="1600" dirty="0"/>
          </a:p>
          <a:p>
            <a:endParaRPr lang="en-GB" sz="1600" dirty="0"/>
          </a:p>
        </p:txBody>
      </p:sp>
      <p:sp>
        <p:nvSpPr>
          <p:cNvPr id="32" name="Rounded Rectangle 31"/>
          <p:cNvSpPr/>
          <p:nvPr/>
        </p:nvSpPr>
        <p:spPr bwMode="auto">
          <a:xfrm>
            <a:off x="640160" y="2712368"/>
            <a:ext cx="4032448" cy="606071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7" name="TextBox 6"/>
          <p:cNvSpPr txBox="1"/>
          <p:nvPr/>
        </p:nvSpPr>
        <p:spPr>
          <a:xfrm>
            <a:off x="0" y="-109011"/>
            <a:ext cx="9703876" cy="830997"/>
          </a:xfrm>
          <a:prstGeom prst="rect">
            <a:avLst/>
          </a:prstGeom>
          <a:noFill/>
        </p:spPr>
        <p:txBody>
          <a:bodyPr wrap="square" rtlCol="0">
            <a:spAutoFit/>
          </a:bodyPr>
          <a:lstStyle/>
          <a:p>
            <a:endParaRPr lang="en-GB" sz="1200" dirty="0"/>
          </a:p>
          <a:p>
            <a:r>
              <a:rPr lang="en-GB" sz="1200" b="1" dirty="0"/>
              <a:t>							</a:t>
            </a:r>
          </a:p>
          <a:p>
            <a:r>
              <a:rPr lang="en-GB" sz="1200" dirty="0"/>
              <a:t>      Thomas Heatherwick /    Ross Lovegrove    /  Santiago Calatrava   /     Henry Moore   /   </a:t>
            </a:r>
            <a:r>
              <a:rPr lang="en-GB" sz="1200" b="1" dirty="0">
                <a:solidFill>
                  <a:srgbClr val="FF0000"/>
                </a:solidFill>
              </a:rPr>
              <a:t>Barbara Hepworth  </a:t>
            </a:r>
            <a:r>
              <a:rPr lang="en-GB" sz="1200" dirty="0"/>
              <a:t>/     Anthony Caro </a:t>
            </a:r>
          </a:p>
          <a:p>
            <a:endParaRPr lang="en-GB" sz="1200" dirty="0"/>
          </a:p>
        </p:txBody>
      </p:sp>
      <p:sp>
        <p:nvSpPr>
          <p:cNvPr id="9" name="Rounded Rectangle 8"/>
          <p:cNvSpPr/>
          <p:nvPr/>
        </p:nvSpPr>
        <p:spPr bwMode="auto">
          <a:xfrm>
            <a:off x="8273008" y="2692912"/>
            <a:ext cx="4032448" cy="606071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2313"/>
          <a:stretch/>
        </p:blipFill>
        <p:spPr>
          <a:xfrm>
            <a:off x="1209388" y="2706859"/>
            <a:ext cx="2656384" cy="2272045"/>
          </a:xfrm>
          <a:prstGeom prst="rect">
            <a:avLst/>
          </a:prstGeom>
        </p:spPr>
      </p:pic>
      <p:sp>
        <p:nvSpPr>
          <p:cNvPr id="11" name="Rectangle 10"/>
          <p:cNvSpPr/>
          <p:nvPr/>
        </p:nvSpPr>
        <p:spPr bwMode="auto">
          <a:xfrm>
            <a:off x="6255220" y="331791"/>
            <a:ext cx="1369716" cy="17749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pic>
        <p:nvPicPr>
          <p:cNvPr id="12" name="Picture 11"/>
          <p:cNvPicPr>
            <a:picLocks noChangeAspect="1"/>
          </p:cNvPicPr>
          <p:nvPr/>
        </p:nvPicPr>
        <p:blipFill>
          <a:blip r:embed="rId4"/>
          <a:stretch>
            <a:fillRect/>
          </a:stretch>
        </p:blipFill>
        <p:spPr>
          <a:xfrm>
            <a:off x="5752728" y="630478"/>
            <a:ext cx="1617269" cy="2029673"/>
          </a:xfrm>
          <a:prstGeom prst="rect">
            <a:avLst/>
          </a:prstGeom>
        </p:spPr>
      </p:pic>
      <p:pic>
        <p:nvPicPr>
          <p:cNvPr id="13" name="Picture 12"/>
          <p:cNvPicPr>
            <a:picLocks noChangeAspect="1"/>
          </p:cNvPicPr>
          <p:nvPr/>
        </p:nvPicPr>
        <p:blipFill>
          <a:blip r:embed="rId5"/>
          <a:stretch>
            <a:fillRect/>
          </a:stretch>
        </p:blipFill>
        <p:spPr>
          <a:xfrm>
            <a:off x="5049665" y="3851637"/>
            <a:ext cx="2724752" cy="1814685"/>
          </a:xfrm>
          <a:prstGeom prst="rect">
            <a:avLst/>
          </a:prstGeom>
        </p:spPr>
      </p:pic>
      <p:sp>
        <p:nvSpPr>
          <p:cNvPr id="15" name="TextBox 14"/>
          <p:cNvSpPr txBox="1"/>
          <p:nvPr/>
        </p:nvSpPr>
        <p:spPr>
          <a:xfrm>
            <a:off x="1864296" y="605175"/>
            <a:ext cx="3522927" cy="415498"/>
          </a:xfrm>
          <a:prstGeom prst="rect">
            <a:avLst/>
          </a:prstGeom>
          <a:noFill/>
        </p:spPr>
        <p:txBody>
          <a:bodyPr wrap="square" rtlCol="0">
            <a:spAutoFit/>
          </a:bodyPr>
          <a:lstStyle/>
          <a:p>
            <a:r>
              <a:rPr lang="en-US" sz="1050" dirty="0"/>
              <a:t>Jocelyn Barbara Hepworth was born on 10 January 1903 in Wakefield, West Riding of Yorkshire</a:t>
            </a:r>
            <a:endParaRPr lang="en-GB" sz="1050" dirty="0"/>
          </a:p>
        </p:txBody>
      </p:sp>
      <p:sp>
        <p:nvSpPr>
          <p:cNvPr id="16" name="TextBox 15"/>
          <p:cNvSpPr txBox="1"/>
          <p:nvPr/>
        </p:nvSpPr>
        <p:spPr>
          <a:xfrm>
            <a:off x="7444626" y="1079588"/>
            <a:ext cx="3545409" cy="415498"/>
          </a:xfrm>
          <a:prstGeom prst="rect">
            <a:avLst/>
          </a:prstGeom>
          <a:noFill/>
        </p:spPr>
        <p:txBody>
          <a:bodyPr wrap="square" rtlCol="0">
            <a:spAutoFit/>
          </a:bodyPr>
          <a:lstStyle/>
          <a:p>
            <a:r>
              <a:rPr lang="en-US" altLang="en-US" sz="1050" dirty="0">
                <a:latin typeface="Arial" panose="020B0604020202020204" pitchFamily="34" charset="0"/>
                <a:cs typeface="Arial" panose="020B0604020202020204" pitchFamily="34" charset="0"/>
              </a:rPr>
              <a:t>Hepworth learned how to carve marble from sculptor Giovanni </a:t>
            </a:r>
            <a:r>
              <a:rPr lang="en-US" altLang="en-US" sz="1050" dirty="0" err="1">
                <a:latin typeface="Arial" panose="020B0604020202020204" pitchFamily="34" charset="0"/>
                <a:cs typeface="Arial" panose="020B0604020202020204" pitchFamily="34" charset="0"/>
              </a:rPr>
              <a:t>Ardini</a:t>
            </a:r>
            <a:endParaRPr lang="en-GB" sz="1050" dirty="0"/>
          </a:p>
        </p:txBody>
      </p:sp>
      <p:sp>
        <p:nvSpPr>
          <p:cNvPr id="17" name="TextBox 16"/>
          <p:cNvSpPr txBox="1"/>
          <p:nvPr/>
        </p:nvSpPr>
        <p:spPr>
          <a:xfrm>
            <a:off x="1862221" y="975734"/>
            <a:ext cx="3068142" cy="900246"/>
          </a:xfrm>
          <a:prstGeom prst="rect">
            <a:avLst/>
          </a:prstGeom>
          <a:noFill/>
        </p:spPr>
        <p:txBody>
          <a:bodyPr wrap="square" rtlCol="0">
            <a:spAutoFit/>
          </a:bodyPr>
          <a:lstStyle/>
          <a:p>
            <a:r>
              <a:rPr lang="en-US" altLang="en-US" sz="1050" dirty="0">
                <a:latin typeface="Arial" panose="020B0604020202020204" pitchFamily="34" charset="0"/>
                <a:cs typeface="Arial" panose="020B0604020202020204" pitchFamily="34" charset="0"/>
              </a:rPr>
              <a:t>Hepworth co-founded the Unit One art movement with Nicholson and Paul Nash, the critic Herbert Read, and the architect Wells Coates</a:t>
            </a:r>
            <a:r>
              <a:rPr lang="en-US" altLang="en-US" sz="600" baseline="30000" dirty="0">
                <a:latin typeface="Arial" panose="020B0604020202020204" pitchFamily="34" charset="0"/>
                <a:cs typeface="Arial" panose="020B0604020202020204" pitchFamily="34" charset="0"/>
                <a:hlinkClick r:id="rId6"/>
              </a:rPr>
              <a:t>]</a:t>
            </a:r>
            <a:r>
              <a:rPr lang="en-US" altLang="en-US" sz="1050" dirty="0">
                <a:latin typeface="Arial" panose="020B0604020202020204" pitchFamily="34" charset="0"/>
                <a:cs typeface="Arial" panose="020B0604020202020204" pitchFamily="34" charset="0"/>
              </a:rPr>
              <a:t> sought to unite Surrealism and abstraction in British art.</a:t>
            </a:r>
            <a:endParaRPr lang="en-US" altLang="en-US" sz="1800" dirty="0"/>
          </a:p>
        </p:txBody>
      </p:sp>
      <p:sp>
        <p:nvSpPr>
          <p:cNvPr id="18" name="TextBox 17"/>
          <p:cNvSpPr txBox="1"/>
          <p:nvPr/>
        </p:nvSpPr>
        <p:spPr>
          <a:xfrm>
            <a:off x="7369997" y="1432843"/>
            <a:ext cx="4935459" cy="1284967"/>
          </a:xfrm>
          <a:prstGeom prst="rect">
            <a:avLst/>
          </a:prstGeom>
          <a:noFill/>
        </p:spPr>
        <p:txBody>
          <a:bodyPr wrap="square" rtlCol="0">
            <a:spAutoFit/>
          </a:bodyPr>
          <a:lstStyle/>
          <a:p>
            <a:r>
              <a:rPr lang="en-US" sz="1050" dirty="0"/>
              <a:t>Hepworth attended Wakefield Girls' High School, where she was awarded music prizes at the age of 12  and won a scholarship to study at the Leeds School of Art from 1920. It was there that she met her fellow Yorkshireman, Henry Moore. They became friends and established a friendly rivalry that lasted professionally for many years. </a:t>
            </a:r>
          </a:p>
          <a:p>
            <a:endParaRPr lang="en-GB" dirty="0"/>
          </a:p>
        </p:txBody>
      </p:sp>
      <p:sp>
        <p:nvSpPr>
          <p:cNvPr id="19" name="TextBox 18"/>
          <p:cNvSpPr txBox="1"/>
          <p:nvPr/>
        </p:nvSpPr>
        <p:spPr>
          <a:xfrm>
            <a:off x="1829418" y="1815274"/>
            <a:ext cx="4032448" cy="415498"/>
          </a:xfrm>
          <a:prstGeom prst="rect">
            <a:avLst/>
          </a:prstGeom>
          <a:noFill/>
        </p:spPr>
        <p:txBody>
          <a:bodyPr wrap="square" rtlCol="0">
            <a:spAutoFit/>
          </a:bodyPr>
          <a:lstStyle/>
          <a:p>
            <a:r>
              <a:rPr lang="en-US" altLang="en-US" sz="1050" dirty="0">
                <a:latin typeface="Arial" panose="020B0604020202020204" pitchFamily="34" charset="0"/>
                <a:cs typeface="Arial" panose="020B0604020202020204" pitchFamily="34" charset="0"/>
              </a:rPr>
              <a:t>Hepworth later became involved with the Paris-based art movement, Abstraction-</a:t>
            </a:r>
            <a:r>
              <a:rPr lang="en-US" altLang="en-US" sz="1050" dirty="0" err="1">
                <a:latin typeface="Arial" panose="020B0604020202020204" pitchFamily="34" charset="0"/>
                <a:cs typeface="Arial" panose="020B0604020202020204" pitchFamily="34" charset="0"/>
              </a:rPr>
              <a:t>Création</a:t>
            </a:r>
            <a:r>
              <a:rPr lang="en-US" altLang="en-US" sz="1050" dirty="0">
                <a:latin typeface="Arial" panose="020B0604020202020204" pitchFamily="34" charset="0"/>
                <a:cs typeface="Arial" panose="020B0604020202020204" pitchFamily="34" charset="0"/>
              </a:rPr>
              <a:t>.</a:t>
            </a:r>
            <a:endParaRPr lang="en-GB" sz="1050" dirty="0"/>
          </a:p>
        </p:txBody>
      </p:sp>
      <p:sp>
        <p:nvSpPr>
          <p:cNvPr id="20" name="TextBox 19"/>
          <p:cNvSpPr txBox="1"/>
          <p:nvPr/>
        </p:nvSpPr>
        <p:spPr>
          <a:xfrm>
            <a:off x="5049665" y="2743936"/>
            <a:ext cx="3063073" cy="900246"/>
          </a:xfrm>
          <a:prstGeom prst="rect">
            <a:avLst/>
          </a:prstGeom>
          <a:noFill/>
        </p:spPr>
        <p:txBody>
          <a:bodyPr wrap="square" rtlCol="0">
            <a:spAutoFit/>
          </a:bodyPr>
          <a:lstStyle/>
          <a:p>
            <a:r>
              <a:rPr lang="en-GB" sz="1050" dirty="0"/>
              <a:t>Hepworth's design Characteristics are:</a:t>
            </a:r>
          </a:p>
          <a:p>
            <a:pPr marL="171450" indent="-171450">
              <a:buFontTx/>
              <a:buChar char="-"/>
            </a:pPr>
            <a:r>
              <a:rPr lang="en-GB" sz="1050" dirty="0"/>
              <a:t>Geometric shapes</a:t>
            </a:r>
          </a:p>
          <a:p>
            <a:pPr marL="171450" indent="-171450">
              <a:buFontTx/>
              <a:buChar char="-"/>
            </a:pPr>
            <a:r>
              <a:rPr lang="en-GB" sz="1050" dirty="0"/>
              <a:t>Cut-out circles in certain areas</a:t>
            </a:r>
          </a:p>
          <a:p>
            <a:pPr marL="171450" indent="-171450">
              <a:buFontTx/>
              <a:buChar char="-"/>
            </a:pPr>
            <a:r>
              <a:rPr lang="en-GB" sz="1050" dirty="0"/>
              <a:t>Stacked shapes on top of each other</a:t>
            </a:r>
          </a:p>
          <a:p>
            <a:pPr marL="171450" indent="-171450">
              <a:buFontTx/>
              <a:buChar char="-"/>
            </a:pPr>
            <a:r>
              <a:rPr lang="en-GB" sz="1050" dirty="0"/>
              <a:t>abstract</a:t>
            </a: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7024" y="2833914"/>
            <a:ext cx="1665493" cy="1249120"/>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60658" y="2833914"/>
            <a:ext cx="1665493" cy="1249120"/>
          </a:xfrm>
          <a:prstGeom prst="rect">
            <a:avLst/>
          </a:prstGeom>
        </p:spPr>
      </p:pic>
      <p:sp>
        <p:nvSpPr>
          <p:cNvPr id="25" name="TextBox 24"/>
          <p:cNvSpPr txBox="1"/>
          <p:nvPr/>
        </p:nvSpPr>
        <p:spPr>
          <a:xfrm>
            <a:off x="7518893" y="560320"/>
            <a:ext cx="3706443" cy="577081"/>
          </a:xfrm>
          <a:prstGeom prst="rect">
            <a:avLst/>
          </a:prstGeom>
          <a:noFill/>
        </p:spPr>
        <p:txBody>
          <a:bodyPr wrap="square" rtlCol="0">
            <a:spAutoFit/>
          </a:bodyPr>
          <a:lstStyle/>
          <a:p>
            <a:r>
              <a:rPr lang="en-GB" sz="1050" dirty="0"/>
              <a:t>I really like the randomness of her designs and the abstract style she sculpts with. It looks very pleasing to look at as it doesn’t fall over even though it looks like it should</a:t>
            </a:r>
          </a:p>
        </p:txBody>
      </p:sp>
      <p:sp>
        <p:nvSpPr>
          <p:cNvPr id="26" name="TextBox 25"/>
          <p:cNvSpPr txBox="1"/>
          <p:nvPr/>
        </p:nvSpPr>
        <p:spPr>
          <a:xfrm>
            <a:off x="1992326" y="4956670"/>
            <a:ext cx="2656384" cy="1815882"/>
          </a:xfrm>
          <a:prstGeom prst="rect">
            <a:avLst/>
          </a:prstGeom>
          <a:noFill/>
        </p:spPr>
        <p:txBody>
          <a:bodyPr wrap="square" rtlCol="0">
            <a:spAutoFit/>
          </a:bodyPr>
          <a:lstStyle/>
          <a:p>
            <a:pPr algn="r"/>
            <a:r>
              <a:rPr lang="en-GB" sz="1400" dirty="0"/>
              <a:t>I have measured and sanded a rectangular block of Styrofoam into a perfect square. </a:t>
            </a:r>
          </a:p>
          <a:p>
            <a:pPr algn="r"/>
            <a:r>
              <a:rPr lang="en-GB" sz="1400" dirty="0"/>
              <a:t>I then got a flat square shaped base and cut a little triangle into the middle so I could glue and fit the square in at the angle I wanted.</a:t>
            </a:r>
          </a:p>
        </p:txBody>
      </p:sp>
      <p:sp>
        <p:nvSpPr>
          <p:cNvPr id="27" name="TextBox 26"/>
          <p:cNvSpPr txBox="1"/>
          <p:nvPr/>
        </p:nvSpPr>
        <p:spPr>
          <a:xfrm>
            <a:off x="561595" y="6648365"/>
            <a:ext cx="2535646" cy="954107"/>
          </a:xfrm>
          <a:prstGeom prst="rect">
            <a:avLst/>
          </a:prstGeom>
          <a:noFill/>
        </p:spPr>
        <p:txBody>
          <a:bodyPr wrap="square" rtlCol="0">
            <a:spAutoFit/>
          </a:bodyPr>
          <a:lstStyle/>
          <a:p>
            <a:r>
              <a:rPr lang="en-GB" sz="1400" dirty="0"/>
              <a:t>This design looks like it would fit into the category of surrealism and abstraction or even cubism</a:t>
            </a:r>
          </a:p>
        </p:txBody>
      </p:sp>
      <p:sp>
        <p:nvSpPr>
          <p:cNvPr id="28" name="TextBox 27"/>
          <p:cNvSpPr txBox="1"/>
          <p:nvPr/>
        </p:nvSpPr>
        <p:spPr>
          <a:xfrm>
            <a:off x="2635617" y="7484753"/>
            <a:ext cx="1951334" cy="1169551"/>
          </a:xfrm>
          <a:prstGeom prst="rect">
            <a:avLst/>
          </a:prstGeom>
          <a:noFill/>
        </p:spPr>
        <p:txBody>
          <a:bodyPr wrap="square" rtlCol="0">
            <a:spAutoFit/>
          </a:bodyPr>
          <a:lstStyle/>
          <a:p>
            <a:pPr algn="r"/>
            <a:r>
              <a:rPr lang="en-GB" sz="1400" dirty="0"/>
              <a:t>it almost looks like a falling shape stuck in mid drop which once again gives it that abstract feel</a:t>
            </a:r>
          </a:p>
        </p:txBody>
      </p:sp>
      <p:sp>
        <p:nvSpPr>
          <p:cNvPr id="30" name="TextBox 29"/>
          <p:cNvSpPr txBox="1"/>
          <p:nvPr/>
        </p:nvSpPr>
        <p:spPr>
          <a:xfrm>
            <a:off x="8273008" y="4199138"/>
            <a:ext cx="3168352" cy="1815882"/>
          </a:xfrm>
          <a:prstGeom prst="rect">
            <a:avLst/>
          </a:prstGeom>
          <a:noFill/>
        </p:spPr>
        <p:txBody>
          <a:bodyPr wrap="square" rtlCol="0">
            <a:spAutoFit/>
          </a:bodyPr>
          <a:lstStyle/>
          <a:p>
            <a:r>
              <a:rPr lang="en-GB" sz="1400" dirty="0"/>
              <a:t>for this design I created the different shapes by taking 3 Styrofoam blocks and drilling the circular holes through the middle and sanding them down to copy the shapes from her design. Eventually I glued it all together and used a flat board of Styrofoam to create the almost seesaw</a:t>
            </a:r>
          </a:p>
        </p:txBody>
      </p:sp>
      <p:sp>
        <p:nvSpPr>
          <p:cNvPr id="31" name="TextBox 30"/>
          <p:cNvSpPr txBox="1"/>
          <p:nvPr/>
        </p:nvSpPr>
        <p:spPr>
          <a:xfrm>
            <a:off x="10577264" y="5955867"/>
            <a:ext cx="1728192" cy="1384995"/>
          </a:xfrm>
          <a:prstGeom prst="rect">
            <a:avLst/>
          </a:prstGeom>
          <a:noFill/>
        </p:spPr>
        <p:txBody>
          <a:bodyPr wrap="square" rtlCol="0">
            <a:spAutoFit/>
          </a:bodyPr>
          <a:lstStyle/>
          <a:p>
            <a:pPr algn="r"/>
            <a:r>
              <a:rPr lang="en-GB" sz="1400" dirty="0"/>
              <a:t>I think this design is very abstract and surreal and definitely fits into the same design style</a:t>
            </a:r>
          </a:p>
        </p:txBody>
      </p:sp>
      <p:sp>
        <p:nvSpPr>
          <p:cNvPr id="33" name="TextBox 32"/>
          <p:cNvSpPr txBox="1"/>
          <p:nvPr/>
        </p:nvSpPr>
        <p:spPr>
          <a:xfrm>
            <a:off x="8290025" y="7161506"/>
            <a:ext cx="4159447" cy="1384995"/>
          </a:xfrm>
          <a:prstGeom prst="rect">
            <a:avLst/>
          </a:prstGeom>
          <a:noFill/>
        </p:spPr>
        <p:txBody>
          <a:bodyPr wrap="square" rtlCol="0">
            <a:spAutoFit/>
          </a:bodyPr>
          <a:lstStyle/>
          <a:p>
            <a:r>
              <a:rPr lang="en-GB" sz="1400" dirty="0"/>
              <a:t>I tried to use more of Hepworth's design characteristics in this model including the drilled out circles and balancing shapes which I think looks really satisfying to look at as it tricks your brain into thinking its going to fall over but its supported by glue and will stick strong</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2878" y="6487007"/>
            <a:ext cx="3192786" cy="1995491"/>
          </a:xfrm>
          <a:prstGeom prst="rect">
            <a:avLst/>
          </a:prstGeom>
        </p:spPr>
      </p:pic>
    </p:spTree>
    <p:extLst>
      <p:ext uri="{BB962C8B-B14F-4D97-AF65-F5344CB8AC3E}">
        <p14:creationId xmlns:p14="http://schemas.microsoft.com/office/powerpoint/2010/main" val="174064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9" y="-335456"/>
            <a:ext cx="12455971" cy="1754326"/>
          </a:xfrm>
          <a:prstGeom prst="rect">
            <a:avLst/>
          </a:prstGeom>
          <a:noFill/>
        </p:spPr>
        <p:txBody>
          <a:bodyPr wrap="square" rtlCol="0">
            <a:spAutoFit/>
          </a:bodyPr>
          <a:lstStyle/>
          <a:p>
            <a:endParaRPr lang="en-GB" sz="1200" dirty="0"/>
          </a:p>
          <a:p>
            <a:r>
              <a:rPr lang="en-GB" sz="1200" b="1" dirty="0"/>
              <a:t>							</a:t>
            </a:r>
          </a:p>
          <a:p>
            <a:r>
              <a:rPr lang="en-GB" sz="1200" dirty="0"/>
              <a:t>      Russell Pinch  /    Isamu Noguchi   /  Philippe Starck  /     Raymond Loewy   /   Eileen Grey   /     Ettore Sottsass  /   Stefano </a:t>
            </a:r>
            <a:r>
              <a:rPr lang="en-GB" sz="1200" dirty="0" err="1"/>
              <a:t>Giovannoni</a:t>
            </a:r>
            <a:r>
              <a:rPr lang="en-GB" sz="1200" dirty="0"/>
              <a:t>   /    Alessandro Mendini    /  Karim Rashid  </a:t>
            </a:r>
          </a:p>
          <a:p>
            <a:endParaRPr lang="en-GB" sz="1200" dirty="0"/>
          </a:p>
          <a:p>
            <a:r>
              <a:rPr lang="en-GB" sz="1200" dirty="0"/>
              <a:t>  </a:t>
            </a:r>
          </a:p>
          <a:p>
            <a:endParaRPr lang="en-GB" sz="1200" dirty="0"/>
          </a:p>
          <a:p>
            <a:endParaRPr lang="en-GB" sz="1200" dirty="0"/>
          </a:p>
          <a:p>
            <a:endParaRPr lang="en-GB" sz="1200" dirty="0"/>
          </a:p>
          <a:p>
            <a:endParaRPr lang="en-GB" sz="1200" dirty="0"/>
          </a:p>
        </p:txBody>
      </p:sp>
      <p:sp>
        <p:nvSpPr>
          <p:cNvPr id="6" name="Rounded Rectangle 5"/>
          <p:cNvSpPr/>
          <p:nvPr/>
        </p:nvSpPr>
        <p:spPr bwMode="auto">
          <a:xfrm>
            <a:off x="5536704" y="768152"/>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5" name="Text Box 3"/>
          <p:cNvSpPr txBox="1">
            <a:spLocks noChangeArrowheads="1"/>
          </p:cNvSpPr>
          <p:nvPr/>
        </p:nvSpPr>
        <p:spPr bwMode="auto">
          <a:xfrm rot="16200000">
            <a:off x="-2163966" y="5871672"/>
            <a:ext cx="4697263" cy="369332"/>
          </a:xfrm>
          <a:prstGeom prst="rect">
            <a:avLst/>
          </a:prstGeom>
          <a:noFill/>
          <a:ln w="9525">
            <a:noFill/>
            <a:miter lim="800000"/>
            <a:headEnd/>
            <a:tailEnd/>
          </a:ln>
        </p:spPr>
        <p:txBody>
          <a:bodyPr wrap="square">
            <a:spAutoFit/>
          </a:bodyPr>
          <a:lstStyle/>
          <a:p>
            <a:pPr>
              <a:spcBef>
                <a:spcPct val="50000"/>
              </a:spcBef>
            </a:pPr>
            <a:r>
              <a:rPr lang="en-GB" sz="1800" dirty="0"/>
              <a:t>Secondary Sources - Designers </a:t>
            </a:r>
          </a:p>
        </p:txBody>
      </p:sp>
      <p:sp>
        <p:nvSpPr>
          <p:cNvPr id="2" name="TextBox 1"/>
          <p:cNvSpPr txBox="1"/>
          <p:nvPr/>
        </p:nvSpPr>
        <p:spPr>
          <a:xfrm>
            <a:off x="6998023" y="9044612"/>
            <a:ext cx="6048673" cy="830997"/>
          </a:xfrm>
          <a:prstGeom prst="rect">
            <a:avLst/>
          </a:prstGeom>
          <a:noFill/>
        </p:spPr>
        <p:txBody>
          <a:bodyPr wrap="square" rtlCol="0">
            <a:spAutoFit/>
          </a:bodyPr>
          <a:lstStyle/>
          <a:p>
            <a:r>
              <a:rPr lang="en-GB" sz="1600" dirty="0"/>
              <a:t>Sources: </a:t>
            </a:r>
            <a:r>
              <a:rPr lang="en-GB" sz="1600" dirty="0">
                <a:hlinkClick r:id="rId2"/>
              </a:rPr>
              <a:t>https://www.calatrava.com/</a:t>
            </a:r>
            <a:r>
              <a:rPr lang="en-GB" sz="1600" dirty="0"/>
              <a:t>    </a:t>
            </a:r>
            <a:r>
              <a:rPr lang="en-GB" sz="1600" dirty="0">
                <a:hlinkClick r:id="rId3"/>
              </a:rPr>
              <a:t>https</a:t>
            </a:r>
            <a:r>
              <a:rPr lang="en-GB" sz="1600">
                <a:hlinkClick r:id="rId3"/>
              </a:rPr>
              <a:t>://en.wikipedia.org/wiki/Santiago_Calatrava</a:t>
            </a:r>
            <a:r>
              <a:rPr lang="en-GB" sz="1600"/>
              <a:t> </a:t>
            </a:r>
            <a:endParaRPr lang="en-GB" sz="1600" dirty="0"/>
          </a:p>
          <a:p>
            <a:endParaRPr lang="en-GB" sz="1600" dirty="0"/>
          </a:p>
        </p:txBody>
      </p:sp>
      <p:sp>
        <p:nvSpPr>
          <p:cNvPr id="32" name="Rounded Rectangle 31"/>
          <p:cNvSpPr/>
          <p:nvPr/>
        </p:nvSpPr>
        <p:spPr bwMode="auto">
          <a:xfrm>
            <a:off x="640160" y="2915162"/>
            <a:ext cx="4032448" cy="5857922"/>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7" name="TextBox 6"/>
          <p:cNvSpPr txBox="1"/>
          <p:nvPr/>
        </p:nvSpPr>
        <p:spPr>
          <a:xfrm>
            <a:off x="0" y="-109011"/>
            <a:ext cx="9703876" cy="830997"/>
          </a:xfrm>
          <a:prstGeom prst="rect">
            <a:avLst/>
          </a:prstGeom>
          <a:noFill/>
        </p:spPr>
        <p:txBody>
          <a:bodyPr wrap="square" rtlCol="0">
            <a:spAutoFit/>
          </a:bodyPr>
          <a:lstStyle/>
          <a:p>
            <a:endParaRPr lang="en-GB" sz="1200" dirty="0"/>
          </a:p>
          <a:p>
            <a:r>
              <a:rPr lang="en-GB" sz="1200" b="1" dirty="0"/>
              <a:t>							</a:t>
            </a:r>
          </a:p>
          <a:p>
            <a:r>
              <a:rPr lang="en-GB" sz="1200" dirty="0"/>
              <a:t>      Thomas Heatherwick /    Ross Lovegrove    /  </a:t>
            </a:r>
            <a:r>
              <a:rPr lang="en-GB" sz="1200" b="1" dirty="0">
                <a:solidFill>
                  <a:srgbClr val="FF0000"/>
                </a:solidFill>
              </a:rPr>
              <a:t>Santiago Calatrava   </a:t>
            </a:r>
            <a:r>
              <a:rPr lang="en-GB" sz="1200" dirty="0"/>
              <a:t>/     Henry Moore   /   Barbara Hepworth  /     Anthony Caro </a:t>
            </a:r>
          </a:p>
          <a:p>
            <a:endParaRPr lang="en-GB" sz="1200" dirty="0"/>
          </a:p>
        </p:txBody>
      </p:sp>
      <p:sp>
        <p:nvSpPr>
          <p:cNvPr id="8" name="Rounded Rectangle 7"/>
          <p:cNvSpPr/>
          <p:nvPr/>
        </p:nvSpPr>
        <p:spPr bwMode="auto">
          <a:xfrm>
            <a:off x="5570739" y="4728592"/>
            <a:ext cx="1948154" cy="165618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9" name="Rounded Rectangle 8"/>
          <p:cNvSpPr/>
          <p:nvPr/>
        </p:nvSpPr>
        <p:spPr bwMode="auto">
          <a:xfrm>
            <a:off x="8273008" y="2736862"/>
            <a:ext cx="4032448" cy="6016766"/>
          </a:xfrm>
          <a:prstGeom prst="roundRect">
            <a:avLst>
              <a:gd name="adj" fmla="val 103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sp>
        <p:nvSpPr>
          <p:cNvPr id="3" name="Rectangle 2"/>
          <p:cNvSpPr/>
          <p:nvPr/>
        </p:nvSpPr>
        <p:spPr bwMode="auto">
          <a:xfrm>
            <a:off x="3397349" y="306487"/>
            <a:ext cx="1440160" cy="21602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79525" rtl="0" eaLnBrk="1" fontAlgn="base" latinLnBrk="0" hangingPunct="1">
              <a:lnSpc>
                <a:spcPct val="100000"/>
              </a:lnSpc>
              <a:spcBef>
                <a:spcPct val="0"/>
              </a:spcBef>
              <a:spcAft>
                <a:spcPct val="0"/>
              </a:spcAft>
              <a:buClrTx/>
              <a:buSzTx/>
              <a:buFontTx/>
              <a:buNone/>
              <a:tabLst/>
            </a:pPr>
            <a:endParaRPr kumimoji="0" lang="en-GB" sz="2500" b="0" i="0" u="none" strike="noStrike" cap="none" normalizeH="0" baseline="0">
              <a:ln>
                <a:noFill/>
              </a:ln>
              <a:solidFill>
                <a:schemeClr val="tx1"/>
              </a:solidFill>
              <a:effectLst/>
              <a:latin typeface="Arial" charset="0"/>
              <a:cs typeface="Arial"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195" y="3025172"/>
            <a:ext cx="1871085" cy="140331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230" y="2985870"/>
            <a:ext cx="1923488" cy="144261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3942" y="2915162"/>
            <a:ext cx="1875290" cy="140646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9548" y="2915162"/>
            <a:ext cx="1871085" cy="1403314"/>
          </a:xfrm>
          <a:prstGeom prst="rect">
            <a:avLst/>
          </a:prstGeom>
        </p:spPr>
      </p:pic>
      <p:pic>
        <p:nvPicPr>
          <p:cNvPr id="14" name="Picture 13"/>
          <p:cNvPicPr>
            <a:picLocks noChangeAspect="1"/>
          </p:cNvPicPr>
          <p:nvPr/>
        </p:nvPicPr>
        <p:blipFill>
          <a:blip r:embed="rId8"/>
          <a:stretch>
            <a:fillRect/>
          </a:stretch>
        </p:blipFill>
        <p:spPr>
          <a:xfrm>
            <a:off x="5439218" y="593737"/>
            <a:ext cx="2143125" cy="2143125"/>
          </a:xfrm>
          <a:prstGeom prst="rect">
            <a:avLst/>
          </a:prstGeom>
        </p:spPr>
      </p:pic>
      <p:pic>
        <p:nvPicPr>
          <p:cNvPr id="15" name="Picture 14"/>
          <p:cNvPicPr>
            <a:picLocks noChangeAspect="1"/>
          </p:cNvPicPr>
          <p:nvPr/>
        </p:nvPicPr>
        <p:blipFill>
          <a:blip r:embed="rId9"/>
          <a:stretch>
            <a:fillRect/>
          </a:stretch>
        </p:blipFill>
        <p:spPr>
          <a:xfrm>
            <a:off x="5201092" y="4716833"/>
            <a:ext cx="2619375" cy="1743075"/>
          </a:xfrm>
          <a:prstGeom prst="rect">
            <a:avLst/>
          </a:prstGeom>
        </p:spPr>
      </p:pic>
      <p:sp>
        <p:nvSpPr>
          <p:cNvPr id="16" name="TextBox 15"/>
          <p:cNvSpPr txBox="1"/>
          <p:nvPr/>
        </p:nvSpPr>
        <p:spPr>
          <a:xfrm>
            <a:off x="463995" y="610956"/>
            <a:ext cx="5039147" cy="553998"/>
          </a:xfrm>
          <a:prstGeom prst="rect">
            <a:avLst/>
          </a:prstGeom>
          <a:noFill/>
        </p:spPr>
        <p:txBody>
          <a:bodyPr wrap="square" rtlCol="0">
            <a:spAutoFit/>
          </a:bodyPr>
          <a:lstStyle/>
          <a:p>
            <a:r>
              <a:rPr lang="en-US" sz="1000" dirty="0"/>
              <a:t>Calatrava was born on 28 July 1951, in Benimàmet, an old municipality now part of Valencia, Spain. His Calatrava surname was an old aristocratic one from medieval times, and was once associated with an order of knights in Spain.</a:t>
            </a:r>
            <a:endParaRPr lang="en-GB" sz="1000" dirty="0"/>
          </a:p>
        </p:txBody>
      </p:sp>
      <p:sp>
        <p:nvSpPr>
          <p:cNvPr id="17" name="TextBox 16"/>
          <p:cNvSpPr txBox="1"/>
          <p:nvPr/>
        </p:nvSpPr>
        <p:spPr>
          <a:xfrm>
            <a:off x="7646096" y="1171658"/>
            <a:ext cx="4752528" cy="707886"/>
          </a:xfrm>
          <a:prstGeom prst="rect">
            <a:avLst/>
          </a:prstGeom>
          <a:noFill/>
        </p:spPr>
        <p:txBody>
          <a:bodyPr wrap="square" rtlCol="0">
            <a:spAutoFit/>
          </a:bodyPr>
          <a:lstStyle/>
          <a:p>
            <a:r>
              <a:rPr lang="en-US" sz="1000" dirty="0"/>
              <a:t>He had his primary and secondary schooling in Valencia, and, beginning in 1957, studied drawing and painting at the School of Applied Art. he went to France as an exchange student. In 1968, after completing secondary school, he went to study at the Ecole des Beaux Arts in Paris. </a:t>
            </a:r>
            <a:endParaRPr lang="en-GB" sz="1000" dirty="0"/>
          </a:p>
        </p:txBody>
      </p:sp>
      <p:sp>
        <p:nvSpPr>
          <p:cNvPr id="18" name="Rectangle 17"/>
          <p:cNvSpPr/>
          <p:nvPr/>
        </p:nvSpPr>
        <p:spPr>
          <a:xfrm>
            <a:off x="386663" y="1135511"/>
            <a:ext cx="4972401" cy="553998"/>
          </a:xfrm>
          <a:prstGeom prst="rect">
            <a:avLst/>
          </a:prstGeom>
        </p:spPr>
        <p:txBody>
          <a:bodyPr wrap="square">
            <a:spAutoFit/>
          </a:bodyPr>
          <a:lstStyle/>
          <a:p>
            <a:r>
              <a:rPr lang="en-GB" sz="1000" dirty="0"/>
              <a:t>particularly known for his bridges supported by single leaning pylons, and his railway stations, stadiums, and museums, whose sculptural forms often resemble living organisms.</a:t>
            </a:r>
          </a:p>
        </p:txBody>
      </p:sp>
      <p:sp>
        <p:nvSpPr>
          <p:cNvPr id="19" name="TextBox 18"/>
          <p:cNvSpPr txBox="1"/>
          <p:nvPr/>
        </p:nvSpPr>
        <p:spPr>
          <a:xfrm>
            <a:off x="354903" y="1667938"/>
            <a:ext cx="4814429" cy="938719"/>
          </a:xfrm>
          <a:prstGeom prst="rect">
            <a:avLst/>
          </a:prstGeom>
          <a:noFill/>
        </p:spPr>
        <p:txBody>
          <a:bodyPr wrap="square" rtlCol="0">
            <a:spAutoFit/>
          </a:bodyPr>
          <a:lstStyle/>
          <a:p>
            <a:r>
              <a:rPr lang="en-US" sz="1000" dirty="0"/>
              <a:t>Calatrava explained that he was particularly influenced by the work of the early 20th century Swiss engineer Robert Maillart (1872–1940), which taught him that, "with an adequate combination of force and mass, you can create emotion."</a:t>
            </a:r>
          </a:p>
          <a:p>
            <a:endParaRPr lang="en-GB" dirty="0"/>
          </a:p>
        </p:txBody>
      </p:sp>
      <p:sp>
        <p:nvSpPr>
          <p:cNvPr id="20" name="TextBox 19"/>
          <p:cNvSpPr txBox="1"/>
          <p:nvPr/>
        </p:nvSpPr>
        <p:spPr>
          <a:xfrm>
            <a:off x="7695456" y="1846782"/>
            <a:ext cx="4104456" cy="707886"/>
          </a:xfrm>
          <a:prstGeom prst="rect">
            <a:avLst/>
          </a:prstGeom>
          <a:noFill/>
        </p:spPr>
        <p:txBody>
          <a:bodyPr wrap="square" rtlCol="0">
            <a:spAutoFit/>
          </a:bodyPr>
          <a:lstStyle/>
          <a:p>
            <a:r>
              <a:rPr lang="en-US" sz="1000" dirty="0"/>
              <a:t>Back in Valencia, discovered a book about the architecture of Le Corbusier, which persuaded him that he could be both an artist and an architect. He enrolled in the Higher School of Architecture at the Polytechnic University of Valencia</a:t>
            </a:r>
            <a:endParaRPr lang="en-GB" sz="1000" dirty="0"/>
          </a:p>
        </p:txBody>
      </p:sp>
      <p:sp>
        <p:nvSpPr>
          <p:cNvPr id="21" name="TextBox 20"/>
          <p:cNvSpPr txBox="1"/>
          <p:nvPr/>
        </p:nvSpPr>
        <p:spPr>
          <a:xfrm>
            <a:off x="7666826" y="527879"/>
            <a:ext cx="4124949" cy="707886"/>
          </a:xfrm>
          <a:prstGeom prst="rect">
            <a:avLst/>
          </a:prstGeom>
          <a:noFill/>
        </p:spPr>
        <p:txBody>
          <a:bodyPr wrap="square" rtlCol="0">
            <a:spAutoFit/>
          </a:bodyPr>
          <a:lstStyle/>
          <a:p>
            <a:r>
              <a:rPr lang="en-GB" sz="1000" dirty="0"/>
              <a:t>I think his architectural sculptures and designs look very modern and very futuristic. I like that his designs look they’ve been pulled straight from the future and that it looks very sleek and clean and really fits into the High Tech style</a:t>
            </a:r>
          </a:p>
        </p:txBody>
      </p:sp>
      <p:sp>
        <p:nvSpPr>
          <p:cNvPr id="22" name="TextBox 21"/>
          <p:cNvSpPr txBox="1"/>
          <p:nvPr/>
        </p:nvSpPr>
        <p:spPr>
          <a:xfrm>
            <a:off x="4839638" y="2825307"/>
            <a:ext cx="3431956" cy="2015936"/>
          </a:xfrm>
          <a:prstGeom prst="rect">
            <a:avLst/>
          </a:prstGeom>
          <a:noFill/>
        </p:spPr>
        <p:txBody>
          <a:bodyPr wrap="square" rtlCol="0">
            <a:spAutoFit/>
          </a:bodyPr>
          <a:lstStyle/>
          <a:p>
            <a:r>
              <a:rPr lang="en-GB" sz="1000" dirty="0"/>
              <a:t>Calatrava makes his architectural structures so interesting by calling on his innate knowledge of engineering to use the technical structure of his creation as the basis for his design. Think long sweeping lines, stark white materials and a flawless use of glass and light.</a:t>
            </a:r>
          </a:p>
          <a:p>
            <a:r>
              <a:rPr lang="en-GB" sz="1000" dirty="0"/>
              <a:t>The fact that much of his work is centred around water, like Valencia's Ciudad de las Artes y las Ciencias or his many bridges, adds a further dimension to his work. The reflections of the edifice often serve to give an enigmatic quality to each piece.</a:t>
            </a:r>
          </a:p>
          <a:p>
            <a:endParaRPr lang="en-GB" dirty="0"/>
          </a:p>
        </p:txBody>
      </p:sp>
      <p:sp>
        <p:nvSpPr>
          <p:cNvPr id="23" name="TextBox 22"/>
          <p:cNvSpPr txBox="1"/>
          <p:nvPr/>
        </p:nvSpPr>
        <p:spPr>
          <a:xfrm>
            <a:off x="8348958" y="4455663"/>
            <a:ext cx="3739593" cy="954107"/>
          </a:xfrm>
          <a:prstGeom prst="rect">
            <a:avLst/>
          </a:prstGeom>
          <a:noFill/>
        </p:spPr>
        <p:txBody>
          <a:bodyPr wrap="square" rtlCol="0">
            <a:spAutoFit/>
          </a:bodyPr>
          <a:lstStyle/>
          <a:p>
            <a:r>
              <a:rPr lang="en-GB" sz="1400" dirty="0"/>
              <a:t>I have used Calatrava’s use of spikes in a circle and created a cog looking shape impaled on a stick to really steal his ideas of making a very mechanical futurist design</a:t>
            </a:r>
          </a:p>
        </p:txBody>
      </p:sp>
      <p:sp>
        <p:nvSpPr>
          <p:cNvPr id="24" name="TextBox 23"/>
          <p:cNvSpPr txBox="1"/>
          <p:nvPr/>
        </p:nvSpPr>
        <p:spPr>
          <a:xfrm>
            <a:off x="8531250" y="5409770"/>
            <a:ext cx="3796596" cy="1600438"/>
          </a:xfrm>
          <a:prstGeom prst="rect">
            <a:avLst/>
          </a:prstGeom>
          <a:noFill/>
        </p:spPr>
        <p:txBody>
          <a:bodyPr wrap="square" rtlCol="0">
            <a:spAutoFit/>
          </a:bodyPr>
          <a:lstStyle/>
          <a:p>
            <a:pPr algn="r"/>
            <a:r>
              <a:rPr lang="en-GB" sz="1400" dirty="0"/>
              <a:t>I think it really looks really sleek and really futuristic to fit his design characteristics of being a circular base shape created to have spikes sticking out</a:t>
            </a:r>
          </a:p>
          <a:p>
            <a:pPr algn="r"/>
            <a:r>
              <a:rPr lang="en-GB" sz="1400" dirty="0"/>
              <a:t>If this was made to be a real sculpture I would use black and white colours and glass to really add to the futuristic aesthetic </a:t>
            </a:r>
          </a:p>
        </p:txBody>
      </p:sp>
      <p:sp>
        <p:nvSpPr>
          <p:cNvPr id="25" name="TextBox 24"/>
          <p:cNvSpPr txBox="1"/>
          <p:nvPr/>
        </p:nvSpPr>
        <p:spPr>
          <a:xfrm>
            <a:off x="8270736" y="7085206"/>
            <a:ext cx="3026608" cy="954107"/>
          </a:xfrm>
          <a:prstGeom prst="rect">
            <a:avLst/>
          </a:prstGeom>
          <a:noFill/>
        </p:spPr>
        <p:txBody>
          <a:bodyPr wrap="square" rtlCol="0">
            <a:spAutoFit/>
          </a:bodyPr>
          <a:lstStyle/>
          <a:p>
            <a:r>
              <a:rPr lang="en-GB" sz="1400" dirty="0"/>
              <a:t>This design sculpture is definitely based around the style movement of High Tech  based of the clean and very modern-</a:t>
            </a:r>
            <a:r>
              <a:rPr lang="en-GB" sz="1400" dirty="0" err="1"/>
              <a:t>esk</a:t>
            </a:r>
            <a:r>
              <a:rPr lang="en-GB" sz="1400" dirty="0"/>
              <a:t> design.</a:t>
            </a:r>
          </a:p>
        </p:txBody>
      </p:sp>
      <p:sp>
        <p:nvSpPr>
          <p:cNvPr id="26" name="TextBox 25"/>
          <p:cNvSpPr txBox="1"/>
          <p:nvPr/>
        </p:nvSpPr>
        <p:spPr>
          <a:xfrm>
            <a:off x="627574" y="4387133"/>
            <a:ext cx="3301306" cy="1169551"/>
          </a:xfrm>
          <a:prstGeom prst="rect">
            <a:avLst/>
          </a:prstGeom>
          <a:noFill/>
        </p:spPr>
        <p:txBody>
          <a:bodyPr wrap="square" rtlCol="0">
            <a:spAutoFit/>
          </a:bodyPr>
          <a:lstStyle/>
          <a:p>
            <a:r>
              <a:rPr lang="en-GB" sz="1400" dirty="0"/>
              <a:t>I have used circular shapes and points to copy Calatrava’s design but I've decided to make it less spiky and more rounded shapes and incorporate more of a sleek and smoothed design</a:t>
            </a:r>
          </a:p>
        </p:txBody>
      </p:sp>
      <p:sp>
        <p:nvSpPr>
          <p:cNvPr id="29" name="TextBox 28"/>
          <p:cNvSpPr txBox="1"/>
          <p:nvPr/>
        </p:nvSpPr>
        <p:spPr>
          <a:xfrm>
            <a:off x="1004660" y="5458853"/>
            <a:ext cx="3736405" cy="2462213"/>
          </a:xfrm>
          <a:prstGeom prst="rect">
            <a:avLst/>
          </a:prstGeom>
          <a:noFill/>
        </p:spPr>
        <p:txBody>
          <a:bodyPr wrap="square" rtlCol="0">
            <a:spAutoFit/>
          </a:bodyPr>
          <a:lstStyle/>
          <a:p>
            <a:pPr algn="r"/>
            <a:r>
              <a:rPr lang="en-GB" sz="1400" dirty="0"/>
              <a:t>I think it looks very clean and would look really good as a sculptural piece in a garden or for a pond. It has kind of trailed off of his design a bit but It still looks high tech and eye-catching.</a:t>
            </a:r>
          </a:p>
          <a:p>
            <a:pPr algn="r"/>
            <a:r>
              <a:rPr lang="en-GB" sz="1400" dirty="0"/>
              <a:t>If I were to make this as a real design id have the left crescent as black acrylic/ plastic and the right crescent as black wood or dark oak with the middle joiner being made of glass to really stand out among anything its put next to.  </a:t>
            </a:r>
          </a:p>
        </p:txBody>
      </p:sp>
      <p:sp>
        <p:nvSpPr>
          <p:cNvPr id="28" name="TextBox 27"/>
          <p:cNvSpPr txBox="1"/>
          <p:nvPr/>
        </p:nvSpPr>
        <p:spPr>
          <a:xfrm>
            <a:off x="747004" y="7845135"/>
            <a:ext cx="3994061" cy="954107"/>
          </a:xfrm>
          <a:prstGeom prst="rect">
            <a:avLst/>
          </a:prstGeom>
          <a:noFill/>
        </p:spPr>
        <p:txBody>
          <a:bodyPr wrap="square" rtlCol="0">
            <a:spAutoFit/>
          </a:bodyPr>
          <a:lstStyle/>
          <a:p>
            <a:r>
              <a:rPr lang="en-GB" sz="1400" dirty="0"/>
              <a:t>This design definitely would be place in the high tech category but could also be placed with the style of organic due to its sleek and curvy shapes.</a:t>
            </a:r>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10975" y="6988765"/>
            <a:ext cx="2889282" cy="1733569"/>
          </a:xfrm>
          <a:prstGeom prst="rect">
            <a:avLst/>
          </a:prstGeom>
        </p:spPr>
      </p:pic>
    </p:spTree>
    <p:extLst>
      <p:ext uri="{BB962C8B-B14F-4D97-AF65-F5344CB8AC3E}">
        <p14:creationId xmlns:p14="http://schemas.microsoft.com/office/powerpoint/2010/main" val="384088986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5742</TotalTime>
  <Words>1197</Words>
  <Application>Microsoft Office PowerPoint</Application>
  <PresentationFormat>A3 Paper (297x420 mm)</PresentationFormat>
  <Paragraphs>106</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PowerPoint Presentation</vt:lpstr>
      <vt:lpstr>PowerPoint Presentation</vt:lpstr>
      <vt:lpstr>PowerPoint Presentation</vt:lpstr>
      <vt:lpstr>PowerPoint Presentation</vt:lpstr>
    </vt:vector>
  </TitlesOfParts>
  <Company>Cirencester Kingshill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ajelf</dc:creator>
  <cp:lastModifiedBy>Adrian Jelf</cp:lastModifiedBy>
  <cp:revision>279</cp:revision>
  <cp:lastPrinted>2019-06-04T07:17:21Z</cp:lastPrinted>
  <dcterms:created xsi:type="dcterms:W3CDTF">2011-09-30T09:16:05Z</dcterms:created>
  <dcterms:modified xsi:type="dcterms:W3CDTF">2021-06-15T14:15:32Z</dcterms:modified>
</cp:coreProperties>
</file>