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5" r:id="rId3"/>
  </p:sldIdLst>
  <p:sldSz cx="12801600" cy="9601200" type="A3"/>
  <p:notesSz cx="9926638" cy="143557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FF"/>
    <a:srgbClr val="00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81" autoAdjust="0"/>
    <p:restoredTop sz="99467" autoAdjust="0"/>
  </p:normalViewPr>
  <p:slideViewPr>
    <p:cSldViewPr>
      <p:cViewPr varScale="1">
        <p:scale>
          <a:sx n="53" d="100"/>
          <a:sy n="53" d="100"/>
        </p:scale>
        <p:origin x="558" y="9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302625" cy="720214"/>
          </a:xfrm>
          <a:prstGeom prst="rect">
            <a:avLst/>
          </a:prstGeom>
        </p:spPr>
        <p:txBody>
          <a:bodyPr vert="horz" lIns="91776" tIns="45886" rIns="91776" bIns="45886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030" y="3"/>
            <a:ext cx="4300307" cy="720214"/>
          </a:xfrm>
          <a:prstGeom prst="rect">
            <a:avLst/>
          </a:prstGeom>
        </p:spPr>
        <p:txBody>
          <a:bodyPr vert="horz" lIns="91776" tIns="45886" rIns="91776" bIns="45886" rtlCol="0"/>
          <a:lstStyle>
            <a:lvl1pPr algn="r">
              <a:defRPr sz="1200"/>
            </a:lvl1pPr>
          </a:lstStyle>
          <a:p>
            <a:pPr>
              <a:defRPr/>
            </a:pPr>
            <a:fld id="{A265A4E4-59D3-4C9F-A175-8969BF87F640}" type="datetimeFigureOut">
              <a:rPr lang="en-GB"/>
              <a:pPr>
                <a:defRPr/>
              </a:pPr>
              <a:t>20/04/21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076325"/>
            <a:ext cx="71802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76" tIns="45886" rIns="91776" bIns="45886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12" y="6818931"/>
            <a:ext cx="7942238" cy="6461133"/>
          </a:xfrm>
          <a:prstGeom prst="rect">
            <a:avLst/>
          </a:prstGeom>
        </p:spPr>
        <p:txBody>
          <a:bodyPr vert="horz" lIns="91776" tIns="45886" rIns="91776" bIns="458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5557"/>
            <a:ext cx="4302625" cy="717903"/>
          </a:xfrm>
          <a:prstGeom prst="rect">
            <a:avLst/>
          </a:prstGeom>
        </p:spPr>
        <p:txBody>
          <a:bodyPr vert="horz" lIns="91776" tIns="45886" rIns="91776" bIns="4588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030" y="13635557"/>
            <a:ext cx="4300307" cy="717903"/>
          </a:xfrm>
          <a:prstGeom prst="rect">
            <a:avLst/>
          </a:prstGeom>
        </p:spPr>
        <p:txBody>
          <a:bodyPr vert="horz" lIns="91776" tIns="45886" rIns="91776" bIns="45886" rtlCol="0" anchor="b"/>
          <a:lstStyle>
            <a:lvl1pPr algn="r">
              <a:defRPr sz="1200"/>
            </a:lvl1pPr>
          </a:lstStyle>
          <a:p>
            <a:pPr>
              <a:defRPr/>
            </a:pPr>
            <a:fld id="{31A36AFB-B281-4F4A-BF1E-CA54FAC04D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82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C298E-BCC3-4B9D-9C87-7DADED2DFF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2113" y="384175"/>
            <a:ext cx="2879725" cy="819308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5C9C2-CB42-4B5F-A376-D62128E2F5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025"/>
            <a:ext cx="10880725" cy="19081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8763"/>
            <a:ext cx="10880725" cy="21002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FBCF5-3191-4FEC-9B29-1B638E8BC7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3373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D69FF-52C9-47D4-BED3-2AADD4086A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632AB-B6F5-4A52-A44E-45B21A084E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62051-BB69-4A81-BE19-F7E95B2901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62515-DD0E-4C34-BC64-EBCE16947E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7DD2B-CEF7-48CF-A70F-69BD8C74EA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97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563" y="8743950"/>
            <a:ext cx="40544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163" y="8743950"/>
            <a:ext cx="2987675" cy="666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43C02-D455-4A2D-BD5E-A609A3EA04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207963" y="336550"/>
            <a:ext cx="12385675" cy="8785225"/>
          </a:xfrm>
          <a:prstGeom prst="roundRect">
            <a:avLst>
              <a:gd name="adj" fmla="val 3177"/>
            </a:avLst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360040" y="9173924"/>
            <a:ext cx="1252148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0" dirty="0">
                <a:latin typeface="Forte" pitchFamily="66" charset="0"/>
              </a:rPr>
              <a:t>BTEC First </a:t>
            </a:r>
            <a:r>
              <a:rPr lang="en-GB" sz="1500" b="0" dirty="0" smtClean="0">
                <a:latin typeface="Forte" pitchFamily="66" charset="0"/>
              </a:rPr>
              <a:t>Extended</a:t>
            </a:r>
            <a:r>
              <a:rPr lang="en-GB" sz="1500" b="0" baseline="0" dirty="0" smtClean="0">
                <a:latin typeface="Forte" pitchFamily="66" charset="0"/>
              </a:rPr>
              <a:t> Certificate </a:t>
            </a:r>
            <a:r>
              <a:rPr lang="en-GB" sz="1500" b="0" dirty="0" smtClean="0">
                <a:latin typeface="Forte" pitchFamily="66" charset="0"/>
              </a:rPr>
              <a:t>in </a:t>
            </a:r>
            <a:r>
              <a:rPr lang="en-GB" sz="1500" b="0" dirty="0">
                <a:latin typeface="Forte" pitchFamily="66" charset="0"/>
              </a:rPr>
              <a:t>Art &amp; Design –  </a:t>
            </a:r>
            <a:r>
              <a:rPr lang="fr-FR" sz="1500" b="0" dirty="0">
                <a:latin typeface="Forte" pitchFamily="66" charset="0"/>
              </a:rPr>
              <a:t>Unit </a:t>
            </a:r>
            <a:r>
              <a:rPr lang="fr-FR" sz="1500" b="0" dirty="0" smtClean="0">
                <a:latin typeface="Forte" pitchFamily="66" charset="0"/>
              </a:rPr>
              <a:t>16- </a:t>
            </a:r>
            <a:r>
              <a:rPr lang="en-GB" sz="1500" b="0" kern="1200" baseline="0" dirty="0" smtClean="0">
                <a:solidFill>
                  <a:schemeClr val="tx1"/>
                </a:solidFill>
                <a:latin typeface="Forte" pitchFamily="66" charset="0"/>
                <a:ea typeface="+mn-ea"/>
                <a:cs typeface="Arial" charset="0"/>
              </a:rPr>
              <a:t>Applying Contextual References in Art and Design</a:t>
            </a:r>
            <a:r>
              <a:rPr lang="en-GB" sz="1500" b="0" kern="1200" dirty="0" smtClean="0">
                <a:solidFill>
                  <a:schemeClr val="tx1"/>
                </a:solidFill>
                <a:latin typeface="Forte" pitchFamily="66" charset="0"/>
                <a:ea typeface="+mn-ea"/>
                <a:cs typeface="Arial" charset="0"/>
              </a:rPr>
              <a:t> and</a:t>
            </a:r>
            <a:r>
              <a:rPr lang="en-GB" sz="1500" b="0" kern="1200" baseline="0" dirty="0" smtClean="0">
                <a:solidFill>
                  <a:schemeClr val="tx1"/>
                </a:solidFill>
                <a:latin typeface="Forte" pitchFamily="66" charset="0"/>
                <a:ea typeface="+mn-ea"/>
                <a:cs typeface="Arial" charset="0"/>
              </a:rPr>
              <a:t> </a:t>
            </a:r>
            <a:r>
              <a:rPr lang="en-GB" sz="1500" b="0" kern="1200" dirty="0" smtClean="0">
                <a:solidFill>
                  <a:schemeClr val="tx1"/>
                </a:solidFill>
                <a:latin typeface="Forte" pitchFamily="66" charset="0"/>
                <a:ea typeface="+mn-ea"/>
                <a:cs typeface="Arial" charset="0"/>
              </a:rPr>
              <a:t>Unit 22 – Designing Produc</a:t>
            </a:r>
            <a:r>
              <a:rPr lang="en-GB" sz="1300" b="0" kern="1200" dirty="0" smtClean="0">
                <a:solidFill>
                  <a:schemeClr val="tx1"/>
                </a:solidFill>
                <a:latin typeface="Forte" pitchFamily="66" charset="0"/>
                <a:ea typeface="+mn-ea"/>
                <a:cs typeface="Arial" charset="0"/>
              </a:rPr>
              <a:t>ts</a:t>
            </a:r>
          </a:p>
          <a:p>
            <a:pPr>
              <a:defRPr/>
            </a:pPr>
            <a:endParaRPr lang="en-US" sz="1400" dirty="0">
              <a:latin typeface="Forte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59" r:id="rId12"/>
    <p:sldLayoutId id="2147483658" r:id="rId13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  <a:cs typeface="+mn-cs"/>
        </a:defRPr>
      </a:lvl2pPr>
      <a:lvl3pPr marL="1600200" indent="-32067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cs typeface="+mn-cs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5pPr>
      <a:lvl6pPr marL="33369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6pPr>
      <a:lvl7pPr marL="37941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7pPr>
      <a:lvl8pPr marL="42513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8pPr>
      <a:lvl9pPr marL="47085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75451" y="-18288"/>
            <a:ext cx="5429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 dirty="0"/>
              <a:t>Initial ideas</a:t>
            </a:r>
            <a:endParaRPr lang="en-US" sz="1800" b="1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00050" y="502600"/>
            <a:ext cx="5928742" cy="473997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279525"/>
            <a:endParaRPr lang="en-US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6544816" y="502600"/>
            <a:ext cx="5865680" cy="473997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279525"/>
            <a:endParaRPr lang="en-US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400050" y="5394132"/>
            <a:ext cx="5928742" cy="3654939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279525"/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00050" y="5664696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00050" y="5952728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24136" y="6528792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24136" y="6816824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24136" y="7104856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24136" y="7392888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24136" y="7680920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24136" y="7968952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24136" y="8256984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24136" y="8545016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24136" y="8833048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 cstate="print"/>
          <a:srcRect l="22168" t="35352" r="51465" b="33398"/>
          <a:stretch>
            <a:fillRect/>
          </a:stretch>
        </p:blipFill>
        <p:spPr bwMode="auto">
          <a:xfrm>
            <a:off x="25200" y="7316304"/>
            <a:ext cx="2571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6532296" y="5394132"/>
            <a:ext cx="5928742" cy="3654939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279525"/>
            <a:endParaRPr lang="en-US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6532296" y="5664696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6532296" y="5952728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6556382" y="6240760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6556382" y="6528792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6556382" y="6816824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6556382" y="7104856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6556382" y="7392888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556382" y="7680920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6556382" y="7968952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6556382" y="8256984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556382" y="8545016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556382" y="8833048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 l="22168" t="35352" r="51465" b="33398"/>
          <a:stretch>
            <a:fillRect/>
          </a:stretch>
        </p:blipFill>
        <p:spPr bwMode="auto">
          <a:xfrm>
            <a:off x="10229850" y="7291112"/>
            <a:ext cx="2571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75964" y="5370498"/>
            <a:ext cx="32403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Materials</a:t>
            </a:r>
          </a:p>
          <a:p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Function</a:t>
            </a:r>
            <a:br>
              <a:rPr lang="en-GB" sz="1200" dirty="0"/>
            </a:br>
            <a:r>
              <a:rPr lang="en-GB" sz="300" dirty="0" smtClean="0">
                <a:solidFill>
                  <a:schemeClr val="bg1"/>
                </a:solidFill>
              </a:rPr>
              <a:t>v</a:t>
            </a:r>
          </a:p>
          <a:p>
            <a:r>
              <a:rPr lang="en-GB" sz="1200" dirty="0" smtClean="0"/>
              <a:t>Finish</a:t>
            </a:r>
          </a:p>
          <a:p>
            <a:r>
              <a:rPr lang="en-GB" sz="800" dirty="0" smtClean="0">
                <a:solidFill>
                  <a:schemeClr val="bg1"/>
                </a:solidFill>
              </a:rPr>
              <a:t>d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Design </a:t>
            </a:r>
            <a:r>
              <a:rPr lang="en-GB" sz="1200" dirty="0" smtClean="0"/>
              <a:t>Style</a:t>
            </a:r>
          </a:p>
          <a:p>
            <a:r>
              <a:rPr lang="en-GB" sz="800" dirty="0">
                <a:solidFill>
                  <a:schemeClr val="bg1"/>
                </a:solidFill>
              </a:rPr>
              <a:t>f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 smtClean="0"/>
              <a:t>Colour</a:t>
            </a:r>
          </a:p>
          <a:p>
            <a:r>
              <a:rPr lang="en-GB" sz="800" dirty="0" smtClean="0">
                <a:solidFill>
                  <a:schemeClr val="bg1"/>
                </a:solidFill>
              </a:rPr>
              <a:t>j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Good </a:t>
            </a:r>
            <a:r>
              <a:rPr lang="en-GB" sz="1200" dirty="0" smtClean="0"/>
              <a:t>Points</a:t>
            </a:r>
          </a:p>
          <a:p>
            <a:r>
              <a:rPr lang="en-GB" sz="600" dirty="0" smtClean="0">
                <a:solidFill>
                  <a:schemeClr val="bg1"/>
                </a:solidFill>
              </a:rPr>
              <a:t>j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Bad points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424136" y="6240760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498008" y="5373763"/>
            <a:ext cx="32403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Materials</a:t>
            </a:r>
          </a:p>
          <a:p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Function</a:t>
            </a:r>
            <a:br>
              <a:rPr lang="en-GB" sz="1200" dirty="0"/>
            </a:br>
            <a:r>
              <a:rPr lang="en-GB" sz="300" dirty="0" smtClean="0">
                <a:solidFill>
                  <a:schemeClr val="bg1"/>
                </a:solidFill>
              </a:rPr>
              <a:t>v</a:t>
            </a:r>
          </a:p>
          <a:p>
            <a:r>
              <a:rPr lang="en-GB" sz="1200" dirty="0" smtClean="0"/>
              <a:t>Finish</a:t>
            </a:r>
          </a:p>
          <a:p>
            <a:r>
              <a:rPr lang="en-GB" sz="800" dirty="0" smtClean="0">
                <a:solidFill>
                  <a:schemeClr val="bg1"/>
                </a:solidFill>
              </a:rPr>
              <a:t>d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Design </a:t>
            </a:r>
            <a:r>
              <a:rPr lang="en-GB" sz="1200" dirty="0" smtClean="0"/>
              <a:t>Style</a:t>
            </a:r>
          </a:p>
          <a:p>
            <a:r>
              <a:rPr lang="en-GB" sz="800" dirty="0">
                <a:solidFill>
                  <a:schemeClr val="bg1"/>
                </a:solidFill>
              </a:rPr>
              <a:t>f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 smtClean="0"/>
              <a:t>Colour</a:t>
            </a:r>
          </a:p>
          <a:p>
            <a:r>
              <a:rPr lang="en-GB" sz="800" dirty="0" smtClean="0">
                <a:solidFill>
                  <a:schemeClr val="bg1"/>
                </a:solidFill>
              </a:rPr>
              <a:t>j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Good </a:t>
            </a:r>
            <a:r>
              <a:rPr lang="en-GB" sz="1200" dirty="0" smtClean="0"/>
              <a:t>Points</a:t>
            </a:r>
          </a:p>
          <a:p>
            <a:r>
              <a:rPr lang="en-GB" sz="600" dirty="0" smtClean="0">
                <a:solidFill>
                  <a:schemeClr val="bg1"/>
                </a:solidFill>
              </a:rPr>
              <a:t>j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Bad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75451" y="-18288"/>
            <a:ext cx="5429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 dirty="0"/>
              <a:t>Initial ideas</a:t>
            </a:r>
            <a:endParaRPr lang="en-US" sz="1800" b="1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00050" y="502600"/>
            <a:ext cx="5928742" cy="473997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279525"/>
            <a:endParaRPr lang="en-US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6544816" y="502600"/>
            <a:ext cx="5865680" cy="473997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279525"/>
            <a:endParaRPr lang="en-US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400050" y="5394132"/>
            <a:ext cx="5928742" cy="3654939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279525"/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00050" y="5664696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00050" y="5952728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24136" y="6528792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24136" y="6816824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24136" y="7104856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24136" y="7392888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24136" y="7680920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24136" y="7968952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24136" y="8256984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24136" y="8545016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24136" y="8833048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 cstate="print"/>
          <a:srcRect l="22168" t="35352" r="51465" b="33398"/>
          <a:stretch>
            <a:fillRect/>
          </a:stretch>
        </p:blipFill>
        <p:spPr bwMode="auto">
          <a:xfrm>
            <a:off x="25200" y="7316304"/>
            <a:ext cx="2571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6532296" y="5394132"/>
            <a:ext cx="5928742" cy="3654939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279525"/>
            <a:endParaRPr lang="en-US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6532296" y="5664696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6532296" y="5952728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6556382" y="6240760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6556382" y="6528792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6556382" y="6816824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6556382" y="7104856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6556382" y="7392888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556382" y="7680920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6556382" y="7968952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6556382" y="8256984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556382" y="8545016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556382" y="8833048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 l="22168" t="35352" r="51465" b="33398"/>
          <a:stretch>
            <a:fillRect/>
          </a:stretch>
        </p:blipFill>
        <p:spPr bwMode="auto">
          <a:xfrm>
            <a:off x="10229850" y="7291112"/>
            <a:ext cx="2571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75964" y="5370498"/>
            <a:ext cx="32403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Materials</a:t>
            </a:r>
          </a:p>
          <a:p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Function</a:t>
            </a:r>
            <a:br>
              <a:rPr lang="en-GB" sz="1200" dirty="0"/>
            </a:br>
            <a:r>
              <a:rPr lang="en-GB" sz="300" dirty="0" smtClean="0">
                <a:solidFill>
                  <a:schemeClr val="bg1"/>
                </a:solidFill>
              </a:rPr>
              <a:t>v</a:t>
            </a:r>
          </a:p>
          <a:p>
            <a:r>
              <a:rPr lang="en-GB" sz="1200" dirty="0" smtClean="0"/>
              <a:t>Finish</a:t>
            </a:r>
          </a:p>
          <a:p>
            <a:r>
              <a:rPr lang="en-GB" sz="800" dirty="0" smtClean="0">
                <a:solidFill>
                  <a:schemeClr val="bg1"/>
                </a:solidFill>
              </a:rPr>
              <a:t>d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Design </a:t>
            </a:r>
            <a:r>
              <a:rPr lang="en-GB" sz="1200" dirty="0" smtClean="0"/>
              <a:t>Style</a:t>
            </a:r>
          </a:p>
          <a:p>
            <a:r>
              <a:rPr lang="en-GB" sz="800" dirty="0">
                <a:solidFill>
                  <a:schemeClr val="bg1"/>
                </a:solidFill>
              </a:rPr>
              <a:t>f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 smtClean="0"/>
              <a:t>Colour</a:t>
            </a:r>
          </a:p>
          <a:p>
            <a:r>
              <a:rPr lang="en-GB" sz="800" dirty="0" smtClean="0">
                <a:solidFill>
                  <a:schemeClr val="bg1"/>
                </a:solidFill>
              </a:rPr>
              <a:t>j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Good </a:t>
            </a:r>
            <a:r>
              <a:rPr lang="en-GB" sz="1200" dirty="0" smtClean="0"/>
              <a:t>Points</a:t>
            </a:r>
          </a:p>
          <a:p>
            <a:r>
              <a:rPr lang="en-GB" sz="600" dirty="0" smtClean="0">
                <a:solidFill>
                  <a:schemeClr val="bg1"/>
                </a:solidFill>
              </a:rPr>
              <a:t>j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Bad points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424136" y="6240760"/>
            <a:ext cx="59287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498008" y="5373763"/>
            <a:ext cx="32403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Materials</a:t>
            </a:r>
          </a:p>
          <a:p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Function</a:t>
            </a:r>
            <a:br>
              <a:rPr lang="en-GB" sz="1200" dirty="0"/>
            </a:br>
            <a:r>
              <a:rPr lang="en-GB" sz="300" dirty="0" smtClean="0">
                <a:solidFill>
                  <a:schemeClr val="bg1"/>
                </a:solidFill>
              </a:rPr>
              <a:t>v</a:t>
            </a:r>
          </a:p>
          <a:p>
            <a:r>
              <a:rPr lang="en-GB" sz="1200" dirty="0" smtClean="0"/>
              <a:t>Finish</a:t>
            </a:r>
          </a:p>
          <a:p>
            <a:r>
              <a:rPr lang="en-GB" sz="800" dirty="0" smtClean="0">
                <a:solidFill>
                  <a:schemeClr val="bg1"/>
                </a:solidFill>
              </a:rPr>
              <a:t>d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Design </a:t>
            </a:r>
            <a:r>
              <a:rPr lang="en-GB" sz="1200" dirty="0" smtClean="0"/>
              <a:t>Style</a:t>
            </a:r>
          </a:p>
          <a:p>
            <a:r>
              <a:rPr lang="en-GB" sz="800" dirty="0">
                <a:solidFill>
                  <a:schemeClr val="bg1"/>
                </a:solidFill>
              </a:rPr>
              <a:t>f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 smtClean="0"/>
              <a:t>Colour</a:t>
            </a:r>
          </a:p>
          <a:p>
            <a:r>
              <a:rPr lang="en-GB" sz="800" dirty="0" smtClean="0">
                <a:solidFill>
                  <a:schemeClr val="bg1"/>
                </a:solidFill>
              </a:rPr>
              <a:t>j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Good </a:t>
            </a:r>
            <a:r>
              <a:rPr lang="en-GB" sz="1200" dirty="0" smtClean="0"/>
              <a:t>Points</a:t>
            </a:r>
          </a:p>
          <a:p>
            <a:r>
              <a:rPr lang="en-GB" sz="600" dirty="0" smtClean="0">
                <a:solidFill>
                  <a:schemeClr val="bg1"/>
                </a:solidFill>
              </a:rPr>
              <a:t>j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Bad points</a:t>
            </a:r>
          </a:p>
        </p:txBody>
      </p:sp>
    </p:spTree>
    <p:extLst>
      <p:ext uri="{BB962C8B-B14F-4D97-AF65-F5344CB8AC3E}">
        <p14:creationId xmlns:p14="http://schemas.microsoft.com/office/powerpoint/2010/main" val="110512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127638</TotalTime>
  <Words>8</Words>
  <Application>Microsoft Office PowerPoint</Application>
  <PresentationFormat>A3 Paper (297x420 mm)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Forte</vt:lpstr>
      <vt:lpstr>Default Design</vt:lpstr>
      <vt:lpstr>PowerPoint Presentation</vt:lpstr>
      <vt:lpstr>PowerPoint Presentation</vt:lpstr>
    </vt:vector>
  </TitlesOfParts>
  <Company>Cirencester Kingshill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ajelf</dc:creator>
  <cp:lastModifiedBy>Adrian Jelf</cp:lastModifiedBy>
  <cp:revision>4948</cp:revision>
  <cp:lastPrinted>2020-09-02T07:27:13Z</cp:lastPrinted>
  <dcterms:created xsi:type="dcterms:W3CDTF">2011-09-30T09:16:05Z</dcterms:created>
  <dcterms:modified xsi:type="dcterms:W3CDTF">2021-04-20T12:19:05Z</dcterms:modified>
</cp:coreProperties>
</file>