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4"/>
  </p:notesMasterIdLst>
  <p:sldIdLst>
    <p:sldId id="282" r:id="rId3"/>
    <p:sldId id="257" r:id="rId4"/>
    <p:sldId id="276" r:id="rId5"/>
    <p:sldId id="302" r:id="rId6"/>
    <p:sldId id="266" r:id="rId7"/>
    <p:sldId id="295" r:id="rId8"/>
    <p:sldId id="283" r:id="rId9"/>
    <p:sldId id="268" r:id="rId10"/>
    <p:sldId id="265" r:id="rId11"/>
    <p:sldId id="256" r:id="rId12"/>
    <p:sldId id="278" r:id="rId13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30DB5"/>
    <a:srgbClr val="4A1643"/>
    <a:srgbClr val="99FF66"/>
    <a:srgbClr val="C1C1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47" autoAdjust="0"/>
    <p:restoredTop sz="94660"/>
  </p:normalViewPr>
  <p:slideViewPr>
    <p:cSldViewPr snapToGrid="0">
      <p:cViewPr varScale="1">
        <p:scale>
          <a:sx n="93" d="100"/>
          <a:sy n="93" d="100"/>
        </p:scale>
        <p:origin x="3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F30A2-4728-4A04-A0D1-72B67E9DEBA9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F2B012-1CDD-4182-890C-299F2602D2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77699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218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43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538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805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85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48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1"/>
            <a:ext cx="3028950" cy="65375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11401"/>
            <a:ext cx="3028950" cy="653750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296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3180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198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6661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133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6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840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43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700"/>
            <a:ext cx="1543050" cy="845220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700"/>
            <a:ext cx="4514850" cy="84522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8C7E9-9216-47AC-8967-6EF05C7B1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03/03/2021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1BB8A-50E3-4A35-8CB8-AF76B93659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4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3768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133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787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1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46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7252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4F188-CA22-4C43-8E89-AAF0DD0F786B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32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4F188-CA22-4C43-8E89-AAF0DD0F786B}" type="datetimeFigureOut">
              <a:rPr lang="en-GB" smtClean="0"/>
              <a:t>03/03/2021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F2511-74DE-477B-BC77-0F066F61A33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09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0D8C7E9-9216-47AC-8967-6EF05C7B1F3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03/03/2021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1D1BB8A-50E3-4A35-8CB8-AF76B9365977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92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491" y="162136"/>
            <a:ext cx="6516475" cy="944777"/>
          </a:xfrm>
        </p:spPr>
        <p:txBody>
          <a:bodyPr>
            <a:norm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</a:t>
            </a:r>
            <a:r>
              <a:rPr lang="en-GB" dirty="0" smtClean="0">
                <a:latin typeface="Comic Sans MS" panose="030F0702030302020204" pitchFamily="66" charset="0"/>
              </a:rPr>
              <a:t>L</a:t>
            </a:r>
            <a:r>
              <a:rPr lang="en-GB" dirty="0" smtClean="0">
                <a:latin typeface="Comic Sans MS" panose="030F0702030302020204" pitchFamily="66" charset="0"/>
              </a:rPr>
              <a:t>esson 2 -Breakfast </a:t>
            </a:r>
            <a:r>
              <a:rPr lang="en-GB" dirty="0" smtClean="0">
                <a:latin typeface="Comic Sans MS" panose="030F0702030302020204" pitchFamily="66" charset="0"/>
              </a:rPr>
              <a:t>in a Jar. 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217" y="1276246"/>
            <a:ext cx="5915025" cy="8256374"/>
          </a:xfrm>
        </p:spPr>
        <p:txBody>
          <a:bodyPr>
            <a:norm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To show an understanding of the design brief.</a:t>
            </a:r>
            <a:r>
              <a:rPr lang="en-GB" sz="2400" b="1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en-GB" sz="24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Produce a specification for your breakfast in a jar.</a:t>
            </a:r>
          </a:p>
          <a:p>
            <a:r>
              <a:rPr lang="en-GB" sz="2400" b="1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Show an understanding of where we get energy, protein, fibre and vitamins and minerals from when planning your product.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Produce 4 different </a:t>
            </a:r>
            <a:r>
              <a:rPr lang="en-GB" sz="2400" b="1" dirty="0">
                <a:solidFill>
                  <a:srgbClr val="7030A0"/>
                </a:solidFill>
                <a:latin typeface="Comic Sans MS" panose="030F0702030302020204" pitchFamily="66" charset="0"/>
              </a:rPr>
              <a:t>B</a:t>
            </a:r>
            <a:r>
              <a:rPr lang="en-GB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reakfast in a jar designs. Using your knowledge and understanding of healthy eating from previous folder work to produce an interesting range of 4 designs.</a:t>
            </a:r>
          </a:p>
          <a:p>
            <a:r>
              <a:rPr lang="en-GB" sz="2400" b="1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Produce excellent design work, rendered and annotated.</a:t>
            </a:r>
          </a:p>
          <a:p>
            <a:endParaRPr lang="en-GB" sz="2400" b="1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998" y="6797783"/>
            <a:ext cx="2305143" cy="22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9"/>
          <a:stretch/>
        </p:blipFill>
        <p:spPr bwMode="auto">
          <a:xfrm>
            <a:off x="1888167" y="1946064"/>
            <a:ext cx="3866351" cy="594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29" y="277902"/>
            <a:ext cx="6425741" cy="1518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1778" y="8274756"/>
            <a:ext cx="53598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FF0000"/>
                </a:solidFill>
              </a:rPr>
              <a:t>You could use this template to show all the ingredients </a:t>
            </a:r>
          </a:p>
          <a:p>
            <a:pPr algn="ctr"/>
            <a:r>
              <a:rPr lang="en-GB" dirty="0" smtClean="0">
                <a:solidFill>
                  <a:srgbClr val="FF0000"/>
                </a:solidFill>
              </a:rPr>
              <a:t>you could use or do a mind map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94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BREAKFAST IN A JAR DESIGN</a:t>
            </a:r>
            <a:endParaRPr lang="en-GB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46" y="1280310"/>
            <a:ext cx="2256008" cy="34729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1971" y="1215189"/>
            <a:ext cx="2255716" cy="3475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685" y="4818403"/>
            <a:ext cx="2255716" cy="34750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28" y="4818403"/>
            <a:ext cx="2255716" cy="3475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3664" y="19227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25272" y="17935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2</a:t>
            </a:r>
            <a:endParaRPr lang="en-GB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527300" y="54298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3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159829" y="54298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4</a:t>
            </a:r>
            <a:endParaRPr lang="en-GB" b="1" dirty="0"/>
          </a:p>
        </p:txBody>
      </p:sp>
      <p:sp>
        <p:nvSpPr>
          <p:cNvPr id="12" name="Rectangle 11"/>
          <p:cNvSpPr/>
          <p:nvPr/>
        </p:nvSpPr>
        <p:spPr>
          <a:xfrm>
            <a:off x="240632" y="8352320"/>
            <a:ext cx="680161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I have chosen Design Number </a:t>
            </a:r>
            <a:r>
              <a:rPr lang="en-GB" b="1" dirty="0" smtClean="0">
                <a:solidFill>
                  <a:srgbClr val="FF0000"/>
                </a:solidFill>
              </a:rPr>
              <a:t> _______</a:t>
            </a:r>
            <a:endParaRPr lang="en-GB" b="1" dirty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My reasons for choice _________________________________________________________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_________________________________________________________________________________________________________________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59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BREAKFAST IN A JAR DESIGN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975024" y="1277030"/>
            <a:ext cx="5057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Its important that we start the day with a healthy breakfast. This sets us up for the day providing us with energy, fibre, protein and vitamins and minerals.</a:t>
            </a:r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3798" y="2539200"/>
            <a:ext cx="5815083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              What you need to do: </a:t>
            </a:r>
            <a:endParaRPr lang="en-GB" sz="2000" b="1" i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Read and understand the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Design Brief</a:t>
            </a:r>
            <a:r>
              <a:rPr lang="en-GB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- </a:t>
            </a:r>
            <a:r>
              <a:rPr lang="en-GB" sz="2000" i="1" dirty="0" smtClean="0">
                <a:latin typeface="Comic Sans MS" panose="030F0702030302020204" pitchFamily="66" charset="0"/>
              </a:rPr>
              <a:t>slide 4</a:t>
            </a:r>
            <a:r>
              <a:rPr lang="en-GB" sz="2000" dirty="0" smtClean="0">
                <a:latin typeface="Comic Sans MS" panose="030F0702030302020204" pitchFamily="66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latin typeface="Comic Sans MS" panose="030F0702030302020204" pitchFamily="66" charset="0"/>
              </a:rPr>
              <a:t>Produce a </a:t>
            </a: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Design specification </a:t>
            </a:r>
            <a:r>
              <a:rPr lang="en-GB" sz="2000" dirty="0" smtClean="0">
                <a:latin typeface="Comic Sans MS" panose="030F0702030302020204" pitchFamily="66" charset="0"/>
              </a:rPr>
              <a:t>.Slide 6.This is  </a:t>
            </a:r>
            <a:r>
              <a:rPr lang="en-GB" sz="2000" dirty="0">
                <a:latin typeface="Comic Sans MS" panose="030F0702030302020204" pitchFamily="66" charset="0"/>
              </a:rPr>
              <a:t>a</a:t>
            </a:r>
            <a:r>
              <a:rPr lang="en-GB" sz="2000" dirty="0" smtClean="0">
                <a:latin typeface="Comic Sans MS" panose="030F0702030302020204" pitchFamily="66" charset="0"/>
              </a:rPr>
              <a:t> list of points you would expect the salad to be – </a:t>
            </a:r>
            <a:r>
              <a:rPr lang="en-GB" sz="2000" i="1" dirty="0" smtClean="0">
                <a:latin typeface="Comic Sans MS" panose="030F0702030302020204" pitchFamily="66" charset="0"/>
              </a:rPr>
              <a:t>Use slide 5  </a:t>
            </a:r>
            <a:r>
              <a:rPr lang="en-GB" sz="2000" dirty="0" smtClean="0">
                <a:latin typeface="Comic Sans MS" panose="030F0702030302020204" pitchFamily="66" charset="0"/>
              </a:rPr>
              <a:t>to help you.</a:t>
            </a:r>
          </a:p>
          <a:p>
            <a:pPr marL="342900" lvl="0" indent="-342900">
              <a:buFontTx/>
              <a:buAutoNum type="arabicPeriod"/>
            </a:pP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Consider what ingredients you could  put in your  </a:t>
            </a:r>
            <a:r>
              <a:rPr lang="en-GB" sz="2000" dirty="0">
                <a:solidFill>
                  <a:prstClr val="black"/>
                </a:solidFill>
                <a:latin typeface="Comic Sans MS" panose="030F0702030302020204" pitchFamily="66" charset="0"/>
              </a:rPr>
              <a:t>Breakfast in a Jar</a:t>
            </a:r>
            <a:r>
              <a:rPr lang="en-GB" sz="20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. </a:t>
            </a:r>
            <a:r>
              <a:rPr lang="en-GB" sz="2000" i="1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Slide 9. </a:t>
            </a:r>
            <a:r>
              <a:rPr lang="en-GB" sz="2000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If you google Breakfast in a jar /images it will give you more ideas.</a:t>
            </a:r>
          </a:p>
          <a:p>
            <a:pPr marL="457200" indent="-457200">
              <a:buAutoNum type="arabicPeriod" startAt="5"/>
            </a:pPr>
            <a:r>
              <a:rPr lang="en-GB" sz="2000" dirty="0" smtClean="0">
                <a:latin typeface="Comic Sans MS" panose="030F0702030302020204" pitchFamily="66" charset="0"/>
              </a:rPr>
              <a:t>Produce a mind map or use template of jar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to show foods you could consider to put in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your </a:t>
            </a:r>
            <a:r>
              <a:rPr lang="en-GB" sz="2000" dirty="0">
                <a:latin typeface="Comic Sans MS" panose="030F0702030302020204" pitchFamily="66" charset="0"/>
              </a:rPr>
              <a:t>p</a:t>
            </a:r>
            <a:r>
              <a:rPr lang="en-GB" sz="2000" dirty="0" smtClean="0">
                <a:latin typeface="Comic Sans MS" panose="030F0702030302020204" pitchFamily="66" charset="0"/>
              </a:rPr>
              <a:t>roduct .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Example - Slide </a:t>
            </a:r>
            <a:r>
              <a:rPr lang="en-GB" sz="2000" dirty="0">
                <a:latin typeface="Comic Sans MS" panose="030F0702030302020204" pitchFamily="66" charset="0"/>
              </a:rPr>
              <a:t>9</a:t>
            </a:r>
            <a:r>
              <a:rPr lang="en-GB" sz="2000" dirty="0" smtClean="0">
                <a:latin typeface="Comic Sans MS" panose="030F0702030302020204" pitchFamily="66" charset="0"/>
              </a:rPr>
              <a:t>. </a:t>
            </a:r>
            <a:endParaRPr lang="en-GB" sz="2000" dirty="0" smtClean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000" dirty="0" smtClean="0">
                <a:latin typeface="Comic Sans MS" panose="030F0702030302020204" pitchFamily="66" charset="0"/>
              </a:rPr>
              <a:t>     You can use Template slide </a:t>
            </a:r>
            <a:r>
              <a:rPr lang="en-GB" sz="2000" dirty="0" smtClean="0">
                <a:latin typeface="Comic Sans MS" panose="030F0702030302020204" pitchFamily="66" charset="0"/>
              </a:rPr>
              <a:t>10 </a:t>
            </a:r>
            <a:r>
              <a:rPr lang="en-GB" sz="2000" dirty="0" smtClean="0">
                <a:latin typeface="Comic Sans MS" panose="030F0702030302020204" pitchFamily="66" charset="0"/>
              </a:rPr>
              <a:t>to help.</a:t>
            </a:r>
          </a:p>
          <a:p>
            <a:pPr marL="342900" indent="-342900">
              <a:buAutoNum type="arabicPeriod" startAt="6"/>
            </a:pPr>
            <a:r>
              <a:rPr lang="en-GB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Produce 4 different designs </a:t>
            </a:r>
            <a:r>
              <a:rPr lang="en-GB" sz="2000" dirty="0" smtClean="0">
                <a:latin typeface="Comic Sans MS" panose="030F0702030302020204" pitchFamily="66" charset="0"/>
              </a:rPr>
              <a:t>showing your knowledge  of ingredients.</a:t>
            </a:r>
            <a:r>
              <a:rPr lang="en-GB" sz="1400" dirty="0" smtClean="0">
                <a:latin typeface="Comic Sans MS" panose="030F0702030302020204" pitchFamily="66" charset="0"/>
              </a:rPr>
              <a:t> Remember label and add colour to your sketches.</a:t>
            </a:r>
          </a:p>
          <a:p>
            <a:pPr algn="ctr"/>
            <a:r>
              <a:rPr lang="en-GB" sz="2400" dirty="0" smtClean="0">
                <a:latin typeface="Comic Sans MS" panose="030F0702030302020204" pitchFamily="66" charset="0"/>
              </a:rPr>
              <a:t>YOU MUST HAVE THE FOUR DESIGNS COMPLETED FOR NEXT </a:t>
            </a:r>
            <a:r>
              <a:rPr lang="en-GB" sz="2400" dirty="0" smtClean="0">
                <a:latin typeface="Comic Sans MS" panose="030F0702030302020204" pitchFamily="66" charset="0"/>
              </a:rPr>
              <a:t>LESSON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62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BREAKFAST IN A JAR DESIGN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8135" y="1620828"/>
            <a:ext cx="6396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Advantages of making a Breakfast in Jar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53526" y="3851432"/>
            <a:ext cx="679533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93150">
            <a:off x="4433322" y="5328530"/>
            <a:ext cx="793474" cy="4760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9213">
            <a:off x="4175994" y="6186501"/>
            <a:ext cx="926672" cy="774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443590">
            <a:off x="2130067" y="3126727"/>
            <a:ext cx="926672" cy="7742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6035">
            <a:off x="1713231" y="5128913"/>
            <a:ext cx="1091279" cy="97544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96135">
            <a:off x="2012590" y="5627028"/>
            <a:ext cx="1585097" cy="1530229"/>
          </a:xfrm>
          <a:prstGeom prst="rect">
            <a:avLst/>
          </a:prstGeom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3403" y="7503936"/>
            <a:ext cx="1987468" cy="1975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90119" y="2945231"/>
            <a:ext cx="1665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It is a complete </a:t>
            </a:r>
          </a:p>
          <a:p>
            <a:pPr algn="ctr"/>
            <a:r>
              <a:rPr lang="en-GB" dirty="0" smtClean="0"/>
              <a:t>breakfast in</a:t>
            </a:r>
          </a:p>
          <a:p>
            <a:pPr algn="ctr"/>
            <a:r>
              <a:rPr lang="en-GB" dirty="0" smtClean="0"/>
              <a:t> a jar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558107" y="5154970"/>
            <a:ext cx="224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It can use up leftovers</a:t>
            </a:r>
          </a:p>
          <a:p>
            <a:pPr algn="ctr"/>
            <a:r>
              <a:rPr lang="en-GB" dirty="0" smtClean="0"/>
              <a:t> fruits and </a:t>
            </a:r>
          </a:p>
          <a:p>
            <a:pPr algn="ctr"/>
            <a:r>
              <a:rPr lang="en-GB" dirty="0" smtClean="0"/>
              <a:t>yoghurt in fridge</a:t>
            </a:r>
          </a:p>
          <a:p>
            <a:pPr algn="ctr"/>
            <a:r>
              <a:rPr lang="en-GB" dirty="0" smtClean="0"/>
              <a:t> to prevent waste.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170943" y="6773690"/>
            <a:ext cx="2185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It is easy to store</a:t>
            </a:r>
          </a:p>
          <a:p>
            <a:r>
              <a:rPr lang="en-GB" dirty="0" smtClean="0"/>
              <a:t> in the fridge for later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91331" y="2502156"/>
            <a:ext cx="3259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Suitable  for a quick breakfast or </a:t>
            </a:r>
          </a:p>
          <a:p>
            <a:r>
              <a:rPr lang="en-GB" dirty="0" smtClean="0"/>
              <a:t>a breakfast on the go.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74210" y="5247303"/>
            <a:ext cx="1829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/>
              <a:t>Easy to eat with a</a:t>
            </a:r>
          </a:p>
          <a:p>
            <a:pPr algn="ctr"/>
            <a:r>
              <a:rPr lang="en-GB" dirty="0" smtClean="0"/>
              <a:t> spoon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19392" y="6813473"/>
            <a:ext cx="36538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 can easily change the design </a:t>
            </a:r>
          </a:p>
          <a:p>
            <a:r>
              <a:rPr lang="en-GB" dirty="0" smtClean="0"/>
              <a:t>to meet what you have in your fridge</a:t>
            </a:r>
            <a:endParaRPr lang="en-GB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2590" y="3825142"/>
            <a:ext cx="2072820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9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FF0000"/>
                </a:solidFill>
              </a:rPr>
              <a:t>Design Brief: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634948"/>
            <a:ext cx="6172200" cy="6537502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750"/>
              </a:spcBef>
              <a:buNone/>
            </a:pPr>
            <a:r>
              <a:rPr lang="en-GB" sz="3600" b="1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You </a:t>
            </a:r>
            <a:r>
              <a:rPr lang="en-GB" sz="3600" b="1" dirty="0">
                <a:solidFill>
                  <a:srgbClr val="00B0F0"/>
                </a:solidFill>
                <a:latin typeface="Century Gothic" panose="020B0502020202020204" pitchFamily="34" charset="0"/>
              </a:rPr>
              <a:t>have been asked by a local food manufacturer to design and make a Breakfast in a Jar. The product should promote healthy eating and encourage customers to eat a healthy breakfast at the start of the day.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058" y="6303219"/>
            <a:ext cx="2976208" cy="32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107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BREAKFAST IN A JAR DESIGN</a:t>
            </a:r>
            <a:endParaRPr lang="en-GB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08520" y="1620828"/>
            <a:ext cx="46955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Points I will need to consider </a:t>
            </a:r>
          </a:p>
          <a:p>
            <a:pPr algn="ctr"/>
            <a:r>
              <a:rPr lang="en-GB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for my breakfast in a jar</a:t>
            </a:r>
            <a:endParaRPr lang="en-GB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422230" y="3568223"/>
            <a:ext cx="679533" cy="369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91739" y="3165438"/>
            <a:ext cx="1160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Colourful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93150">
            <a:off x="4392100" y="4893419"/>
            <a:ext cx="793474" cy="4760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88837" y="4581527"/>
            <a:ext cx="18501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I</a:t>
            </a:r>
            <a:r>
              <a:rPr lang="en-GB" dirty="0" smtClean="0">
                <a:latin typeface="Comic Sans MS" panose="030F0702030302020204" pitchFamily="66" charset="0"/>
              </a:rPr>
              <a:t>nclude a range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o</a:t>
            </a:r>
            <a:r>
              <a:rPr lang="en-GB" dirty="0" smtClean="0">
                <a:latin typeface="Comic Sans MS" panose="030F0702030302020204" pitchFamily="66" charset="0"/>
              </a:rPr>
              <a:t>f textures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5167">
            <a:off x="4400859" y="5501415"/>
            <a:ext cx="926672" cy="7742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3122239">
            <a:off x="1975766" y="3463755"/>
            <a:ext cx="744106" cy="77425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101763" y="5850183"/>
            <a:ext cx="1413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Taste good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18579" y="2888439"/>
            <a:ext cx="23674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Use a range of fruits </a:t>
            </a:r>
          </a:p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06035">
            <a:off x="1685315" y="4773644"/>
            <a:ext cx="1091279" cy="975445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5536" y="4443027"/>
            <a:ext cx="15616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Incorporate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attractive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layers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376882">
            <a:off x="1606060" y="5640346"/>
            <a:ext cx="1249788" cy="115834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11868" y="6343808"/>
            <a:ext cx="180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Include a fibre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764684">
            <a:off x="3985409" y="5917544"/>
            <a:ext cx="1127858" cy="103031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942268" y="6653381"/>
            <a:ext cx="259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Include a protein food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725852">
            <a:off x="1603841" y="5499735"/>
            <a:ext cx="2320608" cy="2240280"/>
          </a:xfrm>
          <a:prstGeom prst="rect">
            <a:avLst/>
          </a:prstGeom>
        </p:spPr>
      </p:pic>
      <p:sp>
        <p:nvSpPr>
          <p:cNvPr id="2048" name="TextBox 2047"/>
          <p:cNvSpPr txBox="1"/>
          <p:nvPr/>
        </p:nvSpPr>
        <p:spPr>
          <a:xfrm>
            <a:off x="442635" y="7161756"/>
            <a:ext cx="2919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Include a carbohydrate : 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this will fill you up.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2049" name="Picture 204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16777" y="7749944"/>
            <a:ext cx="1987468" cy="1975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2590" y="3825142"/>
            <a:ext cx="2072820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04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SPECIFICATION -BREAKFAST IN A JAR DESIGN</a:t>
            </a:r>
            <a:endParaRPr lang="en-GB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40632" y="1930158"/>
            <a:ext cx="65694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Using the previous slide can you write a Specification </a:t>
            </a:r>
          </a:p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for your Breakfast in a Jar. A specification is a checklist of</a:t>
            </a:r>
          </a:p>
          <a:p>
            <a:pPr algn="ctr"/>
            <a:r>
              <a:rPr lang="en-GB" b="1" dirty="0" smtClean="0">
                <a:latin typeface="Century Gothic" panose="020B0502020202020204" pitchFamily="34" charset="0"/>
              </a:rPr>
              <a:t> what the product should be .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3078513"/>
              </p:ext>
            </p:extLst>
          </p:nvPr>
        </p:nvGraphicFramePr>
        <p:xfrm>
          <a:off x="1143000" y="3429000"/>
          <a:ext cx="45720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7577"/>
                <a:gridCol w="402442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1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2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3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4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5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6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7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latin typeface="Century Gothic" panose="020B0502020202020204" pitchFamily="34" charset="0"/>
                        </a:rPr>
                        <a:t>8</a:t>
                      </a:r>
                      <a:endParaRPr lang="en-GB" sz="2000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590" y="6876686"/>
            <a:ext cx="2072820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3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SPECIFICATION -BREAKFAST IN A JAR DESIGN</a:t>
            </a:r>
            <a:endParaRPr lang="en-GB" sz="3600" b="1" dirty="0"/>
          </a:p>
        </p:txBody>
      </p:sp>
      <p:pic>
        <p:nvPicPr>
          <p:cNvPr id="6" name="Picture 6" descr="Image result for cartoon salad in a j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2" t="3477" r="27698" b="12135"/>
          <a:stretch/>
        </p:blipFill>
        <p:spPr bwMode="auto">
          <a:xfrm>
            <a:off x="5394768" y="3039854"/>
            <a:ext cx="806780" cy="188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20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777" y="7749944"/>
            <a:ext cx="1987468" cy="1975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1691" y="3144520"/>
            <a:ext cx="618630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Range of textures</a:t>
            </a:r>
          </a:p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Colourful layers</a:t>
            </a:r>
          </a:p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Healthy</a:t>
            </a:r>
          </a:p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Taste good</a:t>
            </a:r>
          </a:p>
          <a:p>
            <a:pPr marL="342900" indent="-342900">
              <a:buAutoNum type="arabicPeriod"/>
            </a:pPr>
            <a:r>
              <a:rPr lang="en-GB" sz="3600" dirty="0" smtClean="0">
                <a:latin typeface="Comic Sans MS" panose="030F0702030302020204" pitchFamily="66" charset="0"/>
              </a:rPr>
              <a:t>Include a range of fruits 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6</a:t>
            </a:r>
            <a:r>
              <a:rPr lang="en-GB" sz="3600" dirty="0" smtClean="0">
                <a:latin typeface="Comic Sans MS" panose="030F0702030302020204" pitchFamily="66" charset="0"/>
              </a:rPr>
              <a:t>.Include a protein food.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7</a:t>
            </a:r>
            <a:r>
              <a:rPr lang="en-GB" sz="3600" dirty="0" smtClean="0">
                <a:latin typeface="Comic Sans MS" panose="030F0702030302020204" pitchFamily="66" charset="0"/>
              </a:rPr>
              <a:t>.Include a carbohydrate</a:t>
            </a:r>
          </a:p>
          <a:p>
            <a:r>
              <a:rPr lang="en-GB" sz="3600" dirty="0">
                <a:latin typeface="Comic Sans MS" panose="030F0702030302020204" pitchFamily="66" charset="0"/>
              </a:rPr>
              <a:t>8</a:t>
            </a:r>
            <a:r>
              <a:rPr lang="en-GB" sz="3600" dirty="0" smtClean="0">
                <a:latin typeface="Comic Sans MS" panose="030F0702030302020204" pitchFamily="66" charset="0"/>
              </a:rPr>
              <a:t>. Include Fibre</a:t>
            </a:r>
            <a:endParaRPr lang="en-GB" sz="3600" dirty="0"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659" y="1319855"/>
            <a:ext cx="4845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Your specification should look something like this: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3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BREAKFAST IN A JAR DESIGN</a:t>
            </a:r>
            <a:endParaRPr lang="en-GB" sz="36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971272"/>
              </p:ext>
            </p:extLst>
          </p:nvPr>
        </p:nvGraphicFramePr>
        <p:xfrm>
          <a:off x="589547" y="2903672"/>
          <a:ext cx="6075948" cy="729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5528"/>
                <a:gridCol w="3970420"/>
              </a:tblGrid>
              <a:tr h="421266"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Food Group 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Examples</a:t>
                      </a:r>
                      <a:endParaRPr lang="en-GB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08344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Fruits</a:t>
                      </a:r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Fresh-blue berries, kiwi fruit…</a:t>
                      </a:r>
                    </a:p>
                    <a:p>
                      <a:endParaRPr lang="en-GB" sz="1800" baseline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8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Dried- banana, raisins…..</a:t>
                      </a:r>
                    </a:p>
                    <a:p>
                      <a:endParaRPr lang="en-GB" sz="1800" baseline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800" baseline="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Tinned- peaches….</a:t>
                      </a:r>
                    </a:p>
                    <a:p>
                      <a:endParaRPr lang="en-GB" sz="1800" baseline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113927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Protein</a:t>
                      </a:r>
                      <a:r>
                        <a:rPr lang="en-GB" sz="1800" b="1" baseline="0" dirty="0" smtClean="0">
                          <a:latin typeface="Comic Sans MS" panose="030F0702030302020204" pitchFamily="66" charset="0"/>
                        </a:rPr>
                        <a:t> foods</a:t>
                      </a:r>
                    </a:p>
                    <a:p>
                      <a:pPr algn="ctr"/>
                      <a:r>
                        <a:rPr lang="en-GB" sz="1800" b="0" baseline="0" dirty="0" err="1" smtClean="0">
                          <a:latin typeface="Comic Sans MS" panose="030F0702030302020204" pitchFamily="66" charset="0"/>
                        </a:rPr>
                        <a:t>Eg</a:t>
                      </a:r>
                      <a:r>
                        <a:rPr lang="en-GB" sz="1800" b="0" baseline="0" dirty="0" smtClean="0">
                          <a:latin typeface="Comic Sans MS" panose="030F0702030302020204" pitchFamily="66" charset="0"/>
                        </a:rPr>
                        <a:t>  yoghurt</a:t>
                      </a:r>
                      <a:endParaRPr lang="en-GB" sz="1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Natural or flavoured yoghurt ..</a:t>
                      </a:r>
                    </a:p>
                    <a:p>
                      <a:endParaRPr lang="en-GB" sz="1800" dirty="0" smtClean="0">
                        <a:latin typeface="Comic Sans MS" panose="030F0702030302020204" pitchFamily="66" charset="0"/>
                      </a:endParaRPr>
                    </a:p>
                    <a:p>
                      <a:r>
                        <a:rPr lang="en-GB" sz="1800" dirty="0" err="1" smtClean="0">
                          <a:latin typeface="Comic Sans MS" panose="030F0702030302020204" pitchFamily="66" charset="0"/>
                        </a:rPr>
                        <a:t>Fromage</a:t>
                      </a:r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GB" sz="1800" dirty="0" err="1" smtClean="0">
                          <a:latin typeface="Comic Sans MS" panose="030F0702030302020204" pitchFamily="66" charset="0"/>
                        </a:rPr>
                        <a:t>Frais</a:t>
                      </a:r>
                      <a:endParaRPr lang="en-GB" sz="18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1032868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latin typeface="Comic Sans MS" panose="030F0702030302020204" pitchFamily="66" charset="0"/>
                        </a:rPr>
                        <a:t>Foods rich in Fibre</a:t>
                      </a:r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Seeds –</a:t>
                      </a:r>
                    </a:p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Nuts –</a:t>
                      </a:r>
                    </a:p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Oats –</a:t>
                      </a:r>
                    </a:p>
                    <a:p>
                      <a:r>
                        <a:rPr lang="en-GB" sz="1800" dirty="0" smtClean="0">
                          <a:latin typeface="Comic Sans MS" panose="030F0702030302020204" pitchFamily="66" charset="0"/>
                        </a:rPr>
                        <a:t>Breakfast cereals - </a:t>
                      </a:r>
                    </a:p>
                    <a:p>
                      <a:endParaRPr lang="en-GB" sz="180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8055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Carbohydrates</a:t>
                      </a: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–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to give us energy</a:t>
                      </a:r>
                    </a:p>
                    <a:p>
                      <a:pPr algn="ctr"/>
                      <a:endParaRPr lang="en-GB" sz="1800" b="1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Breakfast cereals –</a:t>
                      </a:r>
                    </a:p>
                    <a:p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Granola –</a:t>
                      </a:r>
                    </a:p>
                    <a:p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Muesli –</a:t>
                      </a:r>
                    </a:p>
                    <a:p>
                      <a:r>
                        <a:rPr lang="en-GB" sz="1800" baseline="0" dirty="0" smtClean="0">
                          <a:latin typeface="Comic Sans MS" panose="030F0702030302020204" pitchFamily="66" charset="0"/>
                        </a:rPr>
                        <a:t>Oats -</a:t>
                      </a:r>
                    </a:p>
                    <a:p>
                      <a:endParaRPr lang="en-GB" sz="1800" baseline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800" baseline="0" dirty="0" smtClean="0">
                        <a:latin typeface="Comic Sans MS" panose="030F0702030302020204" pitchFamily="66" charset="0"/>
                      </a:endParaRPr>
                    </a:p>
                    <a:p>
                      <a:endParaRPr lang="en-GB" sz="1800" baseline="0" dirty="0" smtClean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9081" y="876576"/>
            <a:ext cx="60564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Comic Sans MS" panose="030F0702030302020204" pitchFamily="66" charset="0"/>
              </a:rPr>
              <a:t>Make your choices </a:t>
            </a:r>
            <a:r>
              <a:rPr lang="en-GB" dirty="0" smtClean="0">
                <a:latin typeface="Comic Sans MS" panose="030F0702030302020204" pitchFamily="66" charset="0"/>
              </a:rPr>
              <a:t>– add more ideas to the table below or present the work like slide 9.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 Think about </a:t>
            </a:r>
            <a:r>
              <a:rPr lang="en-GB" b="1" dirty="0" smtClean="0">
                <a:solidFill>
                  <a:srgbClr val="FF0066"/>
                </a:solidFill>
                <a:latin typeface="Comic Sans MS" panose="030F0702030302020204" pitchFamily="66" charset="0"/>
              </a:rPr>
              <a:t>colourful layers </a:t>
            </a:r>
            <a:r>
              <a:rPr lang="en-GB" dirty="0" smtClean="0">
                <a:latin typeface="Comic Sans MS" panose="030F0702030302020204" pitchFamily="66" charset="0"/>
              </a:rPr>
              <a:t>and flavours and textures that complement each other.</a:t>
            </a:r>
          </a:p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Consider what is in your fridge and needs eating up</a:t>
            </a:r>
            <a:r>
              <a:rPr lang="en-GB" dirty="0" smtClean="0"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6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0632" y="228600"/>
            <a:ext cx="6424863" cy="98658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 smtClean="0"/>
              <a:t>BREAKFAST IN A JAR DESIGN- ingredients I could use.</a:t>
            </a:r>
            <a:endParaRPr lang="en-GB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r="6542"/>
          <a:stretch/>
        </p:blipFill>
        <p:spPr>
          <a:xfrm>
            <a:off x="458556" y="2210937"/>
            <a:ext cx="5989013" cy="592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70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1654</TotalTime>
  <Words>685</Words>
  <Application>Microsoft Office PowerPoint</Application>
  <PresentationFormat>A4 Paper (210x297 mm)</PresentationFormat>
  <Paragraphs>118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Comic Sans MS</vt:lpstr>
      <vt:lpstr>Wingdings</vt:lpstr>
      <vt:lpstr>Office Theme</vt:lpstr>
      <vt:lpstr>2_Office Theme</vt:lpstr>
      <vt:lpstr> Lesson 2 -Breakfast in a Jar. </vt:lpstr>
      <vt:lpstr>PowerPoint Presentation</vt:lpstr>
      <vt:lpstr>PowerPoint Presentation</vt:lpstr>
      <vt:lpstr>Design Brief: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Jordi Major</dc:creator>
  <cp:lastModifiedBy>Sue Cameron</cp:lastModifiedBy>
  <cp:revision>96</cp:revision>
  <cp:lastPrinted>2020-09-14T13:49:16Z</cp:lastPrinted>
  <dcterms:created xsi:type="dcterms:W3CDTF">2018-05-15T08:40:09Z</dcterms:created>
  <dcterms:modified xsi:type="dcterms:W3CDTF">2021-03-03T12:41:10Z</dcterms:modified>
</cp:coreProperties>
</file>