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media/image39.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8" r:id="rId4"/>
    <p:sldMasterId id="2147483690" r:id="rId5"/>
    <p:sldMasterId id="2147483702" r:id="rId6"/>
  </p:sldMasterIdLst>
  <p:sldIdLst>
    <p:sldId id="256" r:id="rId7"/>
    <p:sldId id="267" r:id="rId8"/>
    <p:sldId id="262" r:id="rId9"/>
    <p:sldId id="258" r:id="rId10"/>
    <p:sldId id="266" r:id="rId11"/>
    <p:sldId id="268" r:id="rId12"/>
    <p:sldId id="257" r:id="rId13"/>
    <p:sldId id="265" r:id="rId14"/>
    <p:sldId id="260"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111" d="100"/>
          <a:sy n="111" d="100"/>
        </p:scale>
        <p:origin x="12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3A7B227-9834-4D5F-AB5A-91CEF47D84E3}"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421101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A7B227-9834-4D5F-AB5A-91CEF47D84E3}"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324282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A7B227-9834-4D5F-AB5A-91CEF47D84E3}"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3735820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79"/>
            <a:ext cx="10363200" cy="40011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781903"/>
            <a:endParaRPr lang="en-GB" sz="1539"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781903"/>
            <a:fld id="{1D8BD707-D9CF-40AE-B4C6-C98DA3205C09}" type="datetimeFigureOut">
              <a:rPr lang="en-US" sz="1539" smtClean="0">
                <a:solidFill>
                  <a:prstClr val="black">
                    <a:tint val="75000"/>
                  </a:prstClr>
                </a:solidFill>
              </a:rPr>
              <a:pPr defTabSz="781903"/>
              <a:t>3/3/2021</a:t>
            </a:fld>
            <a:endParaRPr lang="en-US" sz="1539"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781903"/>
            <a:fld id="{B6F15528-21DE-4FAA-801E-634DDDAF4B2B}" type="slidenum">
              <a:rPr lang="en-GB" sz="1539" smtClean="0">
                <a:solidFill>
                  <a:prstClr val="black">
                    <a:tint val="75000"/>
                  </a:prstClr>
                </a:solidFill>
              </a:rPr>
              <a:pPr defTabSz="781903"/>
              <a:t>‹#›</a:t>
            </a:fld>
            <a:endParaRPr lang="en-GB" sz="1539" dirty="0">
              <a:solidFill>
                <a:prstClr val="black">
                  <a:tint val="75000"/>
                </a:prstClr>
              </a:solidFill>
            </a:endParaRPr>
          </a:p>
        </p:txBody>
      </p:sp>
    </p:spTree>
    <p:extLst>
      <p:ext uri="{BB962C8B-B14F-4D97-AF65-F5344CB8AC3E}">
        <p14:creationId xmlns:p14="http://schemas.microsoft.com/office/powerpoint/2010/main" val="3864820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33459" y="404686"/>
            <a:ext cx="10525083" cy="342081"/>
          </a:xfrm>
        </p:spPr>
        <p:txBody>
          <a:bodyPr lIns="0" tIns="0" rIns="0" bIns="0"/>
          <a:lstStyle>
            <a:lvl1pPr>
              <a:defRPr sz="2223" b="1" i="0">
                <a:solidFill>
                  <a:srgbClr val="00AF50"/>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781903"/>
            <a:endParaRPr lang="en-GB" sz="1539"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781903"/>
            <a:fld id="{1D8BD707-D9CF-40AE-B4C6-C98DA3205C09}" type="datetimeFigureOut">
              <a:rPr lang="en-US" sz="1539" smtClean="0">
                <a:solidFill>
                  <a:prstClr val="black">
                    <a:tint val="75000"/>
                  </a:prstClr>
                </a:solidFill>
              </a:rPr>
              <a:pPr defTabSz="781903"/>
              <a:t>3/3/2021</a:t>
            </a:fld>
            <a:endParaRPr lang="en-US" sz="1539"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781903"/>
            <a:fld id="{B6F15528-21DE-4FAA-801E-634DDDAF4B2B}" type="slidenum">
              <a:rPr lang="en-GB" sz="1539" smtClean="0">
                <a:solidFill>
                  <a:prstClr val="black">
                    <a:tint val="75000"/>
                  </a:prstClr>
                </a:solidFill>
              </a:rPr>
              <a:pPr defTabSz="781903"/>
              <a:t>‹#›</a:t>
            </a:fld>
            <a:endParaRPr lang="en-GB" sz="1539" dirty="0">
              <a:solidFill>
                <a:prstClr val="black">
                  <a:tint val="75000"/>
                </a:prstClr>
              </a:solidFill>
            </a:endParaRPr>
          </a:p>
        </p:txBody>
      </p:sp>
    </p:spTree>
    <p:extLst>
      <p:ext uri="{BB962C8B-B14F-4D97-AF65-F5344CB8AC3E}">
        <p14:creationId xmlns:p14="http://schemas.microsoft.com/office/powerpoint/2010/main" val="2498202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33459" y="404686"/>
            <a:ext cx="10525083" cy="342081"/>
          </a:xfrm>
        </p:spPr>
        <p:txBody>
          <a:bodyPr lIns="0" tIns="0" rIns="0" bIns="0"/>
          <a:lstStyle>
            <a:lvl1pPr>
              <a:defRPr sz="2223" b="1" i="0">
                <a:solidFill>
                  <a:srgbClr val="00AF50"/>
                </a:solidFill>
                <a:latin typeface="Century Gothic"/>
                <a:cs typeface="Century Gothic"/>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781903"/>
            <a:endParaRPr lang="en-GB" sz="1539" dirty="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781903"/>
            <a:fld id="{1D8BD707-D9CF-40AE-B4C6-C98DA3205C09}" type="datetimeFigureOut">
              <a:rPr lang="en-US" sz="1539" smtClean="0">
                <a:solidFill>
                  <a:prstClr val="black">
                    <a:tint val="75000"/>
                  </a:prstClr>
                </a:solidFill>
              </a:rPr>
              <a:pPr defTabSz="781903"/>
              <a:t>3/3/2021</a:t>
            </a:fld>
            <a:endParaRPr lang="en-US" sz="1539"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781903"/>
            <a:fld id="{B6F15528-21DE-4FAA-801E-634DDDAF4B2B}" type="slidenum">
              <a:rPr lang="en-GB" sz="1539" smtClean="0">
                <a:solidFill>
                  <a:prstClr val="black">
                    <a:tint val="75000"/>
                  </a:prstClr>
                </a:solidFill>
              </a:rPr>
              <a:pPr defTabSz="781903"/>
              <a:t>‹#›</a:t>
            </a:fld>
            <a:endParaRPr lang="en-GB" sz="1539" dirty="0">
              <a:solidFill>
                <a:prstClr val="black">
                  <a:tint val="75000"/>
                </a:prstClr>
              </a:solidFill>
            </a:endParaRPr>
          </a:p>
        </p:txBody>
      </p:sp>
    </p:spTree>
    <p:extLst>
      <p:ext uri="{BB962C8B-B14F-4D97-AF65-F5344CB8AC3E}">
        <p14:creationId xmlns:p14="http://schemas.microsoft.com/office/powerpoint/2010/main" val="488885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33459" y="404686"/>
            <a:ext cx="10525083" cy="342081"/>
          </a:xfrm>
        </p:spPr>
        <p:txBody>
          <a:bodyPr lIns="0" tIns="0" rIns="0" bIns="0"/>
          <a:lstStyle>
            <a:lvl1pPr>
              <a:defRPr sz="2223" b="1" i="0">
                <a:solidFill>
                  <a:srgbClr val="00AF50"/>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781903"/>
            <a:endParaRPr lang="en-GB" sz="1539" dirty="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781903"/>
            <a:fld id="{1D8BD707-D9CF-40AE-B4C6-C98DA3205C09}" type="datetimeFigureOut">
              <a:rPr lang="en-US" sz="1539" smtClean="0">
                <a:solidFill>
                  <a:prstClr val="black">
                    <a:tint val="75000"/>
                  </a:prstClr>
                </a:solidFill>
              </a:rPr>
              <a:pPr defTabSz="781903"/>
              <a:t>3/3/2021</a:t>
            </a:fld>
            <a:endParaRPr lang="en-US" sz="1539"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781903"/>
            <a:fld id="{B6F15528-21DE-4FAA-801E-634DDDAF4B2B}" type="slidenum">
              <a:rPr lang="en-GB" sz="1539" smtClean="0">
                <a:solidFill>
                  <a:prstClr val="black">
                    <a:tint val="75000"/>
                  </a:prstClr>
                </a:solidFill>
              </a:rPr>
              <a:pPr defTabSz="781903"/>
              <a:t>‹#›</a:t>
            </a:fld>
            <a:endParaRPr lang="en-GB" sz="1539" dirty="0">
              <a:solidFill>
                <a:prstClr val="black">
                  <a:tint val="75000"/>
                </a:prstClr>
              </a:solidFill>
            </a:endParaRPr>
          </a:p>
        </p:txBody>
      </p:sp>
    </p:spTree>
    <p:extLst>
      <p:ext uri="{BB962C8B-B14F-4D97-AF65-F5344CB8AC3E}">
        <p14:creationId xmlns:p14="http://schemas.microsoft.com/office/powerpoint/2010/main" val="1366240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781903"/>
            <a:endParaRPr lang="en-GB" sz="1539" dirty="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781903"/>
            <a:fld id="{1D8BD707-D9CF-40AE-B4C6-C98DA3205C09}" type="datetimeFigureOut">
              <a:rPr lang="en-US" sz="1539" smtClean="0">
                <a:solidFill>
                  <a:prstClr val="black">
                    <a:tint val="75000"/>
                  </a:prstClr>
                </a:solidFill>
              </a:rPr>
              <a:pPr defTabSz="781903"/>
              <a:t>3/3/2021</a:t>
            </a:fld>
            <a:endParaRPr lang="en-US" sz="1539"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781903"/>
            <a:fld id="{B6F15528-21DE-4FAA-801E-634DDDAF4B2B}" type="slidenum">
              <a:rPr lang="en-GB" sz="1539" smtClean="0">
                <a:solidFill>
                  <a:prstClr val="black">
                    <a:tint val="75000"/>
                  </a:prstClr>
                </a:solidFill>
              </a:rPr>
              <a:pPr defTabSz="781903"/>
              <a:t>‹#›</a:t>
            </a:fld>
            <a:endParaRPr lang="en-GB" sz="1539" dirty="0">
              <a:solidFill>
                <a:prstClr val="black">
                  <a:tint val="75000"/>
                </a:prstClr>
              </a:solidFill>
            </a:endParaRPr>
          </a:p>
        </p:txBody>
      </p:sp>
    </p:spTree>
    <p:extLst>
      <p:ext uri="{BB962C8B-B14F-4D97-AF65-F5344CB8AC3E}">
        <p14:creationId xmlns:p14="http://schemas.microsoft.com/office/powerpoint/2010/main" val="302604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90EF13-7185-41AB-A272-C199BD5587DC}"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8813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3B8D93-F14F-4900-9B4B-89C14E3650F8}"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51290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EECF56-EB74-4B71-9991-4F0F215C65C7}"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912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3A7B227-9834-4D5F-AB5A-91CEF47D84E3}"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2613895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A463F0-3D53-4B32-A163-DF9DEBF8D953}"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5351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5B4956-C9FB-456A-9610-94CF351FC037}" type="datetime1">
              <a:rPr lang="en-GB" smtClean="0">
                <a:solidFill>
                  <a:prstClr val="black">
                    <a:tint val="75000"/>
                  </a:prstClr>
                </a:solidFill>
              </a:rPr>
              <a:pPr/>
              <a:t>03/03/2021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787253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6CCF94-1BD0-4B9E-AAF4-C7D480F12B71}" type="datetime1">
              <a:rPr lang="en-GB" smtClean="0">
                <a:solidFill>
                  <a:prstClr val="black">
                    <a:tint val="75000"/>
                  </a:prstClr>
                </a:solidFill>
              </a:rPr>
              <a:pPr/>
              <a:t>03/03/2021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9914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70BFB-DB0A-4911-9F35-CA4C774919E4}" type="datetime1">
              <a:rPr lang="en-GB" smtClean="0">
                <a:solidFill>
                  <a:prstClr val="black">
                    <a:tint val="75000"/>
                  </a:prstClr>
                </a:solidFill>
              </a:rPr>
              <a:pPr/>
              <a:t>03/03/2021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06052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5C5128-8A29-44F1-A2E0-710BC0FEAEA9}"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3218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FAEBAB-7CA8-40BD-B81D-E0D68FABD365}"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4620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F27A69-4661-4A79-8627-735730766BA6}"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80314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99D73D-33D9-4414-98AB-F9B63A25224D}"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51984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132F46-8D16-4609-9D33-3E8AD8F0AF49}"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6604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1C6B6-987C-4E0D-ACA9-BED79F6DE988}"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7434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7B227-9834-4D5F-AB5A-91CEF47D84E3}" type="datetimeFigureOut">
              <a:rPr lang="en-GB" smtClean="0"/>
              <a:t>03/03/2021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2196420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A424C-D49E-4BD0-841D-05C935AEE22D}"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96741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5C248D-2DB8-492A-8825-22FFC8F4B1FC}"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4283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54EFF4-31F8-4672-AB4D-9AF1A9BEC79D}" type="datetime1">
              <a:rPr lang="en-GB" smtClean="0">
                <a:solidFill>
                  <a:prstClr val="black">
                    <a:tint val="75000"/>
                  </a:prstClr>
                </a:solidFill>
              </a:rPr>
              <a:pPr/>
              <a:t>03/03/2021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29803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71D414-106F-482D-8F63-EF0DFAFAAA85}" type="datetime1">
              <a:rPr lang="en-GB" smtClean="0">
                <a:solidFill>
                  <a:prstClr val="black">
                    <a:tint val="75000"/>
                  </a:prstClr>
                </a:solidFill>
              </a:rPr>
              <a:pPr/>
              <a:t>03/03/2021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57548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9615B-5F38-44D3-AF27-1D501E002E6B}" type="datetime1">
              <a:rPr lang="en-GB" smtClean="0">
                <a:solidFill>
                  <a:prstClr val="black">
                    <a:tint val="75000"/>
                  </a:prstClr>
                </a:solidFill>
              </a:rPr>
              <a:pPr/>
              <a:t>03/03/2021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29840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03F75-8586-4452-9AE1-A5B4CCA36C7A}"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72262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63CE4-1E60-4AC2-98E0-095A8BA83A2E}"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5905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5C1F9-9E57-4E05-8341-37E8F2FA4B31}"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35378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FD7CA1-C54A-4D46-868A-FB30007DC82C}"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76626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132F46-8D16-4609-9D33-3E8AD8F0AF49}"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4505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3A7B227-9834-4D5F-AB5A-91CEF47D84E3}"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634719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E1C6B6-987C-4E0D-ACA9-BED79F6DE988}"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209134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A424C-D49E-4BD0-841D-05C935AEE22D}"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88701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5C248D-2DB8-492A-8825-22FFC8F4B1FC}"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262076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54EFF4-31F8-4672-AB4D-9AF1A9BEC79D}" type="datetime1">
              <a:rPr lang="en-GB" smtClean="0">
                <a:solidFill>
                  <a:prstClr val="black">
                    <a:tint val="75000"/>
                  </a:prstClr>
                </a:solidFill>
              </a:rPr>
              <a:pPr/>
              <a:t>03/03/2021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796820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771D414-106F-482D-8F63-EF0DFAFAAA85}" type="datetime1">
              <a:rPr lang="en-GB" smtClean="0">
                <a:solidFill>
                  <a:prstClr val="black">
                    <a:tint val="75000"/>
                  </a:prstClr>
                </a:solidFill>
              </a:rPr>
              <a:pPr/>
              <a:t>03/03/2021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20587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9615B-5F38-44D3-AF27-1D501E002E6B}" type="datetime1">
              <a:rPr lang="en-GB" smtClean="0">
                <a:solidFill>
                  <a:prstClr val="black">
                    <a:tint val="75000"/>
                  </a:prstClr>
                </a:solidFill>
              </a:rPr>
              <a:pPr/>
              <a:t>03/03/2021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4870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803F75-8586-4452-9AE1-A5B4CCA36C7A}"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46250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463CE4-1E60-4AC2-98E0-095A8BA83A2E}" type="datetime1">
              <a:rPr lang="en-GB" smtClean="0">
                <a:solidFill>
                  <a:prstClr val="black">
                    <a:tint val="75000"/>
                  </a:prstClr>
                </a:solidFill>
              </a:rPr>
              <a:pPr/>
              <a:t>03/03/2021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4410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25C1F9-9E57-4E05-8341-37E8F2FA4B31}"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286518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6FD7CA1-C54A-4D46-868A-FB30007DC82C}"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3165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3A7B227-9834-4D5F-AB5A-91CEF47D84E3}" type="datetimeFigureOut">
              <a:rPr lang="en-GB" smtClean="0"/>
              <a:t>03/03/2021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4164696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3115"/>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56257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46000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smtClean="0"/>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2140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64401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smtClean="0"/>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smtClean="0"/>
              <a:t>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2694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68329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02013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smtClean="0"/>
              <a:t>Edit Master text styles</a:t>
            </a:r>
          </a:p>
        </p:txBody>
      </p:sp>
      <p:sp>
        <p:nvSpPr>
          <p:cNvPr id="5" name="Date Placeholder 4"/>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2848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smtClean="0"/>
              <a:t>Edit Master text styles</a:t>
            </a:r>
          </a:p>
        </p:txBody>
      </p:sp>
      <p:sp>
        <p:nvSpPr>
          <p:cNvPr id="5" name="Date Placeholder 4"/>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51216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5457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3A7B227-9834-4D5F-AB5A-91CEF47D84E3}" type="datetimeFigureOut">
              <a:rPr lang="en-GB" smtClean="0"/>
              <a:t>03/03/2021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2101882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B4F188-CA22-4C43-8E89-AAF0DD0F786B}" type="datetimeFigureOut">
              <a:rPr lang="en-GB" smtClean="0">
                <a:solidFill>
                  <a:prstClr val="black">
                    <a:tint val="75000"/>
                  </a:prstClr>
                </a:solidFill>
              </a:rPr>
              <a:pPr/>
              <a:t>03/03/2021</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ABF2511-74DE-477B-BC77-0F066F61A33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957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7B227-9834-4D5F-AB5A-91CEF47D84E3}" type="datetimeFigureOut">
              <a:rPr lang="en-GB" smtClean="0"/>
              <a:t>03/03/2021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2522688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7B227-9834-4D5F-AB5A-91CEF47D84E3}"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1338414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7B227-9834-4D5F-AB5A-91CEF47D84E3}" type="datetimeFigureOut">
              <a:rPr lang="en-GB" smtClean="0"/>
              <a:t>03/03/2021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14B770-0571-4060-8D4A-C93B65DBE8B1}" type="slidenum">
              <a:rPr lang="en-GB" smtClean="0"/>
              <a:t>‹#›</a:t>
            </a:fld>
            <a:endParaRPr lang="en-GB"/>
          </a:p>
        </p:txBody>
      </p:sp>
    </p:spTree>
    <p:extLst>
      <p:ext uri="{BB962C8B-B14F-4D97-AF65-F5344CB8AC3E}">
        <p14:creationId xmlns:p14="http://schemas.microsoft.com/office/powerpoint/2010/main" val="95914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7B227-9834-4D5F-AB5A-91CEF47D84E3}" type="datetimeFigureOut">
              <a:rPr lang="en-GB" smtClean="0"/>
              <a:t>03/03/2021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4B770-0571-4060-8D4A-C93B65DBE8B1}" type="slidenum">
              <a:rPr lang="en-GB" smtClean="0"/>
              <a:t>‹#›</a:t>
            </a:fld>
            <a:endParaRPr lang="en-GB"/>
          </a:p>
        </p:txBody>
      </p:sp>
    </p:spTree>
    <p:extLst>
      <p:ext uri="{BB962C8B-B14F-4D97-AF65-F5344CB8AC3E}">
        <p14:creationId xmlns:p14="http://schemas.microsoft.com/office/powerpoint/2010/main" val="274557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33459" y="404685"/>
            <a:ext cx="10525083" cy="400110"/>
          </a:xfrm>
          <a:prstGeom prst="rect">
            <a:avLst/>
          </a:prstGeom>
        </p:spPr>
        <p:txBody>
          <a:bodyPr wrap="square" lIns="0" tIns="0" rIns="0" bIns="0">
            <a:spAutoFit/>
          </a:bodyPr>
          <a:lstStyle>
            <a:lvl1pPr>
              <a:defRPr sz="2600" b="1" i="0">
                <a:solidFill>
                  <a:srgbClr val="00AF50"/>
                </a:solidFill>
                <a:latin typeface="Century Gothic"/>
                <a:cs typeface="Century Gothic"/>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39"/>
            <a:ext cx="3901440" cy="236860"/>
          </a:xfrm>
          <a:prstGeom prst="rect">
            <a:avLst/>
          </a:prstGeom>
        </p:spPr>
        <p:txBody>
          <a:bodyPr wrap="square" lIns="0" tIns="0" rIns="0" bIns="0">
            <a:spAutoFit/>
          </a:bodyPr>
          <a:lstStyle>
            <a:lvl1pPr algn="ctr">
              <a:defRPr>
                <a:solidFill>
                  <a:schemeClr val="tx1">
                    <a:tint val="75000"/>
                  </a:schemeClr>
                </a:solidFill>
              </a:defRPr>
            </a:lvl1pPr>
          </a:lstStyle>
          <a:p>
            <a:pPr defTabSz="781903"/>
            <a:endParaRPr lang="en-GB" sz="1539" dirty="0">
              <a:solidFill>
                <a:prstClr val="black">
                  <a:tint val="75000"/>
                </a:prstClr>
              </a:solidFill>
            </a:endParaRPr>
          </a:p>
        </p:txBody>
      </p:sp>
      <p:sp>
        <p:nvSpPr>
          <p:cNvPr id="5" name="Holder 5"/>
          <p:cNvSpPr>
            <a:spLocks noGrp="1"/>
          </p:cNvSpPr>
          <p:nvPr>
            <p:ph type="dt" sz="half" idx="6"/>
          </p:nvPr>
        </p:nvSpPr>
        <p:spPr>
          <a:xfrm>
            <a:off x="609600" y="6377939"/>
            <a:ext cx="2804160" cy="236860"/>
          </a:xfrm>
          <a:prstGeom prst="rect">
            <a:avLst/>
          </a:prstGeom>
        </p:spPr>
        <p:txBody>
          <a:bodyPr wrap="square" lIns="0" tIns="0" rIns="0" bIns="0">
            <a:spAutoFit/>
          </a:bodyPr>
          <a:lstStyle>
            <a:lvl1pPr algn="l">
              <a:defRPr>
                <a:solidFill>
                  <a:schemeClr val="tx1">
                    <a:tint val="75000"/>
                  </a:schemeClr>
                </a:solidFill>
              </a:defRPr>
            </a:lvl1pPr>
          </a:lstStyle>
          <a:p>
            <a:pPr defTabSz="781903"/>
            <a:fld id="{1D8BD707-D9CF-40AE-B4C6-C98DA3205C09}" type="datetimeFigureOut">
              <a:rPr lang="en-US" sz="1539" smtClean="0">
                <a:solidFill>
                  <a:prstClr val="black">
                    <a:tint val="75000"/>
                  </a:prstClr>
                </a:solidFill>
              </a:rPr>
              <a:pPr defTabSz="781903"/>
              <a:t>3/3/2021</a:t>
            </a:fld>
            <a:endParaRPr lang="en-US" sz="1539" dirty="0">
              <a:solidFill>
                <a:prstClr val="black">
                  <a:tint val="75000"/>
                </a:prstClr>
              </a:solidFill>
            </a:endParaRPr>
          </a:p>
        </p:txBody>
      </p:sp>
      <p:sp>
        <p:nvSpPr>
          <p:cNvPr id="6" name="Holder 6"/>
          <p:cNvSpPr>
            <a:spLocks noGrp="1"/>
          </p:cNvSpPr>
          <p:nvPr>
            <p:ph type="sldNum" sz="quarter" idx="7"/>
          </p:nvPr>
        </p:nvSpPr>
        <p:spPr>
          <a:xfrm>
            <a:off x="8778240" y="6377939"/>
            <a:ext cx="2804160" cy="236860"/>
          </a:xfrm>
          <a:prstGeom prst="rect">
            <a:avLst/>
          </a:prstGeom>
        </p:spPr>
        <p:txBody>
          <a:bodyPr wrap="square" lIns="0" tIns="0" rIns="0" bIns="0">
            <a:spAutoFit/>
          </a:bodyPr>
          <a:lstStyle>
            <a:lvl1pPr algn="r">
              <a:defRPr>
                <a:solidFill>
                  <a:schemeClr val="tx1">
                    <a:tint val="75000"/>
                  </a:schemeClr>
                </a:solidFill>
              </a:defRPr>
            </a:lvl1pPr>
          </a:lstStyle>
          <a:p>
            <a:pPr defTabSz="781903"/>
            <a:fld id="{B6F15528-21DE-4FAA-801E-634DDDAF4B2B}" type="slidenum">
              <a:rPr lang="en-GB" sz="1539" smtClean="0">
                <a:solidFill>
                  <a:prstClr val="black">
                    <a:tint val="75000"/>
                  </a:prstClr>
                </a:solidFill>
              </a:rPr>
              <a:pPr defTabSz="781903"/>
              <a:t>‹#›</a:t>
            </a:fld>
            <a:endParaRPr lang="en-GB" sz="1539" dirty="0">
              <a:solidFill>
                <a:prstClr val="black">
                  <a:tint val="75000"/>
                </a:prstClr>
              </a:solidFill>
            </a:endParaRPr>
          </a:p>
        </p:txBody>
      </p:sp>
    </p:spTree>
    <p:extLst>
      <p:ext uri="{BB962C8B-B14F-4D97-AF65-F5344CB8AC3E}">
        <p14:creationId xmlns:p14="http://schemas.microsoft.com/office/powerpoint/2010/main" val="2437095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bodyStyle>
    <p:otherStyle>
      <a:lvl1pPr marL="0">
        <a:defRPr>
          <a:latin typeface="+mn-lt"/>
          <a:ea typeface="+mn-ea"/>
          <a:cs typeface="+mn-cs"/>
        </a:defRPr>
      </a:lvl1pPr>
      <a:lvl2pPr marL="390952">
        <a:defRPr>
          <a:latin typeface="+mn-lt"/>
          <a:ea typeface="+mn-ea"/>
          <a:cs typeface="+mn-cs"/>
        </a:defRPr>
      </a:lvl2pPr>
      <a:lvl3pPr marL="781903">
        <a:defRPr>
          <a:latin typeface="+mn-lt"/>
          <a:ea typeface="+mn-ea"/>
          <a:cs typeface="+mn-cs"/>
        </a:defRPr>
      </a:lvl3pPr>
      <a:lvl4pPr marL="1172855">
        <a:defRPr>
          <a:latin typeface="+mn-lt"/>
          <a:ea typeface="+mn-ea"/>
          <a:cs typeface="+mn-cs"/>
        </a:defRPr>
      </a:lvl4pPr>
      <a:lvl5pPr marL="1563807">
        <a:defRPr>
          <a:latin typeface="+mn-lt"/>
          <a:ea typeface="+mn-ea"/>
          <a:cs typeface="+mn-cs"/>
        </a:defRPr>
      </a:lvl5pPr>
      <a:lvl6pPr marL="1954759">
        <a:defRPr>
          <a:latin typeface="+mn-lt"/>
          <a:ea typeface="+mn-ea"/>
          <a:cs typeface="+mn-cs"/>
        </a:defRPr>
      </a:lvl6pPr>
      <a:lvl7pPr marL="2345710">
        <a:defRPr>
          <a:latin typeface="+mn-lt"/>
          <a:ea typeface="+mn-ea"/>
          <a:cs typeface="+mn-cs"/>
        </a:defRPr>
      </a:lvl7pPr>
      <a:lvl8pPr marL="2736662">
        <a:defRPr>
          <a:latin typeface="+mn-lt"/>
          <a:ea typeface="+mn-ea"/>
          <a:cs typeface="+mn-cs"/>
        </a:defRPr>
      </a:lvl8pPr>
      <a:lvl9pPr marL="3127614">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90250-6463-481A-A54B-EBB221D7F1E0}"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1402392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CDB73-F803-466E-8075-4891F3F701A2}"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7061861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CDB73-F803-466E-8075-4891F3F701A2}" type="datetime1">
              <a:rPr lang="en-GB" smtClean="0">
                <a:solidFill>
                  <a:prstClr val="black">
                    <a:tint val="75000"/>
                  </a:prstClr>
                </a:solidFill>
              </a:rPr>
              <a:pPr/>
              <a:t>03/03/2021</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B242D-6290-49E5-A6EF-D013109EBBA5}"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499275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623">
                <a:solidFill>
                  <a:schemeClr val="tx1">
                    <a:tint val="75000"/>
                  </a:schemeClr>
                </a:solidFill>
              </a:defRPr>
            </a:lvl1pPr>
          </a:lstStyle>
          <a:p>
            <a:pPr defTabSz="316520"/>
            <a:fld id="{A5B4F188-CA22-4C43-8E89-AAF0DD0F786B}" type="datetimeFigureOut">
              <a:rPr lang="en-GB" smtClean="0">
                <a:solidFill>
                  <a:prstClr val="black">
                    <a:tint val="75000"/>
                  </a:prstClr>
                </a:solidFill>
              </a:rPr>
              <a:pPr defTabSz="316520"/>
              <a:t>03/03/2021</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623">
                <a:solidFill>
                  <a:schemeClr val="tx1">
                    <a:tint val="75000"/>
                  </a:schemeClr>
                </a:solidFill>
              </a:defRPr>
            </a:lvl1pPr>
          </a:lstStyle>
          <a:p>
            <a:pPr defTabSz="316520"/>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pPr defTabSz="316520"/>
            <a:fld id="{3ABF2511-74DE-477B-BC77-0F066F61A33A}" type="slidenum">
              <a:rPr lang="en-GB" smtClean="0">
                <a:solidFill>
                  <a:prstClr val="black">
                    <a:tint val="75000"/>
                  </a:prstClr>
                </a:solidFill>
              </a:rPr>
              <a:pPr defTabSz="316520"/>
              <a:t>‹#›</a:t>
            </a:fld>
            <a:endParaRPr lang="en-GB">
              <a:solidFill>
                <a:prstClr val="black">
                  <a:tint val="75000"/>
                </a:prstClr>
              </a:solidFill>
            </a:endParaRPr>
          </a:p>
        </p:txBody>
      </p:sp>
    </p:spTree>
    <p:extLst>
      <p:ext uri="{BB962C8B-B14F-4D97-AF65-F5344CB8AC3E}">
        <p14:creationId xmlns:p14="http://schemas.microsoft.com/office/powerpoint/2010/main" val="114037967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jp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700" y="1214438"/>
            <a:ext cx="9144000" cy="2387600"/>
          </a:xfrm>
        </p:spPr>
        <p:txBody>
          <a:bodyPr/>
          <a:lstStyle/>
          <a:p>
            <a:r>
              <a:rPr lang="en-GB" dirty="0" smtClean="0">
                <a:latin typeface="Comic Sans MS" panose="030F0702030302020204" pitchFamily="66" charset="0"/>
              </a:rPr>
              <a:t>Year 7 </a:t>
            </a:r>
            <a:br>
              <a:rPr lang="en-GB" dirty="0" smtClean="0">
                <a:latin typeface="Comic Sans MS" panose="030F0702030302020204" pitchFamily="66" charset="0"/>
              </a:rPr>
            </a:br>
            <a:r>
              <a:rPr lang="en-GB" dirty="0" smtClean="0">
                <a:latin typeface="Comic Sans MS" panose="030F0702030302020204" pitchFamily="66" charset="0"/>
              </a:rPr>
              <a:t>Nutrition</a:t>
            </a:r>
            <a:endParaRPr lang="en-GB" dirty="0">
              <a:latin typeface="Comic Sans MS" panose="030F0702030302020204" pitchFamily="66" charset="0"/>
            </a:endParaRPr>
          </a:p>
        </p:txBody>
      </p:sp>
      <p:sp>
        <p:nvSpPr>
          <p:cNvPr id="3" name="Subtitle 2"/>
          <p:cNvSpPr>
            <a:spLocks noGrp="1"/>
          </p:cNvSpPr>
          <p:nvPr>
            <p:ph type="subTitle" idx="1"/>
          </p:nvPr>
        </p:nvSpPr>
        <p:spPr>
          <a:xfrm>
            <a:off x="1524000" y="3602038"/>
            <a:ext cx="9144000" cy="2227262"/>
          </a:xfrm>
        </p:spPr>
        <p:txBody>
          <a:bodyPr>
            <a:normAutofit/>
          </a:bodyPr>
          <a:lstStyle/>
          <a:p>
            <a:r>
              <a:rPr lang="en-GB" b="1" dirty="0" smtClean="0">
                <a:solidFill>
                  <a:srgbClr val="FF00FF"/>
                </a:solidFill>
                <a:latin typeface="Comic Sans MS" panose="030F0702030302020204" pitchFamily="66" charset="0"/>
              </a:rPr>
              <a:t>Nutrition is the study of Food. </a:t>
            </a:r>
          </a:p>
          <a:p>
            <a:r>
              <a:rPr lang="en-GB" b="1" dirty="0" smtClean="0">
                <a:solidFill>
                  <a:srgbClr val="FF00FF"/>
                </a:solidFill>
                <a:latin typeface="Comic Sans MS" panose="030F0702030302020204" pitchFamily="66" charset="0"/>
              </a:rPr>
              <a:t>The food we eat is made up of Nutrients .</a:t>
            </a:r>
          </a:p>
          <a:p>
            <a:r>
              <a:rPr lang="en-GB" b="1" dirty="0" smtClean="0">
                <a:solidFill>
                  <a:srgbClr val="FF00FF"/>
                </a:solidFill>
                <a:latin typeface="Comic Sans MS" panose="030F0702030302020204" pitchFamily="66" charset="0"/>
              </a:rPr>
              <a:t>Nutrients are needed by the body to keep us healthy.</a:t>
            </a:r>
          </a:p>
          <a:p>
            <a:r>
              <a:rPr lang="en-GB" b="1" dirty="0" smtClean="0">
                <a:solidFill>
                  <a:srgbClr val="FF00FF"/>
                </a:solidFill>
                <a:latin typeface="Comic Sans MS" panose="030F0702030302020204" pitchFamily="66" charset="0"/>
              </a:rPr>
              <a:t>Its important we eat a healthy balanced diet with all the essential nutrients our body needs.</a:t>
            </a:r>
            <a:endParaRPr lang="en-GB" b="1" dirty="0">
              <a:solidFill>
                <a:srgbClr val="FF00FF"/>
              </a:solidFill>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637" y="774700"/>
            <a:ext cx="2143125" cy="2133600"/>
          </a:xfrm>
          <a:prstGeom prst="rect">
            <a:avLst/>
          </a:prstGeom>
        </p:spPr>
      </p:pic>
      <p:pic>
        <p:nvPicPr>
          <p:cNvPr id="5" name="Picture 4"/>
          <p:cNvPicPr>
            <a:picLocks noChangeAspect="1"/>
          </p:cNvPicPr>
          <p:nvPr/>
        </p:nvPicPr>
        <p:blipFill>
          <a:blip r:embed="rId3"/>
          <a:stretch>
            <a:fillRect/>
          </a:stretch>
        </p:blipFill>
        <p:spPr>
          <a:xfrm>
            <a:off x="8913882" y="695842"/>
            <a:ext cx="2139881" cy="2133785"/>
          </a:xfrm>
          <a:prstGeom prst="rect">
            <a:avLst/>
          </a:prstGeom>
        </p:spPr>
      </p:pic>
    </p:spTree>
    <p:extLst>
      <p:ext uri="{BB962C8B-B14F-4D97-AF65-F5344CB8AC3E}">
        <p14:creationId xmlns:p14="http://schemas.microsoft.com/office/powerpoint/2010/main" val="424243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solidFill>
                  <a:prstClr val="black">
                    <a:tint val="75000"/>
                  </a:prstClr>
                </a:solidFill>
              </a:rPr>
              <a:pPr/>
              <a:t>10</a:t>
            </a:fld>
            <a:endParaRPr lang="en-GB" dirty="0">
              <a:solidFill>
                <a:prstClr val="black">
                  <a:tint val="75000"/>
                </a:prstClr>
              </a:solidFill>
            </a:endParaRPr>
          </a:p>
        </p:txBody>
      </p:sp>
      <p:sp>
        <p:nvSpPr>
          <p:cNvPr id="3" name="TextBox 2"/>
          <p:cNvSpPr txBox="1"/>
          <p:nvPr/>
        </p:nvSpPr>
        <p:spPr>
          <a:xfrm>
            <a:off x="2921726" y="140410"/>
            <a:ext cx="6788331" cy="369332"/>
          </a:xfrm>
          <a:prstGeom prst="rect">
            <a:avLst/>
          </a:prstGeom>
          <a:noFill/>
        </p:spPr>
        <p:txBody>
          <a:bodyPr wrap="square" rtlCol="0">
            <a:spAutoFit/>
          </a:bodyPr>
          <a:lstStyle/>
          <a:p>
            <a:pPr algn="ctr"/>
            <a:r>
              <a:rPr lang="en-GB" b="1" u="sng" dirty="0">
                <a:solidFill>
                  <a:srgbClr val="00B050"/>
                </a:solidFill>
                <a:latin typeface="Comic Sans MS" panose="030F0702030302020204" pitchFamily="66" charset="0"/>
              </a:rPr>
              <a:t>Fruit and </a:t>
            </a:r>
            <a:r>
              <a:rPr lang="en-GB" b="1" u="sng" dirty="0" smtClean="0">
                <a:solidFill>
                  <a:srgbClr val="00B050"/>
                </a:solidFill>
                <a:latin typeface="Comic Sans MS" panose="030F0702030302020204" pitchFamily="66" charset="0"/>
              </a:rPr>
              <a:t>Vegetables – </a:t>
            </a:r>
            <a:r>
              <a:rPr lang="en-GB" sz="1200" b="1" u="sng" dirty="0" smtClean="0">
                <a:solidFill>
                  <a:srgbClr val="FF0000"/>
                </a:solidFill>
                <a:latin typeface="Comic Sans MS" panose="030F0702030302020204" pitchFamily="66" charset="0"/>
              </a:rPr>
              <a:t>think of different coloured fruit and vegetables</a:t>
            </a:r>
            <a:endParaRPr lang="en-GB" sz="1200" b="1" u="sng" dirty="0">
              <a:solidFill>
                <a:srgbClr val="FF0000"/>
              </a:solidFill>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71127100"/>
              </p:ext>
            </p:extLst>
          </p:nvPr>
        </p:nvGraphicFramePr>
        <p:xfrm>
          <a:off x="2268581" y="565275"/>
          <a:ext cx="7537269" cy="5313680"/>
        </p:xfrm>
        <a:graphic>
          <a:graphicData uri="http://schemas.openxmlformats.org/drawingml/2006/table">
            <a:tbl>
              <a:tblPr firstRow="1" bandRow="1">
                <a:tableStyleId>{5C22544A-7EE6-4342-B048-85BDC9FD1C3A}</a:tableStyleId>
              </a:tblPr>
              <a:tblGrid>
                <a:gridCol w="2512423">
                  <a:extLst>
                    <a:ext uri="{9D8B030D-6E8A-4147-A177-3AD203B41FA5}">
                      <a16:colId xmlns:a16="http://schemas.microsoft.com/office/drawing/2014/main" xmlns="" val="2961400058"/>
                    </a:ext>
                  </a:extLst>
                </a:gridCol>
                <a:gridCol w="2512423">
                  <a:extLst>
                    <a:ext uri="{9D8B030D-6E8A-4147-A177-3AD203B41FA5}">
                      <a16:colId xmlns:a16="http://schemas.microsoft.com/office/drawing/2014/main" xmlns="" val="928890309"/>
                    </a:ext>
                  </a:extLst>
                </a:gridCol>
                <a:gridCol w="2512423">
                  <a:extLst>
                    <a:ext uri="{9D8B030D-6E8A-4147-A177-3AD203B41FA5}">
                      <a16:colId xmlns:a16="http://schemas.microsoft.com/office/drawing/2014/main" xmlns="" val="653554609"/>
                    </a:ext>
                  </a:extLst>
                </a:gridCol>
              </a:tblGrid>
              <a:tr h="370840">
                <a:tc>
                  <a:txBody>
                    <a:bodyPr/>
                    <a:lstStyle/>
                    <a:p>
                      <a:r>
                        <a:rPr lang="en-GB" sz="1200" b="1" dirty="0" smtClean="0">
                          <a:solidFill>
                            <a:schemeClr val="tx1"/>
                          </a:solidFill>
                          <a:latin typeface="Comic Sans MS" panose="030F0702030302020204" pitchFamily="66" charset="0"/>
                        </a:rPr>
                        <a:t>Red fruit</a:t>
                      </a:r>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smtClean="0">
                          <a:solidFill>
                            <a:schemeClr val="tx1"/>
                          </a:solidFill>
                          <a:latin typeface="Comic Sans MS" panose="030F0702030302020204" pitchFamily="66" charset="0"/>
                        </a:rPr>
                        <a:t>Yellow/orange fruit</a:t>
                      </a:r>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smtClean="0">
                          <a:solidFill>
                            <a:schemeClr val="tx1"/>
                          </a:solidFill>
                          <a:latin typeface="Comic Sans MS" panose="030F0702030302020204" pitchFamily="66" charset="0"/>
                        </a:rPr>
                        <a:t>Green</a:t>
                      </a:r>
                      <a:r>
                        <a:rPr lang="en-GB" sz="1200" b="1" baseline="0" dirty="0" smtClean="0">
                          <a:solidFill>
                            <a:schemeClr val="tx1"/>
                          </a:solidFill>
                          <a:latin typeface="Comic Sans MS" panose="030F0702030302020204" pitchFamily="66" charset="0"/>
                        </a:rPr>
                        <a:t> fruit</a:t>
                      </a:r>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0429675"/>
                  </a:ext>
                </a:extLst>
              </a:tr>
              <a:tr h="370840">
                <a:tc>
                  <a:txBody>
                    <a:bodyPr/>
                    <a:lstStyle/>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smtClean="0">
                        <a:solidFill>
                          <a:schemeClr val="tx1"/>
                        </a:solidFill>
                        <a:latin typeface="Comic Sans MS" panose="030F0702030302020204" pitchFamily="66" charset="0"/>
                      </a:endParaRPr>
                    </a:p>
                    <a:p>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61723604"/>
                  </a:ext>
                </a:extLst>
              </a:tr>
              <a:tr h="370840">
                <a:tc>
                  <a:txBody>
                    <a:bodyPr/>
                    <a:lstStyle/>
                    <a:p>
                      <a:r>
                        <a:rPr lang="en-GB" sz="1200" b="1" dirty="0" smtClean="0">
                          <a:solidFill>
                            <a:schemeClr val="tx1"/>
                          </a:solidFill>
                          <a:latin typeface="Comic Sans MS" panose="030F0702030302020204" pitchFamily="66" charset="0"/>
                        </a:rPr>
                        <a:t>Red vegetables</a:t>
                      </a:r>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smtClean="0">
                          <a:solidFill>
                            <a:schemeClr val="tx1"/>
                          </a:solidFill>
                          <a:latin typeface="Comic Sans MS" panose="030F0702030302020204" pitchFamily="66" charset="0"/>
                        </a:rPr>
                        <a:t>Yellow/orange vegetables</a:t>
                      </a:r>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b="1" dirty="0" smtClean="0">
                          <a:solidFill>
                            <a:schemeClr val="tx1"/>
                          </a:solidFill>
                          <a:latin typeface="Comic Sans MS" panose="030F0702030302020204" pitchFamily="66" charset="0"/>
                        </a:rPr>
                        <a:t>Green vegetables</a:t>
                      </a:r>
                      <a:endParaRPr lang="en-GB" sz="1200" b="1"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30406378"/>
                  </a:ext>
                </a:extLst>
              </a:tr>
              <a:tr h="370840">
                <a:tc>
                  <a:txBody>
                    <a:bodyPr/>
                    <a:lstStyle/>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p>
                      <a:endParaRPr lang="en-GB" dirty="0" smtClean="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97687786"/>
                  </a:ext>
                </a:extLst>
              </a:tr>
            </a:tbl>
          </a:graphicData>
        </a:graphic>
      </p:graphicFrame>
    </p:spTree>
    <p:extLst>
      <p:ext uri="{BB962C8B-B14F-4D97-AF65-F5344CB8AC3E}">
        <p14:creationId xmlns:p14="http://schemas.microsoft.com/office/powerpoint/2010/main" val="460013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Comic Sans MS" panose="030F0702030302020204" pitchFamily="66" charset="0"/>
              </a:rPr>
              <a:t>What you need to do:</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685799" y="1292225"/>
            <a:ext cx="11020425" cy="5156200"/>
          </a:xfrm>
        </p:spPr>
        <p:txBody>
          <a:bodyPr>
            <a:normAutofit lnSpcReduction="10000"/>
          </a:bodyPr>
          <a:lstStyle/>
          <a:p>
            <a:pPr marL="514350" indent="-514350">
              <a:buAutoNum type="arabicPeriod"/>
            </a:pPr>
            <a:r>
              <a:rPr lang="en-GB" dirty="0" smtClean="0">
                <a:latin typeface="Comic Sans MS" panose="030F0702030302020204" pitchFamily="66" charset="0"/>
              </a:rPr>
              <a:t>Read through the presentation.</a:t>
            </a:r>
          </a:p>
          <a:p>
            <a:pPr marL="514350" indent="-514350">
              <a:buAutoNum type="arabicPeriod"/>
            </a:pPr>
            <a:r>
              <a:rPr lang="en-GB" dirty="0" smtClean="0">
                <a:solidFill>
                  <a:srgbClr val="0070C0"/>
                </a:solidFill>
                <a:latin typeface="Comic Sans MS" panose="030F0702030302020204" pitchFamily="66" charset="0"/>
              </a:rPr>
              <a:t>Slide </a:t>
            </a:r>
            <a:r>
              <a:rPr lang="en-GB" dirty="0" smtClean="0">
                <a:solidFill>
                  <a:srgbClr val="0070C0"/>
                </a:solidFill>
                <a:latin typeface="Comic Sans MS" panose="030F0702030302020204" pitchFamily="66" charset="0"/>
              </a:rPr>
              <a:t>3 </a:t>
            </a:r>
            <a:r>
              <a:rPr lang="en-GB" dirty="0" smtClean="0">
                <a:solidFill>
                  <a:srgbClr val="0070C0"/>
                </a:solidFill>
                <a:latin typeface="Comic Sans MS" panose="030F0702030302020204" pitchFamily="66" charset="0"/>
              </a:rPr>
              <a:t>– Why we eat Food – think of all the reasons why we eat food – Use the key words on slide to help you</a:t>
            </a:r>
            <a:r>
              <a:rPr lang="en-GB" dirty="0" smtClean="0">
                <a:solidFill>
                  <a:srgbClr val="0070C0"/>
                </a:solidFill>
                <a:latin typeface="Comic Sans MS" panose="030F0702030302020204" pitchFamily="66" charset="0"/>
              </a:rPr>
              <a:t>. You could put a photo of yourself in the middle then put all your ideas around it. Like a mind map.</a:t>
            </a:r>
            <a:endParaRPr lang="en-GB" dirty="0" smtClean="0">
              <a:solidFill>
                <a:srgbClr val="0070C0"/>
              </a:solidFill>
              <a:latin typeface="Comic Sans MS" panose="030F0702030302020204" pitchFamily="66" charset="0"/>
            </a:endParaRPr>
          </a:p>
          <a:p>
            <a:pPr marL="514350" indent="-514350">
              <a:buAutoNum type="arabicPeriod"/>
            </a:pPr>
            <a:r>
              <a:rPr lang="en-GB" dirty="0" smtClean="0">
                <a:solidFill>
                  <a:srgbClr val="FF00FF"/>
                </a:solidFill>
                <a:latin typeface="Comic Sans MS" panose="030F0702030302020204" pitchFamily="66" charset="0"/>
              </a:rPr>
              <a:t>Slide </a:t>
            </a:r>
            <a:r>
              <a:rPr lang="en-GB" dirty="0" smtClean="0">
                <a:solidFill>
                  <a:srgbClr val="FF00FF"/>
                </a:solidFill>
                <a:latin typeface="Comic Sans MS" panose="030F0702030302020204" pitchFamily="66" charset="0"/>
              </a:rPr>
              <a:t>4 </a:t>
            </a:r>
            <a:r>
              <a:rPr lang="en-GB" dirty="0" smtClean="0">
                <a:solidFill>
                  <a:srgbClr val="FF00FF"/>
                </a:solidFill>
                <a:latin typeface="Comic Sans MS" panose="030F0702030302020204" pitchFamily="66" charset="0"/>
              </a:rPr>
              <a:t>– Read through the table showing all the nutrients we need. Design an informative poster showing all the Nutrients, why we need them and where we get them from. Remember to give your work a title, use colour and include images if you want to. This can be done on computer or by hand</a:t>
            </a:r>
            <a:r>
              <a:rPr lang="en-GB" dirty="0" smtClean="0">
                <a:solidFill>
                  <a:srgbClr val="FF00FF"/>
                </a:solidFill>
                <a:latin typeface="Comic Sans MS" panose="030F0702030302020204" pitchFamily="66" charset="0"/>
              </a:rPr>
              <a:t>. Slide 6 shows how you could do this poster.</a:t>
            </a:r>
            <a:endParaRPr lang="en-GB" dirty="0" smtClean="0">
              <a:solidFill>
                <a:srgbClr val="FF00FF"/>
              </a:solidFill>
              <a:latin typeface="Comic Sans MS" panose="030F0702030302020204" pitchFamily="66" charset="0"/>
            </a:endParaRPr>
          </a:p>
          <a:p>
            <a:pPr marL="514350" indent="-514350">
              <a:buAutoNum type="arabicPeriod"/>
            </a:pPr>
            <a:r>
              <a:rPr lang="en-GB" dirty="0" smtClean="0">
                <a:solidFill>
                  <a:srgbClr val="00B050"/>
                </a:solidFill>
                <a:latin typeface="Comic Sans MS" panose="030F0702030302020204" pitchFamily="66" charset="0"/>
              </a:rPr>
              <a:t>Slide </a:t>
            </a:r>
            <a:r>
              <a:rPr lang="en-GB" dirty="0" smtClean="0">
                <a:solidFill>
                  <a:srgbClr val="00B050"/>
                </a:solidFill>
                <a:latin typeface="Comic Sans MS" panose="030F0702030302020204" pitchFamily="66" charset="0"/>
              </a:rPr>
              <a:t>7 </a:t>
            </a:r>
            <a:r>
              <a:rPr lang="en-GB" dirty="0" smtClean="0">
                <a:solidFill>
                  <a:srgbClr val="00B050"/>
                </a:solidFill>
                <a:latin typeface="Comic Sans MS" panose="030F0702030302020204" pitchFamily="66" charset="0"/>
              </a:rPr>
              <a:t>– read through and then answer questions on Slide </a:t>
            </a:r>
            <a:r>
              <a:rPr lang="en-GB" dirty="0" smtClean="0">
                <a:solidFill>
                  <a:srgbClr val="00B050"/>
                </a:solidFill>
                <a:latin typeface="Comic Sans MS" panose="030F0702030302020204" pitchFamily="66" charset="0"/>
              </a:rPr>
              <a:t>8.</a:t>
            </a:r>
            <a:endParaRPr lang="en-GB" dirty="0" smtClean="0">
              <a:solidFill>
                <a:srgbClr val="00B050"/>
              </a:solidFill>
              <a:latin typeface="Comic Sans MS" panose="030F0702030302020204" pitchFamily="66" charset="0"/>
            </a:endParaRPr>
          </a:p>
          <a:p>
            <a:pPr marL="514350" indent="-514350">
              <a:buAutoNum type="arabicPeriod"/>
            </a:pPr>
            <a:r>
              <a:rPr lang="en-GB" dirty="0" smtClean="0">
                <a:solidFill>
                  <a:srgbClr val="7030A0"/>
                </a:solidFill>
                <a:latin typeface="Comic Sans MS" panose="030F0702030302020204" pitchFamily="66" charset="0"/>
              </a:rPr>
              <a:t>Extension work – Word search slide </a:t>
            </a:r>
            <a:r>
              <a:rPr lang="en-GB" dirty="0" smtClean="0">
                <a:solidFill>
                  <a:srgbClr val="7030A0"/>
                </a:solidFill>
                <a:latin typeface="Comic Sans MS" panose="030F0702030302020204" pitchFamily="66" charset="0"/>
              </a:rPr>
              <a:t>9</a:t>
            </a:r>
            <a:endParaRPr lang="en-GB" dirty="0" smtClean="0">
              <a:solidFill>
                <a:srgbClr val="7030A0"/>
              </a:solidFill>
              <a:latin typeface="Comic Sans MS" panose="030F0702030302020204" pitchFamily="66" charset="0"/>
            </a:endParaRPr>
          </a:p>
          <a:p>
            <a:pPr marL="514350" indent="-514350">
              <a:buAutoNum type="arabicPeriod"/>
            </a:pPr>
            <a:endParaRPr lang="en-GB" dirty="0" smtClean="0">
              <a:latin typeface="Comic Sans MS" panose="030F0702030302020204" pitchFamily="66" charset="0"/>
            </a:endParaRPr>
          </a:p>
          <a:p>
            <a:pPr marL="514350" indent="-514350">
              <a:buAutoNum type="arabicPeriod"/>
            </a:pPr>
            <a:endParaRPr lang="en-GB" dirty="0" smtClean="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56980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04543" y="2632708"/>
            <a:ext cx="2983413" cy="2419322"/>
          </a:xfrm>
          <a:prstGeom prst="rect">
            <a:avLst/>
          </a:prstGeom>
        </p:spPr>
      </p:pic>
      <p:sp>
        <p:nvSpPr>
          <p:cNvPr id="3" name="TextBox 2"/>
          <p:cNvSpPr txBox="1"/>
          <p:nvPr/>
        </p:nvSpPr>
        <p:spPr>
          <a:xfrm>
            <a:off x="4069347" y="757989"/>
            <a:ext cx="4168129" cy="523220"/>
          </a:xfrm>
          <a:prstGeom prst="rect">
            <a:avLst/>
          </a:prstGeom>
          <a:noFill/>
        </p:spPr>
        <p:txBody>
          <a:bodyPr wrap="none" rtlCol="0">
            <a:spAutoFit/>
          </a:bodyPr>
          <a:lstStyle/>
          <a:p>
            <a:r>
              <a:rPr lang="en-GB" sz="2800" b="1" dirty="0" smtClean="0">
                <a:solidFill>
                  <a:srgbClr val="FF0000"/>
                </a:solidFill>
                <a:latin typeface="Comic Sans MS" panose="030F0702030302020204" pitchFamily="66" charset="0"/>
              </a:rPr>
              <a:t>Why do we eat Food? </a:t>
            </a:r>
            <a:endParaRPr lang="en-GB" sz="2800" b="1" dirty="0">
              <a:solidFill>
                <a:srgbClr val="FF0000"/>
              </a:solidFill>
              <a:latin typeface="Comic Sans MS" panose="030F0702030302020204" pitchFamily="66" charset="0"/>
            </a:endParaRPr>
          </a:p>
        </p:txBody>
      </p:sp>
      <p:sp>
        <p:nvSpPr>
          <p:cNvPr id="5" name="TextBox 4"/>
          <p:cNvSpPr txBox="1"/>
          <p:nvPr/>
        </p:nvSpPr>
        <p:spPr>
          <a:xfrm>
            <a:off x="9398000" y="1281209"/>
            <a:ext cx="2578100" cy="3416320"/>
          </a:xfrm>
          <a:prstGeom prst="rect">
            <a:avLst/>
          </a:prstGeom>
          <a:noFill/>
        </p:spPr>
        <p:txBody>
          <a:bodyPr wrap="square" rtlCol="0">
            <a:spAutoFit/>
          </a:bodyPr>
          <a:lstStyle/>
          <a:p>
            <a:r>
              <a:rPr lang="en-GB" dirty="0" smtClean="0">
                <a:solidFill>
                  <a:srgbClr val="FF0000"/>
                </a:solidFill>
                <a:latin typeface="Comic Sans MS" panose="030F0702030302020204" pitchFamily="66" charset="0"/>
              </a:rPr>
              <a:t>KEY WORDS</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Health</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Energy</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Growth and Repair</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Warmth</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Keep us alive</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Resist infection</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Make us happy</a:t>
            </a:r>
          </a:p>
          <a:p>
            <a:pPr marL="285750" indent="-285750">
              <a:buFont typeface="Wingdings" panose="05000000000000000000" pitchFamily="2" charset="2"/>
              <a:buChar char="§"/>
            </a:pPr>
            <a:r>
              <a:rPr lang="en-GB" dirty="0" smtClean="0">
                <a:solidFill>
                  <a:srgbClr val="002060"/>
                </a:solidFill>
                <a:latin typeface="Comic Sans MS" panose="030F0702030302020204" pitchFamily="66" charset="0"/>
              </a:rPr>
              <a:t>To celebrate special times/traditions</a:t>
            </a:r>
          </a:p>
          <a:p>
            <a:endParaRPr lang="en-GB" dirty="0"/>
          </a:p>
        </p:txBody>
      </p:sp>
      <p:cxnSp>
        <p:nvCxnSpPr>
          <p:cNvPr id="7" name="Straight Arrow Connector 6"/>
          <p:cNvCxnSpPr/>
          <p:nvPr/>
        </p:nvCxnSpPr>
        <p:spPr>
          <a:xfrm flipV="1">
            <a:off x="6731000" y="1866900"/>
            <a:ext cx="1181100" cy="765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541865" y="1908758"/>
            <a:ext cx="1371600" cy="749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stretch>
            <a:fillRect/>
          </a:stretch>
        </p:blipFill>
        <p:spPr>
          <a:xfrm rot="2149008">
            <a:off x="7507110" y="2988856"/>
            <a:ext cx="1261981" cy="853514"/>
          </a:xfrm>
          <a:prstGeom prst="rect">
            <a:avLst/>
          </a:prstGeom>
        </p:spPr>
      </p:pic>
      <p:pic>
        <p:nvPicPr>
          <p:cNvPr id="12" name="Picture 11"/>
          <p:cNvPicPr>
            <a:picLocks noChangeAspect="1"/>
          </p:cNvPicPr>
          <p:nvPr/>
        </p:nvPicPr>
        <p:blipFill>
          <a:blip r:embed="rId4"/>
          <a:stretch>
            <a:fillRect/>
          </a:stretch>
        </p:blipFill>
        <p:spPr>
          <a:xfrm rot="1660453">
            <a:off x="7065769" y="4332640"/>
            <a:ext cx="1524132" cy="1438781"/>
          </a:xfrm>
          <a:prstGeom prst="rect">
            <a:avLst/>
          </a:prstGeom>
        </p:spPr>
      </p:pic>
      <p:pic>
        <p:nvPicPr>
          <p:cNvPr id="13" name="Picture 12"/>
          <p:cNvPicPr>
            <a:picLocks noChangeAspect="1"/>
          </p:cNvPicPr>
          <p:nvPr/>
        </p:nvPicPr>
        <p:blipFill>
          <a:blip r:embed="rId4"/>
          <a:stretch>
            <a:fillRect/>
          </a:stretch>
        </p:blipFill>
        <p:spPr>
          <a:xfrm rot="10800000">
            <a:off x="2703533" y="2627006"/>
            <a:ext cx="1524132" cy="1438781"/>
          </a:xfrm>
          <a:prstGeom prst="rect">
            <a:avLst/>
          </a:prstGeom>
        </p:spPr>
      </p:pic>
      <p:pic>
        <p:nvPicPr>
          <p:cNvPr id="14" name="Picture 13"/>
          <p:cNvPicPr>
            <a:picLocks noChangeAspect="1"/>
          </p:cNvPicPr>
          <p:nvPr/>
        </p:nvPicPr>
        <p:blipFill>
          <a:blip r:embed="rId5"/>
          <a:stretch>
            <a:fillRect/>
          </a:stretch>
        </p:blipFill>
        <p:spPr>
          <a:xfrm rot="20127417">
            <a:off x="3110100" y="3668426"/>
            <a:ext cx="1530229" cy="1438781"/>
          </a:xfrm>
          <a:prstGeom prst="rect">
            <a:avLst/>
          </a:prstGeom>
        </p:spPr>
      </p:pic>
      <p:pic>
        <p:nvPicPr>
          <p:cNvPr id="15" name="Picture 14"/>
          <p:cNvPicPr>
            <a:picLocks noChangeAspect="1"/>
          </p:cNvPicPr>
          <p:nvPr/>
        </p:nvPicPr>
        <p:blipFill>
          <a:blip r:embed="rId4"/>
          <a:stretch>
            <a:fillRect/>
          </a:stretch>
        </p:blipFill>
        <p:spPr>
          <a:xfrm rot="5105776">
            <a:off x="5167518" y="4845937"/>
            <a:ext cx="1524132" cy="1438781"/>
          </a:xfrm>
          <a:prstGeom prst="rect">
            <a:avLst/>
          </a:prstGeom>
        </p:spPr>
      </p:pic>
    </p:spTree>
    <p:extLst>
      <p:ext uri="{BB962C8B-B14F-4D97-AF65-F5344CB8AC3E}">
        <p14:creationId xmlns:p14="http://schemas.microsoft.com/office/powerpoint/2010/main" val="2066171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solidFill>
                  <a:prstClr val="black">
                    <a:tint val="75000"/>
                  </a:prstClr>
                </a:solidFill>
              </a:rPr>
              <a:pPr/>
              <a:t>4</a:t>
            </a:fld>
            <a:endParaRPr lang="en-GB" dirty="0">
              <a:solidFill>
                <a:prstClr val="black">
                  <a:tint val="75000"/>
                </a:prstClr>
              </a:solidFill>
            </a:endParaRPr>
          </a:p>
        </p:txBody>
      </p:sp>
      <p:pic>
        <p:nvPicPr>
          <p:cNvPr id="9218" name="Picture 2" descr="https://attachments.office.net/owa/lde-gay%40cirencesterkingshill.gloucs.sch.uk/service.svc/s/GetAttachmentThumbnail?id=AAMkADFjYWY3OWQzLWU5Y2MtNGIyYS1hMTAyLTgwNjZlYWIxYzY1YgBGAAAAAAA%2B5h5XeB58QIFIHCTuJDp4BwCabheOn9IDQJKRvL%2F4fQiWAAAAZQrJAADHt1AkYgwUT7hnwt3kwx0GAAAVao6tAAABEgAQAM6M79OOhPpJkNxkcyyS8BE%3D&amp;thumbnailType=2&amp;owa=outlook.office.com&amp;scriptVer=2020070601.02&amp;X-OWA-CANARY=DjNQ4q-YOEKPXBcHkeDNsBDDQzUYJ9gYL0QzHQrQoOVFGBAILa45gmRzqv9gw-TMRnm7J5SflJg.&amp;token=eyJhbGciOiJSUzI1NiIsImtpZCI6IjU2MzU4ODUyMzRCOTI1MkRERTAwNTc2NkQ5RDlGMjc2NTY1RjYzRTIiLCJ4NXQiOiJWaldJVWpTNUpTM2VBRmRtMmRueWRsWmZZLUkiLCJ0eXAiOiJKV1QifQ.eyJvcmlnaW4iOiJodHRwczovL291dGxvb2sub2ZmaWNlLmNvbSIsInVjIjoiZDZjODc5ZjJiYTZjNGMxZmEzNTg0YTZlYWRkY2ZhYTMiLCJzaWduaW5fc3RhdGUiOiJbXCJrbXNpXCJdIiwidmVyIjoiRXhjaGFuZ2UuQ2FsbGJhY2suVjEiLCJhcHBjdHhzZW5kZXIiOiJPd2FEb3dubG9hZEA5YjBhYzRjYi02ZDU1LTQ0YjktYThmMi0wY2Q0MTE2OTg5YTAiLCJpc3NyaW5nIjoiV1ciLCJhcHBjdHgiOiJ7XCJtc2V4Y2hwcm90XCI6XCJvd2FcIixcInByaW1hcnlzaWRcIjpcIlMtMS01LTIxLTIxOTM1OTA2OS0yODM0MDAzMzIwLTM5NjY1NDIxMi0xMjU2ODAxOVwiLFwicHVpZFwiOlwiMTE1MzkwNjY2MTI2ODEzNjQ5OVwiLFwib2lkXCI6XCI4MDcyZTg5Yy1hOTcxLTRiZDAtYjBkNi1lMjMwYmI5MjljYjVcIixcInNjb3BlXCI6XCJPd2FEb3dubG9hZFwifSIsIm5iZiI6MTU5NDYzNjI2MywiZXhwIjoxNTk0NjM2ODYzLCJpc3MiOiIwMDAwMDAwMi0wMDAwLTBmZjEtY2UwMC0wMDAwMDAwMDAwMDBAOWIwYWM0Y2ItNmQ1NS00NGI5LWE4ZjItMGNkNDExNjk4OWEwIiwiYXVkIjoiMDAwMDAwMDItMDAwMC0wZmYxLWNlMDAtMDAwMDAwMDAwMDAwL2F0dGFjaG1lbnRzLm9mZmljZS5uZXRAOWIwYWM0Y2ItNmQ1NS00NGI5LWE4ZjItMGNkNDExNjk4OWEwIiwiaGFwcCI6Im93YSJ9.DlrEroyWTNOlfX01gPYH5VHf61SOXZdmhzH2Y_o851_J8SJjCoI_-6M4UQmebfRZYShv3kVVmtYrKdDeV6qEfgZPgjHm3h6arJlBmjiWCOwjTrHt856QawXVyUilmaTKfyRadChXboWYVKu4Z-OSmd2OAR-qwF6StJO0aqxkNSXDyktvfqnAknGamaJdWNq8HyBA1KqBehIuTwcDG6YUbpj2GgFxLtC4DphgICfk4NSnY-Mg7Y4GPLIKmaXahNaXgfBKiOdT0RcS1ZQelSCRuyhL5NuDFM2sDwinfIfhfmDTmp52imZSWQI5VWB4F5EUV0O6GcyIzKkS5qL_Ps8xUQ&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92" y="654566"/>
            <a:ext cx="8315839" cy="6063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4594" y="466037"/>
            <a:ext cx="7536037" cy="369332"/>
          </a:xfrm>
          <a:prstGeom prst="rect">
            <a:avLst/>
          </a:prstGeom>
          <a:noFill/>
        </p:spPr>
        <p:txBody>
          <a:bodyPr wrap="none" rtlCol="0">
            <a:spAutoFit/>
          </a:bodyPr>
          <a:lstStyle/>
          <a:p>
            <a:r>
              <a:rPr lang="en-GB" b="1" dirty="0" smtClean="0">
                <a:solidFill>
                  <a:srgbClr val="FF0000"/>
                </a:solidFill>
                <a:latin typeface="Comic Sans MS" panose="030F0702030302020204" pitchFamily="66" charset="0"/>
              </a:rPr>
              <a:t>The body needs the following nutrients found I the food we eat </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53021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sz="2400" dirty="0" smtClean="0">
                <a:latin typeface="Comic Sans MS" panose="030F0702030302020204" pitchFamily="66" charset="0"/>
              </a:rPr>
              <a:t>Produce a informative poster to show the 5 main groups of nutrients.</a:t>
            </a:r>
            <a:r>
              <a:rPr lang="en-GB" sz="2400" dirty="0">
                <a:latin typeface="Comic Sans MS" panose="030F0702030302020204" pitchFamily="66" charset="0"/>
              </a:rPr>
              <a:t> </a:t>
            </a:r>
            <a:r>
              <a:rPr lang="en-GB" sz="2400" dirty="0" smtClean="0">
                <a:latin typeface="Comic Sans MS" panose="030F0702030302020204" pitchFamily="66" charset="0"/>
              </a:rPr>
              <a:t>Why we need those nutrients and where we can find them in our diet.</a:t>
            </a:r>
            <a:br>
              <a:rPr lang="en-GB" sz="2400" dirty="0" smtClean="0">
                <a:latin typeface="Comic Sans MS" panose="030F0702030302020204" pitchFamily="66" charset="0"/>
              </a:rPr>
            </a:br>
            <a:r>
              <a:rPr lang="en-GB" sz="2400" b="1" dirty="0" smtClean="0">
                <a:solidFill>
                  <a:srgbClr val="FF0000"/>
                </a:solidFill>
                <a:latin typeface="Comic Sans MS" panose="030F0702030302020204" pitchFamily="66" charset="0"/>
              </a:rPr>
              <a:t>Use slide 3 to help you.</a:t>
            </a:r>
            <a:endParaRPr lang="en-GB" sz="2400" b="1" dirty="0">
              <a:solidFill>
                <a:srgbClr val="FF0000"/>
              </a:solidFill>
              <a:latin typeface="Comic Sans MS" panose="030F0702030302020204" pitchFamily="66" charset="0"/>
            </a:endParaRPr>
          </a:p>
        </p:txBody>
      </p:sp>
      <p:sp>
        <p:nvSpPr>
          <p:cNvPr id="4" name="Content Placeholder 3"/>
          <p:cNvSpPr>
            <a:spLocks noGrp="1"/>
          </p:cNvSpPr>
          <p:nvPr>
            <p:ph idx="1"/>
          </p:nvPr>
        </p:nvSpPr>
        <p:spPr/>
        <p:txBody>
          <a:bodyPr/>
          <a:lstStyle/>
          <a:p>
            <a:r>
              <a:rPr lang="en-GB" dirty="0" smtClean="0">
                <a:latin typeface="Comic Sans MS" panose="030F0702030302020204" pitchFamily="66" charset="0"/>
              </a:rPr>
              <a:t>Your poster should have a title : </a:t>
            </a:r>
            <a:r>
              <a:rPr lang="en-GB" b="1" dirty="0" smtClean="0">
                <a:solidFill>
                  <a:srgbClr val="00B050"/>
                </a:solidFill>
                <a:latin typeface="Comic Sans MS" panose="030F0702030302020204" pitchFamily="66" charset="0"/>
              </a:rPr>
              <a:t>Nutrition</a:t>
            </a:r>
          </a:p>
          <a:p>
            <a:r>
              <a:rPr lang="en-GB" dirty="0" smtClean="0">
                <a:latin typeface="Comic Sans MS" panose="030F0702030302020204" pitchFamily="66" charset="0"/>
              </a:rPr>
              <a:t>Include the 5 main groups of nutrients: Carbohydrates – Proteins – fats – Vitamins and minerals – Fibre.</a:t>
            </a:r>
          </a:p>
          <a:p>
            <a:r>
              <a:rPr lang="en-GB" dirty="0" smtClean="0">
                <a:latin typeface="Comic Sans MS" panose="030F0702030302020204" pitchFamily="66" charset="0"/>
              </a:rPr>
              <a:t>Your poster should have a border and include images.</a:t>
            </a:r>
          </a:p>
          <a:p>
            <a:pPr marL="0" indent="0">
              <a:buNone/>
            </a:pPr>
            <a:r>
              <a:rPr lang="en-GB" dirty="0" smtClean="0">
                <a:latin typeface="Comic Sans MS" panose="030F0702030302020204" pitchFamily="66" charset="0"/>
              </a:rPr>
              <a:t>You could do your poster as a mind map, a table or make up your own design. It can be done free hand or on the computer.</a:t>
            </a:r>
            <a:endParaRPr lang="en-GB" dirty="0">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620B242D-6290-49E5-A6EF-D013109EBBA5}" type="slidenum">
              <a:rPr lang="en-GB" smtClean="0">
                <a:solidFill>
                  <a:prstClr val="black">
                    <a:tint val="75000"/>
                  </a:prstClr>
                </a:solidFill>
              </a:rPr>
              <a:pPr/>
              <a:t>5</a:t>
            </a:fld>
            <a:endParaRPr lang="en-GB"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4280101" y="4587692"/>
            <a:ext cx="2139881" cy="2133785"/>
          </a:xfrm>
          <a:prstGeom prst="rect">
            <a:avLst/>
          </a:prstGeom>
        </p:spPr>
      </p:pic>
    </p:spTree>
    <p:extLst>
      <p:ext uri="{BB962C8B-B14F-4D97-AF65-F5344CB8AC3E}">
        <p14:creationId xmlns:p14="http://schemas.microsoft.com/office/powerpoint/2010/main" val="70571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solidFill>
                  <a:prstClr val="black">
                    <a:tint val="75000"/>
                  </a:prstClr>
                </a:solidFill>
              </a:rPr>
              <a:pPr/>
              <a:t>6</a:t>
            </a:fld>
            <a:endParaRPr lang="en-GB" dirty="0">
              <a:solidFill>
                <a:prstClr val="black">
                  <a:tint val="75000"/>
                </a:prst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0346" y="310552"/>
            <a:ext cx="4875363" cy="6500484"/>
          </a:xfrm>
          <a:prstGeom prst="rect">
            <a:avLst/>
          </a:prstGeom>
        </p:spPr>
      </p:pic>
      <p:sp>
        <p:nvSpPr>
          <p:cNvPr id="4" name="TextBox 3"/>
          <p:cNvSpPr txBox="1"/>
          <p:nvPr/>
        </p:nvSpPr>
        <p:spPr>
          <a:xfrm>
            <a:off x="8453887" y="1362974"/>
            <a:ext cx="3381555" cy="1754326"/>
          </a:xfrm>
          <a:prstGeom prst="rect">
            <a:avLst/>
          </a:prstGeom>
          <a:noFill/>
        </p:spPr>
        <p:txBody>
          <a:bodyPr wrap="square" rtlCol="0">
            <a:spAutoFit/>
          </a:bodyPr>
          <a:lstStyle/>
          <a:p>
            <a:pPr algn="ctr"/>
            <a:r>
              <a:rPr lang="en-GB" b="1" dirty="0" smtClean="0"/>
              <a:t>This  is an example of  how you </a:t>
            </a:r>
          </a:p>
          <a:p>
            <a:pPr algn="ctr"/>
            <a:r>
              <a:rPr lang="en-GB" b="1" dirty="0" smtClean="0"/>
              <a:t>could do the poster.</a:t>
            </a:r>
          </a:p>
          <a:p>
            <a:pPr algn="ctr"/>
            <a:r>
              <a:rPr lang="en-GB" b="1" dirty="0" smtClean="0"/>
              <a:t>For each of the 5 nutrients - state what the nutrient is needed for by the body and which foods are a good supply of these nutrients.</a:t>
            </a:r>
            <a:endParaRPr lang="en-GB" b="1" dirty="0"/>
          </a:p>
        </p:txBody>
      </p:sp>
    </p:spTree>
    <p:extLst>
      <p:ext uri="{BB962C8B-B14F-4D97-AF65-F5344CB8AC3E}">
        <p14:creationId xmlns:p14="http://schemas.microsoft.com/office/powerpoint/2010/main" val="3608864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0716" y="6286120"/>
            <a:ext cx="5995183" cy="129460"/>
          </a:xfrm>
          <a:prstGeom prst="rect">
            <a:avLst/>
          </a:prstGeom>
        </p:spPr>
        <p:txBody>
          <a:bodyPr vert="horz" wrap="square" lIns="0" tIns="10860" rIns="0" bIns="0" rtlCol="0">
            <a:spAutoFit/>
          </a:bodyPr>
          <a:lstStyle/>
          <a:p>
            <a:pPr marL="10860" defTabSz="781903">
              <a:spcBef>
                <a:spcPts val="86"/>
              </a:spcBef>
            </a:pPr>
            <a:r>
              <a:rPr sz="770" spc="-4" dirty="0">
                <a:solidFill>
                  <a:prstClr val="black"/>
                </a:solidFill>
                <a:cs typeface="Calibri"/>
              </a:rPr>
              <a:t>This resource </a:t>
            </a:r>
            <a:r>
              <a:rPr sz="770" dirty="0">
                <a:solidFill>
                  <a:prstClr val="black"/>
                </a:solidFill>
                <a:cs typeface="Calibri"/>
              </a:rPr>
              <a:t>is </a:t>
            </a:r>
            <a:r>
              <a:rPr sz="770" spc="-4" dirty="0">
                <a:solidFill>
                  <a:prstClr val="black"/>
                </a:solidFill>
                <a:cs typeface="Calibri"/>
              </a:rPr>
              <a:t>designed </a:t>
            </a:r>
            <a:r>
              <a:rPr sz="770" dirty="0">
                <a:solidFill>
                  <a:prstClr val="black"/>
                </a:solidFill>
                <a:cs typeface="Calibri"/>
              </a:rPr>
              <a:t>for </a:t>
            </a:r>
            <a:r>
              <a:rPr sz="770" spc="-4" dirty="0">
                <a:solidFill>
                  <a:prstClr val="black"/>
                </a:solidFill>
                <a:cs typeface="Calibri"/>
              </a:rPr>
              <a:t>consumers who want </a:t>
            </a:r>
            <a:r>
              <a:rPr sz="770" dirty="0">
                <a:solidFill>
                  <a:prstClr val="black"/>
                </a:solidFill>
                <a:cs typeface="Calibri"/>
              </a:rPr>
              <a:t>to </a:t>
            </a:r>
            <a:r>
              <a:rPr sz="770" spc="-4" dirty="0">
                <a:solidFill>
                  <a:prstClr val="black"/>
                </a:solidFill>
                <a:cs typeface="Calibri"/>
              </a:rPr>
              <a:t>find </a:t>
            </a:r>
            <a:r>
              <a:rPr sz="770" dirty="0">
                <a:solidFill>
                  <a:prstClr val="black"/>
                </a:solidFill>
                <a:cs typeface="Calibri"/>
              </a:rPr>
              <a:t>out more</a:t>
            </a:r>
            <a:r>
              <a:rPr sz="770" spc="34" dirty="0">
                <a:solidFill>
                  <a:prstClr val="black"/>
                </a:solidFill>
                <a:cs typeface="Calibri"/>
              </a:rPr>
              <a:t> </a:t>
            </a:r>
            <a:r>
              <a:rPr sz="770" spc="-4" dirty="0">
                <a:solidFill>
                  <a:prstClr val="black"/>
                </a:solidFill>
                <a:cs typeface="Calibri"/>
              </a:rPr>
              <a:t>about healthy eating. </a:t>
            </a:r>
            <a:r>
              <a:rPr sz="770" dirty="0">
                <a:solidFill>
                  <a:prstClr val="black"/>
                </a:solidFill>
                <a:cs typeface="Calibri"/>
              </a:rPr>
              <a:t>Last </a:t>
            </a:r>
            <a:r>
              <a:rPr sz="770" spc="-4" dirty="0">
                <a:solidFill>
                  <a:prstClr val="black"/>
                </a:solidFill>
                <a:cs typeface="Calibri"/>
              </a:rPr>
              <a:t>reviewed October 2016. </a:t>
            </a:r>
            <a:r>
              <a:rPr sz="770" dirty="0">
                <a:solidFill>
                  <a:prstClr val="black"/>
                </a:solidFill>
                <a:cs typeface="Calibri"/>
              </a:rPr>
              <a:t>Next </a:t>
            </a:r>
            <a:r>
              <a:rPr sz="770" spc="-4" dirty="0">
                <a:solidFill>
                  <a:prstClr val="black"/>
                </a:solidFill>
                <a:cs typeface="Calibri"/>
              </a:rPr>
              <a:t>review </a:t>
            </a:r>
            <a:r>
              <a:rPr sz="770" dirty="0">
                <a:solidFill>
                  <a:prstClr val="black"/>
                </a:solidFill>
                <a:cs typeface="Calibri"/>
              </a:rPr>
              <a:t>due </a:t>
            </a:r>
            <a:r>
              <a:rPr sz="770" spc="-4" dirty="0">
                <a:solidFill>
                  <a:prstClr val="black"/>
                </a:solidFill>
                <a:cs typeface="Calibri"/>
              </a:rPr>
              <a:t>October 2019.</a:t>
            </a:r>
            <a:endParaRPr sz="770" dirty="0">
              <a:solidFill>
                <a:prstClr val="black"/>
              </a:solidFill>
              <a:cs typeface="Calibri"/>
            </a:endParaRPr>
          </a:p>
        </p:txBody>
      </p:sp>
      <p:sp>
        <p:nvSpPr>
          <p:cNvPr id="3" name="object 3"/>
          <p:cNvSpPr/>
          <p:nvPr/>
        </p:nvSpPr>
        <p:spPr>
          <a:xfrm>
            <a:off x="4119940" y="3919975"/>
            <a:ext cx="3061177" cy="2413495"/>
          </a:xfrm>
          <a:prstGeom prst="rect">
            <a:avLst/>
          </a:prstGeom>
          <a:blipFill>
            <a:blip r:embed="rId2" cstate="print"/>
            <a:stretch>
              <a:fillRect/>
            </a:stretch>
          </a:blipFill>
        </p:spPr>
        <p:txBody>
          <a:bodyPr wrap="square" lIns="0" tIns="0" rIns="0" bIns="0" rtlCol="0"/>
          <a:lstStyle/>
          <a:p>
            <a:pPr defTabSz="781903"/>
            <a:endParaRPr sz="1539" dirty="0">
              <a:solidFill>
                <a:prstClr val="black"/>
              </a:solidFill>
            </a:endParaRPr>
          </a:p>
        </p:txBody>
      </p:sp>
      <p:sp>
        <p:nvSpPr>
          <p:cNvPr id="4" name="object 4"/>
          <p:cNvSpPr/>
          <p:nvPr/>
        </p:nvSpPr>
        <p:spPr>
          <a:xfrm>
            <a:off x="4212466" y="4007288"/>
            <a:ext cx="2875146" cy="2239846"/>
          </a:xfrm>
          <a:prstGeom prst="rect">
            <a:avLst/>
          </a:prstGeom>
          <a:blipFill>
            <a:blip r:embed="rId3" cstate="print"/>
            <a:stretch>
              <a:fillRect/>
            </a:stretch>
          </a:blipFill>
        </p:spPr>
        <p:txBody>
          <a:bodyPr wrap="square" lIns="0" tIns="0" rIns="0" bIns="0" rtlCol="0"/>
          <a:lstStyle/>
          <a:p>
            <a:pPr defTabSz="781903"/>
            <a:endParaRPr sz="1539" dirty="0">
              <a:solidFill>
                <a:prstClr val="black"/>
              </a:solidFill>
            </a:endParaRPr>
          </a:p>
        </p:txBody>
      </p:sp>
      <p:sp>
        <p:nvSpPr>
          <p:cNvPr id="5" name="object 5"/>
          <p:cNvSpPr/>
          <p:nvPr/>
        </p:nvSpPr>
        <p:spPr>
          <a:xfrm>
            <a:off x="4212467" y="4007288"/>
            <a:ext cx="2875147" cy="2239846"/>
          </a:xfrm>
          <a:custGeom>
            <a:avLst/>
            <a:gdLst/>
            <a:ahLst/>
            <a:cxnLst/>
            <a:rect l="l" t="t" r="r" b="b"/>
            <a:pathLst>
              <a:path w="3362325" h="2619375">
                <a:moveTo>
                  <a:pt x="0" y="436625"/>
                </a:moveTo>
                <a:lnTo>
                  <a:pt x="2561" y="389045"/>
                </a:lnTo>
                <a:lnTo>
                  <a:pt x="10069" y="342950"/>
                </a:lnTo>
                <a:lnTo>
                  <a:pt x="22256" y="298606"/>
                </a:lnTo>
                <a:lnTo>
                  <a:pt x="38857" y="256280"/>
                </a:lnTo>
                <a:lnTo>
                  <a:pt x="59605" y="216238"/>
                </a:lnTo>
                <a:lnTo>
                  <a:pt x="84234" y="178746"/>
                </a:lnTo>
                <a:lnTo>
                  <a:pt x="112478" y="144071"/>
                </a:lnTo>
                <a:lnTo>
                  <a:pt x="144071" y="112478"/>
                </a:lnTo>
                <a:lnTo>
                  <a:pt x="178746" y="84234"/>
                </a:lnTo>
                <a:lnTo>
                  <a:pt x="216238" y="59605"/>
                </a:lnTo>
                <a:lnTo>
                  <a:pt x="256280" y="38857"/>
                </a:lnTo>
                <a:lnTo>
                  <a:pt x="298606" y="22256"/>
                </a:lnTo>
                <a:lnTo>
                  <a:pt x="342950" y="10069"/>
                </a:lnTo>
                <a:lnTo>
                  <a:pt x="389045" y="2561"/>
                </a:lnTo>
                <a:lnTo>
                  <a:pt x="436625" y="0"/>
                </a:lnTo>
                <a:lnTo>
                  <a:pt x="2925699" y="0"/>
                </a:lnTo>
                <a:lnTo>
                  <a:pt x="2973279" y="2561"/>
                </a:lnTo>
                <a:lnTo>
                  <a:pt x="3019374" y="10069"/>
                </a:lnTo>
                <a:lnTo>
                  <a:pt x="3063718" y="22256"/>
                </a:lnTo>
                <a:lnTo>
                  <a:pt x="3106044" y="38857"/>
                </a:lnTo>
                <a:lnTo>
                  <a:pt x="3146086" y="59605"/>
                </a:lnTo>
                <a:lnTo>
                  <a:pt x="3183578" y="84234"/>
                </a:lnTo>
                <a:lnTo>
                  <a:pt x="3218253" y="112478"/>
                </a:lnTo>
                <a:lnTo>
                  <a:pt x="3249846" y="144071"/>
                </a:lnTo>
                <a:lnTo>
                  <a:pt x="3278090" y="178746"/>
                </a:lnTo>
                <a:lnTo>
                  <a:pt x="3302719" y="216238"/>
                </a:lnTo>
                <a:lnTo>
                  <a:pt x="3323467" y="256280"/>
                </a:lnTo>
                <a:lnTo>
                  <a:pt x="3340068" y="298606"/>
                </a:lnTo>
                <a:lnTo>
                  <a:pt x="3352255" y="342950"/>
                </a:lnTo>
                <a:lnTo>
                  <a:pt x="3359763" y="389045"/>
                </a:lnTo>
                <a:lnTo>
                  <a:pt x="3362324" y="436625"/>
                </a:lnTo>
                <a:lnTo>
                  <a:pt x="3362324" y="2182799"/>
                </a:lnTo>
                <a:lnTo>
                  <a:pt x="3359763" y="2230368"/>
                </a:lnTo>
                <a:lnTo>
                  <a:pt x="3352255" y="2276454"/>
                </a:lnTo>
                <a:lnTo>
                  <a:pt x="3340068" y="2320789"/>
                </a:lnTo>
                <a:lnTo>
                  <a:pt x="3323467" y="2363108"/>
                </a:lnTo>
                <a:lnTo>
                  <a:pt x="3302719" y="2403145"/>
                </a:lnTo>
                <a:lnTo>
                  <a:pt x="3278090" y="2440633"/>
                </a:lnTo>
                <a:lnTo>
                  <a:pt x="3249846" y="2475306"/>
                </a:lnTo>
                <a:lnTo>
                  <a:pt x="3218253" y="2506897"/>
                </a:lnTo>
                <a:lnTo>
                  <a:pt x="3183578" y="2535140"/>
                </a:lnTo>
                <a:lnTo>
                  <a:pt x="3146086" y="2559768"/>
                </a:lnTo>
                <a:lnTo>
                  <a:pt x="3106044" y="2580516"/>
                </a:lnTo>
                <a:lnTo>
                  <a:pt x="3063718" y="2597117"/>
                </a:lnTo>
                <a:lnTo>
                  <a:pt x="3019374" y="2609305"/>
                </a:lnTo>
                <a:lnTo>
                  <a:pt x="2973279" y="2616813"/>
                </a:lnTo>
                <a:lnTo>
                  <a:pt x="2925699" y="2619375"/>
                </a:lnTo>
                <a:lnTo>
                  <a:pt x="436625" y="2619375"/>
                </a:lnTo>
                <a:lnTo>
                  <a:pt x="389045" y="2616813"/>
                </a:lnTo>
                <a:lnTo>
                  <a:pt x="342950" y="2609305"/>
                </a:lnTo>
                <a:lnTo>
                  <a:pt x="298606" y="2597117"/>
                </a:lnTo>
                <a:lnTo>
                  <a:pt x="256280" y="2580516"/>
                </a:lnTo>
                <a:lnTo>
                  <a:pt x="216238" y="2559768"/>
                </a:lnTo>
                <a:lnTo>
                  <a:pt x="178746" y="2535140"/>
                </a:lnTo>
                <a:lnTo>
                  <a:pt x="144071" y="2506897"/>
                </a:lnTo>
                <a:lnTo>
                  <a:pt x="112478" y="2475306"/>
                </a:lnTo>
                <a:lnTo>
                  <a:pt x="84234" y="2440633"/>
                </a:lnTo>
                <a:lnTo>
                  <a:pt x="59605" y="2403145"/>
                </a:lnTo>
                <a:lnTo>
                  <a:pt x="38857" y="2363108"/>
                </a:lnTo>
                <a:lnTo>
                  <a:pt x="22256" y="2320789"/>
                </a:lnTo>
                <a:lnTo>
                  <a:pt x="10069" y="2276454"/>
                </a:lnTo>
                <a:lnTo>
                  <a:pt x="2561" y="2230368"/>
                </a:lnTo>
                <a:lnTo>
                  <a:pt x="0" y="2182799"/>
                </a:lnTo>
                <a:lnTo>
                  <a:pt x="0" y="436625"/>
                </a:lnTo>
                <a:close/>
              </a:path>
            </a:pathLst>
          </a:custGeom>
          <a:ln w="19050">
            <a:solidFill>
              <a:srgbClr val="92D050"/>
            </a:solidFill>
          </a:ln>
        </p:spPr>
        <p:txBody>
          <a:bodyPr wrap="square" lIns="0" tIns="0" rIns="0" bIns="0" rtlCol="0"/>
          <a:lstStyle/>
          <a:p>
            <a:pPr defTabSz="781903"/>
            <a:endParaRPr sz="1539" dirty="0">
              <a:solidFill>
                <a:prstClr val="black"/>
              </a:solidFill>
            </a:endParaRPr>
          </a:p>
        </p:txBody>
      </p:sp>
      <p:sp>
        <p:nvSpPr>
          <p:cNvPr id="6" name="object 6"/>
          <p:cNvSpPr/>
          <p:nvPr/>
        </p:nvSpPr>
        <p:spPr>
          <a:xfrm>
            <a:off x="4329753" y="4163668"/>
            <a:ext cx="2640249" cy="1927408"/>
          </a:xfrm>
          <a:prstGeom prst="rect">
            <a:avLst/>
          </a:prstGeom>
          <a:blipFill>
            <a:blip r:embed="rId4" cstate="print"/>
            <a:stretch>
              <a:fillRect/>
            </a:stretch>
          </a:blipFill>
        </p:spPr>
        <p:txBody>
          <a:bodyPr wrap="square" lIns="0" tIns="0" rIns="0" bIns="0" rtlCol="0"/>
          <a:lstStyle/>
          <a:p>
            <a:pPr defTabSz="781903"/>
            <a:endParaRPr sz="1539" dirty="0">
              <a:solidFill>
                <a:prstClr val="black"/>
              </a:solidFill>
            </a:endParaRPr>
          </a:p>
        </p:txBody>
      </p:sp>
      <p:sp>
        <p:nvSpPr>
          <p:cNvPr id="7" name="object 7"/>
          <p:cNvSpPr/>
          <p:nvPr/>
        </p:nvSpPr>
        <p:spPr>
          <a:xfrm>
            <a:off x="4959190" y="4163669"/>
            <a:ext cx="1451094" cy="215676"/>
          </a:xfrm>
          <a:prstGeom prst="rect">
            <a:avLst/>
          </a:prstGeom>
          <a:blipFill>
            <a:blip r:embed="rId5" cstate="print"/>
            <a:stretch>
              <a:fillRect/>
            </a:stretch>
          </a:blipFill>
        </p:spPr>
        <p:txBody>
          <a:bodyPr wrap="square" lIns="0" tIns="0" rIns="0" bIns="0" rtlCol="0"/>
          <a:lstStyle/>
          <a:p>
            <a:pPr defTabSz="781903"/>
            <a:endParaRPr sz="1539" dirty="0">
              <a:solidFill>
                <a:prstClr val="black"/>
              </a:solidFill>
            </a:endParaRPr>
          </a:p>
        </p:txBody>
      </p:sp>
      <p:sp>
        <p:nvSpPr>
          <p:cNvPr id="8" name="object 8"/>
          <p:cNvSpPr txBox="1"/>
          <p:nvPr/>
        </p:nvSpPr>
        <p:spPr>
          <a:xfrm>
            <a:off x="4651749" y="4126888"/>
            <a:ext cx="1993327" cy="342031"/>
          </a:xfrm>
          <a:prstGeom prst="rect">
            <a:avLst/>
          </a:prstGeom>
        </p:spPr>
        <p:txBody>
          <a:bodyPr vert="horz" wrap="square" lIns="0" tIns="39638" rIns="0" bIns="0" rtlCol="0">
            <a:spAutoFit/>
          </a:bodyPr>
          <a:lstStyle/>
          <a:p>
            <a:pPr marL="3801" algn="ctr" defTabSz="781903">
              <a:spcBef>
                <a:spcPts val="312"/>
              </a:spcBef>
            </a:pPr>
            <a:r>
              <a:rPr sz="941" b="1" dirty="0">
                <a:solidFill>
                  <a:srgbClr val="404040"/>
                </a:solidFill>
                <a:latin typeface="Century Gothic"/>
                <a:cs typeface="Century Gothic"/>
              </a:rPr>
              <a:t>Why </a:t>
            </a:r>
            <a:r>
              <a:rPr sz="941" b="1" spc="-4" dirty="0">
                <a:solidFill>
                  <a:srgbClr val="404040"/>
                </a:solidFill>
                <a:latin typeface="Century Gothic"/>
                <a:cs typeface="Century Gothic"/>
              </a:rPr>
              <a:t>eat these</a:t>
            </a:r>
            <a:r>
              <a:rPr sz="941" b="1" spc="-21" dirty="0">
                <a:solidFill>
                  <a:srgbClr val="404040"/>
                </a:solidFill>
                <a:latin typeface="Century Gothic"/>
                <a:cs typeface="Century Gothic"/>
              </a:rPr>
              <a:t> </a:t>
            </a:r>
            <a:r>
              <a:rPr sz="941" b="1" spc="-4" dirty="0">
                <a:solidFill>
                  <a:srgbClr val="404040"/>
                </a:solidFill>
                <a:latin typeface="Century Gothic"/>
                <a:cs typeface="Century Gothic"/>
              </a:rPr>
              <a:t>foods?</a:t>
            </a:r>
            <a:endParaRPr sz="941" dirty="0">
              <a:solidFill>
                <a:prstClr val="black"/>
              </a:solidFill>
              <a:latin typeface="Century Gothic"/>
              <a:cs typeface="Century Gothic"/>
            </a:endParaRPr>
          </a:p>
          <a:p>
            <a:pPr algn="ctr" defTabSz="781903">
              <a:spcBef>
                <a:spcPts val="196"/>
              </a:spcBef>
            </a:pPr>
            <a:r>
              <a:rPr sz="855" b="1" spc="-9" dirty="0">
                <a:solidFill>
                  <a:srgbClr val="808080"/>
                </a:solidFill>
                <a:latin typeface="Century Gothic"/>
                <a:cs typeface="Century Gothic"/>
              </a:rPr>
              <a:t>Different </a:t>
            </a:r>
            <a:r>
              <a:rPr sz="855" b="1" spc="-4" dirty="0">
                <a:solidFill>
                  <a:srgbClr val="808080"/>
                </a:solidFill>
                <a:latin typeface="Century Gothic"/>
                <a:cs typeface="Century Gothic"/>
              </a:rPr>
              <a:t>fruit and vegetables</a:t>
            </a:r>
            <a:r>
              <a:rPr sz="855" b="1" dirty="0">
                <a:solidFill>
                  <a:srgbClr val="808080"/>
                </a:solidFill>
                <a:latin typeface="Century Gothic"/>
                <a:cs typeface="Century Gothic"/>
              </a:rPr>
              <a:t> </a:t>
            </a:r>
            <a:r>
              <a:rPr sz="855" b="1" spc="-4" dirty="0">
                <a:solidFill>
                  <a:srgbClr val="808080"/>
                </a:solidFill>
                <a:latin typeface="Century Gothic"/>
                <a:cs typeface="Century Gothic"/>
              </a:rPr>
              <a:t>contain:</a:t>
            </a:r>
            <a:endParaRPr sz="855" dirty="0">
              <a:solidFill>
                <a:prstClr val="black"/>
              </a:solidFill>
              <a:latin typeface="Century Gothic"/>
              <a:cs typeface="Century Gothic"/>
            </a:endParaRPr>
          </a:p>
        </p:txBody>
      </p:sp>
      <p:sp>
        <p:nvSpPr>
          <p:cNvPr id="9" name="object 9"/>
          <p:cNvSpPr/>
          <p:nvPr/>
        </p:nvSpPr>
        <p:spPr>
          <a:xfrm>
            <a:off x="4538262" y="4588519"/>
            <a:ext cx="748679" cy="226091"/>
          </a:xfrm>
          <a:prstGeom prst="rect">
            <a:avLst/>
          </a:prstGeom>
          <a:blipFill>
            <a:blip r:embed="rId6" cstate="print"/>
            <a:stretch>
              <a:fillRect/>
            </a:stretch>
          </a:blipFill>
        </p:spPr>
        <p:txBody>
          <a:bodyPr wrap="square" lIns="0" tIns="0" rIns="0" bIns="0" rtlCol="0"/>
          <a:lstStyle/>
          <a:p>
            <a:pPr defTabSz="781903"/>
            <a:endParaRPr sz="1539" dirty="0">
              <a:solidFill>
                <a:prstClr val="black"/>
              </a:solidFill>
            </a:endParaRPr>
          </a:p>
        </p:txBody>
      </p:sp>
      <p:sp>
        <p:nvSpPr>
          <p:cNvPr id="10" name="object 10"/>
          <p:cNvSpPr/>
          <p:nvPr/>
        </p:nvSpPr>
        <p:spPr>
          <a:xfrm>
            <a:off x="4538262" y="4879129"/>
            <a:ext cx="667881" cy="226091"/>
          </a:xfrm>
          <a:prstGeom prst="rect">
            <a:avLst/>
          </a:prstGeom>
          <a:blipFill>
            <a:blip r:embed="rId7" cstate="print"/>
            <a:stretch>
              <a:fillRect/>
            </a:stretch>
          </a:blipFill>
        </p:spPr>
        <p:txBody>
          <a:bodyPr wrap="square" lIns="0" tIns="0" rIns="0" bIns="0" rtlCol="0"/>
          <a:lstStyle/>
          <a:p>
            <a:pPr defTabSz="781903"/>
            <a:endParaRPr sz="1539" dirty="0">
              <a:solidFill>
                <a:prstClr val="black"/>
              </a:solidFill>
            </a:endParaRPr>
          </a:p>
        </p:txBody>
      </p:sp>
      <p:sp>
        <p:nvSpPr>
          <p:cNvPr id="11" name="object 11"/>
          <p:cNvSpPr/>
          <p:nvPr/>
        </p:nvSpPr>
        <p:spPr>
          <a:xfrm>
            <a:off x="4538263" y="5169738"/>
            <a:ext cx="448935" cy="226091"/>
          </a:xfrm>
          <a:prstGeom prst="rect">
            <a:avLst/>
          </a:prstGeom>
          <a:blipFill>
            <a:blip r:embed="rId8" cstate="print"/>
            <a:stretch>
              <a:fillRect/>
            </a:stretch>
          </a:blipFill>
        </p:spPr>
        <p:txBody>
          <a:bodyPr wrap="square" lIns="0" tIns="0" rIns="0" bIns="0" rtlCol="0"/>
          <a:lstStyle/>
          <a:p>
            <a:pPr defTabSz="781903"/>
            <a:endParaRPr sz="1539" dirty="0">
              <a:solidFill>
                <a:prstClr val="black"/>
              </a:solidFill>
            </a:endParaRPr>
          </a:p>
        </p:txBody>
      </p:sp>
      <p:sp>
        <p:nvSpPr>
          <p:cNvPr id="12" name="object 12"/>
          <p:cNvSpPr/>
          <p:nvPr/>
        </p:nvSpPr>
        <p:spPr>
          <a:xfrm>
            <a:off x="4538263" y="5461641"/>
            <a:ext cx="382473" cy="226091"/>
          </a:xfrm>
          <a:prstGeom prst="rect">
            <a:avLst/>
          </a:prstGeom>
          <a:blipFill>
            <a:blip r:embed="rId9" cstate="print"/>
            <a:stretch>
              <a:fillRect/>
            </a:stretch>
          </a:blipFill>
        </p:spPr>
        <p:txBody>
          <a:bodyPr wrap="square" lIns="0" tIns="0" rIns="0" bIns="0" rtlCol="0"/>
          <a:lstStyle/>
          <a:p>
            <a:pPr defTabSz="781903"/>
            <a:endParaRPr sz="1539" dirty="0">
              <a:solidFill>
                <a:prstClr val="black"/>
              </a:solidFill>
            </a:endParaRPr>
          </a:p>
        </p:txBody>
      </p:sp>
      <p:sp>
        <p:nvSpPr>
          <p:cNvPr id="13" name="object 13"/>
          <p:cNvSpPr/>
          <p:nvPr/>
        </p:nvSpPr>
        <p:spPr>
          <a:xfrm>
            <a:off x="4538261" y="5614113"/>
            <a:ext cx="650940" cy="226091"/>
          </a:xfrm>
          <a:prstGeom prst="rect">
            <a:avLst/>
          </a:prstGeom>
          <a:blipFill>
            <a:blip r:embed="rId10" cstate="print"/>
            <a:stretch>
              <a:fillRect/>
            </a:stretch>
          </a:blipFill>
        </p:spPr>
        <p:txBody>
          <a:bodyPr wrap="square" lIns="0" tIns="0" rIns="0" bIns="0" rtlCol="0"/>
          <a:lstStyle/>
          <a:p>
            <a:pPr defTabSz="781903"/>
            <a:endParaRPr sz="1539" dirty="0">
              <a:solidFill>
                <a:prstClr val="black"/>
              </a:solidFill>
            </a:endParaRPr>
          </a:p>
        </p:txBody>
      </p:sp>
      <p:sp>
        <p:nvSpPr>
          <p:cNvPr id="14" name="object 14"/>
          <p:cNvSpPr txBox="1"/>
          <p:nvPr/>
        </p:nvSpPr>
        <p:spPr>
          <a:xfrm>
            <a:off x="4593105" y="4587662"/>
            <a:ext cx="2249619" cy="1455377"/>
          </a:xfrm>
          <a:prstGeom prst="rect">
            <a:avLst/>
          </a:prstGeom>
        </p:spPr>
        <p:txBody>
          <a:bodyPr vert="horz" wrap="square" lIns="0" tIns="12488" rIns="0" bIns="0" rtlCol="0">
            <a:spAutoFit/>
          </a:bodyPr>
          <a:lstStyle/>
          <a:p>
            <a:pPr marL="10860" marR="27149" defTabSz="781903">
              <a:lnSpc>
                <a:spcPct val="116300"/>
              </a:lnSpc>
              <a:spcBef>
                <a:spcPts val="97"/>
              </a:spcBef>
            </a:pPr>
            <a:r>
              <a:rPr sz="855" b="1" spc="-4" dirty="0">
                <a:solidFill>
                  <a:prstClr val="black"/>
                </a:solidFill>
                <a:latin typeface="Century Gothic"/>
                <a:cs typeface="Century Gothic"/>
              </a:rPr>
              <a:t>Vitamin C - </a:t>
            </a:r>
            <a:r>
              <a:rPr sz="770" spc="-4" dirty="0">
                <a:solidFill>
                  <a:prstClr val="black"/>
                </a:solidFill>
                <a:latin typeface="Century Gothic"/>
                <a:cs typeface="Century Gothic"/>
              </a:rPr>
              <a:t>important </a:t>
            </a:r>
            <a:r>
              <a:rPr sz="770" dirty="0">
                <a:solidFill>
                  <a:prstClr val="black"/>
                </a:solidFill>
                <a:latin typeface="Century Gothic"/>
                <a:cs typeface="Century Gothic"/>
              </a:rPr>
              <a:t>for </a:t>
            </a:r>
            <a:r>
              <a:rPr sz="770" spc="-4" dirty="0">
                <a:solidFill>
                  <a:prstClr val="black"/>
                </a:solidFill>
                <a:latin typeface="Century Gothic"/>
                <a:cs typeface="Century Gothic"/>
              </a:rPr>
              <a:t>maintaining healthy  body</a:t>
            </a:r>
            <a:r>
              <a:rPr sz="770" spc="-9" dirty="0">
                <a:solidFill>
                  <a:prstClr val="black"/>
                </a:solidFill>
                <a:latin typeface="Century Gothic"/>
                <a:cs typeface="Century Gothic"/>
              </a:rPr>
              <a:t> </a:t>
            </a:r>
            <a:r>
              <a:rPr sz="770" spc="-4" dirty="0">
                <a:solidFill>
                  <a:prstClr val="black"/>
                </a:solidFill>
                <a:latin typeface="Century Gothic"/>
                <a:cs typeface="Century Gothic"/>
              </a:rPr>
              <a:t>tissues.</a:t>
            </a:r>
            <a:endParaRPr sz="770" dirty="0">
              <a:solidFill>
                <a:prstClr val="black"/>
              </a:solidFill>
              <a:latin typeface="Century Gothic"/>
              <a:cs typeface="Century Gothic"/>
            </a:endParaRPr>
          </a:p>
          <a:p>
            <a:pPr marL="10860" marR="212851" defTabSz="781903">
              <a:lnSpc>
                <a:spcPts val="1120"/>
              </a:lnSpc>
              <a:spcBef>
                <a:spcPts val="133"/>
              </a:spcBef>
            </a:pPr>
            <a:r>
              <a:rPr sz="855" b="1" spc="-4" dirty="0">
                <a:solidFill>
                  <a:prstClr val="black"/>
                </a:solidFill>
                <a:latin typeface="Century Gothic"/>
                <a:cs typeface="Century Gothic"/>
              </a:rPr>
              <a:t>Vitamin A </a:t>
            </a:r>
            <a:r>
              <a:rPr sz="770" b="1" dirty="0">
                <a:solidFill>
                  <a:prstClr val="black"/>
                </a:solidFill>
                <a:latin typeface="Century Gothic"/>
                <a:cs typeface="Century Gothic"/>
              </a:rPr>
              <a:t>- </a:t>
            </a:r>
            <a:r>
              <a:rPr sz="770" spc="-4" dirty="0">
                <a:solidFill>
                  <a:prstClr val="black"/>
                </a:solidFill>
                <a:latin typeface="Century Gothic"/>
                <a:cs typeface="Century Gothic"/>
              </a:rPr>
              <a:t>important </a:t>
            </a:r>
            <a:r>
              <a:rPr sz="770" dirty="0">
                <a:solidFill>
                  <a:prstClr val="black"/>
                </a:solidFill>
                <a:latin typeface="Century Gothic"/>
                <a:cs typeface="Century Gothic"/>
              </a:rPr>
              <a:t>for </a:t>
            </a:r>
            <a:r>
              <a:rPr sz="770" spc="-4" dirty="0">
                <a:solidFill>
                  <a:prstClr val="black"/>
                </a:solidFill>
                <a:latin typeface="Century Gothic"/>
                <a:cs typeface="Century Gothic"/>
              </a:rPr>
              <a:t>maintenance </a:t>
            </a:r>
            <a:r>
              <a:rPr sz="770" dirty="0">
                <a:solidFill>
                  <a:prstClr val="black"/>
                </a:solidFill>
                <a:latin typeface="Century Gothic"/>
                <a:cs typeface="Century Gothic"/>
              </a:rPr>
              <a:t>of  </a:t>
            </a:r>
            <a:r>
              <a:rPr sz="770" spc="-4" dirty="0">
                <a:solidFill>
                  <a:prstClr val="black"/>
                </a:solidFill>
                <a:latin typeface="Century Gothic"/>
                <a:cs typeface="Century Gothic"/>
              </a:rPr>
              <a:t>normal </a:t>
            </a:r>
            <a:r>
              <a:rPr sz="770" dirty="0">
                <a:solidFill>
                  <a:prstClr val="black"/>
                </a:solidFill>
                <a:latin typeface="Century Gothic"/>
                <a:cs typeface="Century Gothic"/>
              </a:rPr>
              <a:t>vision, </a:t>
            </a:r>
            <a:r>
              <a:rPr sz="770" spc="-4" dirty="0">
                <a:solidFill>
                  <a:prstClr val="black"/>
                </a:solidFill>
                <a:latin typeface="Century Gothic"/>
                <a:cs typeface="Century Gothic"/>
              </a:rPr>
              <a:t>skin and </a:t>
            </a:r>
            <a:r>
              <a:rPr sz="770" dirty="0">
                <a:solidFill>
                  <a:prstClr val="black"/>
                </a:solidFill>
                <a:latin typeface="Century Gothic"/>
                <a:cs typeface="Century Gothic"/>
              </a:rPr>
              <a:t>the </a:t>
            </a:r>
            <a:r>
              <a:rPr sz="770" spc="-4" dirty="0">
                <a:solidFill>
                  <a:prstClr val="black"/>
                </a:solidFill>
                <a:latin typeface="Century Gothic"/>
                <a:cs typeface="Century Gothic"/>
              </a:rPr>
              <a:t>immune</a:t>
            </a:r>
            <a:r>
              <a:rPr sz="770" spc="-60" dirty="0">
                <a:solidFill>
                  <a:prstClr val="black"/>
                </a:solidFill>
                <a:latin typeface="Century Gothic"/>
                <a:cs typeface="Century Gothic"/>
              </a:rPr>
              <a:t> </a:t>
            </a:r>
            <a:r>
              <a:rPr sz="770" spc="-4" dirty="0">
                <a:solidFill>
                  <a:prstClr val="black"/>
                </a:solidFill>
                <a:latin typeface="Century Gothic"/>
                <a:cs typeface="Century Gothic"/>
              </a:rPr>
              <a:t>system.</a:t>
            </a:r>
            <a:endParaRPr sz="770" dirty="0">
              <a:solidFill>
                <a:prstClr val="black"/>
              </a:solidFill>
              <a:latin typeface="Century Gothic"/>
              <a:cs typeface="Century Gothic"/>
            </a:endParaRPr>
          </a:p>
          <a:p>
            <a:pPr marL="10860" marR="240544" defTabSz="781903">
              <a:lnSpc>
                <a:spcPts val="1120"/>
              </a:lnSpc>
              <a:spcBef>
                <a:spcPts val="47"/>
              </a:spcBef>
            </a:pPr>
            <a:r>
              <a:rPr sz="855" b="1" spc="-4" dirty="0">
                <a:solidFill>
                  <a:prstClr val="black"/>
                </a:solidFill>
                <a:latin typeface="Century Gothic"/>
                <a:cs typeface="Century Gothic"/>
              </a:rPr>
              <a:t>Folate </a:t>
            </a:r>
            <a:r>
              <a:rPr sz="770" b="1" dirty="0">
                <a:solidFill>
                  <a:prstClr val="black"/>
                </a:solidFill>
                <a:latin typeface="Century Gothic"/>
                <a:cs typeface="Century Gothic"/>
              </a:rPr>
              <a:t>- </a:t>
            </a:r>
            <a:r>
              <a:rPr sz="770" spc="-4" dirty="0">
                <a:solidFill>
                  <a:prstClr val="black"/>
                </a:solidFill>
                <a:latin typeface="Century Gothic"/>
                <a:cs typeface="Century Gothic"/>
              </a:rPr>
              <a:t>important </a:t>
            </a:r>
            <a:r>
              <a:rPr sz="770" dirty="0">
                <a:solidFill>
                  <a:prstClr val="black"/>
                </a:solidFill>
                <a:latin typeface="Century Gothic"/>
                <a:cs typeface="Century Gothic"/>
              </a:rPr>
              <a:t>for </a:t>
            </a:r>
            <a:r>
              <a:rPr sz="770" spc="-4" dirty="0">
                <a:solidFill>
                  <a:prstClr val="black"/>
                </a:solidFill>
                <a:latin typeface="Century Gothic"/>
                <a:cs typeface="Century Gothic"/>
              </a:rPr>
              <a:t>normal and healthy  blood</a:t>
            </a:r>
            <a:r>
              <a:rPr sz="770" spc="-13" dirty="0">
                <a:solidFill>
                  <a:prstClr val="black"/>
                </a:solidFill>
                <a:latin typeface="Century Gothic"/>
                <a:cs typeface="Century Gothic"/>
              </a:rPr>
              <a:t> </a:t>
            </a:r>
            <a:r>
              <a:rPr sz="770" spc="-4" dirty="0">
                <a:solidFill>
                  <a:prstClr val="black"/>
                </a:solidFill>
                <a:latin typeface="Century Gothic"/>
                <a:cs typeface="Century Gothic"/>
              </a:rPr>
              <a:t>formation.</a:t>
            </a:r>
            <a:endParaRPr sz="770" dirty="0">
              <a:solidFill>
                <a:prstClr val="black"/>
              </a:solidFill>
              <a:latin typeface="Century Gothic"/>
              <a:cs typeface="Century Gothic"/>
            </a:endParaRPr>
          </a:p>
          <a:p>
            <a:pPr marL="10860" defTabSz="781903">
              <a:spcBef>
                <a:spcPts val="103"/>
              </a:spcBef>
            </a:pPr>
            <a:r>
              <a:rPr sz="855" b="1" spc="-4" dirty="0">
                <a:solidFill>
                  <a:prstClr val="black"/>
                </a:solidFill>
                <a:latin typeface="Century Gothic"/>
                <a:cs typeface="Century Gothic"/>
              </a:rPr>
              <a:t>Fibre </a:t>
            </a:r>
            <a:r>
              <a:rPr sz="770" dirty="0">
                <a:solidFill>
                  <a:prstClr val="black"/>
                </a:solidFill>
                <a:latin typeface="Century Gothic"/>
                <a:cs typeface="Century Gothic"/>
              </a:rPr>
              <a:t>– </a:t>
            </a:r>
            <a:r>
              <a:rPr sz="770" spc="-4" dirty="0">
                <a:solidFill>
                  <a:prstClr val="black"/>
                </a:solidFill>
                <a:latin typeface="Century Gothic"/>
                <a:cs typeface="Century Gothic"/>
              </a:rPr>
              <a:t>helps </a:t>
            </a:r>
            <a:r>
              <a:rPr sz="770" dirty="0">
                <a:solidFill>
                  <a:prstClr val="black"/>
                </a:solidFill>
                <a:latin typeface="Century Gothic"/>
                <a:cs typeface="Century Gothic"/>
              </a:rPr>
              <a:t>to </a:t>
            </a:r>
            <a:r>
              <a:rPr sz="770" spc="-4" dirty="0">
                <a:solidFill>
                  <a:prstClr val="black"/>
                </a:solidFill>
                <a:latin typeface="Century Gothic"/>
                <a:cs typeface="Century Gothic"/>
              </a:rPr>
              <a:t>maintain </a:t>
            </a:r>
            <a:r>
              <a:rPr sz="770" dirty="0">
                <a:solidFill>
                  <a:prstClr val="black"/>
                </a:solidFill>
                <a:latin typeface="Century Gothic"/>
                <a:cs typeface="Century Gothic"/>
              </a:rPr>
              <a:t>a </a:t>
            </a:r>
            <a:r>
              <a:rPr sz="770" spc="-4" dirty="0">
                <a:solidFill>
                  <a:prstClr val="black"/>
                </a:solidFill>
                <a:latin typeface="Century Gothic"/>
                <a:cs typeface="Century Gothic"/>
              </a:rPr>
              <a:t>healthy</a:t>
            </a:r>
            <a:r>
              <a:rPr sz="770" spc="-17" dirty="0">
                <a:solidFill>
                  <a:prstClr val="black"/>
                </a:solidFill>
                <a:latin typeface="Century Gothic"/>
                <a:cs typeface="Century Gothic"/>
              </a:rPr>
              <a:t> </a:t>
            </a:r>
            <a:r>
              <a:rPr sz="770" spc="-4" dirty="0">
                <a:solidFill>
                  <a:prstClr val="black"/>
                </a:solidFill>
                <a:latin typeface="Century Gothic"/>
                <a:cs typeface="Century Gothic"/>
              </a:rPr>
              <a:t>gut.</a:t>
            </a:r>
            <a:endParaRPr sz="770" dirty="0">
              <a:solidFill>
                <a:prstClr val="black"/>
              </a:solidFill>
              <a:latin typeface="Century Gothic"/>
              <a:cs typeface="Century Gothic"/>
            </a:endParaRPr>
          </a:p>
          <a:p>
            <a:pPr marL="10860" marR="4344" defTabSz="781903">
              <a:lnSpc>
                <a:spcPct val="117000"/>
              </a:lnSpc>
            </a:pPr>
            <a:r>
              <a:rPr sz="855" b="1" spc="-4" dirty="0">
                <a:solidFill>
                  <a:prstClr val="black"/>
                </a:solidFill>
                <a:latin typeface="Century Gothic"/>
                <a:cs typeface="Century Gothic"/>
              </a:rPr>
              <a:t>Potassium </a:t>
            </a:r>
            <a:r>
              <a:rPr sz="770" dirty="0">
                <a:solidFill>
                  <a:prstClr val="black"/>
                </a:solidFill>
                <a:latin typeface="Century Gothic"/>
                <a:cs typeface="Century Gothic"/>
              </a:rPr>
              <a:t>– </a:t>
            </a:r>
            <a:r>
              <a:rPr sz="770" spc="-4" dirty="0">
                <a:solidFill>
                  <a:prstClr val="black"/>
                </a:solidFill>
                <a:latin typeface="Century Gothic"/>
                <a:cs typeface="Century Gothic"/>
              </a:rPr>
              <a:t>helps </a:t>
            </a:r>
            <a:r>
              <a:rPr sz="770" dirty="0">
                <a:solidFill>
                  <a:prstClr val="black"/>
                </a:solidFill>
                <a:latin typeface="Century Gothic"/>
                <a:cs typeface="Century Gothic"/>
              </a:rPr>
              <a:t>to maintain a </a:t>
            </a:r>
            <a:r>
              <a:rPr sz="770" spc="-4" dirty="0">
                <a:solidFill>
                  <a:prstClr val="black"/>
                </a:solidFill>
                <a:latin typeface="Century Gothic"/>
                <a:cs typeface="Century Gothic"/>
              </a:rPr>
              <a:t>healthy blood  pressure and </a:t>
            </a:r>
            <a:r>
              <a:rPr sz="770" spc="4" dirty="0">
                <a:solidFill>
                  <a:prstClr val="black"/>
                </a:solidFill>
                <a:latin typeface="Century Gothic"/>
                <a:cs typeface="Century Gothic"/>
              </a:rPr>
              <a:t>is </a:t>
            </a:r>
            <a:r>
              <a:rPr sz="770" spc="-4" dirty="0">
                <a:solidFill>
                  <a:prstClr val="black"/>
                </a:solidFill>
                <a:latin typeface="Century Gothic"/>
                <a:cs typeface="Century Gothic"/>
              </a:rPr>
              <a:t>also important </a:t>
            </a:r>
            <a:r>
              <a:rPr sz="770" dirty="0">
                <a:solidFill>
                  <a:prstClr val="black"/>
                </a:solidFill>
                <a:latin typeface="Century Gothic"/>
                <a:cs typeface="Century Gothic"/>
              </a:rPr>
              <a:t>for the </a:t>
            </a:r>
            <a:r>
              <a:rPr sz="770" spc="-4" dirty="0">
                <a:solidFill>
                  <a:prstClr val="black"/>
                </a:solidFill>
                <a:latin typeface="Century Gothic"/>
                <a:cs typeface="Century Gothic"/>
              </a:rPr>
              <a:t>normal  functioning </a:t>
            </a:r>
            <a:r>
              <a:rPr sz="770" dirty="0">
                <a:solidFill>
                  <a:prstClr val="black"/>
                </a:solidFill>
                <a:latin typeface="Century Gothic"/>
                <a:cs typeface="Century Gothic"/>
              </a:rPr>
              <a:t>of the </a:t>
            </a:r>
            <a:r>
              <a:rPr sz="770" spc="-4" dirty="0">
                <a:solidFill>
                  <a:prstClr val="black"/>
                </a:solidFill>
                <a:latin typeface="Century Gothic"/>
                <a:cs typeface="Century Gothic"/>
              </a:rPr>
              <a:t>nervous</a:t>
            </a:r>
            <a:r>
              <a:rPr sz="770" spc="-13" dirty="0">
                <a:solidFill>
                  <a:prstClr val="black"/>
                </a:solidFill>
                <a:latin typeface="Century Gothic"/>
                <a:cs typeface="Century Gothic"/>
              </a:rPr>
              <a:t> </a:t>
            </a:r>
            <a:r>
              <a:rPr sz="770" spc="-4" dirty="0">
                <a:solidFill>
                  <a:prstClr val="black"/>
                </a:solidFill>
                <a:latin typeface="Century Gothic"/>
                <a:cs typeface="Century Gothic"/>
              </a:rPr>
              <a:t>system.</a:t>
            </a:r>
            <a:endParaRPr sz="770" dirty="0">
              <a:solidFill>
                <a:prstClr val="black"/>
              </a:solidFill>
              <a:latin typeface="Century Gothic"/>
              <a:cs typeface="Century Gothic"/>
            </a:endParaRPr>
          </a:p>
        </p:txBody>
      </p:sp>
      <p:sp>
        <p:nvSpPr>
          <p:cNvPr id="15" name="object 15"/>
          <p:cNvSpPr/>
          <p:nvPr/>
        </p:nvSpPr>
        <p:spPr>
          <a:xfrm>
            <a:off x="1956643" y="3776534"/>
            <a:ext cx="1982171" cy="1111748"/>
          </a:xfrm>
          <a:prstGeom prst="rect">
            <a:avLst/>
          </a:prstGeom>
          <a:blipFill>
            <a:blip r:embed="rId11" cstate="print"/>
            <a:stretch>
              <a:fillRect/>
            </a:stretch>
          </a:blipFill>
        </p:spPr>
        <p:txBody>
          <a:bodyPr wrap="square" lIns="0" tIns="0" rIns="0" bIns="0" rtlCol="0"/>
          <a:lstStyle/>
          <a:p>
            <a:pPr defTabSz="781903"/>
            <a:endParaRPr sz="1539" dirty="0">
              <a:solidFill>
                <a:prstClr val="black"/>
              </a:solidFill>
            </a:endParaRPr>
          </a:p>
        </p:txBody>
      </p:sp>
      <p:sp>
        <p:nvSpPr>
          <p:cNvPr id="16" name="object 16"/>
          <p:cNvSpPr/>
          <p:nvPr/>
        </p:nvSpPr>
        <p:spPr>
          <a:xfrm>
            <a:off x="1969689" y="3822236"/>
            <a:ext cx="1954774" cy="1012573"/>
          </a:xfrm>
          <a:prstGeom prst="rect">
            <a:avLst/>
          </a:prstGeom>
          <a:blipFill>
            <a:blip r:embed="rId12" cstate="print"/>
            <a:stretch>
              <a:fillRect/>
            </a:stretch>
          </a:blipFill>
        </p:spPr>
        <p:txBody>
          <a:bodyPr wrap="square" lIns="0" tIns="0" rIns="0" bIns="0" rtlCol="0"/>
          <a:lstStyle/>
          <a:p>
            <a:pPr defTabSz="781903"/>
            <a:endParaRPr sz="1539" dirty="0">
              <a:solidFill>
                <a:prstClr val="black"/>
              </a:solidFill>
            </a:endParaRPr>
          </a:p>
        </p:txBody>
      </p:sp>
      <p:sp>
        <p:nvSpPr>
          <p:cNvPr id="17" name="object 17"/>
          <p:cNvSpPr/>
          <p:nvPr/>
        </p:nvSpPr>
        <p:spPr>
          <a:xfrm>
            <a:off x="2004875" y="3784444"/>
            <a:ext cx="1889615" cy="1026257"/>
          </a:xfrm>
          <a:custGeom>
            <a:avLst/>
            <a:gdLst/>
            <a:ahLst/>
            <a:cxnLst/>
            <a:rect l="l" t="t" r="r" b="b"/>
            <a:pathLst>
              <a:path w="2209800" h="1200150">
                <a:moveTo>
                  <a:pt x="0" y="1200150"/>
                </a:moveTo>
                <a:lnTo>
                  <a:pt x="2209800" y="1200150"/>
                </a:lnTo>
                <a:lnTo>
                  <a:pt x="2209800" y="0"/>
                </a:lnTo>
                <a:lnTo>
                  <a:pt x="0" y="0"/>
                </a:lnTo>
                <a:lnTo>
                  <a:pt x="0" y="1200150"/>
                </a:lnTo>
                <a:close/>
              </a:path>
            </a:pathLst>
          </a:custGeom>
          <a:solidFill>
            <a:srgbClr val="F4F7EC"/>
          </a:solidFill>
        </p:spPr>
        <p:txBody>
          <a:bodyPr wrap="square" lIns="0" tIns="0" rIns="0" bIns="0" rtlCol="0"/>
          <a:lstStyle/>
          <a:p>
            <a:pPr defTabSz="781903"/>
            <a:endParaRPr sz="1539" dirty="0">
              <a:solidFill>
                <a:prstClr val="black"/>
              </a:solidFill>
            </a:endParaRPr>
          </a:p>
        </p:txBody>
      </p:sp>
      <p:sp>
        <p:nvSpPr>
          <p:cNvPr id="18" name="object 18"/>
          <p:cNvSpPr/>
          <p:nvPr/>
        </p:nvSpPr>
        <p:spPr>
          <a:xfrm>
            <a:off x="2004875" y="3784444"/>
            <a:ext cx="1889615" cy="1026257"/>
          </a:xfrm>
          <a:custGeom>
            <a:avLst/>
            <a:gdLst/>
            <a:ahLst/>
            <a:cxnLst/>
            <a:rect l="l" t="t" r="r" b="b"/>
            <a:pathLst>
              <a:path w="2209800" h="1200150">
                <a:moveTo>
                  <a:pt x="0" y="1200150"/>
                </a:moveTo>
                <a:lnTo>
                  <a:pt x="2209800" y="1200150"/>
                </a:lnTo>
                <a:lnTo>
                  <a:pt x="2209800" y="0"/>
                </a:lnTo>
                <a:lnTo>
                  <a:pt x="0" y="0"/>
                </a:lnTo>
                <a:lnTo>
                  <a:pt x="0" y="1200150"/>
                </a:lnTo>
                <a:close/>
              </a:path>
            </a:pathLst>
          </a:custGeom>
          <a:ln w="25400">
            <a:solidFill>
              <a:srgbClr val="9BBA58"/>
            </a:solidFill>
          </a:ln>
        </p:spPr>
        <p:txBody>
          <a:bodyPr wrap="square" lIns="0" tIns="0" rIns="0" bIns="0" rtlCol="0"/>
          <a:lstStyle/>
          <a:p>
            <a:pPr defTabSz="781903"/>
            <a:endParaRPr sz="1539" dirty="0">
              <a:solidFill>
                <a:prstClr val="black"/>
              </a:solidFill>
            </a:endParaRPr>
          </a:p>
        </p:txBody>
      </p:sp>
      <p:sp>
        <p:nvSpPr>
          <p:cNvPr id="19" name="object 19"/>
          <p:cNvSpPr txBox="1"/>
          <p:nvPr/>
        </p:nvSpPr>
        <p:spPr>
          <a:xfrm>
            <a:off x="2123029" y="3827775"/>
            <a:ext cx="1649612" cy="276083"/>
          </a:xfrm>
          <a:prstGeom prst="rect">
            <a:avLst/>
          </a:prstGeom>
        </p:spPr>
        <p:txBody>
          <a:bodyPr vert="horz" wrap="square" lIns="0" tIns="7602" rIns="0" bIns="0" rtlCol="0">
            <a:spAutoFit/>
          </a:bodyPr>
          <a:lstStyle/>
          <a:p>
            <a:pPr marL="10860" marR="4344" indent="96109" defTabSz="781903">
              <a:lnSpc>
                <a:spcPct val="102000"/>
              </a:lnSpc>
              <a:spcBef>
                <a:spcPts val="60"/>
              </a:spcBef>
            </a:pPr>
            <a:r>
              <a:rPr sz="855" spc="-4" dirty="0">
                <a:solidFill>
                  <a:prstClr val="black"/>
                </a:solidFill>
                <a:latin typeface="Century Gothic"/>
                <a:cs typeface="Century Gothic"/>
              </a:rPr>
              <a:t>Try a new fruit or vegetable  each week </a:t>
            </a:r>
            <a:r>
              <a:rPr sz="855" dirty="0">
                <a:solidFill>
                  <a:prstClr val="black"/>
                </a:solidFill>
                <a:latin typeface="Century Gothic"/>
                <a:cs typeface="Century Gothic"/>
              </a:rPr>
              <a:t>to </a:t>
            </a:r>
            <a:r>
              <a:rPr sz="855" spc="-4" dirty="0">
                <a:solidFill>
                  <a:prstClr val="black"/>
                </a:solidFill>
                <a:latin typeface="Century Gothic"/>
                <a:cs typeface="Century Gothic"/>
              </a:rPr>
              <a:t>increase</a:t>
            </a:r>
            <a:r>
              <a:rPr sz="855" spc="-26" dirty="0">
                <a:solidFill>
                  <a:prstClr val="black"/>
                </a:solidFill>
                <a:latin typeface="Century Gothic"/>
                <a:cs typeface="Century Gothic"/>
              </a:rPr>
              <a:t> </a:t>
            </a:r>
            <a:r>
              <a:rPr sz="855" spc="-4" dirty="0">
                <a:solidFill>
                  <a:prstClr val="black"/>
                </a:solidFill>
                <a:latin typeface="Century Gothic"/>
                <a:cs typeface="Century Gothic"/>
              </a:rPr>
              <a:t>variety.</a:t>
            </a:r>
            <a:endParaRPr sz="855" dirty="0">
              <a:solidFill>
                <a:prstClr val="black"/>
              </a:solidFill>
              <a:latin typeface="Century Gothic"/>
              <a:cs typeface="Century Gothic"/>
            </a:endParaRPr>
          </a:p>
        </p:txBody>
      </p:sp>
      <p:sp>
        <p:nvSpPr>
          <p:cNvPr id="20" name="object 20"/>
          <p:cNvSpPr txBox="1"/>
          <p:nvPr/>
        </p:nvSpPr>
        <p:spPr>
          <a:xfrm>
            <a:off x="2091754" y="4246422"/>
            <a:ext cx="1713143" cy="410287"/>
          </a:xfrm>
          <a:prstGeom prst="rect">
            <a:avLst/>
          </a:prstGeom>
        </p:spPr>
        <p:txBody>
          <a:bodyPr vert="horz" wrap="square" lIns="0" tIns="7602" rIns="0" bIns="0" rtlCol="0">
            <a:spAutoFit/>
          </a:bodyPr>
          <a:lstStyle/>
          <a:p>
            <a:pPr marL="10860" marR="4344" algn="ctr" defTabSz="781903">
              <a:lnSpc>
                <a:spcPct val="102000"/>
              </a:lnSpc>
              <a:spcBef>
                <a:spcPts val="60"/>
              </a:spcBef>
            </a:pPr>
            <a:r>
              <a:rPr sz="855" spc="-4" dirty="0">
                <a:solidFill>
                  <a:prstClr val="black"/>
                </a:solidFill>
                <a:latin typeface="Century Gothic"/>
                <a:cs typeface="Century Gothic"/>
              </a:rPr>
              <a:t>Why not pick </a:t>
            </a:r>
            <a:r>
              <a:rPr sz="855" b="1" spc="-4" dirty="0">
                <a:solidFill>
                  <a:prstClr val="black"/>
                </a:solidFill>
                <a:latin typeface="Century Gothic"/>
                <a:cs typeface="Century Gothic"/>
              </a:rPr>
              <a:t>seasonal </a:t>
            </a:r>
            <a:r>
              <a:rPr sz="855" spc="-4" dirty="0">
                <a:solidFill>
                  <a:prstClr val="black"/>
                </a:solidFill>
                <a:latin typeface="Century Gothic"/>
                <a:cs typeface="Century Gothic"/>
              </a:rPr>
              <a:t>fruits and  vegetables which are often  cheaper and </a:t>
            </a:r>
            <a:r>
              <a:rPr sz="855" dirty="0">
                <a:solidFill>
                  <a:prstClr val="black"/>
                </a:solidFill>
                <a:latin typeface="Century Gothic"/>
                <a:cs typeface="Century Gothic"/>
              </a:rPr>
              <a:t>taste </a:t>
            </a:r>
            <a:r>
              <a:rPr sz="855" spc="-4" dirty="0">
                <a:solidFill>
                  <a:prstClr val="black"/>
                </a:solidFill>
                <a:latin typeface="Century Gothic"/>
                <a:cs typeface="Century Gothic"/>
              </a:rPr>
              <a:t>the</a:t>
            </a:r>
            <a:r>
              <a:rPr sz="855" spc="-43" dirty="0">
                <a:solidFill>
                  <a:prstClr val="black"/>
                </a:solidFill>
                <a:latin typeface="Century Gothic"/>
                <a:cs typeface="Century Gothic"/>
              </a:rPr>
              <a:t> </a:t>
            </a:r>
            <a:r>
              <a:rPr sz="855" spc="-4" dirty="0">
                <a:solidFill>
                  <a:prstClr val="black"/>
                </a:solidFill>
                <a:latin typeface="Century Gothic"/>
                <a:cs typeface="Century Gothic"/>
              </a:rPr>
              <a:t>best.</a:t>
            </a:r>
            <a:endParaRPr sz="855" dirty="0">
              <a:solidFill>
                <a:prstClr val="black"/>
              </a:solidFill>
              <a:latin typeface="Century Gothic"/>
              <a:cs typeface="Century Gothic"/>
            </a:endParaRPr>
          </a:p>
        </p:txBody>
      </p:sp>
      <p:sp>
        <p:nvSpPr>
          <p:cNvPr id="21" name="object 21"/>
          <p:cNvSpPr/>
          <p:nvPr/>
        </p:nvSpPr>
        <p:spPr>
          <a:xfrm>
            <a:off x="8194957" y="2290962"/>
            <a:ext cx="2176389" cy="1178128"/>
          </a:xfrm>
          <a:prstGeom prst="rect">
            <a:avLst/>
          </a:prstGeom>
          <a:blipFill>
            <a:blip r:embed="rId13" cstate="print"/>
            <a:stretch>
              <a:fillRect/>
            </a:stretch>
          </a:blipFill>
        </p:spPr>
        <p:txBody>
          <a:bodyPr wrap="square" lIns="0" tIns="0" rIns="0" bIns="0" rtlCol="0"/>
          <a:lstStyle/>
          <a:p>
            <a:pPr defTabSz="781903"/>
            <a:endParaRPr sz="1539" dirty="0">
              <a:solidFill>
                <a:prstClr val="black"/>
              </a:solidFill>
            </a:endParaRPr>
          </a:p>
        </p:txBody>
      </p:sp>
      <p:sp>
        <p:nvSpPr>
          <p:cNvPr id="22" name="object 22"/>
          <p:cNvSpPr/>
          <p:nvPr/>
        </p:nvSpPr>
        <p:spPr>
          <a:xfrm>
            <a:off x="8266669" y="2353548"/>
            <a:ext cx="2036223" cy="1050148"/>
          </a:xfrm>
          <a:custGeom>
            <a:avLst/>
            <a:gdLst/>
            <a:ahLst/>
            <a:cxnLst/>
            <a:rect l="l" t="t" r="r" b="b"/>
            <a:pathLst>
              <a:path w="2381250" h="1228089">
                <a:moveTo>
                  <a:pt x="0" y="1228089"/>
                </a:moveTo>
                <a:lnTo>
                  <a:pt x="2381250" y="1228089"/>
                </a:lnTo>
                <a:lnTo>
                  <a:pt x="2381250" y="0"/>
                </a:lnTo>
                <a:lnTo>
                  <a:pt x="0" y="0"/>
                </a:lnTo>
                <a:lnTo>
                  <a:pt x="0" y="1228089"/>
                </a:lnTo>
                <a:close/>
              </a:path>
            </a:pathLst>
          </a:custGeom>
          <a:solidFill>
            <a:srgbClr val="F4F7EC"/>
          </a:solidFill>
        </p:spPr>
        <p:txBody>
          <a:bodyPr wrap="square" lIns="0" tIns="0" rIns="0" bIns="0" rtlCol="0"/>
          <a:lstStyle/>
          <a:p>
            <a:pPr defTabSz="781903"/>
            <a:endParaRPr sz="1539" dirty="0">
              <a:solidFill>
                <a:prstClr val="black"/>
              </a:solidFill>
            </a:endParaRPr>
          </a:p>
        </p:txBody>
      </p:sp>
      <p:sp>
        <p:nvSpPr>
          <p:cNvPr id="23" name="object 23"/>
          <p:cNvSpPr/>
          <p:nvPr/>
        </p:nvSpPr>
        <p:spPr>
          <a:xfrm>
            <a:off x="8266669" y="2353548"/>
            <a:ext cx="2036223" cy="1050148"/>
          </a:xfrm>
          <a:custGeom>
            <a:avLst/>
            <a:gdLst/>
            <a:ahLst/>
            <a:cxnLst/>
            <a:rect l="l" t="t" r="r" b="b"/>
            <a:pathLst>
              <a:path w="2381250" h="1228089">
                <a:moveTo>
                  <a:pt x="0" y="1228089"/>
                </a:moveTo>
                <a:lnTo>
                  <a:pt x="2381250" y="1228089"/>
                </a:lnTo>
                <a:lnTo>
                  <a:pt x="2381250" y="0"/>
                </a:lnTo>
                <a:lnTo>
                  <a:pt x="0" y="0"/>
                </a:lnTo>
                <a:lnTo>
                  <a:pt x="0" y="1228089"/>
                </a:lnTo>
                <a:close/>
              </a:path>
            </a:pathLst>
          </a:custGeom>
          <a:ln w="25400">
            <a:solidFill>
              <a:srgbClr val="9BBA58"/>
            </a:solidFill>
          </a:ln>
        </p:spPr>
        <p:txBody>
          <a:bodyPr wrap="square" lIns="0" tIns="0" rIns="0" bIns="0" rtlCol="0"/>
          <a:lstStyle/>
          <a:p>
            <a:pPr defTabSz="781903"/>
            <a:endParaRPr sz="1539" dirty="0">
              <a:solidFill>
                <a:prstClr val="black"/>
              </a:solidFill>
            </a:endParaRPr>
          </a:p>
        </p:txBody>
      </p:sp>
      <p:sp>
        <p:nvSpPr>
          <p:cNvPr id="24" name="object 24"/>
          <p:cNvSpPr/>
          <p:nvPr/>
        </p:nvSpPr>
        <p:spPr>
          <a:xfrm>
            <a:off x="8278398" y="2404373"/>
            <a:ext cx="2013417" cy="950020"/>
          </a:xfrm>
          <a:prstGeom prst="rect">
            <a:avLst/>
          </a:prstGeom>
          <a:blipFill>
            <a:blip r:embed="rId14" cstate="print"/>
            <a:stretch>
              <a:fillRect/>
            </a:stretch>
          </a:blipFill>
        </p:spPr>
        <p:txBody>
          <a:bodyPr wrap="square" lIns="0" tIns="0" rIns="0" bIns="0" rtlCol="0"/>
          <a:lstStyle/>
          <a:p>
            <a:pPr defTabSz="781903"/>
            <a:endParaRPr sz="1539" dirty="0">
              <a:solidFill>
                <a:prstClr val="black"/>
              </a:solidFill>
            </a:endParaRPr>
          </a:p>
        </p:txBody>
      </p:sp>
      <p:sp>
        <p:nvSpPr>
          <p:cNvPr id="25" name="object 25"/>
          <p:cNvSpPr txBox="1"/>
          <p:nvPr/>
        </p:nvSpPr>
        <p:spPr>
          <a:xfrm>
            <a:off x="8413277" y="2373986"/>
            <a:ext cx="1746265" cy="941278"/>
          </a:xfrm>
          <a:prstGeom prst="rect">
            <a:avLst/>
          </a:prstGeom>
        </p:spPr>
        <p:txBody>
          <a:bodyPr vert="horz" wrap="square" lIns="0" tIns="9774" rIns="0" bIns="0" rtlCol="0">
            <a:spAutoFit/>
          </a:bodyPr>
          <a:lstStyle/>
          <a:p>
            <a:pPr marL="10317" marR="4344" indent="-1629" algn="ctr" defTabSz="781903">
              <a:lnSpc>
                <a:spcPct val="117600"/>
              </a:lnSpc>
              <a:spcBef>
                <a:spcPts val="77"/>
              </a:spcBef>
            </a:pPr>
            <a:r>
              <a:rPr sz="855" dirty="0">
                <a:solidFill>
                  <a:prstClr val="black"/>
                </a:solidFill>
                <a:latin typeface="Century Gothic"/>
                <a:cs typeface="Century Gothic"/>
              </a:rPr>
              <a:t>If </a:t>
            </a:r>
            <a:r>
              <a:rPr sz="855" spc="-9" dirty="0">
                <a:solidFill>
                  <a:prstClr val="black"/>
                </a:solidFill>
                <a:latin typeface="Century Gothic"/>
                <a:cs typeface="Century Gothic"/>
              </a:rPr>
              <a:t>you </a:t>
            </a:r>
            <a:r>
              <a:rPr sz="855" spc="-4" dirty="0">
                <a:solidFill>
                  <a:prstClr val="black"/>
                </a:solidFill>
                <a:latin typeface="Century Gothic"/>
                <a:cs typeface="Century Gothic"/>
              </a:rPr>
              <a:t>don’t like chopped  vegetables, </a:t>
            </a:r>
            <a:r>
              <a:rPr sz="855" dirty="0">
                <a:solidFill>
                  <a:prstClr val="black"/>
                </a:solidFill>
                <a:latin typeface="Century Gothic"/>
                <a:cs typeface="Century Gothic"/>
              </a:rPr>
              <a:t>try </a:t>
            </a:r>
            <a:r>
              <a:rPr sz="855" spc="-4" dirty="0">
                <a:solidFill>
                  <a:prstClr val="black"/>
                </a:solidFill>
                <a:latin typeface="Century Gothic"/>
                <a:cs typeface="Century Gothic"/>
              </a:rPr>
              <a:t>grating carrots </a:t>
            </a:r>
            <a:r>
              <a:rPr sz="855" spc="-9" dirty="0">
                <a:solidFill>
                  <a:prstClr val="black"/>
                </a:solidFill>
                <a:latin typeface="Century Gothic"/>
                <a:cs typeface="Century Gothic"/>
              </a:rPr>
              <a:t>or  </a:t>
            </a:r>
            <a:r>
              <a:rPr sz="855" spc="-4" dirty="0">
                <a:solidFill>
                  <a:prstClr val="black"/>
                </a:solidFill>
                <a:latin typeface="Century Gothic"/>
                <a:cs typeface="Century Gothic"/>
              </a:rPr>
              <a:t>courgettes into </a:t>
            </a:r>
            <a:r>
              <a:rPr sz="855" spc="-9" dirty="0">
                <a:solidFill>
                  <a:prstClr val="black"/>
                </a:solidFill>
                <a:latin typeface="Century Gothic"/>
                <a:cs typeface="Century Gothic"/>
              </a:rPr>
              <a:t>your </a:t>
            </a:r>
            <a:r>
              <a:rPr sz="855" dirty="0">
                <a:solidFill>
                  <a:prstClr val="black"/>
                </a:solidFill>
                <a:latin typeface="Century Gothic"/>
                <a:cs typeface="Century Gothic"/>
              </a:rPr>
              <a:t>food to </a:t>
            </a:r>
            <a:r>
              <a:rPr sz="855" spc="-9" dirty="0">
                <a:solidFill>
                  <a:prstClr val="black"/>
                </a:solidFill>
                <a:latin typeface="Century Gothic"/>
                <a:cs typeface="Century Gothic"/>
              </a:rPr>
              <a:t>add  </a:t>
            </a:r>
            <a:r>
              <a:rPr sz="855" spc="-4" dirty="0">
                <a:solidFill>
                  <a:prstClr val="black"/>
                </a:solidFill>
                <a:latin typeface="Century Gothic"/>
                <a:cs typeface="Century Gothic"/>
              </a:rPr>
              <a:t>flavour and texture </a:t>
            </a:r>
            <a:r>
              <a:rPr sz="855" dirty="0">
                <a:solidFill>
                  <a:prstClr val="black"/>
                </a:solidFill>
                <a:latin typeface="Century Gothic"/>
                <a:cs typeface="Century Gothic"/>
              </a:rPr>
              <a:t>or </a:t>
            </a:r>
            <a:r>
              <a:rPr sz="855" spc="-4" dirty="0">
                <a:solidFill>
                  <a:prstClr val="black"/>
                </a:solidFill>
                <a:latin typeface="Century Gothic"/>
                <a:cs typeface="Century Gothic"/>
              </a:rPr>
              <a:t>make a  tomato </a:t>
            </a:r>
            <a:r>
              <a:rPr sz="855" spc="-9" dirty="0">
                <a:solidFill>
                  <a:prstClr val="black"/>
                </a:solidFill>
                <a:latin typeface="Century Gothic"/>
                <a:cs typeface="Century Gothic"/>
              </a:rPr>
              <a:t>sauce </a:t>
            </a:r>
            <a:r>
              <a:rPr sz="855" dirty="0">
                <a:solidFill>
                  <a:prstClr val="black"/>
                </a:solidFill>
                <a:latin typeface="Century Gothic"/>
                <a:cs typeface="Century Gothic"/>
              </a:rPr>
              <a:t>with </a:t>
            </a:r>
            <a:r>
              <a:rPr sz="855" spc="-9" dirty="0">
                <a:solidFill>
                  <a:prstClr val="black"/>
                </a:solidFill>
                <a:latin typeface="Century Gothic"/>
                <a:cs typeface="Century Gothic"/>
              </a:rPr>
              <a:t>added  </a:t>
            </a:r>
            <a:r>
              <a:rPr sz="855" spc="-4" dirty="0">
                <a:solidFill>
                  <a:prstClr val="black"/>
                </a:solidFill>
                <a:latin typeface="Century Gothic"/>
                <a:cs typeface="Century Gothic"/>
              </a:rPr>
              <a:t>vegetables and</a:t>
            </a:r>
            <a:r>
              <a:rPr sz="855" spc="-17" dirty="0">
                <a:solidFill>
                  <a:prstClr val="black"/>
                </a:solidFill>
                <a:latin typeface="Century Gothic"/>
                <a:cs typeface="Century Gothic"/>
              </a:rPr>
              <a:t> </a:t>
            </a:r>
            <a:r>
              <a:rPr sz="855" spc="-4" dirty="0">
                <a:solidFill>
                  <a:prstClr val="black"/>
                </a:solidFill>
                <a:latin typeface="Century Gothic"/>
                <a:cs typeface="Century Gothic"/>
              </a:rPr>
              <a:t>blend.</a:t>
            </a:r>
            <a:endParaRPr sz="855" dirty="0">
              <a:solidFill>
                <a:prstClr val="black"/>
              </a:solidFill>
              <a:latin typeface="Century Gothic"/>
              <a:cs typeface="Century Gothic"/>
            </a:endParaRPr>
          </a:p>
        </p:txBody>
      </p:sp>
      <p:sp>
        <p:nvSpPr>
          <p:cNvPr id="26" name="object 26"/>
          <p:cNvSpPr txBox="1">
            <a:spLocks noGrp="1"/>
          </p:cNvSpPr>
          <p:nvPr>
            <p:ph type="title"/>
          </p:nvPr>
        </p:nvSpPr>
        <p:spPr>
          <a:xfrm>
            <a:off x="2149094" y="577093"/>
            <a:ext cx="2844740" cy="353047"/>
          </a:xfrm>
          <a:prstGeom prst="rect">
            <a:avLst/>
          </a:prstGeom>
        </p:spPr>
        <p:txBody>
          <a:bodyPr vert="horz" wrap="square" lIns="0" tIns="10860" rIns="0" bIns="0" rtlCol="0">
            <a:spAutoFit/>
          </a:bodyPr>
          <a:lstStyle/>
          <a:p>
            <a:pPr marL="10860">
              <a:spcBef>
                <a:spcPts val="86"/>
              </a:spcBef>
            </a:pPr>
            <a:r>
              <a:rPr spc="-4" dirty="0"/>
              <a:t>Fruit and</a:t>
            </a:r>
            <a:r>
              <a:rPr spc="-60" dirty="0"/>
              <a:t> </a:t>
            </a:r>
            <a:r>
              <a:rPr spc="-4" dirty="0"/>
              <a:t>Vegetables</a:t>
            </a:r>
          </a:p>
        </p:txBody>
      </p:sp>
      <p:sp>
        <p:nvSpPr>
          <p:cNvPr id="27" name="object 27"/>
          <p:cNvSpPr/>
          <p:nvPr/>
        </p:nvSpPr>
        <p:spPr>
          <a:xfrm>
            <a:off x="1986630" y="501725"/>
            <a:ext cx="3166083" cy="602722"/>
          </a:xfrm>
          <a:prstGeom prst="rect">
            <a:avLst/>
          </a:prstGeom>
          <a:blipFill>
            <a:blip r:embed="rId15" cstate="print"/>
            <a:stretch>
              <a:fillRect/>
            </a:stretch>
          </a:blipFill>
        </p:spPr>
        <p:txBody>
          <a:bodyPr wrap="square" lIns="0" tIns="0" rIns="0" bIns="0" rtlCol="0"/>
          <a:lstStyle/>
          <a:p>
            <a:pPr defTabSz="781903"/>
            <a:endParaRPr sz="1539" dirty="0">
              <a:solidFill>
                <a:prstClr val="black"/>
              </a:solidFill>
            </a:endParaRPr>
          </a:p>
        </p:txBody>
      </p:sp>
      <p:sp>
        <p:nvSpPr>
          <p:cNvPr id="28" name="object 28"/>
          <p:cNvSpPr/>
          <p:nvPr/>
        </p:nvSpPr>
        <p:spPr>
          <a:xfrm>
            <a:off x="3946617" y="1062096"/>
            <a:ext cx="798200" cy="267803"/>
          </a:xfrm>
          <a:prstGeom prst="rect">
            <a:avLst/>
          </a:prstGeom>
          <a:blipFill>
            <a:blip r:embed="rId16" cstate="print"/>
            <a:stretch>
              <a:fillRect/>
            </a:stretch>
          </a:blipFill>
        </p:spPr>
        <p:txBody>
          <a:bodyPr wrap="square" lIns="0" tIns="0" rIns="0" bIns="0" rtlCol="0"/>
          <a:lstStyle/>
          <a:p>
            <a:pPr defTabSz="781903"/>
            <a:endParaRPr sz="1539" dirty="0">
              <a:solidFill>
                <a:prstClr val="black"/>
              </a:solidFill>
            </a:endParaRPr>
          </a:p>
        </p:txBody>
      </p:sp>
      <p:sp>
        <p:nvSpPr>
          <p:cNvPr id="29" name="object 29"/>
          <p:cNvSpPr txBox="1"/>
          <p:nvPr/>
        </p:nvSpPr>
        <p:spPr>
          <a:xfrm>
            <a:off x="1904096" y="1086637"/>
            <a:ext cx="5712285" cy="836192"/>
          </a:xfrm>
          <a:prstGeom prst="rect">
            <a:avLst/>
          </a:prstGeom>
        </p:spPr>
        <p:txBody>
          <a:bodyPr vert="horz" wrap="square" lIns="0" tIns="10860" rIns="0" bIns="0" rtlCol="0">
            <a:spAutoFit/>
          </a:bodyPr>
          <a:lstStyle/>
          <a:p>
            <a:pPr marL="280182" defTabSz="781903">
              <a:spcBef>
                <a:spcPts val="86"/>
              </a:spcBef>
            </a:pPr>
            <a:r>
              <a:rPr sz="855" spc="-4" dirty="0">
                <a:solidFill>
                  <a:prstClr val="black"/>
                </a:solidFill>
                <a:latin typeface="Century Gothic"/>
                <a:cs typeface="Century Gothic"/>
              </a:rPr>
              <a:t>We should be trying </a:t>
            </a:r>
            <a:r>
              <a:rPr sz="855" dirty="0">
                <a:solidFill>
                  <a:prstClr val="black"/>
                </a:solidFill>
                <a:latin typeface="Century Gothic"/>
                <a:cs typeface="Century Gothic"/>
              </a:rPr>
              <a:t>to </a:t>
            </a:r>
            <a:r>
              <a:rPr sz="855" spc="-4" dirty="0">
                <a:solidFill>
                  <a:prstClr val="black"/>
                </a:solidFill>
                <a:latin typeface="Century Gothic"/>
                <a:cs typeface="Century Gothic"/>
              </a:rPr>
              <a:t>eat at least </a:t>
            </a:r>
            <a:r>
              <a:rPr sz="1026" b="1" dirty="0">
                <a:solidFill>
                  <a:prstClr val="black"/>
                </a:solidFill>
                <a:latin typeface="Century Gothic"/>
                <a:cs typeface="Century Gothic"/>
              </a:rPr>
              <a:t>5 </a:t>
            </a:r>
            <a:r>
              <a:rPr sz="1026" b="1" spc="-9" dirty="0">
                <a:solidFill>
                  <a:prstClr val="black"/>
                </a:solidFill>
                <a:latin typeface="Century Gothic"/>
                <a:cs typeface="Century Gothic"/>
              </a:rPr>
              <a:t>portions </a:t>
            </a:r>
            <a:r>
              <a:rPr sz="855" spc="-4" dirty="0">
                <a:solidFill>
                  <a:prstClr val="black"/>
                </a:solidFill>
                <a:latin typeface="Century Gothic"/>
                <a:cs typeface="Century Gothic"/>
              </a:rPr>
              <a:t>of a variety </a:t>
            </a:r>
            <a:r>
              <a:rPr sz="855" dirty="0">
                <a:solidFill>
                  <a:prstClr val="black"/>
                </a:solidFill>
                <a:latin typeface="Century Gothic"/>
                <a:cs typeface="Century Gothic"/>
              </a:rPr>
              <a:t>of </a:t>
            </a:r>
            <a:r>
              <a:rPr sz="855" spc="-4" dirty="0">
                <a:solidFill>
                  <a:prstClr val="black"/>
                </a:solidFill>
                <a:latin typeface="Century Gothic"/>
                <a:cs typeface="Century Gothic"/>
              </a:rPr>
              <a:t>fruits and vegetables every</a:t>
            </a:r>
            <a:r>
              <a:rPr sz="855" spc="86" dirty="0">
                <a:solidFill>
                  <a:prstClr val="black"/>
                </a:solidFill>
                <a:latin typeface="Century Gothic"/>
                <a:cs typeface="Century Gothic"/>
              </a:rPr>
              <a:t> </a:t>
            </a:r>
            <a:r>
              <a:rPr sz="855" dirty="0">
                <a:solidFill>
                  <a:prstClr val="black"/>
                </a:solidFill>
                <a:latin typeface="Century Gothic"/>
                <a:cs typeface="Century Gothic"/>
              </a:rPr>
              <a:t>day.</a:t>
            </a:r>
          </a:p>
          <a:p>
            <a:pPr marL="206336" indent="-195476" defTabSz="781903">
              <a:spcBef>
                <a:spcPts val="1052"/>
              </a:spcBef>
              <a:buFont typeface="Wingdings"/>
              <a:buChar char=""/>
              <a:tabLst>
                <a:tab pos="206336" algn="l"/>
              </a:tabLst>
            </a:pPr>
            <a:r>
              <a:rPr sz="855" spc="-4" dirty="0">
                <a:solidFill>
                  <a:prstClr val="black"/>
                </a:solidFill>
                <a:latin typeface="Century Gothic"/>
                <a:cs typeface="Century Gothic"/>
              </a:rPr>
              <a:t>Fruit and vegetables should make </a:t>
            </a:r>
            <a:r>
              <a:rPr sz="855" spc="-9" dirty="0">
                <a:solidFill>
                  <a:prstClr val="black"/>
                </a:solidFill>
                <a:latin typeface="Century Gothic"/>
                <a:cs typeface="Century Gothic"/>
              </a:rPr>
              <a:t>up </a:t>
            </a:r>
            <a:r>
              <a:rPr sz="855" spc="-4" dirty="0">
                <a:solidFill>
                  <a:prstClr val="black"/>
                </a:solidFill>
                <a:latin typeface="Century Gothic"/>
                <a:cs typeface="Century Gothic"/>
              </a:rPr>
              <a:t>just over a </a:t>
            </a:r>
            <a:r>
              <a:rPr sz="855" dirty="0">
                <a:solidFill>
                  <a:prstClr val="black"/>
                </a:solidFill>
                <a:latin typeface="Century Gothic"/>
                <a:cs typeface="Century Gothic"/>
              </a:rPr>
              <a:t>third </a:t>
            </a:r>
            <a:r>
              <a:rPr sz="855" spc="-4" dirty="0">
                <a:solidFill>
                  <a:prstClr val="black"/>
                </a:solidFill>
                <a:latin typeface="Century Gothic"/>
                <a:cs typeface="Century Gothic"/>
              </a:rPr>
              <a:t>of </a:t>
            </a:r>
            <a:r>
              <a:rPr sz="855" dirty="0">
                <a:solidFill>
                  <a:prstClr val="black"/>
                </a:solidFill>
                <a:latin typeface="Century Gothic"/>
                <a:cs typeface="Century Gothic"/>
              </a:rPr>
              <a:t>what we </a:t>
            </a:r>
            <a:r>
              <a:rPr sz="855" spc="-4" dirty="0">
                <a:solidFill>
                  <a:prstClr val="black"/>
                </a:solidFill>
                <a:latin typeface="Century Gothic"/>
                <a:cs typeface="Century Gothic"/>
              </a:rPr>
              <a:t>eat </a:t>
            </a:r>
            <a:r>
              <a:rPr sz="855" spc="-9" dirty="0">
                <a:solidFill>
                  <a:prstClr val="black"/>
                </a:solidFill>
                <a:latin typeface="Century Gothic"/>
                <a:cs typeface="Century Gothic"/>
              </a:rPr>
              <a:t>each</a:t>
            </a:r>
            <a:r>
              <a:rPr sz="855" spc="30" dirty="0">
                <a:solidFill>
                  <a:prstClr val="black"/>
                </a:solidFill>
                <a:latin typeface="Century Gothic"/>
                <a:cs typeface="Century Gothic"/>
              </a:rPr>
              <a:t> </a:t>
            </a:r>
            <a:r>
              <a:rPr sz="855" spc="-4" dirty="0">
                <a:solidFill>
                  <a:prstClr val="black"/>
                </a:solidFill>
                <a:latin typeface="Century Gothic"/>
                <a:cs typeface="Century Gothic"/>
              </a:rPr>
              <a:t>day.</a:t>
            </a:r>
            <a:endParaRPr sz="855" dirty="0">
              <a:solidFill>
                <a:prstClr val="black"/>
              </a:solidFill>
              <a:latin typeface="Century Gothic"/>
              <a:cs typeface="Century Gothic"/>
            </a:endParaRPr>
          </a:p>
          <a:p>
            <a:pPr marL="206336" indent="-195476" defTabSz="781903">
              <a:spcBef>
                <a:spcPts val="21"/>
              </a:spcBef>
              <a:buFont typeface="Wingdings"/>
              <a:buChar char=""/>
              <a:tabLst>
                <a:tab pos="206336" algn="l"/>
              </a:tabLst>
            </a:pPr>
            <a:r>
              <a:rPr sz="855" spc="-4" dirty="0">
                <a:solidFill>
                  <a:prstClr val="black"/>
                </a:solidFill>
                <a:latin typeface="Century Gothic"/>
                <a:cs typeface="Century Gothic"/>
              </a:rPr>
              <a:t>They can provide </a:t>
            </a:r>
            <a:r>
              <a:rPr sz="855" dirty="0">
                <a:solidFill>
                  <a:prstClr val="black"/>
                </a:solidFill>
                <a:latin typeface="Century Gothic"/>
                <a:cs typeface="Century Gothic"/>
              </a:rPr>
              <a:t>fibre, and </a:t>
            </a:r>
            <a:r>
              <a:rPr sz="855" spc="-4" dirty="0">
                <a:solidFill>
                  <a:prstClr val="black"/>
                </a:solidFill>
                <a:latin typeface="Century Gothic"/>
                <a:cs typeface="Century Gothic"/>
              </a:rPr>
              <a:t>lots </a:t>
            </a:r>
            <a:r>
              <a:rPr sz="855" spc="-9" dirty="0">
                <a:solidFill>
                  <a:prstClr val="black"/>
                </a:solidFill>
                <a:latin typeface="Century Gothic"/>
                <a:cs typeface="Century Gothic"/>
              </a:rPr>
              <a:t>of </a:t>
            </a:r>
            <a:r>
              <a:rPr sz="855" spc="-4" dirty="0">
                <a:solidFill>
                  <a:prstClr val="black"/>
                </a:solidFill>
                <a:latin typeface="Century Gothic"/>
                <a:cs typeface="Century Gothic"/>
              </a:rPr>
              <a:t>essential vitamins and minerals.</a:t>
            </a:r>
            <a:endParaRPr sz="855" dirty="0">
              <a:solidFill>
                <a:prstClr val="black"/>
              </a:solidFill>
              <a:latin typeface="Century Gothic"/>
              <a:cs typeface="Century Gothic"/>
            </a:endParaRPr>
          </a:p>
          <a:p>
            <a:pPr marL="206336" indent="-195476" defTabSz="781903">
              <a:spcBef>
                <a:spcPts val="30"/>
              </a:spcBef>
              <a:buFont typeface="Wingdings"/>
              <a:buChar char=""/>
              <a:tabLst>
                <a:tab pos="206336" algn="l"/>
              </a:tabLst>
            </a:pPr>
            <a:r>
              <a:rPr sz="855" spc="-4" dirty="0">
                <a:solidFill>
                  <a:prstClr val="black"/>
                </a:solidFill>
                <a:latin typeface="Century Gothic"/>
                <a:cs typeface="Century Gothic"/>
              </a:rPr>
              <a:t>Eating lots </a:t>
            </a:r>
            <a:r>
              <a:rPr sz="855" spc="-9" dirty="0">
                <a:solidFill>
                  <a:prstClr val="black"/>
                </a:solidFill>
                <a:latin typeface="Century Gothic"/>
                <a:cs typeface="Century Gothic"/>
              </a:rPr>
              <a:t>of </a:t>
            </a:r>
            <a:r>
              <a:rPr sz="855" dirty="0">
                <a:solidFill>
                  <a:prstClr val="black"/>
                </a:solidFill>
                <a:latin typeface="Century Gothic"/>
                <a:cs typeface="Century Gothic"/>
              </a:rPr>
              <a:t>them </a:t>
            </a:r>
            <a:r>
              <a:rPr sz="855" spc="-4" dirty="0">
                <a:solidFill>
                  <a:prstClr val="black"/>
                </a:solidFill>
                <a:latin typeface="Century Gothic"/>
                <a:cs typeface="Century Gothic"/>
              </a:rPr>
              <a:t>may help you maintain a healthy </a:t>
            </a:r>
            <a:r>
              <a:rPr sz="855" dirty="0">
                <a:solidFill>
                  <a:prstClr val="black"/>
                </a:solidFill>
                <a:latin typeface="Century Gothic"/>
                <a:cs typeface="Century Gothic"/>
              </a:rPr>
              <a:t>weight </a:t>
            </a:r>
            <a:r>
              <a:rPr sz="855" spc="-4" dirty="0">
                <a:solidFill>
                  <a:prstClr val="black"/>
                </a:solidFill>
                <a:latin typeface="Century Gothic"/>
                <a:cs typeface="Century Gothic"/>
              </a:rPr>
              <a:t>– they are naturally low in calories and</a:t>
            </a:r>
            <a:r>
              <a:rPr sz="855" spc="107" dirty="0">
                <a:solidFill>
                  <a:prstClr val="black"/>
                </a:solidFill>
                <a:latin typeface="Century Gothic"/>
                <a:cs typeface="Century Gothic"/>
              </a:rPr>
              <a:t> </a:t>
            </a:r>
            <a:r>
              <a:rPr sz="855" spc="-4" dirty="0">
                <a:solidFill>
                  <a:prstClr val="black"/>
                </a:solidFill>
                <a:latin typeface="Century Gothic"/>
                <a:cs typeface="Century Gothic"/>
              </a:rPr>
              <a:t>fat!</a:t>
            </a:r>
            <a:endParaRPr sz="855" dirty="0">
              <a:solidFill>
                <a:prstClr val="black"/>
              </a:solidFill>
              <a:latin typeface="Century Gothic"/>
              <a:cs typeface="Century Gothic"/>
            </a:endParaRPr>
          </a:p>
          <a:p>
            <a:pPr marL="206336" indent="-195476" defTabSz="781903">
              <a:spcBef>
                <a:spcPts val="21"/>
              </a:spcBef>
              <a:buFont typeface="Wingdings"/>
              <a:buChar char=""/>
              <a:tabLst>
                <a:tab pos="206336" algn="l"/>
              </a:tabLst>
            </a:pPr>
            <a:r>
              <a:rPr sz="855" spc="-4" dirty="0">
                <a:solidFill>
                  <a:prstClr val="black"/>
                </a:solidFill>
                <a:latin typeface="Century Gothic"/>
                <a:cs typeface="Century Gothic"/>
              </a:rPr>
              <a:t>Try and choose lots </a:t>
            </a:r>
            <a:r>
              <a:rPr sz="855" spc="-9" dirty="0">
                <a:solidFill>
                  <a:prstClr val="black"/>
                </a:solidFill>
                <a:latin typeface="Century Gothic"/>
                <a:cs typeface="Century Gothic"/>
              </a:rPr>
              <a:t>of </a:t>
            </a:r>
            <a:r>
              <a:rPr sz="855" spc="-4" dirty="0">
                <a:solidFill>
                  <a:prstClr val="black"/>
                </a:solidFill>
                <a:latin typeface="Century Gothic"/>
                <a:cs typeface="Century Gothic"/>
              </a:rPr>
              <a:t>different coloured fruits and </a:t>
            </a:r>
            <a:r>
              <a:rPr sz="855" spc="-9" dirty="0">
                <a:solidFill>
                  <a:prstClr val="black"/>
                </a:solidFill>
                <a:latin typeface="Century Gothic"/>
                <a:cs typeface="Century Gothic"/>
              </a:rPr>
              <a:t>veg </a:t>
            </a:r>
            <a:r>
              <a:rPr sz="855" spc="-4" dirty="0">
                <a:solidFill>
                  <a:prstClr val="black"/>
                </a:solidFill>
                <a:latin typeface="Century Gothic"/>
                <a:cs typeface="Century Gothic"/>
              </a:rPr>
              <a:t>– different kinds contain different combinations</a:t>
            </a:r>
            <a:r>
              <a:rPr sz="855" spc="201" dirty="0">
                <a:solidFill>
                  <a:prstClr val="black"/>
                </a:solidFill>
                <a:latin typeface="Century Gothic"/>
                <a:cs typeface="Century Gothic"/>
              </a:rPr>
              <a:t> </a:t>
            </a:r>
            <a:r>
              <a:rPr sz="855" spc="-9" dirty="0">
                <a:solidFill>
                  <a:prstClr val="black"/>
                </a:solidFill>
                <a:latin typeface="Century Gothic"/>
                <a:cs typeface="Century Gothic"/>
              </a:rPr>
              <a:t>of</a:t>
            </a:r>
            <a:endParaRPr sz="855" dirty="0">
              <a:solidFill>
                <a:prstClr val="black"/>
              </a:solidFill>
              <a:latin typeface="Century Gothic"/>
              <a:cs typeface="Century Gothic"/>
            </a:endParaRPr>
          </a:p>
        </p:txBody>
      </p:sp>
      <p:sp>
        <p:nvSpPr>
          <p:cNvPr id="30" name="object 30"/>
          <p:cNvSpPr txBox="1"/>
          <p:nvPr/>
        </p:nvSpPr>
        <p:spPr>
          <a:xfrm>
            <a:off x="2099574" y="1911878"/>
            <a:ext cx="2733969"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important nutrients </a:t>
            </a:r>
            <a:r>
              <a:rPr sz="855" spc="-9" dirty="0">
                <a:solidFill>
                  <a:prstClr val="black"/>
                </a:solidFill>
                <a:latin typeface="Century Gothic"/>
                <a:cs typeface="Century Gothic"/>
              </a:rPr>
              <a:t>our </a:t>
            </a:r>
            <a:r>
              <a:rPr sz="855" spc="-4" dirty="0">
                <a:solidFill>
                  <a:prstClr val="black"/>
                </a:solidFill>
                <a:latin typeface="Century Gothic"/>
                <a:cs typeface="Century Gothic"/>
              </a:rPr>
              <a:t>bodies need </a:t>
            </a:r>
            <a:r>
              <a:rPr sz="855" dirty="0">
                <a:solidFill>
                  <a:prstClr val="black"/>
                </a:solidFill>
                <a:latin typeface="Century Gothic"/>
                <a:cs typeface="Century Gothic"/>
              </a:rPr>
              <a:t>to </a:t>
            </a:r>
            <a:r>
              <a:rPr sz="855" spc="-4" dirty="0">
                <a:solidFill>
                  <a:prstClr val="black"/>
                </a:solidFill>
                <a:latin typeface="Century Gothic"/>
                <a:cs typeface="Century Gothic"/>
              </a:rPr>
              <a:t>stay</a:t>
            </a:r>
            <a:r>
              <a:rPr sz="855" spc="21" dirty="0">
                <a:solidFill>
                  <a:prstClr val="black"/>
                </a:solidFill>
                <a:latin typeface="Century Gothic"/>
                <a:cs typeface="Century Gothic"/>
              </a:rPr>
              <a:t> </a:t>
            </a:r>
            <a:r>
              <a:rPr sz="855" spc="-4" dirty="0">
                <a:solidFill>
                  <a:prstClr val="black"/>
                </a:solidFill>
                <a:latin typeface="Century Gothic"/>
                <a:cs typeface="Century Gothic"/>
              </a:rPr>
              <a:t>healthy.</a:t>
            </a:r>
            <a:endParaRPr sz="855" dirty="0">
              <a:solidFill>
                <a:prstClr val="black"/>
              </a:solidFill>
              <a:latin typeface="Century Gothic"/>
              <a:cs typeface="Century Gothic"/>
            </a:endParaRPr>
          </a:p>
        </p:txBody>
      </p:sp>
      <p:sp>
        <p:nvSpPr>
          <p:cNvPr id="31" name="object 31"/>
          <p:cNvSpPr/>
          <p:nvPr/>
        </p:nvSpPr>
        <p:spPr>
          <a:xfrm>
            <a:off x="2170379" y="2171646"/>
            <a:ext cx="2440210" cy="149866"/>
          </a:xfrm>
          <a:custGeom>
            <a:avLst/>
            <a:gdLst/>
            <a:ahLst/>
            <a:cxnLst/>
            <a:rect l="l" t="t" r="r" b="b"/>
            <a:pathLst>
              <a:path w="2853690" h="175260">
                <a:moveTo>
                  <a:pt x="0" y="175260"/>
                </a:moveTo>
                <a:lnTo>
                  <a:pt x="2853562" y="175260"/>
                </a:lnTo>
                <a:lnTo>
                  <a:pt x="2853562" y="0"/>
                </a:lnTo>
                <a:lnTo>
                  <a:pt x="0" y="0"/>
                </a:lnTo>
                <a:lnTo>
                  <a:pt x="0" y="175260"/>
                </a:lnTo>
                <a:close/>
              </a:path>
            </a:pathLst>
          </a:custGeom>
          <a:solidFill>
            <a:srgbClr val="9BBA58"/>
          </a:solidFill>
        </p:spPr>
        <p:txBody>
          <a:bodyPr wrap="square" lIns="0" tIns="0" rIns="0" bIns="0" rtlCol="0"/>
          <a:lstStyle/>
          <a:p>
            <a:pPr defTabSz="781903"/>
            <a:endParaRPr sz="1539" dirty="0">
              <a:solidFill>
                <a:prstClr val="black"/>
              </a:solidFill>
            </a:endParaRPr>
          </a:p>
        </p:txBody>
      </p:sp>
      <p:sp>
        <p:nvSpPr>
          <p:cNvPr id="32" name="object 32"/>
          <p:cNvSpPr/>
          <p:nvPr/>
        </p:nvSpPr>
        <p:spPr>
          <a:xfrm>
            <a:off x="2223810" y="2171647"/>
            <a:ext cx="2328353" cy="133033"/>
          </a:xfrm>
          <a:custGeom>
            <a:avLst/>
            <a:gdLst/>
            <a:ahLst/>
            <a:cxnLst/>
            <a:rect l="l" t="t" r="r" b="b"/>
            <a:pathLst>
              <a:path w="2722879" h="155575">
                <a:moveTo>
                  <a:pt x="0" y="155448"/>
                </a:moveTo>
                <a:lnTo>
                  <a:pt x="2722499" y="155448"/>
                </a:lnTo>
                <a:lnTo>
                  <a:pt x="2722499" y="0"/>
                </a:lnTo>
                <a:lnTo>
                  <a:pt x="0" y="0"/>
                </a:lnTo>
                <a:lnTo>
                  <a:pt x="0" y="155448"/>
                </a:lnTo>
                <a:close/>
              </a:path>
            </a:pathLst>
          </a:custGeom>
          <a:solidFill>
            <a:srgbClr val="9BBA58"/>
          </a:solidFill>
        </p:spPr>
        <p:txBody>
          <a:bodyPr wrap="square" lIns="0" tIns="0" rIns="0" bIns="0" rtlCol="0"/>
          <a:lstStyle/>
          <a:p>
            <a:pPr defTabSz="781903"/>
            <a:endParaRPr sz="1539" dirty="0">
              <a:solidFill>
                <a:prstClr val="black"/>
              </a:solidFill>
            </a:endParaRPr>
          </a:p>
        </p:txBody>
      </p:sp>
      <p:sp>
        <p:nvSpPr>
          <p:cNvPr id="33" name="object 33"/>
          <p:cNvSpPr txBox="1"/>
          <p:nvPr/>
        </p:nvSpPr>
        <p:spPr>
          <a:xfrm>
            <a:off x="3022442" y="2163392"/>
            <a:ext cx="728696" cy="141992"/>
          </a:xfrm>
          <a:prstGeom prst="rect">
            <a:avLst/>
          </a:prstGeom>
        </p:spPr>
        <p:txBody>
          <a:bodyPr vert="horz" wrap="square" lIns="0" tIns="10317" rIns="0" bIns="0" rtlCol="0">
            <a:spAutoFit/>
          </a:bodyPr>
          <a:lstStyle/>
          <a:p>
            <a:pPr marL="10860" defTabSz="781903">
              <a:spcBef>
                <a:spcPts val="81"/>
              </a:spcBef>
            </a:pPr>
            <a:r>
              <a:rPr sz="855" b="1" spc="-4" dirty="0">
                <a:solidFill>
                  <a:srgbClr val="FFFFFF"/>
                </a:solidFill>
                <a:latin typeface="Century Gothic"/>
                <a:cs typeface="Century Gothic"/>
              </a:rPr>
              <a:t>What</a:t>
            </a:r>
            <a:r>
              <a:rPr sz="855" b="1" spc="-56" dirty="0">
                <a:solidFill>
                  <a:srgbClr val="FFFFFF"/>
                </a:solidFill>
                <a:latin typeface="Century Gothic"/>
                <a:cs typeface="Century Gothic"/>
              </a:rPr>
              <a:t> </a:t>
            </a:r>
            <a:r>
              <a:rPr sz="855" b="1" spc="-4" dirty="0">
                <a:solidFill>
                  <a:srgbClr val="FFFFFF"/>
                </a:solidFill>
                <a:latin typeface="Century Gothic"/>
                <a:cs typeface="Century Gothic"/>
              </a:rPr>
              <a:t>counts?</a:t>
            </a:r>
            <a:endParaRPr sz="855" dirty="0">
              <a:solidFill>
                <a:prstClr val="black"/>
              </a:solidFill>
              <a:latin typeface="Century Gothic"/>
              <a:cs typeface="Century Gothic"/>
            </a:endParaRPr>
          </a:p>
        </p:txBody>
      </p:sp>
      <p:sp>
        <p:nvSpPr>
          <p:cNvPr id="34" name="object 34"/>
          <p:cNvSpPr/>
          <p:nvPr/>
        </p:nvSpPr>
        <p:spPr>
          <a:xfrm>
            <a:off x="2967927" y="2171125"/>
            <a:ext cx="902454" cy="147889"/>
          </a:xfrm>
          <a:prstGeom prst="rect">
            <a:avLst/>
          </a:prstGeom>
          <a:blipFill>
            <a:blip r:embed="rId17" cstate="print"/>
            <a:stretch>
              <a:fillRect/>
            </a:stretch>
          </a:blipFill>
        </p:spPr>
        <p:txBody>
          <a:bodyPr wrap="square" lIns="0" tIns="0" rIns="0" bIns="0" rtlCol="0"/>
          <a:lstStyle/>
          <a:p>
            <a:pPr defTabSz="781903"/>
            <a:endParaRPr sz="1539" dirty="0">
              <a:solidFill>
                <a:prstClr val="black"/>
              </a:solidFill>
            </a:endParaRPr>
          </a:p>
        </p:txBody>
      </p:sp>
      <p:sp>
        <p:nvSpPr>
          <p:cNvPr id="35" name="object 35"/>
          <p:cNvSpPr/>
          <p:nvPr/>
        </p:nvSpPr>
        <p:spPr>
          <a:xfrm>
            <a:off x="4610479" y="2171646"/>
            <a:ext cx="1841832" cy="149866"/>
          </a:xfrm>
          <a:custGeom>
            <a:avLst/>
            <a:gdLst/>
            <a:ahLst/>
            <a:cxnLst/>
            <a:rect l="l" t="t" r="r" b="b"/>
            <a:pathLst>
              <a:path w="2153920" h="175260">
                <a:moveTo>
                  <a:pt x="0" y="175260"/>
                </a:moveTo>
                <a:lnTo>
                  <a:pt x="2153666" y="175260"/>
                </a:lnTo>
                <a:lnTo>
                  <a:pt x="2153666" y="0"/>
                </a:lnTo>
                <a:lnTo>
                  <a:pt x="0" y="0"/>
                </a:lnTo>
                <a:lnTo>
                  <a:pt x="0" y="175260"/>
                </a:lnTo>
                <a:close/>
              </a:path>
            </a:pathLst>
          </a:custGeom>
          <a:solidFill>
            <a:srgbClr val="9BBA58"/>
          </a:solidFill>
        </p:spPr>
        <p:txBody>
          <a:bodyPr wrap="square" lIns="0" tIns="0" rIns="0" bIns="0" rtlCol="0"/>
          <a:lstStyle/>
          <a:p>
            <a:pPr defTabSz="781903"/>
            <a:endParaRPr sz="1539" dirty="0">
              <a:solidFill>
                <a:prstClr val="black"/>
              </a:solidFill>
            </a:endParaRPr>
          </a:p>
        </p:txBody>
      </p:sp>
      <p:sp>
        <p:nvSpPr>
          <p:cNvPr id="36" name="object 36"/>
          <p:cNvSpPr/>
          <p:nvPr/>
        </p:nvSpPr>
        <p:spPr>
          <a:xfrm>
            <a:off x="4669124" y="2171647"/>
            <a:ext cx="1729975" cy="133033"/>
          </a:xfrm>
          <a:custGeom>
            <a:avLst/>
            <a:gdLst/>
            <a:ahLst/>
            <a:cxnLst/>
            <a:rect l="l" t="t" r="r" b="b"/>
            <a:pathLst>
              <a:path w="2023110" h="155575">
                <a:moveTo>
                  <a:pt x="0" y="155448"/>
                </a:moveTo>
                <a:lnTo>
                  <a:pt x="2022602" y="155448"/>
                </a:lnTo>
                <a:lnTo>
                  <a:pt x="2022602" y="0"/>
                </a:lnTo>
                <a:lnTo>
                  <a:pt x="0" y="0"/>
                </a:lnTo>
                <a:lnTo>
                  <a:pt x="0" y="155448"/>
                </a:lnTo>
                <a:close/>
              </a:path>
            </a:pathLst>
          </a:custGeom>
          <a:solidFill>
            <a:srgbClr val="9BBA58"/>
          </a:solidFill>
        </p:spPr>
        <p:txBody>
          <a:bodyPr wrap="square" lIns="0" tIns="0" rIns="0" bIns="0" rtlCol="0"/>
          <a:lstStyle/>
          <a:p>
            <a:pPr defTabSz="781903"/>
            <a:endParaRPr sz="1539" dirty="0">
              <a:solidFill>
                <a:prstClr val="black"/>
              </a:solidFill>
            </a:endParaRPr>
          </a:p>
        </p:txBody>
      </p:sp>
      <p:sp>
        <p:nvSpPr>
          <p:cNvPr id="37" name="object 37"/>
          <p:cNvSpPr txBox="1"/>
          <p:nvPr/>
        </p:nvSpPr>
        <p:spPr>
          <a:xfrm>
            <a:off x="4982755" y="2163392"/>
            <a:ext cx="1102276" cy="141992"/>
          </a:xfrm>
          <a:prstGeom prst="rect">
            <a:avLst/>
          </a:prstGeom>
        </p:spPr>
        <p:txBody>
          <a:bodyPr vert="horz" wrap="square" lIns="0" tIns="10317" rIns="0" bIns="0" rtlCol="0">
            <a:spAutoFit/>
          </a:bodyPr>
          <a:lstStyle/>
          <a:p>
            <a:pPr marL="10860" defTabSz="781903">
              <a:spcBef>
                <a:spcPts val="81"/>
              </a:spcBef>
            </a:pPr>
            <a:r>
              <a:rPr sz="855" b="1" spc="-4" dirty="0">
                <a:solidFill>
                  <a:srgbClr val="FFFFFF"/>
                </a:solidFill>
                <a:latin typeface="Century Gothic"/>
                <a:cs typeface="Century Gothic"/>
              </a:rPr>
              <a:t>Example portion</a:t>
            </a:r>
            <a:r>
              <a:rPr sz="855" b="1" spc="-38" dirty="0">
                <a:solidFill>
                  <a:srgbClr val="FFFFFF"/>
                </a:solidFill>
                <a:latin typeface="Century Gothic"/>
                <a:cs typeface="Century Gothic"/>
              </a:rPr>
              <a:t> </a:t>
            </a:r>
            <a:r>
              <a:rPr sz="855" b="1" spc="-4" dirty="0">
                <a:solidFill>
                  <a:srgbClr val="FFFFFF"/>
                </a:solidFill>
                <a:latin typeface="Century Gothic"/>
                <a:cs typeface="Century Gothic"/>
              </a:rPr>
              <a:t>size</a:t>
            </a:r>
            <a:endParaRPr sz="855" dirty="0">
              <a:solidFill>
                <a:prstClr val="black"/>
              </a:solidFill>
              <a:latin typeface="Century Gothic"/>
              <a:cs typeface="Century Gothic"/>
            </a:endParaRPr>
          </a:p>
        </p:txBody>
      </p:sp>
      <p:sp>
        <p:nvSpPr>
          <p:cNvPr id="38" name="object 38"/>
          <p:cNvSpPr/>
          <p:nvPr/>
        </p:nvSpPr>
        <p:spPr>
          <a:xfrm>
            <a:off x="4927914" y="2171125"/>
            <a:ext cx="1276468" cy="147889"/>
          </a:xfrm>
          <a:prstGeom prst="rect">
            <a:avLst/>
          </a:prstGeom>
          <a:blipFill>
            <a:blip r:embed="rId18" cstate="print"/>
            <a:stretch>
              <a:fillRect/>
            </a:stretch>
          </a:blipFill>
        </p:spPr>
        <p:txBody>
          <a:bodyPr wrap="square" lIns="0" tIns="0" rIns="0" bIns="0" rtlCol="0"/>
          <a:lstStyle/>
          <a:p>
            <a:pPr defTabSz="781903"/>
            <a:endParaRPr sz="1539" dirty="0">
              <a:solidFill>
                <a:prstClr val="black"/>
              </a:solidFill>
            </a:endParaRPr>
          </a:p>
        </p:txBody>
      </p:sp>
      <p:sp>
        <p:nvSpPr>
          <p:cNvPr id="39" name="object 39"/>
          <p:cNvSpPr/>
          <p:nvPr/>
        </p:nvSpPr>
        <p:spPr>
          <a:xfrm>
            <a:off x="2170379" y="2159916"/>
            <a:ext cx="2440210" cy="10860"/>
          </a:xfrm>
          <a:custGeom>
            <a:avLst/>
            <a:gdLst/>
            <a:ahLst/>
            <a:cxnLst/>
            <a:rect l="l" t="t" r="r" b="b"/>
            <a:pathLst>
              <a:path w="2853690" h="12700">
                <a:moveTo>
                  <a:pt x="0" y="12192"/>
                </a:moveTo>
                <a:lnTo>
                  <a:pt x="2853562" y="12192"/>
                </a:lnTo>
                <a:lnTo>
                  <a:pt x="2853562" y="0"/>
                </a:lnTo>
                <a:lnTo>
                  <a:pt x="0" y="0"/>
                </a:lnTo>
                <a:lnTo>
                  <a:pt x="0" y="12192"/>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40" name="object 40"/>
          <p:cNvSpPr/>
          <p:nvPr/>
        </p:nvSpPr>
        <p:spPr>
          <a:xfrm>
            <a:off x="4610479" y="2159916"/>
            <a:ext cx="10860" cy="10860"/>
          </a:xfrm>
          <a:custGeom>
            <a:avLst/>
            <a:gdLst/>
            <a:ahLst/>
            <a:cxnLst/>
            <a:rect l="l" t="t" r="r" b="b"/>
            <a:pathLst>
              <a:path w="12700" h="12700">
                <a:moveTo>
                  <a:pt x="0" y="12192"/>
                </a:moveTo>
                <a:lnTo>
                  <a:pt x="12191" y="12192"/>
                </a:lnTo>
                <a:lnTo>
                  <a:pt x="12191" y="0"/>
                </a:lnTo>
                <a:lnTo>
                  <a:pt x="0" y="0"/>
                </a:lnTo>
                <a:lnTo>
                  <a:pt x="0" y="12192"/>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41" name="object 41"/>
          <p:cNvSpPr/>
          <p:nvPr/>
        </p:nvSpPr>
        <p:spPr>
          <a:xfrm>
            <a:off x="4620907" y="2165129"/>
            <a:ext cx="1831515" cy="0"/>
          </a:xfrm>
          <a:custGeom>
            <a:avLst/>
            <a:gdLst/>
            <a:ahLst/>
            <a:cxnLst/>
            <a:rect l="l" t="t" r="r" b="b"/>
            <a:pathLst>
              <a:path w="2141854">
                <a:moveTo>
                  <a:pt x="0" y="0"/>
                </a:moveTo>
                <a:lnTo>
                  <a:pt x="2141474" y="0"/>
                </a:lnTo>
              </a:path>
            </a:pathLst>
          </a:custGeom>
          <a:ln w="12192">
            <a:solidFill>
              <a:srgbClr val="B3CC82"/>
            </a:solidFill>
          </a:ln>
        </p:spPr>
        <p:txBody>
          <a:bodyPr wrap="square" lIns="0" tIns="0" rIns="0" bIns="0" rtlCol="0"/>
          <a:lstStyle/>
          <a:p>
            <a:pPr defTabSz="781903"/>
            <a:endParaRPr sz="1539" dirty="0">
              <a:solidFill>
                <a:prstClr val="black"/>
              </a:solidFill>
            </a:endParaRPr>
          </a:p>
        </p:txBody>
      </p:sp>
      <p:sp>
        <p:nvSpPr>
          <p:cNvPr id="42" name="object 42"/>
          <p:cNvSpPr/>
          <p:nvPr/>
        </p:nvSpPr>
        <p:spPr>
          <a:xfrm>
            <a:off x="2170379" y="2331937"/>
            <a:ext cx="2440210" cy="141178"/>
          </a:xfrm>
          <a:custGeom>
            <a:avLst/>
            <a:gdLst/>
            <a:ahLst/>
            <a:cxnLst/>
            <a:rect l="l" t="t" r="r" b="b"/>
            <a:pathLst>
              <a:path w="2853690" h="165100">
                <a:moveTo>
                  <a:pt x="0" y="164591"/>
                </a:moveTo>
                <a:lnTo>
                  <a:pt x="2853562" y="164591"/>
                </a:lnTo>
                <a:lnTo>
                  <a:pt x="2853562" y="0"/>
                </a:lnTo>
                <a:lnTo>
                  <a:pt x="0" y="0"/>
                </a:lnTo>
                <a:lnTo>
                  <a:pt x="0" y="164591"/>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43" name="object 43"/>
          <p:cNvSpPr/>
          <p:nvPr/>
        </p:nvSpPr>
        <p:spPr>
          <a:xfrm>
            <a:off x="2223810" y="2331937"/>
            <a:ext cx="2328353" cy="134662"/>
          </a:xfrm>
          <a:custGeom>
            <a:avLst/>
            <a:gdLst/>
            <a:ahLst/>
            <a:cxnLst/>
            <a:rect l="l" t="t" r="r" b="b"/>
            <a:pathLst>
              <a:path w="2722879" h="157480">
                <a:moveTo>
                  <a:pt x="0" y="156972"/>
                </a:moveTo>
                <a:lnTo>
                  <a:pt x="2722499" y="156972"/>
                </a:lnTo>
                <a:lnTo>
                  <a:pt x="2722499" y="0"/>
                </a:lnTo>
                <a:lnTo>
                  <a:pt x="0" y="0"/>
                </a:lnTo>
                <a:lnTo>
                  <a:pt x="0" y="156972"/>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44" name="object 44"/>
          <p:cNvSpPr txBox="1"/>
          <p:nvPr/>
        </p:nvSpPr>
        <p:spPr>
          <a:xfrm>
            <a:off x="2212950" y="2323683"/>
            <a:ext cx="1375401"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Fresh fruit and</a:t>
            </a:r>
            <a:r>
              <a:rPr sz="855" spc="-34" dirty="0">
                <a:solidFill>
                  <a:prstClr val="black"/>
                </a:solidFill>
                <a:latin typeface="Century Gothic"/>
                <a:cs typeface="Century Gothic"/>
              </a:rPr>
              <a:t> </a:t>
            </a:r>
            <a:r>
              <a:rPr sz="855" spc="-4" dirty="0">
                <a:solidFill>
                  <a:prstClr val="black"/>
                </a:solidFill>
                <a:latin typeface="Century Gothic"/>
                <a:cs typeface="Century Gothic"/>
              </a:rPr>
              <a:t>vegetables</a:t>
            </a:r>
            <a:endParaRPr sz="855" dirty="0">
              <a:solidFill>
                <a:prstClr val="black"/>
              </a:solidFill>
              <a:latin typeface="Century Gothic"/>
              <a:cs typeface="Century Gothic"/>
            </a:endParaRPr>
          </a:p>
        </p:txBody>
      </p:sp>
      <p:sp>
        <p:nvSpPr>
          <p:cNvPr id="45" name="object 45"/>
          <p:cNvSpPr/>
          <p:nvPr/>
        </p:nvSpPr>
        <p:spPr>
          <a:xfrm>
            <a:off x="4610479" y="2331937"/>
            <a:ext cx="1841832" cy="141178"/>
          </a:xfrm>
          <a:custGeom>
            <a:avLst/>
            <a:gdLst/>
            <a:ahLst/>
            <a:cxnLst/>
            <a:rect l="l" t="t" r="r" b="b"/>
            <a:pathLst>
              <a:path w="2153920" h="165100">
                <a:moveTo>
                  <a:pt x="0" y="164591"/>
                </a:moveTo>
                <a:lnTo>
                  <a:pt x="2153666" y="164591"/>
                </a:lnTo>
                <a:lnTo>
                  <a:pt x="2153666" y="0"/>
                </a:lnTo>
                <a:lnTo>
                  <a:pt x="0" y="0"/>
                </a:lnTo>
                <a:lnTo>
                  <a:pt x="0" y="164591"/>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46" name="object 46"/>
          <p:cNvSpPr/>
          <p:nvPr/>
        </p:nvSpPr>
        <p:spPr>
          <a:xfrm>
            <a:off x="4669124" y="2331937"/>
            <a:ext cx="1729975" cy="134662"/>
          </a:xfrm>
          <a:custGeom>
            <a:avLst/>
            <a:gdLst/>
            <a:ahLst/>
            <a:cxnLst/>
            <a:rect l="l" t="t" r="r" b="b"/>
            <a:pathLst>
              <a:path w="2023110" h="157480">
                <a:moveTo>
                  <a:pt x="0" y="156972"/>
                </a:moveTo>
                <a:lnTo>
                  <a:pt x="2022602" y="156972"/>
                </a:lnTo>
                <a:lnTo>
                  <a:pt x="2022602" y="0"/>
                </a:lnTo>
                <a:lnTo>
                  <a:pt x="0" y="0"/>
                </a:lnTo>
                <a:lnTo>
                  <a:pt x="0" y="156972"/>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47" name="object 47"/>
          <p:cNvSpPr txBox="1"/>
          <p:nvPr/>
        </p:nvSpPr>
        <p:spPr>
          <a:xfrm>
            <a:off x="5427142" y="2323683"/>
            <a:ext cx="214482"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80g</a:t>
            </a:r>
            <a:endParaRPr sz="855" dirty="0">
              <a:solidFill>
                <a:prstClr val="black"/>
              </a:solidFill>
              <a:latin typeface="Century Gothic"/>
              <a:cs typeface="Century Gothic"/>
            </a:endParaRPr>
          </a:p>
        </p:txBody>
      </p:sp>
      <p:sp>
        <p:nvSpPr>
          <p:cNvPr id="48" name="object 48"/>
          <p:cNvSpPr/>
          <p:nvPr/>
        </p:nvSpPr>
        <p:spPr>
          <a:xfrm>
            <a:off x="2170379" y="2321512"/>
            <a:ext cx="2440210" cy="10860"/>
          </a:xfrm>
          <a:custGeom>
            <a:avLst/>
            <a:gdLst/>
            <a:ahLst/>
            <a:cxnLst/>
            <a:rect l="l" t="t" r="r" b="b"/>
            <a:pathLst>
              <a:path w="2853690" h="12700">
                <a:moveTo>
                  <a:pt x="0" y="12191"/>
                </a:moveTo>
                <a:lnTo>
                  <a:pt x="2853562" y="12191"/>
                </a:lnTo>
                <a:lnTo>
                  <a:pt x="2853562"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49" name="object 49"/>
          <p:cNvSpPr/>
          <p:nvPr/>
        </p:nvSpPr>
        <p:spPr>
          <a:xfrm>
            <a:off x="4610479" y="2321512"/>
            <a:ext cx="10860" cy="1086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50" name="object 50"/>
          <p:cNvSpPr/>
          <p:nvPr/>
        </p:nvSpPr>
        <p:spPr>
          <a:xfrm>
            <a:off x="4620907" y="2326724"/>
            <a:ext cx="1831515" cy="0"/>
          </a:xfrm>
          <a:custGeom>
            <a:avLst/>
            <a:gdLst/>
            <a:ahLst/>
            <a:cxnLst/>
            <a:rect l="l" t="t" r="r" b="b"/>
            <a:pathLst>
              <a:path w="2141854">
                <a:moveTo>
                  <a:pt x="0" y="0"/>
                </a:moveTo>
                <a:lnTo>
                  <a:pt x="2141474"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51" name="object 51"/>
          <p:cNvSpPr txBox="1"/>
          <p:nvPr/>
        </p:nvSpPr>
        <p:spPr>
          <a:xfrm>
            <a:off x="2212949" y="2474852"/>
            <a:ext cx="1450334"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Frozen fruit and</a:t>
            </a:r>
            <a:r>
              <a:rPr sz="855" spc="-26" dirty="0">
                <a:solidFill>
                  <a:prstClr val="black"/>
                </a:solidFill>
                <a:latin typeface="Century Gothic"/>
                <a:cs typeface="Century Gothic"/>
              </a:rPr>
              <a:t> </a:t>
            </a:r>
            <a:r>
              <a:rPr sz="855" spc="-4" dirty="0">
                <a:solidFill>
                  <a:prstClr val="black"/>
                </a:solidFill>
                <a:latin typeface="Century Gothic"/>
                <a:cs typeface="Century Gothic"/>
              </a:rPr>
              <a:t>vegetables</a:t>
            </a:r>
            <a:endParaRPr sz="855" dirty="0">
              <a:solidFill>
                <a:prstClr val="black"/>
              </a:solidFill>
              <a:latin typeface="Century Gothic"/>
              <a:cs typeface="Century Gothic"/>
            </a:endParaRPr>
          </a:p>
        </p:txBody>
      </p:sp>
      <p:sp>
        <p:nvSpPr>
          <p:cNvPr id="52" name="object 52"/>
          <p:cNvSpPr txBox="1"/>
          <p:nvPr/>
        </p:nvSpPr>
        <p:spPr>
          <a:xfrm>
            <a:off x="5427142" y="2474852"/>
            <a:ext cx="214482"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80g</a:t>
            </a:r>
            <a:endParaRPr sz="855" dirty="0">
              <a:solidFill>
                <a:prstClr val="black"/>
              </a:solidFill>
              <a:latin typeface="Century Gothic"/>
              <a:cs typeface="Century Gothic"/>
            </a:endParaRPr>
          </a:p>
        </p:txBody>
      </p:sp>
      <p:sp>
        <p:nvSpPr>
          <p:cNvPr id="53" name="object 53"/>
          <p:cNvSpPr/>
          <p:nvPr/>
        </p:nvSpPr>
        <p:spPr>
          <a:xfrm>
            <a:off x="2170379" y="2472681"/>
            <a:ext cx="2440210" cy="10860"/>
          </a:xfrm>
          <a:custGeom>
            <a:avLst/>
            <a:gdLst/>
            <a:ahLst/>
            <a:cxnLst/>
            <a:rect l="l" t="t" r="r" b="b"/>
            <a:pathLst>
              <a:path w="2853690" h="12700">
                <a:moveTo>
                  <a:pt x="0" y="12191"/>
                </a:moveTo>
                <a:lnTo>
                  <a:pt x="2853562" y="12191"/>
                </a:lnTo>
                <a:lnTo>
                  <a:pt x="2853562"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54" name="object 54"/>
          <p:cNvSpPr/>
          <p:nvPr/>
        </p:nvSpPr>
        <p:spPr>
          <a:xfrm>
            <a:off x="4610479" y="2472681"/>
            <a:ext cx="10860" cy="1086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55" name="object 55"/>
          <p:cNvSpPr/>
          <p:nvPr/>
        </p:nvSpPr>
        <p:spPr>
          <a:xfrm>
            <a:off x="4620907" y="2477894"/>
            <a:ext cx="1831515" cy="0"/>
          </a:xfrm>
          <a:custGeom>
            <a:avLst/>
            <a:gdLst/>
            <a:ahLst/>
            <a:cxnLst/>
            <a:rect l="l" t="t" r="r" b="b"/>
            <a:pathLst>
              <a:path w="2141854">
                <a:moveTo>
                  <a:pt x="0" y="0"/>
                </a:moveTo>
                <a:lnTo>
                  <a:pt x="2141474"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56" name="object 56"/>
          <p:cNvSpPr/>
          <p:nvPr/>
        </p:nvSpPr>
        <p:spPr>
          <a:xfrm>
            <a:off x="2170379" y="2634277"/>
            <a:ext cx="2440210" cy="151495"/>
          </a:xfrm>
          <a:custGeom>
            <a:avLst/>
            <a:gdLst/>
            <a:ahLst/>
            <a:cxnLst/>
            <a:rect l="l" t="t" r="r" b="b"/>
            <a:pathLst>
              <a:path w="2853690" h="177164">
                <a:moveTo>
                  <a:pt x="0" y="176784"/>
                </a:moveTo>
                <a:lnTo>
                  <a:pt x="2853562" y="176784"/>
                </a:lnTo>
                <a:lnTo>
                  <a:pt x="2853562" y="0"/>
                </a:lnTo>
                <a:lnTo>
                  <a:pt x="0" y="0"/>
                </a:lnTo>
                <a:lnTo>
                  <a:pt x="0" y="176784"/>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57" name="object 57"/>
          <p:cNvSpPr/>
          <p:nvPr/>
        </p:nvSpPr>
        <p:spPr>
          <a:xfrm>
            <a:off x="2223810" y="2634277"/>
            <a:ext cx="2328353" cy="133033"/>
          </a:xfrm>
          <a:custGeom>
            <a:avLst/>
            <a:gdLst/>
            <a:ahLst/>
            <a:cxnLst/>
            <a:rect l="l" t="t" r="r" b="b"/>
            <a:pathLst>
              <a:path w="2722879" h="155575">
                <a:moveTo>
                  <a:pt x="0" y="155448"/>
                </a:moveTo>
                <a:lnTo>
                  <a:pt x="2722499" y="155448"/>
                </a:lnTo>
                <a:lnTo>
                  <a:pt x="2722499"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58" name="object 58"/>
          <p:cNvSpPr txBox="1"/>
          <p:nvPr/>
        </p:nvSpPr>
        <p:spPr>
          <a:xfrm>
            <a:off x="2212948" y="2626022"/>
            <a:ext cx="1550788"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Canned fruit and</a:t>
            </a:r>
            <a:r>
              <a:rPr sz="855" spc="-34" dirty="0">
                <a:solidFill>
                  <a:prstClr val="black"/>
                </a:solidFill>
                <a:latin typeface="Century Gothic"/>
                <a:cs typeface="Century Gothic"/>
              </a:rPr>
              <a:t> </a:t>
            </a:r>
            <a:r>
              <a:rPr sz="855" spc="-4" dirty="0">
                <a:solidFill>
                  <a:prstClr val="black"/>
                </a:solidFill>
                <a:latin typeface="Century Gothic"/>
                <a:cs typeface="Century Gothic"/>
              </a:rPr>
              <a:t>vegetables</a:t>
            </a:r>
            <a:endParaRPr sz="855" dirty="0">
              <a:solidFill>
                <a:prstClr val="black"/>
              </a:solidFill>
              <a:latin typeface="Century Gothic"/>
              <a:cs typeface="Century Gothic"/>
            </a:endParaRPr>
          </a:p>
        </p:txBody>
      </p:sp>
      <p:sp>
        <p:nvSpPr>
          <p:cNvPr id="59" name="object 59"/>
          <p:cNvSpPr/>
          <p:nvPr/>
        </p:nvSpPr>
        <p:spPr>
          <a:xfrm>
            <a:off x="4610479" y="2634277"/>
            <a:ext cx="1841832" cy="151495"/>
          </a:xfrm>
          <a:custGeom>
            <a:avLst/>
            <a:gdLst/>
            <a:ahLst/>
            <a:cxnLst/>
            <a:rect l="l" t="t" r="r" b="b"/>
            <a:pathLst>
              <a:path w="2153920" h="177164">
                <a:moveTo>
                  <a:pt x="0" y="176784"/>
                </a:moveTo>
                <a:lnTo>
                  <a:pt x="2153666" y="176784"/>
                </a:lnTo>
                <a:lnTo>
                  <a:pt x="2153666" y="0"/>
                </a:lnTo>
                <a:lnTo>
                  <a:pt x="0" y="0"/>
                </a:lnTo>
                <a:lnTo>
                  <a:pt x="0" y="176784"/>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60" name="object 60"/>
          <p:cNvSpPr/>
          <p:nvPr/>
        </p:nvSpPr>
        <p:spPr>
          <a:xfrm>
            <a:off x="4669124" y="2634277"/>
            <a:ext cx="1729975" cy="133033"/>
          </a:xfrm>
          <a:custGeom>
            <a:avLst/>
            <a:gdLst/>
            <a:ahLst/>
            <a:cxnLst/>
            <a:rect l="l" t="t" r="r" b="b"/>
            <a:pathLst>
              <a:path w="2023110" h="155575">
                <a:moveTo>
                  <a:pt x="0" y="155448"/>
                </a:moveTo>
                <a:lnTo>
                  <a:pt x="2022602" y="155448"/>
                </a:lnTo>
                <a:lnTo>
                  <a:pt x="2022602"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61" name="object 61"/>
          <p:cNvSpPr txBox="1"/>
          <p:nvPr/>
        </p:nvSpPr>
        <p:spPr>
          <a:xfrm>
            <a:off x="5427142" y="2626022"/>
            <a:ext cx="214482"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80g</a:t>
            </a:r>
            <a:endParaRPr sz="855" dirty="0">
              <a:solidFill>
                <a:prstClr val="black"/>
              </a:solidFill>
              <a:latin typeface="Century Gothic"/>
              <a:cs typeface="Century Gothic"/>
            </a:endParaRPr>
          </a:p>
        </p:txBody>
      </p:sp>
      <p:sp>
        <p:nvSpPr>
          <p:cNvPr id="62" name="object 62"/>
          <p:cNvSpPr/>
          <p:nvPr/>
        </p:nvSpPr>
        <p:spPr>
          <a:xfrm>
            <a:off x="2170379" y="2623850"/>
            <a:ext cx="2440210" cy="10860"/>
          </a:xfrm>
          <a:custGeom>
            <a:avLst/>
            <a:gdLst/>
            <a:ahLst/>
            <a:cxnLst/>
            <a:rect l="l" t="t" r="r" b="b"/>
            <a:pathLst>
              <a:path w="2853690" h="12700">
                <a:moveTo>
                  <a:pt x="0" y="12192"/>
                </a:moveTo>
                <a:lnTo>
                  <a:pt x="2853562" y="12192"/>
                </a:lnTo>
                <a:lnTo>
                  <a:pt x="2853562" y="0"/>
                </a:lnTo>
                <a:lnTo>
                  <a:pt x="0" y="0"/>
                </a:lnTo>
                <a:lnTo>
                  <a:pt x="0" y="12192"/>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63" name="object 63"/>
          <p:cNvSpPr/>
          <p:nvPr/>
        </p:nvSpPr>
        <p:spPr>
          <a:xfrm>
            <a:off x="4610479" y="2623850"/>
            <a:ext cx="10860" cy="10860"/>
          </a:xfrm>
          <a:custGeom>
            <a:avLst/>
            <a:gdLst/>
            <a:ahLst/>
            <a:cxnLst/>
            <a:rect l="l" t="t" r="r" b="b"/>
            <a:pathLst>
              <a:path w="12700" h="12700">
                <a:moveTo>
                  <a:pt x="0" y="12192"/>
                </a:moveTo>
                <a:lnTo>
                  <a:pt x="12191" y="12192"/>
                </a:lnTo>
                <a:lnTo>
                  <a:pt x="12191" y="0"/>
                </a:lnTo>
                <a:lnTo>
                  <a:pt x="0" y="0"/>
                </a:lnTo>
                <a:lnTo>
                  <a:pt x="0" y="12192"/>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64" name="object 64"/>
          <p:cNvSpPr/>
          <p:nvPr/>
        </p:nvSpPr>
        <p:spPr>
          <a:xfrm>
            <a:off x="4620907" y="2629062"/>
            <a:ext cx="1831515" cy="0"/>
          </a:xfrm>
          <a:custGeom>
            <a:avLst/>
            <a:gdLst/>
            <a:ahLst/>
            <a:cxnLst/>
            <a:rect l="l" t="t" r="r" b="b"/>
            <a:pathLst>
              <a:path w="2141854">
                <a:moveTo>
                  <a:pt x="0" y="0"/>
                </a:moveTo>
                <a:lnTo>
                  <a:pt x="2141474" y="0"/>
                </a:lnTo>
              </a:path>
            </a:pathLst>
          </a:custGeom>
          <a:ln w="12192">
            <a:solidFill>
              <a:srgbClr val="B3CC82"/>
            </a:solidFill>
          </a:ln>
        </p:spPr>
        <p:txBody>
          <a:bodyPr wrap="square" lIns="0" tIns="0" rIns="0" bIns="0" rtlCol="0"/>
          <a:lstStyle/>
          <a:p>
            <a:pPr defTabSz="781903"/>
            <a:endParaRPr sz="1539" dirty="0">
              <a:solidFill>
                <a:prstClr val="black"/>
              </a:solidFill>
            </a:endParaRPr>
          </a:p>
        </p:txBody>
      </p:sp>
      <p:sp>
        <p:nvSpPr>
          <p:cNvPr id="65" name="object 65"/>
          <p:cNvSpPr txBox="1"/>
          <p:nvPr/>
        </p:nvSpPr>
        <p:spPr>
          <a:xfrm>
            <a:off x="2212950" y="2787616"/>
            <a:ext cx="522359"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Dried</a:t>
            </a:r>
            <a:r>
              <a:rPr sz="855" spc="-51" dirty="0">
                <a:solidFill>
                  <a:prstClr val="black"/>
                </a:solidFill>
                <a:latin typeface="Century Gothic"/>
                <a:cs typeface="Century Gothic"/>
              </a:rPr>
              <a:t> </a:t>
            </a:r>
            <a:r>
              <a:rPr sz="855" spc="-4" dirty="0">
                <a:solidFill>
                  <a:prstClr val="black"/>
                </a:solidFill>
                <a:latin typeface="Century Gothic"/>
                <a:cs typeface="Century Gothic"/>
              </a:rPr>
              <a:t>fruit</a:t>
            </a:r>
            <a:endParaRPr sz="855" dirty="0">
              <a:solidFill>
                <a:prstClr val="black"/>
              </a:solidFill>
              <a:latin typeface="Century Gothic"/>
              <a:cs typeface="Century Gothic"/>
            </a:endParaRPr>
          </a:p>
        </p:txBody>
      </p:sp>
      <p:sp>
        <p:nvSpPr>
          <p:cNvPr id="66" name="object 66"/>
          <p:cNvSpPr txBox="1"/>
          <p:nvPr/>
        </p:nvSpPr>
        <p:spPr>
          <a:xfrm>
            <a:off x="5427142" y="2787616"/>
            <a:ext cx="214482"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30g</a:t>
            </a:r>
            <a:endParaRPr sz="855" dirty="0">
              <a:solidFill>
                <a:prstClr val="black"/>
              </a:solidFill>
              <a:latin typeface="Century Gothic"/>
              <a:cs typeface="Century Gothic"/>
            </a:endParaRPr>
          </a:p>
        </p:txBody>
      </p:sp>
      <p:sp>
        <p:nvSpPr>
          <p:cNvPr id="67" name="object 67"/>
          <p:cNvSpPr/>
          <p:nvPr/>
        </p:nvSpPr>
        <p:spPr>
          <a:xfrm>
            <a:off x="2170379" y="2785445"/>
            <a:ext cx="2440210" cy="10860"/>
          </a:xfrm>
          <a:custGeom>
            <a:avLst/>
            <a:gdLst/>
            <a:ahLst/>
            <a:cxnLst/>
            <a:rect l="l" t="t" r="r" b="b"/>
            <a:pathLst>
              <a:path w="2853690" h="12700">
                <a:moveTo>
                  <a:pt x="0" y="12191"/>
                </a:moveTo>
                <a:lnTo>
                  <a:pt x="2853562" y="12191"/>
                </a:lnTo>
                <a:lnTo>
                  <a:pt x="2853562"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68" name="object 68"/>
          <p:cNvSpPr/>
          <p:nvPr/>
        </p:nvSpPr>
        <p:spPr>
          <a:xfrm>
            <a:off x="4610479" y="2785445"/>
            <a:ext cx="10860" cy="1086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69" name="object 69"/>
          <p:cNvSpPr/>
          <p:nvPr/>
        </p:nvSpPr>
        <p:spPr>
          <a:xfrm>
            <a:off x="4620907" y="2790658"/>
            <a:ext cx="1831515" cy="0"/>
          </a:xfrm>
          <a:custGeom>
            <a:avLst/>
            <a:gdLst/>
            <a:ahLst/>
            <a:cxnLst/>
            <a:rect l="l" t="t" r="r" b="b"/>
            <a:pathLst>
              <a:path w="2141854">
                <a:moveTo>
                  <a:pt x="0" y="0"/>
                </a:moveTo>
                <a:lnTo>
                  <a:pt x="2141474"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70" name="object 70"/>
          <p:cNvSpPr/>
          <p:nvPr/>
        </p:nvSpPr>
        <p:spPr>
          <a:xfrm>
            <a:off x="4551837" y="2947041"/>
            <a:ext cx="58643" cy="133033"/>
          </a:xfrm>
          <a:custGeom>
            <a:avLst/>
            <a:gdLst/>
            <a:ahLst/>
            <a:cxnLst/>
            <a:rect l="l" t="t" r="r" b="b"/>
            <a:pathLst>
              <a:path w="68579" h="155575">
                <a:moveTo>
                  <a:pt x="0" y="155448"/>
                </a:moveTo>
                <a:lnTo>
                  <a:pt x="68579" y="155448"/>
                </a:lnTo>
                <a:lnTo>
                  <a:pt x="68579"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71" name="object 71"/>
          <p:cNvSpPr/>
          <p:nvPr/>
        </p:nvSpPr>
        <p:spPr>
          <a:xfrm>
            <a:off x="2170379" y="2947041"/>
            <a:ext cx="53756" cy="133033"/>
          </a:xfrm>
          <a:custGeom>
            <a:avLst/>
            <a:gdLst/>
            <a:ahLst/>
            <a:cxnLst/>
            <a:rect l="l" t="t" r="r" b="b"/>
            <a:pathLst>
              <a:path w="62865" h="155575">
                <a:moveTo>
                  <a:pt x="0" y="155448"/>
                </a:moveTo>
                <a:lnTo>
                  <a:pt x="62483" y="155448"/>
                </a:lnTo>
                <a:lnTo>
                  <a:pt x="62483"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72" name="object 72"/>
          <p:cNvSpPr/>
          <p:nvPr/>
        </p:nvSpPr>
        <p:spPr>
          <a:xfrm>
            <a:off x="2223810" y="2947041"/>
            <a:ext cx="2328353" cy="133033"/>
          </a:xfrm>
          <a:custGeom>
            <a:avLst/>
            <a:gdLst/>
            <a:ahLst/>
            <a:cxnLst/>
            <a:rect l="l" t="t" r="r" b="b"/>
            <a:pathLst>
              <a:path w="2722879" h="155575">
                <a:moveTo>
                  <a:pt x="0" y="155448"/>
                </a:moveTo>
                <a:lnTo>
                  <a:pt x="2722499" y="155448"/>
                </a:lnTo>
                <a:lnTo>
                  <a:pt x="2722499"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73" name="object 73"/>
          <p:cNvSpPr txBox="1"/>
          <p:nvPr/>
        </p:nvSpPr>
        <p:spPr>
          <a:xfrm>
            <a:off x="2212950" y="2938786"/>
            <a:ext cx="2021019" cy="141992"/>
          </a:xfrm>
          <a:prstGeom prst="rect">
            <a:avLst/>
          </a:prstGeom>
        </p:spPr>
        <p:txBody>
          <a:bodyPr vert="horz" wrap="square" lIns="0" tIns="10317" rIns="0" bIns="0" rtlCol="0">
            <a:spAutoFit/>
          </a:bodyPr>
          <a:lstStyle/>
          <a:p>
            <a:pPr marL="10860" defTabSz="781903">
              <a:spcBef>
                <a:spcPts val="81"/>
              </a:spcBef>
            </a:pPr>
            <a:r>
              <a:rPr sz="855" spc="-9" dirty="0">
                <a:solidFill>
                  <a:prstClr val="black"/>
                </a:solidFill>
                <a:latin typeface="Century Gothic"/>
                <a:cs typeface="Century Gothic"/>
              </a:rPr>
              <a:t>100% </a:t>
            </a:r>
            <a:r>
              <a:rPr sz="855" spc="-4" dirty="0">
                <a:solidFill>
                  <a:prstClr val="black"/>
                </a:solidFill>
                <a:latin typeface="Century Gothic"/>
                <a:cs typeface="Century Gothic"/>
              </a:rPr>
              <a:t>unsweetened fruit and </a:t>
            </a:r>
            <a:r>
              <a:rPr sz="855" spc="-9" dirty="0">
                <a:solidFill>
                  <a:prstClr val="black"/>
                </a:solidFill>
                <a:latin typeface="Century Gothic"/>
                <a:cs typeface="Century Gothic"/>
              </a:rPr>
              <a:t>veg</a:t>
            </a:r>
            <a:r>
              <a:rPr sz="855" spc="17" dirty="0">
                <a:solidFill>
                  <a:prstClr val="black"/>
                </a:solidFill>
                <a:latin typeface="Century Gothic"/>
                <a:cs typeface="Century Gothic"/>
              </a:rPr>
              <a:t> </a:t>
            </a:r>
            <a:r>
              <a:rPr sz="855" spc="-4" dirty="0">
                <a:solidFill>
                  <a:prstClr val="black"/>
                </a:solidFill>
                <a:latin typeface="Century Gothic"/>
                <a:cs typeface="Century Gothic"/>
              </a:rPr>
              <a:t>juice</a:t>
            </a:r>
            <a:endParaRPr sz="855" dirty="0">
              <a:solidFill>
                <a:prstClr val="black"/>
              </a:solidFill>
              <a:latin typeface="Century Gothic"/>
              <a:cs typeface="Century Gothic"/>
            </a:endParaRPr>
          </a:p>
        </p:txBody>
      </p:sp>
      <p:sp>
        <p:nvSpPr>
          <p:cNvPr id="74" name="object 74"/>
          <p:cNvSpPr/>
          <p:nvPr/>
        </p:nvSpPr>
        <p:spPr>
          <a:xfrm>
            <a:off x="6398664" y="2947041"/>
            <a:ext cx="53756" cy="133033"/>
          </a:xfrm>
          <a:custGeom>
            <a:avLst/>
            <a:gdLst/>
            <a:ahLst/>
            <a:cxnLst/>
            <a:rect l="l" t="t" r="r" b="b"/>
            <a:pathLst>
              <a:path w="62864" h="155575">
                <a:moveTo>
                  <a:pt x="0" y="155448"/>
                </a:moveTo>
                <a:lnTo>
                  <a:pt x="62483" y="155448"/>
                </a:lnTo>
                <a:lnTo>
                  <a:pt x="62483"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75" name="object 75"/>
          <p:cNvSpPr/>
          <p:nvPr/>
        </p:nvSpPr>
        <p:spPr>
          <a:xfrm>
            <a:off x="4610480" y="2947041"/>
            <a:ext cx="58643" cy="133033"/>
          </a:xfrm>
          <a:custGeom>
            <a:avLst/>
            <a:gdLst/>
            <a:ahLst/>
            <a:cxnLst/>
            <a:rect l="l" t="t" r="r" b="b"/>
            <a:pathLst>
              <a:path w="68579" h="155575">
                <a:moveTo>
                  <a:pt x="0" y="155448"/>
                </a:moveTo>
                <a:lnTo>
                  <a:pt x="68580" y="155448"/>
                </a:lnTo>
                <a:lnTo>
                  <a:pt x="68580"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76" name="object 76"/>
          <p:cNvSpPr/>
          <p:nvPr/>
        </p:nvSpPr>
        <p:spPr>
          <a:xfrm>
            <a:off x="4669124" y="2947041"/>
            <a:ext cx="1729975" cy="133033"/>
          </a:xfrm>
          <a:custGeom>
            <a:avLst/>
            <a:gdLst/>
            <a:ahLst/>
            <a:cxnLst/>
            <a:rect l="l" t="t" r="r" b="b"/>
            <a:pathLst>
              <a:path w="2023110" h="155575">
                <a:moveTo>
                  <a:pt x="0" y="155448"/>
                </a:moveTo>
                <a:lnTo>
                  <a:pt x="2022602" y="155448"/>
                </a:lnTo>
                <a:lnTo>
                  <a:pt x="2022602" y="0"/>
                </a:lnTo>
                <a:lnTo>
                  <a:pt x="0" y="0"/>
                </a:lnTo>
                <a:lnTo>
                  <a:pt x="0" y="155448"/>
                </a:lnTo>
                <a:close/>
              </a:path>
            </a:pathLst>
          </a:custGeom>
          <a:solidFill>
            <a:srgbClr val="E6EDD4"/>
          </a:solidFill>
        </p:spPr>
        <p:txBody>
          <a:bodyPr wrap="square" lIns="0" tIns="0" rIns="0" bIns="0" rtlCol="0"/>
          <a:lstStyle/>
          <a:p>
            <a:pPr defTabSz="781903"/>
            <a:endParaRPr sz="1539" dirty="0">
              <a:solidFill>
                <a:prstClr val="black"/>
              </a:solidFill>
            </a:endParaRPr>
          </a:p>
        </p:txBody>
      </p:sp>
      <p:sp>
        <p:nvSpPr>
          <p:cNvPr id="77" name="object 77"/>
          <p:cNvSpPr txBox="1"/>
          <p:nvPr/>
        </p:nvSpPr>
        <p:spPr>
          <a:xfrm>
            <a:off x="5371104" y="2938786"/>
            <a:ext cx="324710" cy="141992"/>
          </a:xfrm>
          <a:prstGeom prst="rect">
            <a:avLst/>
          </a:prstGeom>
        </p:spPr>
        <p:txBody>
          <a:bodyPr vert="horz" wrap="square" lIns="0" tIns="10317" rIns="0" bIns="0" rtlCol="0">
            <a:spAutoFit/>
          </a:bodyPr>
          <a:lstStyle/>
          <a:p>
            <a:pPr marL="10860" defTabSz="781903">
              <a:spcBef>
                <a:spcPts val="81"/>
              </a:spcBef>
            </a:pPr>
            <a:r>
              <a:rPr sz="855" spc="-9" dirty="0">
                <a:solidFill>
                  <a:prstClr val="black"/>
                </a:solidFill>
                <a:latin typeface="Century Gothic"/>
                <a:cs typeface="Century Gothic"/>
              </a:rPr>
              <a:t>150ml</a:t>
            </a:r>
            <a:endParaRPr sz="855" dirty="0">
              <a:solidFill>
                <a:prstClr val="black"/>
              </a:solidFill>
              <a:latin typeface="Century Gothic"/>
              <a:cs typeface="Century Gothic"/>
            </a:endParaRPr>
          </a:p>
        </p:txBody>
      </p:sp>
      <p:sp>
        <p:nvSpPr>
          <p:cNvPr id="78" name="object 78"/>
          <p:cNvSpPr/>
          <p:nvPr/>
        </p:nvSpPr>
        <p:spPr>
          <a:xfrm>
            <a:off x="2170379" y="2940524"/>
            <a:ext cx="2440210" cy="0"/>
          </a:xfrm>
          <a:custGeom>
            <a:avLst/>
            <a:gdLst/>
            <a:ahLst/>
            <a:cxnLst/>
            <a:rect l="l" t="t" r="r" b="b"/>
            <a:pathLst>
              <a:path w="2853690">
                <a:moveTo>
                  <a:pt x="0" y="0"/>
                </a:moveTo>
                <a:lnTo>
                  <a:pt x="2853562"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79" name="object 79"/>
          <p:cNvSpPr/>
          <p:nvPr/>
        </p:nvSpPr>
        <p:spPr>
          <a:xfrm>
            <a:off x="4610479" y="2935311"/>
            <a:ext cx="10860" cy="1086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80" name="object 80"/>
          <p:cNvSpPr/>
          <p:nvPr/>
        </p:nvSpPr>
        <p:spPr>
          <a:xfrm>
            <a:off x="4620907" y="2940524"/>
            <a:ext cx="1831515" cy="0"/>
          </a:xfrm>
          <a:custGeom>
            <a:avLst/>
            <a:gdLst/>
            <a:ahLst/>
            <a:cxnLst/>
            <a:rect l="l" t="t" r="r" b="b"/>
            <a:pathLst>
              <a:path w="2141854">
                <a:moveTo>
                  <a:pt x="0" y="0"/>
                </a:moveTo>
                <a:lnTo>
                  <a:pt x="2141474"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81" name="object 81"/>
          <p:cNvSpPr txBox="1"/>
          <p:nvPr/>
        </p:nvSpPr>
        <p:spPr>
          <a:xfrm>
            <a:off x="2212949" y="3082354"/>
            <a:ext cx="557111" cy="141992"/>
          </a:xfrm>
          <a:prstGeom prst="rect">
            <a:avLst/>
          </a:prstGeom>
        </p:spPr>
        <p:txBody>
          <a:bodyPr vert="horz" wrap="square" lIns="0" tIns="10317" rIns="0" bIns="0" rtlCol="0">
            <a:spAutoFit/>
          </a:bodyPr>
          <a:lstStyle/>
          <a:p>
            <a:pPr marL="10860" defTabSz="781903">
              <a:spcBef>
                <a:spcPts val="81"/>
              </a:spcBef>
            </a:pPr>
            <a:r>
              <a:rPr sz="855" spc="-4" dirty="0">
                <a:solidFill>
                  <a:prstClr val="black"/>
                </a:solidFill>
                <a:latin typeface="Century Gothic"/>
                <a:cs typeface="Century Gothic"/>
              </a:rPr>
              <a:t>Smoothies</a:t>
            </a:r>
            <a:endParaRPr sz="855" dirty="0">
              <a:solidFill>
                <a:prstClr val="black"/>
              </a:solidFill>
              <a:latin typeface="Century Gothic"/>
              <a:cs typeface="Century Gothic"/>
            </a:endParaRPr>
          </a:p>
        </p:txBody>
      </p:sp>
      <p:sp>
        <p:nvSpPr>
          <p:cNvPr id="82" name="object 82"/>
          <p:cNvSpPr txBox="1"/>
          <p:nvPr/>
        </p:nvSpPr>
        <p:spPr>
          <a:xfrm>
            <a:off x="5371104" y="3082354"/>
            <a:ext cx="324710" cy="141992"/>
          </a:xfrm>
          <a:prstGeom prst="rect">
            <a:avLst/>
          </a:prstGeom>
        </p:spPr>
        <p:txBody>
          <a:bodyPr vert="horz" wrap="square" lIns="0" tIns="10317" rIns="0" bIns="0" rtlCol="0">
            <a:spAutoFit/>
          </a:bodyPr>
          <a:lstStyle/>
          <a:p>
            <a:pPr marL="10860" defTabSz="781903">
              <a:spcBef>
                <a:spcPts val="81"/>
              </a:spcBef>
            </a:pPr>
            <a:r>
              <a:rPr sz="855" spc="-9" dirty="0">
                <a:solidFill>
                  <a:prstClr val="black"/>
                </a:solidFill>
                <a:latin typeface="Century Gothic"/>
                <a:cs typeface="Century Gothic"/>
              </a:rPr>
              <a:t>150ml</a:t>
            </a:r>
            <a:endParaRPr sz="855" dirty="0">
              <a:solidFill>
                <a:prstClr val="black"/>
              </a:solidFill>
              <a:latin typeface="Century Gothic"/>
              <a:cs typeface="Century Gothic"/>
            </a:endParaRPr>
          </a:p>
        </p:txBody>
      </p:sp>
      <p:sp>
        <p:nvSpPr>
          <p:cNvPr id="83" name="object 83"/>
          <p:cNvSpPr/>
          <p:nvPr/>
        </p:nvSpPr>
        <p:spPr>
          <a:xfrm>
            <a:off x="2170379" y="3085177"/>
            <a:ext cx="2440210" cy="0"/>
          </a:xfrm>
          <a:custGeom>
            <a:avLst/>
            <a:gdLst/>
            <a:ahLst/>
            <a:cxnLst/>
            <a:rect l="l" t="t" r="r" b="b"/>
            <a:pathLst>
              <a:path w="2853690">
                <a:moveTo>
                  <a:pt x="0" y="0"/>
                </a:moveTo>
                <a:lnTo>
                  <a:pt x="2853562"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84" name="object 84"/>
          <p:cNvSpPr/>
          <p:nvPr/>
        </p:nvSpPr>
        <p:spPr>
          <a:xfrm>
            <a:off x="4610479" y="3079964"/>
            <a:ext cx="10860" cy="10860"/>
          </a:xfrm>
          <a:custGeom>
            <a:avLst/>
            <a:gdLst/>
            <a:ahLst/>
            <a:cxnLst/>
            <a:rect l="l" t="t" r="r" b="b"/>
            <a:pathLst>
              <a:path w="12700" h="12700">
                <a:moveTo>
                  <a:pt x="0" y="12191"/>
                </a:moveTo>
                <a:lnTo>
                  <a:pt x="12191" y="12191"/>
                </a:lnTo>
                <a:lnTo>
                  <a:pt x="12191" y="0"/>
                </a:lnTo>
                <a:lnTo>
                  <a:pt x="0" y="0"/>
                </a:lnTo>
                <a:lnTo>
                  <a:pt x="0" y="12191"/>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85" name="object 85"/>
          <p:cNvSpPr/>
          <p:nvPr/>
        </p:nvSpPr>
        <p:spPr>
          <a:xfrm>
            <a:off x="4620907" y="3085177"/>
            <a:ext cx="1831515" cy="0"/>
          </a:xfrm>
          <a:custGeom>
            <a:avLst/>
            <a:gdLst/>
            <a:ahLst/>
            <a:cxnLst/>
            <a:rect l="l" t="t" r="r" b="b"/>
            <a:pathLst>
              <a:path w="2141854">
                <a:moveTo>
                  <a:pt x="0" y="0"/>
                </a:moveTo>
                <a:lnTo>
                  <a:pt x="2141474" y="0"/>
                </a:lnTo>
              </a:path>
            </a:pathLst>
          </a:custGeom>
          <a:ln w="12191">
            <a:solidFill>
              <a:srgbClr val="B3CC82"/>
            </a:solidFill>
          </a:ln>
        </p:spPr>
        <p:txBody>
          <a:bodyPr wrap="square" lIns="0" tIns="0" rIns="0" bIns="0" rtlCol="0"/>
          <a:lstStyle/>
          <a:p>
            <a:pPr defTabSz="781903"/>
            <a:endParaRPr sz="1539" dirty="0">
              <a:solidFill>
                <a:prstClr val="black"/>
              </a:solidFill>
            </a:endParaRPr>
          </a:p>
        </p:txBody>
      </p:sp>
      <p:sp>
        <p:nvSpPr>
          <p:cNvPr id="86" name="object 86"/>
          <p:cNvSpPr/>
          <p:nvPr/>
        </p:nvSpPr>
        <p:spPr>
          <a:xfrm>
            <a:off x="2165166" y="2159916"/>
            <a:ext cx="0" cy="1092502"/>
          </a:xfrm>
          <a:custGeom>
            <a:avLst/>
            <a:gdLst/>
            <a:ahLst/>
            <a:cxnLst/>
            <a:rect l="l" t="t" r="r" b="b"/>
            <a:pathLst>
              <a:path h="1277620">
                <a:moveTo>
                  <a:pt x="0" y="0"/>
                </a:moveTo>
                <a:lnTo>
                  <a:pt x="0" y="1277366"/>
                </a:lnTo>
              </a:path>
            </a:pathLst>
          </a:custGeom>
          <a:ln w="12192">
            <a:solidFill>
              <a:srgbClr val="B3CC82"/>
            </a:solidFill>
          </a:ln>
        </p:spPr>
        <p:txBody>
          <a:bodyPr wrap="square" lIns="0" tIns="0" rIns="0" bIns="0" rtlCol="0"/>
          <a:lstStyle/>
          <a:p>
            <a:pPr defTabSz="781903"/>
            <a:endParaRPr sz="1539" dirty="0">
              <a:solidFill>
                <a:prstClr val="black"/>
              </a:solidFill>
            </a:endParaRPr>
          </a:p>
        </p:txBody>
      </p:sp>
      <p:sp>
        <p:nvSpPr>
          <p:cNvPr id="87" name="object 87"/>
          <p:cNvSpPr/>
          <p:nvPr/>
        </p:nvSpPr>
        <p:spPr>
          <a:xfrm>
            <a:off x="2170379" y="3246988"/>
            <a:ext cx="2440210" cy="0"/>
          </a:xfrm>
          <a:custGeom>
            <a:avLst/>
            <a:gdLst/>
            <a:ahLst/>
            <a:cxnLst/>
            <a:rect l="l" t="t" r="r" b="b"/>
            <a:pathLst>
              <a:path w="2853690">
                <a:moveTo>
                  <a:pt x="0" y="0"/>
                </a:moveTo>
                <a:lnTo>
                  <a:pt x="2853562" y="0"/>
                </a:lnTo>
              </a:path>
            </a:pathLst>
          </a:custGeom>
          <a:ln w="12192">
            <a:solidFill>
              <a:srgbClr val="B3CC82"/>
            </a:solidFill>
          </a:ln>
        </p:spPr>
        <p:txBody>
          <a:bodyPr wrap="square" lIns="0" tIns="0" rIns="0" bIns="0" rtlCol="0"/>
          <a:lstStyle/>
          <a:p>
            <a:pPr defTabSz="781903"/>
            <a:endParaRPr sz="1539" dirty="0">
              <a:solidFill>
                <a:prstClr val="black"/>
              </a:solidFill>
            </a:endParaRPr>
          </a:p>
        </p:txBody>
      </p:sp>
      <p:sp>
        <p:nvSpPr>
          <p:cNvPr id="88" name="object 88"/>
          <p:cNvSpPr/>
          <p:nvPr/>
        </p:nvSpPr>
        <p:spPr>
          <a:xfrm>
            <a:off x="4602660" y="3241775"/>
            <a:ext cx="10860" cy="10860"/>
          </a:xfrm>
          <a:custGeom>
            <a:avLst/>
            <a:gdLst/>
            <a:ahLst/>
            <a:cxnLst/>
            <a:rect l="l" t="t" r="r" b="b"/>
            <a:pathLst>
              <a:path w="12700" h="12700">
                <a:moveTo>
                  <a:pt x="0" y="12192"/>
                </a:moveTo>
                <a:lnTo>
                  <a:pt x="12191" y="12192"/>
                </a:lnTo>
                <a:lnTo>
                  <a:pt x="12191" y="0"/>
                </a:lnTo>
                <a:lnTo>
                  <a:pt x="0" y="0"/>
                </a:lnTo>
                <a:lnTo>
                  <a:pt x="0" y="12192"/>
                </a:lnTo>
                <a:close/>
              </a:path>
            </a:pathLst>
          </a:custGeom>
          <a:solidFill>
            <a:srgbClr val="B3CC82"/>
          </a:solidFill>
        </p:spPr>
        <p:txBody>
          <a:bodyPr wrap="square" lIns="0" tIns="0" rIns="0" bIns="0" rtlCol="0"/>
          <a:lstStyle/>
          <a:p>
            <a:pPr defTabSz="781903"/>
            <a:endParaRPr sz="1539" dirty="0">
              <a:solidFill>
                <a:prstClr val="black"/>
              </a:solidFill>
            </a:endParaRPr>
          </a:p>
        </p:txBody>
      </p:sp>
      <p:sp>
        <p:nvSpPr>
          <p:cNvPr id="89" name="object 89"/>
          <p:cNvSpPr/>
          <p:nvPr/>
        </p:nvSpPr>
        <p:spPr>
          <a:xfrm>
            <a:off x="4613088" y="3246988"/>
            <a:ext cx="1839117" cy="0"/>
          </a:xfrm>
          <a:custGeom>
            <a:avLst/>
            <a:gdLst/>
            <a:ahLst/>
            <a:cxnLst/>
            <a:rect l="l" t="t" r="r" b="b"/>
            <a:pathLst>
              <a:path w="2150745">
                <a:moveTo>
                  <a:pt x="0" y="0"/>
                </a:moveTo>
                <a:lnTo>
                  <a:pt x="2150617" y="0"/>
                </a:lnTo>
              </a:path>
            </a:pathLst>
          </a:custGeom>
          <a:ln w="12192">
            <a:solidFill>
              <a:srgbClr val="B3CC82"/>
            </a:solidFill>
          </a:ln>
        </p:spPr>
        <p:txBody>
          <a:bodyPr wrap="square" lIns="0" tIns="0" rIns="0" bIns="0" rtlCol="0"/>
          <a:lstStyle/>
          <a:p>
            <a:pPr defTabSz="781903"/>
            <a:endParaRPr sz="1539" dirty="0">
              <a:solidFill>
                <a:prstClr val="black"/>
              </a:solidFill>
            </a:endParaRPr>
          </a:p>
        </p:txBody>
      </p:sp>
      <p:sp>
        <p:nvSpPr>
          <p:cNvPr id="90" name="object 90"/>
          <p:cNvSpPr/>
          <p:nvPr/>
        </p:nvSpPr>
        <p:spPr>
          <a:xfrm>
            <a:off x="6457307" y="2159916"/>
            <a:ext cx="0" cy="1092502"/>
          </a:xfrm>
          <a:custGeom>
            <a:avLst/>
            <a:gdLst/>
            <a:ahLst/>
            <a:cxnLst/>
            <a:rect l="l" t="t" r="r" b="b"/>
            <a:pathLst>
              <a:path h="1277620">
                <a:moveTo>
                  <a:pt x="0" y="0"/>
                </a:moveTo>
                <a:lnTo>
                  <a:pt x="0" y="1277366"/>
                </a:lnTo>
              </a:path>
            </a:pathLst>
          </a:custGeom>
          <a:ln w="12192">
            <a:solidFill>
              <a:srgbClr val="B3CC82"/>
            </a:solidFill>
          </a:ln>
        </p:spPr>
        <p:txBody>
          <a:bodyPr wrap="square" lIns="0" tIns="0" rIns="0" bIns="0" rtlCol="0"/>
          <a:lstStyle/>
          <a:p>
            <a:pPr defTabSz="781903"/>
            <a:endParaRPr sz="1539" dirty="0">
              <a:solidFill>
                <a:prstClr val="black"/>
              </a:solidFill>
            </a:endParaRPr>
          </a:p>
        </p:txBody>
      </p:sp>
      <p:sp>
        <p:nvSpPr>
          <p:cNvPr id="91" name="object 91"/>
          <p:cNvSpPr/>
          <p:nvPr/>
        </p:nvSpPr>
        <p:spPr>
          <a:xfrm>
            <a:off x="7366929" y="3447679"/>
            <a:ext cx="2908270" cy="0"/>
          </a:xfrm>
          <a:custGeom>
            <a:avLst/>
            <a:gdLst/>
            <a:ahLst/>
            <a:cxnLst/>
            <a:rect l="l" t="t" r="r" b="b"/>
            <a:pathLst>
              <a:path w="3401059">
                <a:moveTo>
                  <a:pt x="0" y="0"/>
                </a:moveTo>
                <a:lnTo>
                  <a:pt x="3400679" y="0"/>
                </a:lnTo>
              </a:path>
            </a:pathLst>
          </a:custGeom>
          <a:ln w="12191">
            <a:solidFill>
              <a:srgbClr val="F1F1F1"/>
            </a:solidFill>
          </a:ln>
        </p:spPr>
        <p:txBody>
          <a:bodyPr wrap="square" lIns="0" tIns="0" rIns="0" bIns="0" rtlCol="0"/>
          <a:lstStyle/>
          <a:p>
            <a:pPr defTabSz="781903"/>
            <a:endParaRPr sz="1539" dirty="0">
              <a:solidFill>
                <a:prstClr val="black"/>
              </a:solidFill>
            </a:endParaRPr>
          </a:p>
        </p:txBody>
      </p:sp>
      <p:sp>
        <p:nvSpPr>
          <p:cNvPr id="92" name="object 92"/>
          <p:cNvSpPr/>
          <p:nvPr/>
        </p:nvSpPr>
        <p:spPr>
          <a:xfrm>
            <a:off x="10274874" y="3442466"/>
            <a:ext cx="2715" cy="10860"/>
          </a:xfrm>
          <a:custGeom>
            <a:avLst/>
            <a:gdLst/>
            <a:ahLst/>
            <a:cxnLst/>
            <a:rect l="l" t="t" r="r" b="b"/>
            <a:pathLst>
              <a:path w="3175" h="12700">
                <a:moveTo>
                  <a:pt x="0" y="12191"/>
                </a:moveTo>
                <a:lnTo>
                  <a:pt x="3047" y="12191"/>
                </a:lnTo>
                <a:lnTo>
                  <a:pt x="3047" y="0"/>
                </a:lnTo>
                <a:lnTo>
                  <a:pt x="0" y="0"/>
                </a:lnTo>
                <a:lnTo>
                  <a:pt x="0" y="12191"/>
                </a:lnTo>
                <a:close/>
              </a:path>
            </a:pathLst>
          </a:custGeom>
          <a:solidFill>
            <a:srgbClr val="F1F1F1"/>
          </a:solidFill>
        </p:spPr>
        <p:txBody>
          <a:bodyPr wrap="square" lIns="0" tIns="0" rIns="0" bIns="0" rtlCol="0"/>
          <a:lstStyle/>
          <a:p>
            <a:pPr defTabSz="781903"/>
            <a:endParaRPr sz="1539" dirty="0">
              <a:solidFill>
                <a:prstClr val="black"/>
              </a:solidFill>
            </a:endParaRPr>
          </a:p>
        </p:txBody>
      </p:sp>
      <p:sp>
        <p:nvSpPr>
          <p:cNvPr id="93" name="object 93"/>
          <p:cNvSpPr/>
          <p:nvPr/>
        </p:nvSpPr>
        <p:spPr>
          <a:xfrm>
            <a:off x="10276175" y="3452891"/>
            <a:ext cx="0" cy="494124"/>
          </a:xfrm>
          <a:custGeom>
            <a:avLst/>
            <a:gdLst/>
            <a:ahLst/>
            <a:cxnLst/>
            <a:rect l="l" t="t" r="r" b="b"/>
            <a:pathLst>
              <a:path h="577850">
                <a:moveTo>
                  <a:pt x="0" y="0"/>
                </a:moveTo>
                <a:lnTo>
                  <a:pt x="0" y="577596"/>
                </a:lnTo>
              </a:path>
            </a:pathLst>
          </a:custGeom>
          <a:ln w="3175">
            <a:solidFill>
              <a:srgbClr val="FFFFFF"/>
            </a:solidFill>
          </a:ln>
        </p:spPr>
        <p:txBody>
          <a:bodyPr wrap="square" lIns="0" tIns="0" rIns="0" bIns="0" rtlCol="0"/>
          <a:lstStyle/>
          <a:p>
            <a:pPr defTabSz="781903"/>
            <a:endParaRPr sz="1539" dirty="0">
              <a:solidFill>
                <a:prstClr val="black"/>
              </a:solidFill>
            </a:endParaRPr>
          </a:p>
        </p:txBody>
      </p:sp>
      <p:sp>
        <p:nvSpPr>
          <p:cNvPr id="94" name="object 94"/>
          <p:cNvSpPr/>
          <p:nvPr/>
        </p:nvSpPr>
        <p:spPr>
          <a:xfrm>
            <a:off x="7369537" y="3952011"/>
            <a:ext cx="2905555" cy="0"/>
          </a:xfrm>
          <a:custGeom>
            <a:avLst/>
            <a:gdLst/>
            <a:ahLst/>
            <a:cxnLst/>
            <a:rect l="l" t="t" r="r" b="b"/>
            <a:pathLst>
              <a:path w="3397884">
                <a:moveTo>
                  <a:pt x="0" y="0"/>
                </a:moveTo>
                <a:lnTo>
                  <a:pt x="3397630" y="0"/>
                </a:lnTo>
              </a:path>
            </a:pathLst>
          </a:custGeom>
          <a:ln w="12191">
            <a:solidFill>
              <a:srgbClr val="F1F1F1"/>
            </a:solidFill>
          </a:ln>
        </p:spPr>
        <p:txBody>
          <a:bodyPr wrap="square" lIns="0" tIns="0" rIns="0" bIns="0" rtlCol="0"/>
          <a:lstStyle/>
          <a:p>
            <a:pPr defTabSz="781903"/>
            <a:endParaRPr sz="1539" dirty="0">
              <a:solidFill>
                <a:prstClr val="black"/>
              </a:solidFill>
            </a:endParaRPr>
          </a:p>
        </p:txBody>
      </p:sp>
      <p:sp>
        <p:nvSpPr>
          <p:cNvPr id="95" name="object 95"/>
          <p:cNvSpPr txBox="1"/>
          <p:nvPr/>
        </p:nvSpPr>
        <p:spPr>
          <a:xfrm>
            <a:off x="7358677" y="3947667"/>
            <a:ext cx="2927275" cy="497766"/>
          </a:xfrm>
          <a:prstGeom prst="rect">
            <a:avLst/>
          </a:prstGeom>
        </p:spPr>
        <p:txBody>
          <a:bodyPr vert="horz" wrap="square" lIns="0" tIns="10860" rIns="0" bIns="0" rtlCol="0">
            <a:spAutoFit/>
          </a:bodyPr>
          <a:lstStyle/>
          <a:p>
            <a:pPr algn="ctr" defTabSz="781903">
              <a:spcBef>
                <a:spcPts val="86"/>
              </a:spcBef>
            </a:pPr>
            <a:r>
              <a:rPr sz="770" spc="-9" dirty="0">
                <a:solidFill>
                  <a:prstClr val="black"/>
                </a:solidFill>
                <a:latin typeface="Century Gothic"/>
                <a:cs typeface="Century Gothic"/>
              </a:rPr>
              <a:t>Add </a:t>
            </a:r>
            <a:r>
              <a:rPr sz="770" dirty="0">
                <a:solidFill>
                  <a:prstClr val="black"/>
                </a:solidFill>
                <a:latin typeface="Century Gothic"/>
                <a:cs typeface="Century Gothic"/>
              </a:rPr>
              <a:t>a </a:t>
            </a:r>
            <a:r>
              <a:rPr sz="770" spc="-4" dirty="0">
                <a:solidFill>
                  <a:prstClr val="black"/>
                </a:solidFill>
                <a:latin typeface="Century Gothic"/>
                <a:cs typeface="Century Gothic"/>
              </a:rPr>
              <a:t>chopped </a:t>
            </a:r>
            <a:r>
              <a:rPr sz="770" spc="-4" dirty="0">
                <a:solidFill>
                  <a:srgbClr val="00AF50"/>
                </a:solidFill>
                <a:latin typeface="Century Gothic"/>
                <a:cs typeface="Century Gothic"/>
              </a:rPr>
              <a:t>banana </a:t>
            </a:r>
            <a:r>
              <a:rPr sz="770" dirty="0">
                <a:solidFill>
                  <a:prstClr val="black"/>
                </a:solidFill>
                <a:latin typeface="Century Gothic"/>
                <a:cs typeface="Century Gothic"/>
              </a:rPr>
              <a:t>and </a:t>
            </a:r>
            <a:r>
              <a:rPr sz="770" spc="-4" dirty="0">
                <a:solidFill>
                  <a:srgbClr val="00AF50"/>
                </a:solidFill>
                <a:latin typeface="Century Gothic"/>
                <a:cs typeface="Century Gothic"/>
              </a:rPr>
              <a:t>strawberries </a:t>
            </a:r>
            <a:r>
              <a:rPr sz="770" spc="-4" dirty="0">
                <a:solidFill>
                  <a:prstClr val="black"/>
                </a:solidFill>
                <a:latin typeface="Century Gothic"/>
                <a:cs typeface="Century Gothic"/>
              </a:rPr>
              <a:t>to your</a:t>
            </a:r>
            <a:r>
              <a:rPr sz="770" spc="47" dirty="0">
                <a:solidFill>
                  <a:prstClr val="black"/>
                </a:solidFill>
                <a:latin typeface="Century Gothic"/>
                <a:cs typeface="Century Gothic"/>
              </a:rPr>
              <a:t> </a:t>
            </a:r>
            <a:r>
              <a:rPr sz="770" spc="-4" dirty="0">
                <a:solidFill>
                  <a:prstClr val="black"/>
                </a:solidFill>
                <a:latin typeface="Century Gothic"/>
                <a:cs typeface="Century Gothic"/>
              </a:rPr>
              <a:t>morning</a:t>
            </a:r>
            <a:endParaRPr sz="770" dirty="0">
              <a:solidFill>
                <a:prstClr val="black"/>
              </a:solidFill>
              <a:latin typeface="Century Gothic"/>
              <a:cs typeface="Century Gothic"/>
            </a:endParaRPr>
          </a:p>
          <a:p>
            <a:pPr algn="ctr" defTabSz="781903">
              <a:spcBef>
                <a:spcPts val="17"/>
              </a:spcBef>
              <a:tabLst>
                <a:tab pos="729234" algn="l"/>
                <a:tab pos="2904988" algn="l"/>
              </a:tabLst>
            </a:pPr>
            <a:r>
              <a:rPr sz="770" u="sng"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wholegrain cereal </a:t>
            </a:r>
            <a:r>
              <a:rPr sz="770" u="sng" dirty="0">
                <a:solidFill>
                  <a:prstClr val="black"/>
                </a:solidFill>
                <a:uFill>
                  <a:solidFill>
                    <a:srgbClr val="F1F1F1"/>
                  </a:solidFill>
                </a:uFill>
                <a:latin typeface="Century Gothic"/>
                <a:cs typeface="Century Gothic"/>
              </a:rPr>
              <a:t>or</a:t>
            </a:r>
            <a:r>
              <a:rPr sz="770" u="sng" spc="-26"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porridge.	</a:t>
            </a:r>
            <a:endParaRPr sz="770" dirty="0">
              <a:solidFill>
                <a:prstClr val="black"/>
              </a:solidFill>
              <a:latin typeface="Century Gothic"/>
              <a:cs typeface="Century Gothic"/>
            </a:endParaRPr>
          </a:p>
          <a:p>
            <a:pPr algn="ctr" defTabSz="781903">
              <a:spcBef>
                <a:spcPts val="107"/>
              </a:spcBef>
            </a:pPr>
            <a:r>
              <a:rPr sz="770" spc="-4" dirty="0">
                <a:solidFill>
                  <a:prstClr val="black"/>
                </a:solidFill>
                <a:latin typeface="Century Gothic"/>
                <a:cs typeface="Century Gothic"/>
              </a:rPr>
              <a:t>Enjoy </a:t>
            </a:r>
            <a:r>
              <a:rPr sz="770" dirty="0">
                <a:solidFill>
                  <a:prstClr val="black"/>
                </a:solidFill>
                <a:latin typeface="Century Gothic"/>
                <a:cs typeface="Century Gothic"/>
              </a:rPr>
              <a:t>a </a:t>
            </a:r>
            <a:r>
              <a:rPr sz="770" spc="-9" dirty="0">
                <a:solidFill>
                  <a:prstClr val="black"/>
                </a:solidFill>
                <a:latin typeface="Century Gothic"/>
                <a:cs typeface="Century Gothic"/>
              </a:rPr>
              <a:t>150ml </a:t>
            </a:r>
            <a:r>
              <a:rPr sz="770" spc="-4" dirty="0">
                <a:solidFill>
                  <a:prstClr val="black"/>
                </a:solidFill>
                <a:latin typeface="Century Gothic"/>
                <a:cs typeface="Century Gothic"/>
              </a:rPr>
              <a:t>glass </a:t>
            </a:r>
            <a:r>
              <a:rPr sz="770" dirty="0">
                <a:solidFill>
                  <a:prstClr val="black"/>
                </a:solidFill>
                <a:latin typeface="Century Gothic"/>
                <a:cs typeface="Century Gothic"/>
              </a:rPr>
              <a:t>of </a:t>
            </a:r>
            <a:r>
              <a:rPr sz="770" spc="-4" dirty="0">
                <a:solidFill>
                  <a:prstClr val="black"/>
                </a:solidFill>
                <a:latin typeface="Century Gothic"/>
                <a:cs typeface="Century Gothic"/>
              </a:rPr>
              <a:t>unsweetened 100% </a:t>
            </a:r>
            <a:r>
              <a:rPr sz="770" dirty="0">
                <a:solidFill>
                  <a:srgbClr val="00AF50"/>
                </a:solidFill>
                <a:latin typeface="Century Gothic"/>
                <a:cs typeface="Century Gothic"/>
              </a:rPr>
              <a:t>fruit</a:t>
            </a:r>
            <a:r>
              <a:rPr sz="770" spc="4" dirty="0">
                <a:solidFill>
                  <a:srgbClr val="00AF50"/>
                </a:solidFill>
                <a:latin typeface="Century Gothic"/>
                <a:cs typeface="Century Gothic"/>
              </a:rPr>
              <a:t> </a:t>
            </a:r>
            <a:r>
              <a:rPr sz="770" spc="-4" dirty="0">
                <a:solidFill>
                  <a:srgbClr val="00AF50"/>
                </a:solidFill>
                <a:latin typeface="Century Gothic"/>
                <a:cs typeface="Century Gothic"/>
              </a:rPr>
              <a:t>juice</a:t>
            </a:r>
            <a:endParaRPr sz="770" dirty="0">
              <a:solidFill>
                <a:prstClr val="black"/>
              </a:solidFill>
              <a:latin typeface="Century Gothic"/>
              <a:cs typeface="Century Gothic"/>
            </a:endParaRPr>
          </a:p>
          <a:p>
            <a:pPr algn="ctr" defTabSz="781903">
              <a:spcBef>
                <a:spcPts val="21"/>
              </a:spcBef>
              <a:tabLst>
                <a:tab pos="854664" algn="l"/>
                <a:tab pos="2904988" algn="l"/>
              </a:tabLst>
            </a:pPr>
            <a:r>
              <a:rPr sz="770" u="sng"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alongside your</a:t>
            </a:r>
            <a:r>
              <a:rPr sz="770" u="sng" spc="-51"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breakfast.	</a:t>
            </a:r>
            <a:endParaRPr sz="770" dirty="0">
              <a:solidFill>
                <a:prstClr val="black"/>
              </a:solidFill>
              <a:latin typeface="Century Gothic"/>
              <a:cs typeface="Century Gothic"/>
            </a:endParaRPr>
          </a:p>
        </p:txBody>
      </p:sp>
      <p:sp>
        <p:nvSpPr>
          <p:cNvPr id="96" name="object 96"/>
          <p:cNvSpPr txBox="1"/>
          <p:nvPr/>
        </p:nvSpPr>
        <p:spPr>
          <a:xfrm>
            <a:off x="7358677" y="4570389"/>
            <a:ext cx="2927275" cy="412180"/>
          </a:xfrm>
          <a:prstGeom prst="rect">
            <a:avLst/>
          </a:prstGeom>
        </p:spPr>
        <p:txBody>
          <a:bodyPr vert="horz" wrap="square" lIns="0" tIns="23892" rIns="0" bIns="0" rtlCol="0">
            <a:spAutoFit/>
          </a:bodyPr>
          <a:lstStyle/>
          <a:p>
            <a:pPr marL="10860" defTabSz="781903">
              <a:spcBef>
                <a:spcPts val="188"/>
              </a:spcBef>
              <a:tabLst>
                <a:tab pos="1147335" algn="l"/>
                <a:tab pos="2915848" algn="l"/>
              </a:tabLst>
            </a:pPr>
            <a:r>
              <a:rPr sz="855" b="1" u="sng" spc="-4" dirty="0">
                <a:solidFill>
                  <a:prstClr val="black"/>
                </a:solidFill>
                <a:uFill>
                  <a:solidFill>
                    <a:srgbClr val="F1F1F1"/>
                  </a:solidFill>
                </a:uFill>
                <a:latin typeface="Century Gothic"/>
                <a:cs typeface="Century Gothic"/>
              </a:rPr>
              <a:t> 	Lunch</a:t>
            </a:r>
            <a:r>
              <a:rPr sz="855" b="1" u="sng" spc="-73" dirty="0">
                <a:solidFill>
                  <a:prstClr val="black"/>
                </a:solidFill>
                <a:uFill>
                  <a:solidFill>
                    <a:srgbClr val="F1F1F1"/>
                  </a:solidFill>
                </a:uFill>
                <a:latin typeface="Century Gothic"/>
                <a:cs typeface="Century Gothic"/>
              </a:rPr>
              <a:t> </a:t>
            </a:r>
            <a:r>
              <a:rPr sz="855" b="1" u="sng" spc="-4" dirty="0">
                <a:solidFill>
                  <a:prstClr val="black"/>
                </a:solidFill>
                <a:uFill>
                  <a:solidFill>
                    <a:srgbClr val="F1F1F1"/>
                  </a:solidFill>
                </a:uFill>
                <a:latin typeface="Century Gothic"/>
                <a:cs typeface="Century Gothic"/>
              </a:rPr>
              <a:t>ideas	</a:t>
            </a:r>
            <a:endParaRPr sz="855" dirty="0">
              <a:solidFill>
                <a:prstClr val="black"/>
              </a:solidFill>
              <a:latin typeface="Century Gothic"/>
              <a:cs typeface="Century Gothic"/>
            </a:endParaRPr>
          </a:p>
          <a:p>
            <a:pPr marL="123801" marR="4344" indent="-113485" defTabSz="781903">
              <a:lnSpc>
                <a:spcPts val="1026"/>
              </a:lnSpc>
              <a:spcBef>
                <a:spcPts val="43"/>
              </a:spcBef>
              <a:tabLst>
                <a:tab pos="2915848" algn="l"/>
              </a:tabLst>
            </a:pPr>
            <a:r>
              <a:rPr sz="770" u="sng" dirty="0">
                <a:solidFill>
                  <a:prstClr val="black"/>
                </a:solidFill>
                <a:uFill>
                  <a:solidFill>
                    <a:srgbClr val="F1F1F1"/>
                  </a:solidFill>
                </a:uFill>
                <a:latin typeface="Century Gothic"/>
                <a:cs typeface="Century Gothic"/>
              </a:rPr>
              <a:t>   </a:t>
            </a:r>
            <a:r>
              <a:rPr sz="770" u="sng" spc="68"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Sandwiches </a:t>
            </a:r>
            <a:r>
              <a:rPr sz="770" u="sng"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add some </a:t>
            </a:r>
            <a:r>
              <a:rPr sz="770" u="sng" spc="-4" dirty="0">
                <a:solidFill>
                  <a:srgbClr val="00AF50"/>
                </a:solidFill>
                <a:uFill>
                  <a:solidFill>
                    <a:srgbClr val="F1F1F1"/>
                  </a:solidFill>
                </a:uFill>
                <a:latin typeface="Century Gothic"/>
                <a:cs typeface="Century Gothic"/>
              </a:rPr>
              <a:t>cucumber, lettuce</a:t>
            </a:r>
            <a:r>
              <a:rPr sz="770" u="sng" spc="21" dirty="0">
                <a:solidFill>
                  <a:srgbClr val="00AF50"/>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and </a:t>
            </a:r>
            <a:r>
              <a:rPr sz="770" u="sng" spc="-4" dirty="0">
                <a:solidFill>
                  <a:srgbClr val="00AF50"/>
                </a:solidFill>
                <a:uFill>
                  <a:solidFill>
                    <a:srgbClr val="F1F1F1"/>
                  </a:solidFill>
                </a:uFill>
                <a:latin typeface="Century Gothic"/>
                <a:cs typeface="Century Gothic"/>
              </a:rPr>
              <a:t>tomato </a:t>
            </a:r>
            <a:r>
              <a:rPr sz="770" u="sng" dirty="0">
                <a:solidFill>
                  <a:srgbClr val="00AF50"/>
                </a:solidFill>
                <a:uFill>
                  <a:solidFill>
                    <a:srgbClr val="F1F1F1"/>
                  </a:solidFill>
                </a:uFill>
                <a:latin typeface="Century Gothic"/>
                <a:cs typeface="Century Gothic"/>
              </a:rPr>
              <a:t>	</a:t>
            </a:r>
            <a:r>
              <a:rPr sz="770" dirty="0">
                <a:solidFill>
                  <a:srgbClr val="00AF50"/>
                </a:solidFill>
                <a:latin typeface="Century Gothic"/>
                <a:cs typeface="Century Gothic"/>
              </a:rPr>
              <a:t> </a:t>
            </a:r>
            <a:r>
              <a:rPr sz="770" spc="-4" dirty="0">
                <a:solidFill>
                  <a:prstClr val="black"/>
                </a:solidFill>
                <a:latin typeface="Century Gothic"/>
                <a:cs typeface="Century Gothic"/>
              </a:rPr>
              <a:t>Soup </a:t>
            </a:r>
            <a:r>
              <a:rPr sz="770" dirty="0">
                <a:solidFill>
                  <a:prstClr val="black"/>
                </a:solidFill>
                <a:latin typeface="Century Gothic"/>
                <a:cs typeface="Century Gothic"/>
              </a:rPr>
              <a:t>– </a:t>
            </a:r>
            <a:r>
              <a:rPr sz="770" spc="-4" dirty="0">
                <a:solidFill>
                  <a:prstClr val="black"/>
                </a:solidFill>
                <a:latin typeface="Century Gothic"/>
                <a:cs typeface="Century Gothic"/>
              </a:rPr>
              <a:t>add extra </a:t>
            </a:r>
            <a:r>
              <a:rPr sz="770" spc="-4" dirty="0">
                <a:solidFill>
                  <a:srgbClr val="00AF50"/>
                </a:solidFill>
                <a:latin typeface="Century Gothic"/>
                <a:cs typeface="Century Gothic"/>
              </a:rPr>
              <a:t>seasonal veg </a:t>
            </a:r>
            <a:r>
              <a:rPr sz="770" spc="-4" dirty="0">
                <a:solidFill>
                  <a:prstClr val="black"/>
                </a:solidFill>
                <a:latin typeface="Century Gothic"/>
                <a:cs typeface="Century Gothic"/>
              </a:rPr>
              <a:t>and blend </a:t>
            </a:r>
            <a:r>
              <a:rPr sz="770" dirty="0">
                <a:solidFill>
                  <a:prstClr val="black"/>
                </a:solidFill>
                <a:latin typeface="Century Gothic"/>
                <a:cs typeface="Century Gothic"/>
              </a:rPr>
              <a:t>into </a:t>
            </a:r>
            <a:r>
              <a:rPr sz="770" spc="-4" dirty="0">
                <a:solidFill>
                  <a:prstClr val="black"/>
                </a:solidFill>
                <a:latin typeface="Century Gothic"/>
                <a:cs typeface="Century Gothic"/>
              </a:rPr>
              <a:t>your</a:t>
            </a:r>
            <a:r>
              <a:rPr sz="770" spc="9" dirty="0">
                <a:solidFill>
                  <a:prstClr val="black"/>
                </a:solidFill>
                <a:latin typeface="Century Gothic"/>
                <a:cs typeface="Century Gothic"/>
              </a:rPr>
              <a:t> </a:t>
            </a:r>
            <a:r>
              <a:rPr sz="770" spc="-4" dirty="0">
                <a:solidFill>
                  <a:prstClr val="black"/>
                </a:solidFill>
                <a:latin typeface="Century Gothic"/>
                <a:cs typeface="Century Gothic"/>
              </a:rPr>
              <a:t>soup</a:t>
            </a:r>
            <a:endParaRPr sz="770" dirty="0">
              <a:solidFill>
                <a:prstClr val="black"/>
              </a:solidFill>
              <a:latin typeface="Century Gothic"/>
              <a:cs typeface="Century Gothic"/>
            </a:endParaRPr>
          </a:p>
        </p:txBody>
      </p:sp>
      <p:sp>
        <p:nvSpPr>
          <p:cNvPr id="97" name="object 97"/>
          <p:cNvSpPr txBox="1"/>
          <p:nvPr/>
        </p:nvSpPr>
        <p:spPr>
          <a:xfrm>
            <a:off x="7438171" y="5047879"/>
            <a:ext cx="2764377" cy="129460"/>
          </a:xfrm>
          <a:prstGeom prst="rect">
            <a:avLst/>
          </a:prstGeom>
        </p:spPr>
        <p:txBody>
          <a:bodyPr vert="horz" wrap="square" lIns="0" tIns="10860" rIns="0" bIns="0" rtlCol="0">
            <a:spAutoFit/>
          </a:bodyPr>
          <a:lstStyle/>
          <a:p>
            <a:pPr marL="10860" defTabSz="781903">
              <a:spcBef>
                <a:spcPts val="86"/>
              </a:spcBef>
            </a:pPr>
            <a:r>
              <a:rPr sz="770" spc="-4" dirty="0">
                <a:solidFill>
                  <a:prstClr val="black"/>
                </a:solidFill>
                <a:latin typeface="Century Gothic"/>
                <a:cs typeface="Century Gothic"/>
              </a:rPr>
              <a:t>Baked </a:t>
            </a:r>
            <a:r>
              <a:rPr sz="770" spc="-9" dirty="0">
                <a:solidFill>
                  <a:prstClr val="black"/>
                </a:solidFill>
                <a:latin typeface="Century Gothic"/>
                <a:cs typeface="Century Gothic"/>
              </a:rPr>
              <a:t>potato </a:t>
            </a:r>
            <a:r>
              <a:rPr sz="770" dirty="0">
                <a:solidFill>
                  <a:prstClr val="black"/>
                </a:solidFill>
                <a:latin typeface="Century Gothic"/>
                <a:cs typeface="Century Gothic"/>
              </a:rPr>
              <a:t>– </a:t>
            </a:r>
            <a:r>
              <a:rPr sz="770" spc="-4" dirty="0">
                <a:solidFill>
                  <a:prstClr val="black"/>
                </a:solidFill>
                <a:latin typeface="Century Gothic"/>
                <a:cs typeface="Century Gothic"/>
              </a:rPr>
              <a:t>with your filling, why </a:t>
            </a:r>
            <a:r>
              <a:rPr sz="770" dirty="0">
                <a:solidFill>
                  <a:prstClr val="black"/>
                </a:solidFill>
                <a:latin typeface="Century Gothic"/>
                <a:cs typeface="Century Gothic"/>
              </a:rPr>
              <a:t>not </a:t>
            </a:r>
            <a:r>
              <a:rPr sz="770" spc="-4" dirty="0">
                <a:solidFill>
                  <a:prstClr val="black"/>
                </a:solidFill>
                <a:latin typeface="Century Gothic"/>
                <a:cs typeface="Century Gothic"/>
              </a:rPr>
              <a:t>have </a:t>
            </a:r>
            <a:r>
              <a:rPr sz="770" dirty="0">
                <a:solidFill>
                  <a:prstClr val="black"/>
                </a:solidFill>
                <a:latin typeface="Century Gothic"/>
                <a:cs typeface="Century Gothic"/>
              </a:rPr>
              <a:t>a </a:t>
            </a:r>
            <a:r>
              <a:rPr sz="770" spc="-4" dirty="0">
                <a:solidFill>
                  <a:srgbClr val="00AF50"/>
                </a:solidFill>
                <a:latin typeface="Century Gothic"/>
                <a:cs typeface="Century Gothic"/>
              </a:rPr>
              <a:t>side</a:t>
            </a:r>
            <a:r>
              <a:rPr sz="770" spc="26" dirty="0">
                <a:solidFill>
                  <a:srgbClr val="00AF50"/>
                </a:solidFill>
                <a:latin typeface="Century Gothic"/>
                <a:cs typeface="Century Gothic"/>
              </a:rPr>
              <a:t> </a:t>
            </a:r>
            <a:r>
              <a:rPr sz="770" spc="-4" dirty="0">
                <a:solidFill>
                  <a:srgbClr val="00AF50"/>
                </a:solidFill>
                <a:latin typeface="Century Gothic"/>
                <a:cs typeface="Century Gothic"/>
              </a:rPr>
              <a:t>salad</a:t>
            </a:r>
            <a:endParaRPr sz="770" dirty="0">
              <a:solidFill>
                <a:prstClr val="black"/>
              </a:solidFill>
              <a:latin typeface="Century Gothic"/>
              <a:cs typeface="Century Gothic"/>
            </a:endParaRPr>
          </a:p>
        </p:txBody>
      </p:sp>
      <p:sp>
        <p:nvSpPr>
          <p:cNvPr id="98" name="object 98"/>
          <p:cNvSpPr/>
          <p:nvPr/>
        </p:nvSpPr>
        <p:spPr>
          <a:xfrm>
            <a:off x="7369537" y="5050920"/>
            <a:ext cx="2905555" cy="0"/>
          </a:xfrm>
          <a:custGeom>
            <a:avLst/>
            <a:gdLst/>
            <a:ahLst/>
            <a:cxnLst/>
            <a:rect l="l" t="t" r="r" b="b"/>
            <a:pathLst>
              <a:path w="3397884">
                <a:moveTo>
                  <a:pt x="0" y="0"/>
                </a:moveTo>
                <a:lnTo>
                  <a:pt x="3397630" y="0"/>
                </a:lnTo>
              </a:path>
            </a:pathLst>
          </a:custGeom>
          <a:ln w="12191">
            <a:solidFill>
              <a:srgbClr val="F1F1F1"/>
            </a:solidFill>
          </a:ln>
        </p:spPr>
        <p:txBody>
          <a:bodyPr wrap="square" lIns="0" tIns="0" rIns="0" bIns="0" rtlCol="0"/>
          <a:lstStyle/>
          <a:p>
            <a:pPr defTabSz="781903"/>
            <a:endParaRPr sz="1539" dirty="0">
              <a:solidFill>
                <a:prstClr val="black"/>
              </a:solidFill>
            </a:endParaRPr>
          </a:p>
        </p:txBody>
      </p:sp>
      <p:sp>
        <p:nvSpPr>
          <p:cNvPr id="99" name="object 99"/>
          <p:cNvSpPr/>
          <p:nvPr/>
        </p:nvSpPr>
        <p:spPr>
          <a:xfrm>
            <a:off x="7369537" y="5192967"/>
            <a:ext cx="2905555" cy="0"/>
          </a:xfrm>
          <a:custGeom>
            <a:avLst/>
            <a:gdLst/>
            <a:ahLst/>
            <a:cxnLst/>
            <a:rect l="l" t="t" r="r" b="b"/>
            <a:pathLst>
              <a:path w="3397884">
                <a:moveTo>
                  <a:pt x="0" y="0"/>
                </a:moveTo>
                <a:lnTo>
                  <a:pt x="3397630" y="0"/>
                </a:lnTo>
              </a:path>
            </a:pathLst>
          </a:custGeom>
          <a:ln w="12191">
            <a:solidFill>
              <a:srgbClr val="F1F1F1"/>
            </a:solidFill>
          </a:ln>
        </p:spPr>
        <p:txBody>
          <a:bodyPr wrap="square" lIns="0" tIns="0" rIns="0" bIns="0" rtlCol="0"/>
          <a:lstStyle/>
          <a:p>
            <a:pPr defTabSz="781903"/>
            <a:endParaRPr sz="1539" dirty="0">
              <a:solidFill>
                <a:prstClr val="black"/>
              </a:solidFill>
            </a:endParaRPr>
          </a:p>
        </p:txBody>
      </p:sp>
      <p:sp>
        <p:nvSpPr>
          <p:cNvPr id="100" name="object 100"/>
          <p:cNvSpPr txBox="1"/>
          <p:nvPr/>
        </p:nvSpPr>
        <p:spPr>
          <a:xfrm>
            <a:off x="7358677" y="5310815"/>
            <a:ext cx="2927275" cy="660069"/>
          </a:xfrm>
          <a:prstGeom prst="rect">
            <a:avLst/>
          </a:prstGeom>
        </p:spPr>
        <p:txBody>
          <a:bodyPr vert="horz" wrap="square" lIns="0" tIns="23892" rIns="0" bIns="0" rtlCol="0">
            <a:spAutoFit/>
          </a:bodyPr>
          <a:lstStyle/>
          <a:p>
            <a:pPr algn="ctr" defTabSz="781903">
              <a:spcBef>
                <a:spcPts val="188"/>
              </a:spcBef>
              <a:tabLst>
                <a:tab pos="1124529" algn="l"/>
                <a:tab pos="2904988" algn="l"/>
              </a:tabLst>
            </a:pPr>
            <a:r>
              <a:rPr sz="855" b="1" u="sng" spc="-4" dirty="0">
                <a:solidFill>
                  <a:prstClr val="black"/>
                </a:solidFill>
                <a:uFill>
                  <a:solidFill>
                    <a:srgbClr val="F1F1F1"/>
                  </a:solidFill>
                </a:uFill>
                <a:latin typeface="Century Gothic"/>
                <a:cs typeface="Century Gothic"/>
              </a:rPr>
              <a:t> 	</a:t>
            </a:r>
            <a:r>
              <a:rPr sz="855" b="1" u="sng" spc="-9" dirty="0">
                <a:solidFill>
                  <a:prstClr val="black"/>
                </a:solidFill>
                <a:uFill>
                  <a:solidFill>
                    <a:srgbClr val="F1F1F1"/>
                  </a:solidFill>
                </a:uFill>
                <a:latin typeface="Century Gothic"/>
                <a:cs typeface="Century Gothic"/>
              </a:rPr>
              <a:t>Dinner</a:t>
            </a:r>
            <a:r>
              <a:rPr sz="855" b="1" u="sng" spc="-51" dirty="0">
                <a:solidFill>
                  <a:prstClr val="black"/>
                </a:solidFill>
                <a:uFill>
                  <a:solidFill>
                    <a:srgbClr val="F1F1F1"/>
                  </a:solidFill>
                </a:uFill>
                <a:latin typeface="Century Gothic"/>
                <a:cs typeface="Century Gothic"/>
              </a:rPr>
              <a:t> </a:t>
            </a:r>
            <a:r>
              <a:rPr sz="855" b="1" u="sng" spc="-4" dirty="0">
                <a:solidFill>
                  <a:prstClr val="black"/>
                </a:solidFill>
                <a:uFill>
                  <a:solidFill>
                    <a:srgbClr val="F1F1F1"/>
                  </a:solidFill>
                </a:uFill>
                <a:latin typeface="Century Gothic"/>
                <a:cs typeface="Century Gothic"/>
              </a:rPr>
              <a:t>ideas	</a:t>
            </a:r>
            <a:endParaRPr sz="855" dirty="0">
              <a:solidFill>
                <a:prstClr val="black"/>
              </a:solidFill>
              <a:latin typeface="Century Gothic"/>
              <a:cs typeface="Century Gothic"/>
            </a:endParaRPr>
          </a:p>
          <a:p>
            <a:pPr algn="ctr" defTabSz="781903">
              <a:spcBef>
                <a:spcPts val="94"/>
              </a:spcBef>
            </a:pPr>
            <a:r>
              <a:rPr sz="770" spc="-4" dirty="0">
                <a:solidFill>
                  <a:prstClr val="black"/>
                </a:solidFill>
                <a:latin typeface="Century Gothic"/>
                <a:cs typeface="Century Gothic"/>
              </a:rPr>
              <a:t>You </a:t>
            </a:r>
            <a:r>
              <a:rPr sz="770" dirty="0">
                <a:solidFill>
                  <a:prstClr val="black"/>
                </a:solidFill>
                <a:latin typeface="Century Gothic"/>
                <a:cs typeface="Century Gothic"/>
              </a:rPr>
              <a:t>could try </a:t>
            </a:r>
            <a:r>
              <a:rPr sz="770" spc="-4" dirty="0">
                <a:solidFill>
                  <a:prstClr val="black"/>
                </a:solidFill>
                <a:latin typeface="Century Gothic"/>
                <a:cs typeface="Century Gothic"/>
              </a:rPr>
              <a:t>adding </a:t>
            </a:r>
            <a:r>
              <a:rPr sz="770" spc="-4" dirty="0">
                <a:solidFill>
                  <a:srgbClr val="00AF50"/>
                </a:solidFill>
                <a:latin typeface="Century Gothic"/>
                <a:cs typeface="Century Gothic"/>
              </a:rPr>
              <a:t>peas, carrots </a:t>
            </a:r>
            <a:r>
              <a:rPr sz="770" dirty="0">
                <a:solidFill>
                  <a:prstClr val="black"/>
                </a:solidFill>
                <a:latin typeface="Century Gothic"/>
                <a:cs typeface="Century Gothic"/>
              </a:rPr>
              <a:t>or </a:t>
            </a:r>
            <a:r>
              <a:rPr sz="770" spc="-4" dirty="0">
                <a:solidFill>
                  <a:srgbClr val="00AF50"/>
                </a:solidFill>
                <a:latin typeface="Century Gothic"/>
                <a:cs typeface="Century Gothic"/>
              </a:rPr>
              <a:t>spring</a:t>
            </a:r>
            <a:r>
              <a:rPr sz="770" spc="-17" dirty="0">
                <a:solidFill>
                  <a:srgbClr val="00AF50"/>
                </a:solidFill>
                <a:latin typeface="Century Gothic"/>
                <a:cs typeface="Century Gothic"/>
              </a:rPr>
              <a:t> </a:t>
            </a:r>
            <a:r>
              <a:rPr sz="770" dirty="0">
                <a:solidFill>
                  <a:srgbClr val="00AF50"/>
                </a:solidFill>
                <a:latin typeface="Century Gothic"/>
                <a:cs typeface="Century Gothic"/>
              </a:rPr>
              <a:t>onions</a:t>
            </a:r>
            <a:endParaRPr sz="770" dirty="0">
              <a:solidFill>
                <a:prstClr val="black"/>
              </a:solidFill>
              <a:latin typeface="Century Gothic"/>
              <a:cs typeface="Century Gothic"/>
            </a:endParaRPr>
          </a:p>
          <a:p>
            <a:pPr algn="ctr" defTabSz="781903">
              <a:spcBef>
                <a:spcPts val="21"/>
              </a:spcBef>
              <a:tabLst>
                <a:tab pos="700998" algn="l"/>
                <a:tab pos="2904988" algn="l"/>
              </a:tabLst>
            </a:pPr>
            <a:r>
              <a:rPr sz="770" u="sng"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through your mashed</a:t>
            </a:r>
            <a:r>
              <a:rPr sz="770" u="sng" spc="-38" dirty="0">
                <a:solidFill>
                  <a:prstClr val="black"/>
                </a:solidFill>
                <a:uFill>
                  <a:solidFill>
                    <a:srgbClr val="F1F1F1"/>
                  </a:solidFill>
                </a:uFill>
                <a:latin typeface="Century Gothic"/>
                <a:cs typeface="Century Gothic"/>
              </a:rPr>
              <a:t> </a:t>
            </a:r>
            <a:r>
              <a:rPr sz="770" u="sng" spc="-4" dirty="0">
                <a:solidFill>
                  <a:prstClr val="black"/>
                </a:solidFill>
                <a:uFill>
                  <a:solidFill>
                    <a:srgbClr val="F1F1F1"/>
                  </a:solidFill>
                </a:uFill>
                <a:latin typeface="Century Gothic"/>
                <a:cs typeface="Century Gothic"/>
              </a:rPr>
              <a:t>potatoes;	</a:t>
            </a:r>
            <a:endParaRPr sz="770" dirty="0">
              <a:solidFill>
                <a:prstClr val="black"/>
              </a:solidFill>
              <a:latin typeface="Century Gothic"/>
              <a:cs typeface="Century Gothic"/>
            </a:endParaRPr>
          </a:p>
          <a:p>
            <a:pPr marL="99367" marR="93937" algn="ctr" defTabSz="781903">
              <a:lnSpc>
                <a:spcPct val="102200"/>
              </a:lnSpc>
              <a:spcBef>
                <a:spcPts val="94"/>
              </a:spcBef>
            </a:pPr>
            <a:r>
              <a:rPr sz="770" dirty="0">
                <a:solidFill>
                  <a:prstClr val="black"/>
                </a:solidFill>
                <a:latin typeface="Century Gothic"/>
                <a:cs typeface="Century Gothic"/>
              </a:rPr>
              <a:t>or, </a:t>
            </a:r>
            <a:r>
              <a:rPr sz="770" spc="-4" dirty="0">
                <a:solidFill>
                  <a:prstClr val="black"/>
                </a:solidFill>
                <a:latin typeface="Century Gothic"/>
                <a:cs typeface="Century Gothic"/>
              </a:rPr>
              <a:t>sprinkle </a:t>
            </a:r>
            <a:r>
              <a:rPr sz="770" spc="-9" dirty="0">
                <a:solidFill>
                  <a:prstClr val="black"/>
                </a:solidFill>
                <a:latin typeface="Century Gothic"/>
                <a:cs typeface="Century Gothic"/>
              </a:rPr>
              <a:t>some </a:t>
            </a:r>
            <a:r>
              <a:rPr sz="770" spc="-4" dirty="0">
                <a:solidFill>
                  <a:prstClr val="black"/>
                </a:solidFill>
                <a:latin typeface="Century Gothic"/>
                <a:cs typeface="Century Gothic"/>
              </a:rPr>
              <a:t>extra veg onto your pizza </a:t>
            </a:r>
            <a:r>
              <a:rPr sz="770" dirty="0">
                <a:solidFill>
                  <a:prstClr val="black"/>
                </a:solidFill>
                <a:latin typeface="Century Gothic"/>
                <a:cs typeface="Century Gothic"/>
              </a:rPr>
              <a:t>like </a:t>
            </a:r>
            <a:r>
              <a:rPr sz="770" spc="-4" dirty="0">
                <a:solidFill>
                  <a:srgbClr val="00AF50"/>
                </a:solidFill>
                <a:latin typeface="Century Gothic"/>
                <a:cs typeface="Century Gothic"/>
              </a:rPr>
              <a:t>sweetcorn,  pineapple, pepper </a:t>
            </a:r>
            <a:r>
              <a:rPr sz="770" spc="-4" dirty="0">
                <a:solidFill>
                  <a:prstClr val="black"/>
                </a:solidFill>
                <a:latin typeface="Century Gothic"/>
                <a:cs typeface="Century Gothic"/>
              </a:rPr>
              <a:t>and/or </a:t>
            </a:r>
            <a:r>
              <a:rPr sz="770" spc="-4" dirty="0">
                <a:solidFill>
                  <a:srgbClr val="00AF50"/>
                </a:solidFill>
                <a:latin typeface="Century Gothic"/>
                <a:cs typeface="Century Gothic"/>
              </a:rPr>
              <a:t>mushrooms</a:t>
            </a:r>
            <a:r>
              <a:rPr sz="770" spc="-4" dirty="0">
                <a:solidFill>
                  <a:prstClr val="black"/>
                </a:solidFill>
                <a:latin typeface="Century Gothic"/>
                <a:cs typeface="Century Gothic"/>
              </a:rPr>
              <a:t>!</a:t>
            </a:r>
            <a:endParaRPr sz="770" dirty="0">
              <a:solidFill>
                <a:prstClr val="black"/>
              </a:solidFill>
              <a:latin typeface="Century Gothic"/>
              <a:cs typeface="Century Gothic"/>
            </a:endParaRPr>
          </a:p>
        </p:txBody>
      </p:sp>
      <p:sp>
        <p:nvSpPr>
          <p:cNvPr id="101" name="object 101"/>
          <p:cNvSpPr/>
          <p:nvPr/>
        </p:nvSpPr>
        <p:spPr>
          <a:xfrm>
            <a:off x="7366929" y="6130171"/>
            <a:ext cx="2908270" cy="0"/>
          </a:xfrm>
          <a:custGeom>
            <a:avLst/>
            <a:gdLst/>
            <a:ahLst/>
            <a:cxnLst/>
            <a:rect l="l" t="t" r="r" b="b"/>
            <a:pathLst>
              <a:path w="3401059">
                <a:moveTo>
                  <a:pt x="0" y="0"/>
                </a:moveTo>
                <a:lnTo>
                  <a:pt x="3400679" y="0"/>
                </a:lnTo>
              </a:path>
            </a:pathLst>
          </a:custGeom>
          <a:ln w="12192">
            <a:solidFill>
              <a:srgbClr val="F1F1F1"/>
            </a:solidFill>
          </a:ln>
        </p:spPr>
        <p:txBody>
          <a:bodyPr wrap="square" lIns="0" tIns="0" rIns="0" bIns="0" rtlCol="0"/>
          <a:lstStyle/>
          <a:p>
            <a:pPr defTabSz="781903"/>
            <a:endParaRPr sz="1539" dirty="0">
              <a:solidFill>
                <a:prstClr val="black"/>
              </a:solidFill>
            </a:endParaRPr>
          </a:p>
        </p:txBody>
      </p:sp>
      <p:sp>
        <p:nvSpPr>
          <p:cNvPr id="102" name="object 102"/>
          <p:cNvSpPr/>
          <p:nvPr/>
        </p:nvSpPr>
        <p:spPr>
          <a:xfrm>
            <a:off x="10274874" y="6124960"/>
            <a:ext cx="2715" cy="10860"/>
          </a:xfrm>
          <a:custGeom>
            <a:avLst/>
            <a:gdLst/>
            <a:ahLst/>
            <a:cxnLst/>
            <a:rect l="l" t="t" r="r" b="b"/>
            <a:pathLst>
              <a:path w="3175" h="12700">
                <a:moveTo>
                  <a:pt x="0" y="12192"/>
                </a:moveTo>
                <a:lnTo>
                  <a:pt x="3047" y="12192"/>
                </a:lnTo>
                <a:lnTo>
                  <a:pt x="3047" y="0"/>
                </a:lnTo>
                <a:lnTo>
                  <a:pt x="0" y="0"/>
                </a:lnTo>
                <a:lnTo>
                  <a:pt x="0" y="12192"/>
                </a:lnTo>
                <a:close/>
              </a:path>
            </a:pathLst>
          </a:custGeom>
          <a:solidFill>
            <a:srgbClr val="F1F1F1"/>
          </a:solidFill>
        </p:spPr>
        <p:txBody>
          <a:bodyPr wrap="square" lIns="0" tIns="0" rIns="0" bIns="0" rtlCol="0"/>
          <a:lstStyle/>
          <a:p>
            <a:pPr defTabSz="781903"/>
            <a:endParaRPr sz="1539" dirty="0">
              <a:solidFill>
                <a:prstClr val="black"/>
              </a:solidFill>
            </a:endParaRPr>
          </a:p>
        </p:txBody>
      </p:sp>
      <p:sp>
        <p:nvSpPr>
          <p:cNvPr id="103" name="object 103"/>
          <p:cNvSpPr/>
          <p:nvPr/>
        </p:nvSpPr>
        <p:spPr>
          <a:xfrm>
            <a:off x="1678753" y="374666"/>
            <a:ext cx="8829064" cy="6100525"/>
          </a:xfrm>
          <a:custGeom>
            <a:avLst/>
            <a:gdLst/>
            <a:ahLst/>
            <a:cxnLst/>
            <a:rect l="l" t="t" r="r" b="b"/>
            <a:pathLst>
              <a:path w="10325100" h="7134225">
                <a:moveTo>
                  <a:pt x="0" y="791210"/>
                </a:moveTo>
                <a:lnTo>
                  <a:pt x="1443" y="743008"/>
                </a:lnTo>
                <a:lnTo>
                  <a:pt x="5720" y="695570"/>
                </a:lnTo>
                <a:lnTo>
                  <a:pt x="12747" y="648980"/>
                </a:lnTo>
                <a:lnTo>
                  <a:pt x="22440" y="603319"/>
                </a:lnTo>
                <a:lnTo>
                  <a:pt x="34719" y="558670"/>
                </a:lnTo>
                <a:lnTo>
                  <a:pt x="49498" y="515117"/>
                </a:lnTo>
                <a:lnTo>
                  <a:pt x="66697" y="472742"/>
                </a:lnTo>
                <a:lnTo>
                  <a:pt x="86232" y="431627"/>
                </a:lnTo>
                <a:lnTo>
                  <a:pt x="108020" y="391856"/>
                </a:lnTo>
                <a:lnTo>
                  <a:pt x="131979" y="353510"/>
                </a:lnTo>
                <a:lnTo>
                  <a:pt x="158025" y="316674"/>
                </a:lnTo>
                <a:lnTo>
                  <a:pt x="186077" y="281429"/>
                </a:lnTo>
                <a:lnTo>
                  <a:pt x="216051" y="247858"/>
                </a:lnTo>
                <a:lnTo>
                  <a:pt x="247865" y="216045"/>
                </a:lnTo>
                <a:lnTo>
                  <a:pt x="281435" y="186071"/>
                </a:lnTo>
                <a:lnTo>
                  <a:pt x="316680" y="158020"/>
                </a:lnTo>
                <a:lnTo>
                  <a:pt x="353515" y="131974"/>
                </a:lnTo>
                <a:lnTo>
                  <a:pt x="391859" y="108015"/>
                </a:lnTo>
                <a:lnTo>
                  <a:pt x="431629" y="86228"/>
                </a:lnTo>
                <a:lnTo>
                  <a:pt x="472742" y="66694"/>
                </a:lnTo>
                <a:lnTo>
                  <a:pt x="515115" y="49496"/>
                </a:lnTo>
                <a:lnTo>
                  <a:pt x="558666" y="34717"/>
                </a:lnTo>
                <a:lnTo>
                  <a:pt x="603311" y="22439"/>
                </a:lnTo>
                <a:lnTo>
                  <a:pt x="648968" y="12746"/>
                </a:lnTo>
                <a:lnTo>
                  <a:pt x="695555" y="5720"/>
                </a:lnTo>
                <a:lnTo>
                  <a:pt x="742988" y="1443"/>
                </a:lnTo>
                <a:lnTo>
                  <a:pt x="791184" y="0"/>
                </a:lnTo>
                <a:lnTo>
                  <a:pt x="9533890" y="0"/>
                </a:lnTo>
                <a:lnTo>
                  <a:pt x="9582091" y="1443"/>
                </a:lnTo>
                <a:lnTo>
                  <a:pt x="9629529" y="5720"/>
                </a:lnTo>
                <a:lnTo>
                  <a:pt x="9676119" y="12746"/>
                </a:lnTo>
                <a:lnTo>
                  <a:pt x="9721780" y="22439"/>
                </a:lnTo>
                <a:lnTo>
                  <a:pt x="9766429" y="34717"/>
                </a:lnTo>
                <a:lnTo>
                  <a:pt x="9809982" y="49496"/>
                </a:lnTo>
                <a:lnTo>
                  <a:pt x="9852357" y="66694"/>
                </a:lnTo>
                <a:lnTo>
                  <a:pt x="9893472" y="86228"/>
                </a:lnTo>
                <a:lnTo>
                  <a:pt x="9933243" y="108015"/>
                </a:lnTo>
                <a:lnTo>
                  <a:pt x="9971589" y="131974"/>
                </a:lnTo>
                <a:lnTo>
                  <a:pt x="10008425" y="158020"/>
                </a:lnTo>
                <a:lnTo>
                  <a:pt x="10043670" y="186071"/>
                </a:lnTo>
                <a:lnTo>
                  <a:pt x="10077241" y="216045"/>
                </a:lnTo>
                <a:lnTo>
                  <a:pt x="10109054" y="247858"/>
                </a:lnTo>
                <a:lnTo>
                  <a:pt x="10139028" y="281429"/>
                </a:lnTo>
                <a:lnTo>
                  <a:pt x="10167079" y="316674"/>
                </a:lnTo>
                <a:lnTo>
                  <a:pt x="10193125" y="353510"/>
                </a:lnTo>
                <a:lnTo>
                  <a:pt x="10217084" y="391856"/>
                </a:lnTo>
                <a:lnTo>
                  <a:pt x="10238871" y="431627"/>
                </a:lnTo>
                <a:lnTo>
                  <a:pt x="10258405" y="472742"/>
                </a:lnTo>
                <a:lnTo>
                  <a:pt x="10275603" y="515117"/>
                </a:lnTo>
                <a:lnTo>
                  <a:pt x="10290382" y="558670"/>
                </a:lnTo>
                <a:lnTo>
                  <a:pt x="10302660" y="603319"/>
                </a:lnTo>
                <a:lnTo>
                  <a:pt x="10312353" y="648980"/>
                </a:lnTo>
                <a:lnTo>
                  <a:pt x="10319379" y="695570"/>
                </a:lnTo>
                <a:lnTo>
                  <a:pt x="10323656" y="743008"/>
                </a:lnTo>
                <a:lnTo>
                  <a:pt x="10325100" y="791210"/>
                </a:lnTo>
                <a:lnTo>
                  <a:pt x="10325100" y="6343040"/>
                </a:lnTo>
                <a:lnTo>
                  <a:pt x="10323656" y="6391236"/>
                </a:lnTo>
                <a:lnTo>
                  <a:pt x="10319379" y="6438669"/>
                </a:lnTo>
                <a:lnTo>
                  <a:pt x="10312353" y="6485256"/>
                </a:lnTo>
                <a:lnTo>
                  <a:pt x="10302660" y="6530913"/>
                </a:lnTo>
                <a:lnTo>
                  <a:pt x="10290382" y="6575558"/>
                </a:lnTo>
                <a:lnTo>
                  <a:pt x="10275603" y="6619109"/>
                </a:lnTo>
                <a:lnTo>
                  <a:pt x="10258405" y="6661482"/>
                </a:lnTo>
                <a:lnTo>
                  <a:pt x="10238871" y="6702595"/>
                </a:lnTo>
                <a:lnTo>
                  <a:pt x="10217084" y="6742365"/>
                </a:lnTo>
                <a:lnTo>
                  <a:pt x="10193125" y="6780709"/>
                </a:lnTo>
                <a:lnTo>
                  <a:pt x="10167079" y="6817544"/>
                </a:lnTo>
                <a:lnTo>
                  <a:pt x="10139028" y="6852789"/>
                </a:lnTo>
                <a:lnTo>
                  <a:pt x="10109054" y="6886359"/>
                </a:lnTo>
                <a:lnTo>
                  <a:pt x="10077241" y="6918173"/>
                </a:lnTo>
                <a:lnTo>
                  <a:pt x="10043670" y="6948147"/>
                </a:lnTo>
                <a:lnTo>
                  <a:pt x="10008425" y="6976199"/>
                </a:lnTo>
                <a:lnTo>
                  <a:pt x="9971589" y="7002245"/>
                </a:lnTo>
                <a:lnTo>
                  <a:pt x="9933243" y="7026204"/>
                </a:lnTo>
                <a:lnTo>
                  <a:pt x="9893472" y="7047992"/>
                </a:lnTo>
                <a:lnTo>
                  <a:pt x="9852357" y="7067527"/>
                </a:lnTo>
                <a:lnTo>
                  <a:pt x="9809982" y="7084726"/>
                </a:lnTo>
                <a:lnTo>
                  <a:pt x="9766429" y="7099505"/>
                </a:lnTo>
                <a:lnTo>
                  <a:pt x="9721780" y="7111784"/>
                </a:lnTo>
                <a:lnTo>
                  <a:pt x="9676119" y="7121477"/>
                </a:lnTo>
                <a:lnTo>
                  <a:pt x="9629529" y="7128504"/>
                </a:lnTo>
                <a:lnTo>
                  <a:pt x="9582091" y="7132781"/>
                </a:lnTo>
                <a:lnTo>
                  <a:pt x="9533890" y="7134225"/>
                </a:lnTo>
                <a:lnTo>
                  <a:pt x="791184" y="7134225"/>
                </a:lnTo>
                <a:lnTo>
                  <a:pt x="742988" y="7132781"/>
                </a:lnTo>
                <a:lnTo>
                  <a:pt x="695555" y="7128504"/>
                </a:lnTo>
                <a:lnTo>
                  <a:pt x="648968" y="7121477"/>
                </a:lnTo>
                <a:lnTo>
                  <a:pt x="603311" y="7111784"/>
                </a:lnTo>
                <a:lnTo>
                  <a:pt x="558666" y="7099505"/>
                </a:lnTo>
                <a:lnTo>
                  <a:pt x="515115" y="7084726"/>
                </a:lnTo>
                <a:lnTo>
                  <a:pt x="472742" y="7067527"/>
                </a:lnTo>
                <a:lnTo>
                  <a:pt x="431629" y="7047992"/>
                </a:lnTo>
                <a:lnTo>
                  <a:pt x="391859" y="7026204"/>
                </a:lnTo>
                <a:lnTo>
                  <a:pt x="353515" y="7002245"/>
                </a:lnTo>
                <a:lnTo>
                  <a:pt x="316680" y="6976199"/>
                </a:lnTo>
                <a:lnTo>
                  <a:pt x="281435" y="6948147"/>
                </a:lnTo>
                <a:lnTo>
                  <a:pt x="247865" y="6918173"/>
                </a:lnTo>
                <a:lnTo>
                  <a:pt x="216051" y="6886359"/>
                </a:lnTo>
                <a:lnTo>
                  <a:pt x="186077" y="6852789"/>
                </a:lnTo>
                <a:lnTo>
                  <a:pt x="158025" y="6817544"/>
                </a:lnTo>
                <a:lnTo>
                  <a:pt x="131979" y="6780709"/>
                </a:lnTo>
                <a:lnTo>
                  <a:pt x="108020" y="6742365"/>
                </a:lnTo>
                <a:lnTo>
                  <a:pt x="86232" y="6702595"/>
                </a:lnTo>
                <a:lnTo>
                  <a:pt x="66697" y="6661482"/>
                </a:lnTo>
                <a:lnTo>
                  <a:pt x="49498" y="6619109"/>
                </a:lnTo>
                <a:lnTo>
                  <a:pt x="34719" y="6575558"/>
                </a:lnTo>
                <a:lnTo>
                  <a:pt x="22440" y="6530913"/>
                </a:lnTo>
                <a:lnTo>
                  <a:pt x="12747" y="6485256"/>
                </a:lnTo>
                <a:lnTo>
                  <a:pt x="5720" y="6438669"/>
                </a:lnTo>
                <a:lnTo>
                  <a:pt x="1443" y="6391236"/>
                </a:lnTo>
                <a:lnTo>
                  <a:pt x="0" y="6343040"/>
                </a:lnTo>
                <a:lnTo>
                  <a:pt x="0" y="791210"/>
                </a:lnTo>
                <a:close/>
              </a:path>
            </a:pathLst>
          </a:custGeom>
          <a:ln w="76200">
            <a:solidFill>
              <a:srgbClr val="00AF50"/>
            </a:solidFill>
          </a:ln>
        </p:spPr>
        <p:txBody>
          <a:bodyPr wrap="square" lIns="0" tIns="0" rIns="0" bIns="0" rtlCol="0"/>
          <a:lstStyle/>
          <a:p>
            <a:pPr defTabSz="781903"/>
            <a:endParaRPr sz="1539" dirty="0">
              <a:solidFill>
                <a:prstClr val="black"/>
              </a:solidFill>
            </a:endParaRPr>
          </a:p>
        </p:txBody>
      </p:sp>
      <p:sp>
        <p:nvSpPr>
          <p:cNvPr id="104" name="object 104"/>
          <p:cNvSpPr/>
          <p:nvPr/>
        </p:nvSpPr>
        <p:spPr>
          <a:xfrm>
            <a:off x="1853707" y="3293165"/>
            <a:ext cx="1460867" cy="624202"/>
          </a:xfrm>
          <a:prstGeom prst="rect">
            <a:avLst/>
          </a:prstGeom>
          <a:blipFill>
            <a:blip r:embed="rId19" cstate="print"/>
            <a:stretch>
              <a:fillRect/>
            </a:stretch>
          </a:blipFill>
        </p:spPr>
        <p:txBody>
          <a:bodyPr wrap="square" lIns="0" tIns="0" rIns="0" bIns="0" rtlCol="0"/>
          <a:lstStyle/>
          <a:p>
            <a:pPr defTabSz="781903"/>
            <a:endParaRPr sz="1539" dirty="0">
              <a:solidFill>
                <a:prstClr val="black"/>
              </a:solidFill>
            </a:endParaRPr>
          </a:p>
        </p:txBody>
      </p:sp>
      <p:sp>
        <p:nvSpPr>
          <p:cNvPr id="105" name="object 105"/>
          <p:cNvSpPr/>
          <p:nvPr/>
        </p:nvSpPr>
        <p:spPr>
          <a:xfrm>
            <a:off x="2046577" y="3428643"/>
            <a:ext cx="1076429" cy="353195"/>
          </a:xfrm>
          <a:prstGeom prst="rect">
            <a:avLst/>
          </a:prstGeom>
          <a:blipFill>
            <a:blip r:embed="rId20" cstate="print"/>
            <a:stretch>
              <a:fillRect/>
            </a:stretch>
          </a:blipFill>
        </p:spPr>
        <p:txBody>
          <a:bodyPr wrap="square" lIns="0" tIns="0" rIns="0" bIns="0" rtlCol="0"/>
          <a:lstStyle/>
          <a:p>
            <a:pPr defTabSz="781903"/>
            <a:endParaRPr sz="1539" dirty="0">
              <a:solidFill>
                <a:prstClr val="black"/>
              </a:solidFill>
            </a:endParaRPr>
          </a:p>
        </p:txBody>
      </p:sp>
      <p:sp>
        <p:nvSpPr>
          <p:cNvPr id="106" name="object 106"/>
          <p:cNvSpPr/>
          <p:nvPr/>
        </p:nvSpPr>
        <p:spPr>
          <a:xfrm>
            <a:off x="1910762" y="3317253"/>
            <a:ext cx="1350966" cy="514757"/>
          </a:xfrm>
          <a:custGeom>
            <a:avLst/>
            <a:gdLst/>
            <a:ahLst/>
            <a:cxnLst/>
            <a:rect l="l" t="t" r="r" b="b"/>
            <a:pathLst>
              <a:path w="1579880" h="601979">
                <a:moveTo>
                  <a:pt x="1579575" y="0"/>
                </a:moveTo>
                <a:lnTo>
                  <a:pt x="185343" y="136651"/>
                </a:lnTo>
                <a:lnTo>
                  <a:pt x="0" y="601472"/>
                </a:lnTo>
                <a:lnTo>
                  <a:pt x="1394155" y="464820"/>
                </a:lnTo>
                <a:lnTo>
                  <a:pt x="1579575" y="0"/>
                </a:lnTo>
                <a:close/>
              </a:path>
            </a:pathLst>
          </a:custGeom>
          <a:solidFill>
            <a:srgbClr val="9BBA58"/>
          </a:solidFill>
        </p:spPr>
        <p:txBody>
          <a:bodyPr wrap="square" lIns="0" tIns="0" rIns="0" bIns="0" rtlCol="0"/>
          <a:lstStyle/>
          <a:p>
            <a:pPr defTabSz="781903"/>
            <a:endParaRPr sz="1539" dirty="0">
              <a:solidFill>
                <a:prstClr val="black"/>
              </a:solidFill>
            </a:endParaRPr>
          </a:p>
        </p:txBody>
      </p:sp>
      <p:sp>
        <p:nvSpPr>
          <p:cNvPr id="107" name="object 107"/>
          <p:cNvSpPr/>
          <p:nvPr/>
        </p:nvSpPr>
        <p:spPr>
          <a:xfrm>
            <a:off x="1910762" y="3317253"/>
            <a:ext cx="1350966" cy="514757"/>
          </a:xfrm>
          <a:custGeom>
            <a:avLst/>
            <a:gdLst/>
            <a:ahLst/>
            <a:cxnLst/>
            <a:rect l="l" t="t" r="r" b="b"/>
            <a:pathLst>
              <a:path w="1579880" h="601979">
                <a:moveTo>
                  <a:pt x="0" y="601472"/>
                </a:moveTo>
                <a:lnTo>
                  <a:pt x="185343" y="136651"/>
                </a:lnTo>
                <a:lnTo>
                  <a:pt x="1579575" y="0"/>
                </a:lnTo>
                <a:lnTo>
                  <a:pt x="1394155" y="464820"/>
                </a:lnTo>
                <a:lnTo>
                  <a:pt x="0" y="601472"/>
                </a:lnTo>
                <a:close/>
              </a:path>
            </a:pathLst>
          </a:custGeom>
          <a:ln w="25399">
            <a:solidFill>
              <a:srgbClr val="70883E"/>
            </a:solidFill>
          </a:ln>
        </p:spPr>
        <p:txBody>
          <a:bodyPr wrap="square" lIns="0" tIns="0" rIns="0" bIns="0" rtlCol="0"/>
          <a:lstStyle/>
          <a:p>
            <a:pPr defTabSz="781903"/>
            <a:endParaRPr sz="1539" dirty="0">
              <a:solidFill>
                <a:prstClr val="black"/>
              </a:solidFill>
            </a:endParaRPr>
          </a:p>
        </p:txBody>
      </p:sp>
      <p:sp>
        <p:nvSpPr>
          <p:cNvPr id="108" name="object 108"/>
          <p:cNvSpPr/>
          <p:nvPr/>
        </p:nvSpPr>
        <p:spPr>
          <a:xfrm>
            <a:off x="2294159" y="3516653"/>
            <a:ext cx="573400" cy="169957"/>
          </a:xfrm>
          <a:custGeom>
            <a:avLst/>
            <a:gdLst/>
            <a:ahLst/>
            <a:cxnLst/>
            <a:rect l="l" t="t" r="r" b="b"/>
            <a:pathLst>
              <a:path w="670560" h="198754">
                <a:moveTo>
                  <a:pt x="56623" y="85328"/>
                </a:moveTo>
                <a:lnTo>
                  <a:pt x="28371" y="85328"/>
                </a:lnTo>
                <a:lnTo>
                  <a:pt x="39464" y="198456"/>
                </a:lnTo>
                <a:lnTo>
                  <a:pt x="67448" y="195712"/>
                </a:lnTo>
                <a:lnTo>
                  <a:pt x="56623" y="85328"/>
                </a:lnTo>
                <a:close/>
              </a:path>
              <a:path w="670560" h="198754">
                <a:moveTo>
                  <a:pt x="80073" y="52816"/>
                </a:moveTo>
                <a:lnTo>
                  <a:pt x="0" y="60690"/>
                </a:lnTo>
                <a:lnTo>
                  <a:pt x="2666" y="87868"/>
                </a:lnTo>
                <a:lnTo>
                  <a:pt x="28371" y="85328"/>
                </a:lnTo>
                <a:lnTo>
                  <a:pt x="56623" y="85328"/>
                </a:lnTo>
                <a:lnTo>
                  <a:pt x="56349" y="82534"/>
                </a:lnTo>
                <a:lnTo>
                  <a:pt x="82740" y="79994"/>
                </a:lnTo>
                <a:lnTo>
                  <a:pt x="80073" y="52816"/>
                </a:lnTo>
                <a:close/>
              </a:path>
              <a:path w="670560" h="198754">
                <a:moveTo>
                  <a:pt x="182242" y="40550"/>
                </a:moveTo>
                <a:lnTo>
                  <a:pt x="138894" y="49160"/>
                </a:lnTo>
                <a:lnTo>
                  <a:pt x="110121" y="76005"/>
                </a:lnTo>
                <a:lnTo>
                  <a:pt x="98754" y="113823"/>
                </a:lnTo>
                <a:lnTo>
                  <a:pt x="99123" y="124063"/>
                </a:lnTo>
                <a:lnTo>
                  <a:pt x="115364" y="164639"/>
                </a:lnTo>
                <a:lnTo>
                  <a:pt x="147007" y="187912"/>
                </a:lnTo>
                <a:lnTo>
                  <a:pt x="215412" y="181205"/>
                </a:lnTo>
                <a:lnTo>
                  <a:pt x="222654" y="176303"/>
                </a:lnTo>
                <a:lnTo>
                  <a:pt x="232621" y="166189"/>
                </a:lnTo>
                <a:lnTo>
                  <a:pt x="171272" y="166189"/>
                </a:lnTo>
                <a:lnTo>
                  <a:pt x="163136" y="164909"/>
                </a:lnTo>
                <a:lnTo>
                  <a:pt x="129147" y="133060"/>
                </a:lnTo>
                <a:lnTo>
                  <a:pt x="126794" y="111396"/>
                </a:lnTo>
                <a:lnTo>
                  <a:pt x="128446" y="101790"/>
                </a:lnTo>
                <a:lnTo>
                  <a:pt x="160048" y="69409"/>
                </a:lnTo>
                <a:lnTo>
                  <a:pt x="232224" y="67524"/>
                </a:lnTo>
                <a:lnTo>
                  <a:pt x="222326" y="57642"/>
                </a:lnTo>
                <a:lnTo>
                  <a:pt x="209769" y="49071"/>
                </a:lnTo>
                <a:lnTo>
                  <a:pt x="196408" y="43370"/>
                </a:lnTo>
                <a:lnTo>
                  <a:pt x="182242" y="40550"/>
                </a:lnTo>
                <a:close/>
              </a:path>
              <a:path w="670560" h="198754">
                <a:moveTo>
                  <a:pt x="232224" y="67524"/>
                </a:moveTo>
                <a:lnTo>
                  <a:pt x="179288" y="67524"/>
                </a:lnTo>
                <a:lnTo>
                  <a:pt x="188382" y="69357"/>
                </a:lnTo>
                <a:lnTo>
                  <a:pt x="196899" y="73048"/>
                </a:lnTo>
                <a:lnTo>
                  <a:pt x="222186" y="112252"/>
                </a:lnTo>
                <a:lnTo>
                  <a:pt x="222301" y="122302"/>
                </a:lnTo>
                <a:lnTo>
                  <a:pt x="220608" y="131699"/>
                </a:lnTo>
                <a:lnTo>
                  <a:pt x="189129" y="164236"/>
                </a:lnTo>
                <a:lnTo>
                  <a:pt x="171272" y="166189"/>
                </a:lnTo>
                <a:lnTo>
                  <a:pt x="232621" y="166189"/>
                </a:lnTo>
                <a:lnTo>
                  <a:pt x="233210" y="165592"/>
                </a:lnTo>
                <a:lnTo>
                  <a:pt x="241625" y="153038"/>
                </a:lnTo>
                <a:lnTo>
                  <a:pt x="247192" y="139557"/>
                </a:lnTo>
                <a:lnTo>
                  <a:pt x="249912" y="125122"/>
                </a:lnTo>
                <a:lnTo>
                  <a:pt x="249783" y="109712"/>
                </a:lnTo>
                <a:lnTo>
                  <a:pt x="246888" y="94468"/>
                </a:lnTo>
                <a:lnTo>
                  <a:pt x="241346" y="80724"/>
                </a:lnTo>
                <a:lnTo>
                  <a:pt x="233158" y="68456"/>
                </a:lnTo>
                <a:lnTo>
                  <a:pt x="232224" y="67524"/>
                </a:lnTo>
                <a:close/>
              </a:path>
              <a:path w="670560" h="198754">
                <a:moveTo>
                  <a:pt x="318781" y="30495"/>
                </a:moveTo>
                <a:lnTo>
                  <a:pt x="309314" y="30567"/>
                </a:lnTo>
                <a:lnTo>
                  <a:pt x="298246" y="31353"/>
                </a:lnTo>
                <a:lnTo>
                  <a:pt x="268998" y="34274"/>
                </a:lnTo>
                <a:lnTo>
                  <a:pt x="282748" y="174604"/>
                </a:lnTo>
                <a:lnTo>
                  <a:pt x="310329" y="171900"/>
                </a:lnTo>
                <a:lnTo>
                  <a:pt x="304761" y="115046"/>
                </a:lnTo>
                <a:lnTo>
                  <a:pt x="314470" y="114002"/>
                </a:lnTo>
                <a:lnTo>
                  <a:pt x="349885" y="98911"/>
                </a:lnTo>
                <a:lnTo>
                  <a:pt x="356668" y="88249"/>
                </a:lnTo>
                <a:lnTo>
                  <a:pt x="302120" y="88249"/>
                </a:lnTo>
                <a:lnTo>
                  <a:pt x="299211" y="58404"/>
                </a:lnTo>
                <a:lnTo>
                  <a:pt x="315531" y="56880"/>
                </a:lnTo>
                <a:lnTo>
                  <a:pt x="357609" y="56880"/>
                </a:lnTo>
                <a:lnTo>
                  <a:pt x="355523" y="51165"/>
                </a:lnTo>
                <a:lnTo>
                  <a:pt x="326644" y="31138"/>
                </a:lnTo>
                <a:lnTo>
                  <a:pt x="318781" y="30495"/>
                </a:lnTo>
                <a:close/>
              </a:path>
              <a:path w="670560" h="198754">
                <a:moveTo>
                  <a:pt x="357609" y="56880"/>
                </a:moveTo>
                <a:lnTo>
                  <a:pt x="315531" y="56880"/>
                </a:lnTo>
                <a:lnTo>
                  <a:pt x="321462" y="57261"/>
                </a:lnTo>
                <a:lnTo>
                  <a:pt x="324802" y="58912"/>
                </a:lnTo>
                <a:lnTo>
                  <a:pt x="329387" y="60944"/>
                </a:lnTo>
                <a:lnTo>
                  <a:pt x="331952" y="64881"/>
                </a:lnTo>
                <a:lnTo>
                  <a:pt x="332828" y="73644"/>
                </a:lnTo>
                <a:lnTo>
                  <a:pt x="332320" y="76565"/>
                </a:lnTo>
                <a:lnTo>
                  <a:pt x="302120" y="88249"/>
                </a:lnTo>
                <a:lnTo>
                  <a:pt x="356668" y="88249"/>
                </a:lnTo>
                <a:lnTo>
                  <a:pt x="358586" y="81978"/>
                </a:lnTo>
                <a:lnTo>
                  <a:pt x="359423" y="75209"/>
                </a:lnTo>
                <a:lnTo>
                  <a:pt x="359206" y="67929"/>
                </a:lnTo>
                <a:lnTo>
                  <a:pt x="358305" y="58785"/>
                </a:lnTo>
                <a:lnTo>
                  <a:pt x="357609" y="56880"/>
                </a:lnTo>
                <a:close/>
              </a:path>
              <a:path w="670560" h="198754">
                <a:moveTo>
                  <a:pt x="479712" y="43799"/>
                </a:moveTo>
                <a:lnTo>
                  <a:pt x="451510" y="43799"/>
                </a:lnTo>
                <a:lnTo>
                  <a:pt x="462619" y="156969"/>
                </a:lnTo>
                <a:lnTo>
                  <a:pt x="490564" y="154229"/>
                </a:lnTo>
                <a:lnTo>
                  <a:pt x="479712" y="43799"/>
                </a:lnTo>
                <a:close/>
              </a:path>
              <a:path w="670560" h="198754">
                <a:moveTo>
                  <a:pt x="503199" y="11287"/>
                </a:moveTo>
                <a:lnTo>
                  <a:pt x="423189" y="19161"/>
                </a:lnTo>
                <a:lnTo>
                  <a:pt x="425856" y="46339"/>
                </a:lnTo>
                <a:lnTo>
                  <a:pt x="451510" y="43799"/>
                </a:lnTo>
                <a:lnTo>
                  <a:pt x="479712" y="43799"/>
                </a:lnTo>
                <a:lnTo>
                  <a:pt x="479450" y="41132"/>
                </a:lnTo>
                <a:lnTo>
                  <a:pt x="505866" y="38465"/>
                </a:lnTo>
                <a:lnTo>
                  <a:pt x="503199" y="11287"/>
                </a:lnTo>
                <a:close/>
              </a:path>
              <a:path w="670560" h="198754">
                <a:moveTo>
                  <a:pt x="547776" y="6969"/>
                </a:moveTo>
                <a:lnTo>
                  <a:pt x="520471" y="9636"/>
                </a:lnTo>
                <a:lnTo>
                  <a:pt x="534122" y="149958"/>
                </a:lnTo>
                <a:lnTo>
                  <a:pt x="561548" y="147269"/>
                </a:lnTo>
                <a:lnTo>
                  <a:pt x="547776" y="6969"/>
                </a:lnTo>
                <a:close/>
              </a:path>
              <a:path w="670560" h="198754">
                <a:moveTo>
                  <a:pt x="629691" y="0"/>
                </a:moveTo>
                <a:lnTo>
                  <a:pt x="620214" y="85"/>
                </a:lnTo>
                <a:lnTo>
                  <a:pt x="609117" y="873"/>
                </a:lnTo>
                <a:lnTo>
                  <a:pt x="579907" y="3794"/>
                </a:lnTo>
                <a:lnTo>
                  <a:pt x="593681" y="144119"/>
                </a:lnTo>
                <a:lnTo>
                  <a:pt x="621242" y="141417"/>
                </a:lnTo>
                <a:lnTo>
                  <a:pt x="615721" y="84566"/>
                </a:lnTo>
                <a:lnTo>
                  <a:pt x="625387" y="83522"/>
                </a:lnTo>
                <a:lnTo>
                  <a:pt x="660784" y="68431"/>
                </a:lnTo>
                <a:lnTo>
                  <a:pt x="667568" y="57769"/>
                </a:lnTo>
                <a:lnTo>
                  <a:pt x="613054" y="57769"/>
                </a:lnTo>
                <a:lnTo>
                  <a:pt x="610133" y="27924"/>
                </a:lnTo>
                <a:lnTo>
                  <a:pt x="617880" y="27162"/>
                </a:lnTo>
                <a:lnTo>
                  <a:pt x="626516" y="26400"/>
                </a:lnTo>
                <a:lnTo>
                  <a:pt x="668489" y="26400"/>
                </a:lnTo>
                <a:lnTo>
                  <a:pt x="666394" y="20685"/>
                </a:lnTo>
                <a:lnTo>
                  <a:pt x="637549" y="605"/>
                </a:lnTo>
                <a:lnTo>
                  <a:pt x="629691" y="0"/>
                </a:lnTo>
                <a:close/>
              </a:path>
              <a:path w="670560" h="198754">
                <a:moveTo>
                  <a:pt x="668489" y="26400"/>
                </a:moveTo>
                <a:lnTo>
                  <a:pt x="626516" y="26400"/>
                </a:lnTo>
                <a:lnTo>
                  <a:pt x="632358" y="26781"/>
                </a:lnTo>
                <a:lnTo>
                  <a:pt x="635787" y="28305"/>
                </a:lnTo>
                <a:lnTo>
                  <a:pt x="640359" y="30464"/>
                </a:lnTo>
                <a:lnTo>
                  <a:pt x="642899" y="34401"/>
                </a:lnTo>
                <a:lnTo>
                  <a:pt x="643407" y="39989"/>
                </a:lnTo>
                <a:lnTo>
                  <a:pt x="643788" y="43164"/>
                </a:lnTo>
                <a:lnTo>
                  <a:pt x="643280" y="46085"/>
                </a:lnTo>
                <a:lnTo>
                  <a:pt x="641883" y="48498"/>
                </a:lnTo>
                <a:lnTo>
                  <a:pt x="640613" y="50911"/>
                </a:lnTo>
                <a:lnTo>
                  <a:pt x="638708" y="52689"/>
                </a:lnTo>
                <a:lnTo>
                  <a:pt x="636041" y="53959"/>
                </a:lnTo>
                <a:lnTo>
                  <a:pt x="633501" y="55229"/>
                </a:lnTo>
                <a:lnTo>
                  <a:pt x="628675" y="56245"/>
                </a:lnTo>
                <a:lnTo>
                  <a:pt x="613054" y="57769"/>
                </a:lnTo>
                <a:lnTo>
                  <a:pt x="667568" y="57769"/>
                </a:lnTo>
                <a:lnTo>
                  <a:pt x="669490" y="51498"/>
                </a:lnTo>
                <a:lnTo>
                  <a:pt x="670313" y="44729"/>
                </a:lnTo>
                <a:lnTo>
                  <a:pt x="670077" y="37449"/>
                </a:lnTo>
                <a:lnTo>
                  <a:pt x="669188" y="28305"/>
                </a:lnTo>
                <a:lnTo>
                  <a:pt x="668489" y="26400"/>
                </a:lnTo>
                <a:close/>
              </a:path>
            </a:pathLst>
          </a:custGeom>
          <a:solidFill>
            <a:srgbClr val="FFFFFF"/>
          </a:solidFill>
        </p:spPr>
        <p:txBody>
          <a:bodyPr wrap="square" lIns="0" tIns="0" rIns="0" bIns="0" rtlCol="0"/>
          <a:lstStyle/>
          <a:p>
            <a:pPr defTabSz="781903"/>
            <a:endParaRPr sz="1539" dirty="0">
              <a:solidFill>
                <a:prstClr val="black"/>
              </a:solidFill>
            </a:endParaRPr>
          </a:p>
        </p:txBody>
      </p:sp>
      <p:sp>
        <p:nvSpPr>
          <p:cNvPr id="109" name="object 109"/>
          <p:cNvSpPr/>
          <p:nvPr/>
        </p:nvSpPr>
        <p:spPr>
          <a:xfrm>
            <a:off x="8927382" y="1781441"/>
            <a:ext cx="1552090" cy="690697"/>
          </a:xfrm>
          <a:prstGeom prst="rect">
            <a:avLst/>
          </a:prstGeom>
          <a:blipFill>
            <a:blip r:embed="rId21" cstate="print"/>
            <a:stretch>
              <a:fillRect/>
            </a:stretch>
          </a:blipFill>
        </p:spPr>
        <p:txBody>
          <a:bodyPr wrap="square" lIns="0" tIns="0" rIns="0" bIns="0" rtlCol="0"/>
          <a:lstStyle/>
          <a:p>
            <a:pPr defTabSz="781903"/>
            <a:endParaRPr sz="1539" dirty="0">
              <a:solidFill>
                <a:prstClr val="black"/>
              </a:solidFill>
            </a:endParaRPr>
          </a:p>
        </p:txBody>
      </p:sp>
      <p:sp>
        <p:nvSpPr>
          <p:cNvPr id="110" name="object 110"/>
          <p:cNvSpPr/>
          <p:nvPr/>
        </p:nvSpPr>
        <p:spPr>
          <a:xfrm>
            <a:off x="9163260" y="1896099"/>
            <a:ext cx="1077721" cy="461359"/>
          </a:xfrm>
          <a:prstGeom prst="rect">
            <a:avLst/>
          </a:prstGeom>
          <a:blipFill>
            <a:blip r:embed="rId22" cstate="print"/>
            <a:stretch>
              <a:fillRect/>
            </a:stretch>
          </a:blipFill>
        </p:spPr>
        <p:txBody>
          <a:bodyPr wrap="square" lIns="0" tIns="0" rIns="0" bIns="0" rtlCol="0"/>
          <a:lstStyle/>
          <a:p>
            <a:pPr defTabSz="781903"/>
            <a:endParaRPr sz="1539" dirty="0">
              <a:solidFill>
                <a:prstClr val="black"/>
              </a:solidFill>
            </a:endParaRPr>
          </a:p>
        </p:txBody>
      </p:sp>
      <p:sp>
        <p:nvSpPr>
          <p:cNvPr id="111" name="object 111"/>
          <p:cNvSpPr/>
          <p:nvPr/>
        </p:nvSpPr>
        <p:spPr>
          <a:xfrm>
            <a:off x="8960397" y="1814900"/>
            <a:ext cx="1443275" cy="582088"/>
          </a:xfrm>
          <a:custGeom>
            <a:avLst/>
            <a:gdLst/>
            <a:ahLst/>
            <a:cxnLst/>
            <a:rect l="l" t="t" r="r" b="b"/>
            <a:pathLst>
              <a:path w="1687829" h="680719">
                <a:moveTo>
                  <a:pt x="317880" y="0"/>
                </a:moveTo>
                <a:lnTo>
                  <a:pt x="0" y="386461"/>
                </a:lnTo>
                <a:lnTo>
                  <a:pt x="1369695" y="680212"/>
                </a:lnTo>
                <a:lnTo>
                  <a:pt x="1687576" y="293750"/>
                </a:lnTo>
                <a:lnTo>
                  <a:pt x="317880" y="0"/>
                </a:lnTo>
                <a:close/>
              </a:path>
            </a:pathLst>
          </a:custGeom>
          <a:solidFill>
            <a:srgbClr val="9BBA58"/>
          </a:solidFill>
        </p:spPr>
        <p:txBody>
          <a:bodyPr wrap="square" lIns="0" tIns="0" rIns="0" bIns="0" rtlCol="0"/>
          <a:lstStyle/>
          <a:p>
            <a:pPr defTabSz="781903"/>
            <a:endParaRPr sz="1539" dirty="0">
              <a:solidFill>
                <a:prstClr val="black"/>
              </a:solidFill>
            </a:endParaRPr>
          </a:p>
        </p:txBody>
      </p:sp>
      <p:sp>
        <p:nvSpPr>
          <p:cNvPr id="112" name="object 112"/>
          <p:cNvSpPr/>
          <p:nvPr/>
        </p:nvSpPr>
        <p:spPr>
          <a:xfrm>
            <a:off x="8960397" y="1814900"/>
            <a:ext cx="1443275" cy="582088"/>
          </a:xfrm>
          <a:custGeom>
            <a:avLst/>
            <a:gdLst/>
            <a:ahLst/>
            <a:cxnLst/>
            <a:rect l="l" t="t" r="r" b="b"/>
            <a:pathLst>
              <a:path w="1687829" h="680719">
                <a:moveTo>
                  <a:pt x="0" y="386461"/>
                </a:moveTo>
                <a:lnTo>
                  <a:pt x="317880" y="0"/>
                </a:lnTo>
                <a:lnTo>
                  <a:pt x="1687576" y="293750"/>
                </a:lnTo>
                <a:lnTo>
                  <a:pt x="1369695" y="680212"/>
                </a:lnTo>
                <a:lnTo>
                  <a:pt x="0" y="386461"/>
                </a:lnTo>
                <a:close/>
              </a:path>
            </a:pathLst>
          </a:custGeom>
          <a:ln w="25400">
            <a:solidFill>
              <a:srgbClr val="70883E"/>
            </a:solidFill>
          </a:ln>
        </p:spPr>
        <p:txBody>
          <a:bodyPr wrap="square" lIns="0" tIns="0" rIns="0" bIns="0" rtlCol="0"/>
          <a:lstStyle/>
          <a:p>
            <a:pPr defTabSz="781903"/>
            <a:endParaRPr sz="1539" dirty="0">
              <a:solidFill>
                <a:prstClr val="black"/>
              </a:solidFill>
            </a:endParaRPr>
          </a:p>
        </p:txBody>
      </p:sp>
      <p:sp>
        <p:nvSpPr>
          <p:cNvPr id="113" name="object 113"/>
          <p:cNvSpPr/>
          <p:nvPr/>
        </p:nvSpPr>
        <p:spPr>
          <a:xfrm>
            <a:off x="9399460" y="2011029"/>
            <a:ext cx="558740" cy="227514"/>
          </a:xfrm>
          <a:custGeom>
            <a:avLst/>
            <a:gdLst/>
            <a:ahLst/>
            <a:cxnLst/>
            <a:rect l="l" t="t" r="r" b="b"/>
            <a:pathLst>
              <a:path w="653415" h="266064">
                <a:moveTo>
                  <a:pt x="151368" y="30146"/>
                </a:moveTo>
                <a:lnTo>
                  <a:pt x="113839" y="42259"/>
                </a:lnTo>
                <a:lnTo>
                  <a:pt x="87566" y="71500"/>
                </a:lnTo>
                <a:lnTo>
                  <a:pt x="79017" y="105552"/>
                </a:lnTo>
                <a:lnTo>
                  <a:pt x="80041" y="120078"/>
                </a:lnTo>
                <a:lnTo>
                  <a:pt x="99974" y="159817"/>
                </a:lnTo>
                <a:lnTo>
                  <a:pt x="174160" y="180420"/>
                </a:lnTo>
                <a:lnTo>
                  <a:pt x="182627" y="177944"/>
                </a:lnTo>
                <a:lnTo>
                  <a:pt x="195960" y="170941"/>
                </a:lnTo>
                <a:lnTo>
                  <a:pt x="207795" y="161563"/>
                </a:lnTo>
                <a:lnTo>
                  <a:pt x="212306" y="156210"/>
                </a:lnTo>
                <a:lnTo>
                  <a:pt x="154360" y="156210"/>
                </a:lnTo>
                <a:lnTo>
                  <a:pt x="144906" y="155066"/>
                </a:lnTo>
                <a:lnTo>
                  <a:pt x="111184" y="128797"/>
                </a:lnTo>
                <a:lnTo>
                  <a:pt x="106715" y="108311"/>
                </a:lnTo>
                <a:lnTo>
                  <a:pt x="108076" y="96900"/>
                </a:lnTo>
                <a:lnTo>
                  <a:pt x="129031" y="64769"/>
                </a:lnTo>
                <a:lnTo>
                  <a:pt x="155535" y="57019"/>
                </a:lnTo>
                <a:lnTo>
                  <a:pt x="212379" y="57019"/>
                </a:lnTo>
                <a:lnTo>
                  <a:pt x="209057" y="52770"/>
                </a:lnTo>
                <a:lnTo>
                  <a:pt x="198056" y="43259"/>
                </a:lnTo>
                <a:lnTo>
                  <a:pt x="185435" y="36248"/>
                </a:lnTo>
                <a:lnTo>
                  <a:pt x="171195" y="31750"/>
                </a:lnTo>
                <a:lnTo>
                  <a:pt x="161240" y="30299"/>
                </a:lnTo>
                <a:lnTo>
                  <a:pt x="151368" y="30146"/>
                </a:lnTo>
                <a:close/>
              </a:path>
              <a:path w="653415" h="266064">
                <a:moveTo>
                  <a:pt x="212379" y="57019"/>
                </a:moveTo>
                <a:lnTo>
                  <a:pt x="155535" y="57019"/>
                </a:lnTo>
                <a:lnTo>
                  <a:pt x="165226" y="58165"/>
                </a:lnTo>
                <a:lnTo>
                  <a:pt x="174412" y="61069"/>
                </a:lnTo>
                <a:lnTo>
                  <a:pt x="202263" y="97281"/>
                </a:lnTo>
                <a:lnTo>
                  <a:pt x="202844" y="107382"/>
                </a:lnTo>
                <a:lnTo>
                  <a:pt x="201675" y="116712"/>
                </a:lnTo>
                <a:lnTo>
                  <a:pt x="172267" y="152780"/>
                </a:lnTo>
                <a:lnTo>
                  <a:pt x="154360" y="156210"/>
                </a:lnTo>
                <a:lnTo>
                  <a:pt x="212306" y="156210"/>
                </a:lnTo>
                <a:lnTo>
                  <a:pt x="217201" y="150399"/>
                </a:lnTo>
                <a:lnTo>
                  <a:pt x="224178" y="137473"/>
                </a:lnTo>
                <a:lnTo>
                  <a:pt x="228726" y="122808"/>
                </a:lnTo>
                <a:lnTo>
                  <a:pt x="230472" y="108311"/>
                </a:lnTo>
                <a:lnTo>
                  <a:pt x="230449" y="105552"/>
                </a:lnTo>
                <a:lnTo>
                  <a:pt x="229488" y="92551"/>
                </a:lnTo>
                <a:lnTo>
                  <a:pt x="225440" y="78339"/>
                </a:lnTo>
                <a:lnTo>
                  <a:pt x="218439" y="64769"/>
                </a:lnTo>
                <a:lnTo>
                  <a:pt x="212379" y="57019"/>
                </a:lnTo>
                <a:close/>
              </a:path>
              <a:path w="653415" h="266064">
                <a:moveTo>
                  <a:pt x="5714" y="0"/>
                </a:moveTo>
                <a:lnTo>
                  <a:pt x="0" y="26669"/>
                </a:lnTo>
                <a:lnTo>
                  <a:pt x="25272" y="32130"/>
                </a:lnTo>
                <a:lnTo>
                  <a:pt x="1343" y="143352"/>
                </a:lnTo>
                <a:lnTo>
                  <a:pt x="28885" y="149259"/>
                </a:lnTo>
                <a:lnTo>
                  <a:pt x="52704" y="38100"/>
                </a:lnTo>
                <a:lnTo>
                  <a:pt x="79783" y="38100"/>
                </a:lnTo>
                <a:lnTo>
                  <a:pt x="84327" y="16890"/>
                </a:lnTo>
                <a:lnTo>
                  <a:pt x="5714" y="0"/>
                </a:lnTo>
                <a:close/>
              </a:path>
              <a:path w="653415" h="266064">
                <a:moveTo>
                  <a:pt x="79783" y="38100"/>
                </a:moveTo>
                <a:lnTo>
                  <a:pt x="52704" y="38100"/>
                </a:lnTo>
                <a:lnTo>
                  <a:pt x="78612" y="43561"/>
                </a:lnTo>
                <a:lnTo>
                  <a:pt x="79783" y="38100"/>
                </a:lnTo>
                <a:close/>
              </a:path>
              <a:path w="653415" h="266064">
                <a:moveTo>
                  <a:pt x="270001" y="56768"/>
                </a:moveTo>
                <a:lnTo>
                  <a:pt x="240340" y="194616"/>
                </a:lnTo>
                <a:lnTo>
                  <a:pt x="267518" y="200445"/>
                </a:lnTo>
                <a:lnTo>
                  <a:pt x="279526" y="144525"/>
                </a:lnTo>
                <a:lnTo>
                  <a:pt x="324111" y="144525"/>
                </a:lnTo>
                <a:lnTo>
                  <a:pt x="344008" y="122047"/>
                </a:lnTo>
                <a:lnTo>
                  <a:pt x="305307" y="122047"/>
                </a:lnTo>
                <a:lnTo>
                  <a:pt x="300481" y="121412"/>
                </a:lnTo>
                <a:lnTo>
                  <a:pt x="293750" y="120014"/>
                </a:lnTo>
                <a:lnTo>
                  <a:pt x="285114" y="118110"/>
                </a:lnTo>
                <a:lnTo>
                  <a:pt x="291464" y="88900"/>
                </a:lnTo>
                <a:lnTo>
                  <a:pt x="343653" y="88900"/>
                </a:lnTo>
                <a:lnTo>
                  <a:pt x="342137" y="84581"/>
                </a:lnTo>
                <a:lnTo>
                  <a:pt x="298703" y="62864"/>
                </a:lnTo>
                <a:lnTo>
                  <a:pt x="270001" y="56768"/>
                </a:lnTo>
                <a:close/>
              </a:path>
              <a:path w="653415" h="266064">
                <a:moveTo>
                  <a:pt x="324111" y="144525"/>
                </a:moveTo>
                <a:lnTo>
                  <a:pt x="279526" y="144525"/>
                </a:lnTo>
                <a:lnTo>
                  <a:pt x="289051" y="146480"/>
                </a:lnTo>
                <a:lnTo>
                  <a:pt x="297052" y="147780"/>
                </a:lnTo>
                <a:lnTo>
                  <a:pt x="303529" y="148437"/>
                </a:lnTo>
                <a:lnTo>
                  <a:pt x="308482" y="148462"/>
                </a:lnTo>
                <a:lnTo>
                  <a:pt x="315342" y="147534"/>
                </a:lnTo>
                <a:lnTo>
                  <a:pt x="321643" y="145700"/>
                </a:lnTo>
                <a:lnTo>
                  <a:pt x="324111" y="144525"/>
                </a:lnTo>
                <a:close/>
              </a:path>
              <a:path w="653415" h="266064">
                <a:moveTo>
                  <a:pt x="343653" y="88900"/>
                </a:moveTo>
                <a:lnTo>
                  <a:pt x="291464" y="88900"/>
                </a:lnTo>
                <a:lnTo>
                  <a:pt x="307466" y="92328"/>
                </a:lnTo>
                <a:lnTo>
                  <a:pt x="312927" y="94487"/>
                </a:lnTo>
                <a:lnTo>
                  <a:pt x="315721" y="97027"/>
                </a:lnTo>
                <a:lnTo>
                  <a:pt x="319404" y="100583"/>
                </a:lnTo>
                <a:lnTo>
                  <a:pt x="320675" y="105028"/>
                </a:lnTo>
                <a:lnTo>
                  <a:pt x="319531" y="110489"/>
                </a:lnTo>
                <a:lnTo>
                  <a:pt x="308228" y="121538"/>
                </a:lnTo>
                <a:lnTo>
                  <a:pt x="305307" y="122047"/>
                </a:lnTo>
                <a:lnTo>
                  <a:pt x="344008" y="122047"/>
                </a:lnTo>
                <a:lnTo>
                  <a:pt x="345693" y="116204"/>
                </a:lnTo>
                <a:lnTo>
                  <a:pt x="347598" y="107187"/>
                </a:lnTo>
                <a:lnTo>
                  <a:pt x="347217" y="99060"/>
                </a:lnTo>
                <a:lnTo>
                  <a:pt x="343653" y="88900"/>
                </a:lnTo>
                <a:close/>
              </a:path>
              <a:path w="653415" h="266064">
                <a:moveTo>
                  <a:pt x="517016" y="109727"/>
                </a:moveTo>
                <a:lnTo>
                  <a:pt x="487375" y="247604"/>
                </a:lnTo>
                <a:lnTo>
                  <a:pt x="514287" y="253376"/>
                </a:lnTo>
                <a:lnTo>
                  <a:pt x="543940" y="115442"/>
                </a:lnTo>
                <a:lnTo>
                  <a:pt x="517016" y="109727"/>
                </a:lnTo>
                <a:close/>
              </a:path>
              <a:path w="653415" h="266064">
                <a:moveTo>
                  <a:pt x="421385" y="89153"/>
                </a:moveTo>
                <a:lnTo>
                  <a:pt x="415670" y="115950"/>
                </a:lnTo>
                <a:lnTo>
                  <a:pt x="440943" y="121285"/>
                </a:lnTo>
                <a:lnTo>
                  <a:pt x="417130" y="232537"/>
                </a:lnTo>
                <a:lnTo>
                  <a:pt x="444559" y="238420"/>
                </a:lnTo>
                <a:lnTo>
                  <a:pt x="468502" y="127253"/>
                </a:lnTo>
                <a:lnTo>
                  <a:pt x="495602" y="127253"/>
                </a:lnTo>
                <a:lnTo>
                  <a:pt x="500125" y="106044"/>
                </a:lnTo>
                <a:lnTo>
                  <a:pt x="421385" y="89153"/>
                </a:lnTo>
                <a:close/>
              </a:path>
              <a:path w="653415" h="266064">
                <a:moveTo>
                  <a:pt x="495602" y="127253"/>
                </a:moveTo>
                <a:lnTo>
                  <a:pt x="468502" y="127253"/>
                </a:lnTo>
                <a:lnTo>
                  <a:pt x="494410" y="132841"/>
                </a:lnTo>
                <a:lnTo>
                  <a:pt x="495602" y="127253"/>
                </a:lnTo>
                <a:close/>
              </a:path>
              <a:path w="653415" h="266064">
                <a:moveTo>
                  <a:pt x="575436" y="122174"/>
                </a:moveTo>
                <a:lnTo>
                  <a:pt x="545895" y="260156"/>
                </a:lnTo>
                <a:lnTo>
                  <a:pt x="572957" y="265961"/>
                </a:lnTo>
                <a:lnTo>
                  <a:pt x="584961" y="210057"/>
                </a:lnTo>
                <a:lnTo>
                  <a:pt x="629546" y="210057"/>
                </a:lnTo>
                <a:lnTo>
                  <a:pt x="649480" y="187451"/>
                </a:lnTo>
                <a:lnTo>
                  <a:pt x="610869" y="187451"/>
                </a:lnTo>
                <a:lnTo>
                  <a:pt x="606043" y="186943"/>
                </a:lnTo>
                <a:lnTo>
                  <a:pt x="599185" y="185547"/>
                </a:lnTo>
                <a:lnTo>
                  <a:pt x="590550" y="183641"/>
                </a:lnTo>
                <a:lnTo>
                  <a:pt x="596900" y="154431"/>
                </a:lnTo>
                <a:lnTo>
                  <a:pt x="649088" y="154431"/>
                </a:lnTo>
                <a:lnTo>
                  <a:pt x="647572" y="150113"/>
                </a:lnTo>
                <a:lnTo>
                  <a:pt x="604138" y="128397"/>
                </a:lnTo>
                <a:lnTo>
                  <a:pt x="575436" y="122174"/>
                </a:lnTo>
                <a:close/>
              </a:path>
              <a:path w="653415" h="266064">
                <a:moveTo>
                  <a:pt x="629546" y="210057"/>
                </a:moveTo>
                <a:lnTo>
                  <a:pt x="584961" y="210057"/>
                </a:lnTo>
                <a:lnTo>
                  <a:pt x="594558" y="212012"/>
                </a:lnTo>
                <a:lnTo>
                  <a:pt x="602583" y="213312"/>
                </a:lnTo>
                <a:lnTo>
                  <a:pt x="609036" y="213969"/>
                </a:lnTo>
                <a:lnTo>
                  <a:pt x="613917" y="213994"/>
                </a:lnTo>
                <a:lnTo>
                  <a:pt x="620777" y="213066"/>
                </a:lnTo>
                <a:lnTo>
                  <a:pt x="627078" y="211232"/>
                </a:lnTo>
                <a:lnTo>
                  <a:pt x="629546" y="210057"/>
                </a:lnTo>
                <a:close/>
              </a:path>
              <a:path w="653415" h="266064">
                <a:moveTo>
                  <a:pt x="649088" y="154431"/>
                </a:moveTo>
                <a:lnTo>
                  <a:pt x="596900" y="154431"/>
                </a:lnTo>
                <a:lnTo>
                  <a:pt x="612901" y="157861"/>
                </a:lnTo>
                <a:lnTo>
                  <a:pt x="618489" y="160019"/>
                </a:lnTo>
                <a:lnTo>
                  <a:pt x="621156" y="162560"/>
                </a:lnTo>
                <a:lnTo>
                  <a:pt x="624839" y="165988"/>
                </a:lnTo>
                <a:lnTo>
                  <a:pt x="626109" y="170561"/>
                </a:lnTo>
                <a:lnTo>
                  <a:pt x="624966" y="176022"/>
                </a:lnTo>
                <a:lnTo>
                  <a:pt x="624204" y="179197"/>
                </a:lnTo>
                <a:lnTo>
                  <a:pt x="622934" y="181737"/>
                </a:lnTo>
                <a:lnTo>
                  <a:pt x="620902" y="183641"/>
                </a:lnTo>
                <a:lnTo>
                  <a:pt x="618997" y="185547"/>
                </a:lnTo>
                <a:lnTo>
                  <a:pt x="616457" y="186689"/>
                </a:lnTo>
                <a:lnTo>
                  <a:pt x="610869" y="187451"/>
                </a:lnTo>
                <a:lnTo>
                  <a:pt x="649480" y="187451"/>
                </a:lnTo>
                <a:lnTo>
                  <a:pt x="651128" y="181737"/>
                </a:lnTo>
                <a:lnTo>
                  <a:pt x="653033" y="172719"/>
                </a:lnTo>
                <a:lnTo>
                  <a:pt x="652779" y="164591"/>
                </a:lnTo>
                <a:lnTo>
                  <a:pt x="650112" y="157352"/>
                </a:lnTo>
                <a:lnTo>
                  <a:pt x="649088" y="154431"/>
                </a:lnTo>
                <a:close/>
              </a:path>
            </a:pathLst>
          </a:custGeom>
          <a:solidFill>
            <a:srgbClr val="FFFFFF"/>
          </a:solidFill>
        </p:spPr>
        <p:txBody>
          <a:bodyPr wrap="square" lIns="0" tIns="0" rIns="0" bIns="0" rtlCol="0"/>
          <a:lstStyle/>
          <a:p>
            <a:pPr defTabSz="781903"/>
            <a:endParaRPr sz="1539" dirty="0">
              <a:solidFill>
                <a:prstClr val="black"/>
              </a:solidFill>
            </a:endParaRPr>
          </a:p>
        </p:txBody>
      </p:sp>
      <p:sp>
        <p:nvSpPr>
          <p:cNvPr id="114" name="object 114"/>
          <p:cNvSpPr/>
          <p:nvPr/>
        </p:nvSpPr>
        <p:spPr>
          <a:xfrm>
            <a:off x="7556416" y="3487134"/>
            <a:ext cx="2652015" cy="314401"/>
          </a:xfrm>
          <a:prstGeom prst="rect">
            <a:avLst/>
          </a:prstGeom>
          <a:blipFill>
            <a:blip r:embed="rId23" cstate="print"/>
            <a:stretch>
              <a:fillRect/>
            </a:stretch>
          </a:blipFill>
        </p:spPr>
        <p:txBody>
          <a:bodyPr wrap="square" lIns="0" tIns="0" rIns="0" bIns="0" rtlCol="0"/>
          <a:lstStyle/>
          <a:p>
            <a:pPr defTabSz="781903"/>
            <a:endParaRPr sz="1539" dirty="0">
              <a:solidFill>
                <a:prstClr val="black"/>
              </a:solidFill>
            </a:endParaRPr>
          </a:p>
        </p:txBody>
      </p:sp>
      <p:sp>
        <p:nvSpPr>
          <p:cNvPr id="115" name="object 115"/>
          <p:cNvSpPr/>
          <p:nvPr/>
        </p:nvSpPr>
        <p:spPr>
          <a:xfrm>
            <a:off x="7556433" y="3525067"/>
            <a:ext cx="2650674" cy="235919"/>
          </a:xfrm>
          <a:prstGeom prst="rect">
            <a:avLst/>
          </a:prstGeom>
          <a:blipFill>
            <a:blip r:embed="rId24" cstate="print"/>
            <a:stretch>
              <a:fillRect/>
            </a:stretch>
          </a:blipFill>
        </p:spPr>
        <p:txBody>
          <a:bodyPr wrap="square" lIns="0" tIns="0" rIns="0" bIns="0" rtlCol="0"/>
          <a:lstStyle/>
          <a:p>
            <a:pPr defTabSz="781903"/>
            <a:endParaRPr sz="1539" dirty="0">
              <a:solidFill>
                <a:prstClr val="black"/>
              </a:solidFill>
            </a:endParaRPr>
          </a:p>
        </p:txBody>
      </p:sp>
      <p:sp>
        <p:nvSpPr>
          <p:cNvPr id="116" name="object 116"/>
          <p:cNvSpPr/>
          <p:nvPr/>
        </p:nvSpPr>
        <p:spPr>
          <a:xfrm>
            <a:off x="7584942" y="3498884"/>
            <a:ext cx="2598221" cy="260637"/>
          </a:xfrm>
          <a:prstGeom prst="rect">
            <a:avLst/>
          </a:prstGeom>
          <a:blipFill>
            <a:blip r:embed="rId25" cstate="print"/>
            <a:stretch>
              <a:fillRect/>
            </a:stretch>
          </a:blipFill>
        </p:spPr>
        <p:txBody>
          <a:bodyPr wrap="square" lIns="0" tIns="0" rIns="0" bIns="0" rtlCol="0"/>
          <a:lstStyle/>
          <a:p>
            <a:pPr defTabSz="781903"/>
            <a:endParaRPr sz="1539" dirty="0">
              <a:solidFill>
                <a:prstClr val="black"/>
              </a:solidFill>
            </a:endParaRPr>
          </a:p>
        </p:txBody>
      </p:sp>
      <p:sp>
        <p:nvSpPr>
          <p:cNvPr id="117" name="object 117"/>
          <p:cNvSpPr txBox="1"/>
          <p:nvPr/>
        </p:nvSpPr>
        <p:spPr>
          <a:xfrm>
            <a:off x="7661015" y="3529345"/>
            <a:ext cx="2401657" cy="412294"/>
          </a:xfrm>
          <a:prstGeom prst="rect">
            <a:avLst/>
          </a:prstGeom>
        </p:spPr>
        <p:txBody>
          <a:bodyPr vert="horz" wrap="square" lIns="0" tIns="10860" rIns="0" bIns="0" rtlCol="0">
            <a:spAutoFit/>
          </a:bodyPr>
          <a:lstStyle/>
          <a:p>
            <a:pPr marL="10860" defTabSz="781903">
              <a:spcBef>
                <a:spcPts val="86"/>
              </a:spcBef>
            </a:pPr>
            <a:r>
              <a:rPr sz="1026" b="1" spc="-4" dirty="0">
                <a:solidFill>
                  <a:srgbClr val="404040"/>
                </a:solidFill>
                <a:cs typeface="Calibri"/>
              </a:rPr>
              <a:t>Menu ideas </a:t>
            </a:r>
            <a:r>
              <a:rPr sz="1026" b="1" dirty="0">
                <a:solidFill>
                  <a:srgbClr val="404040"/>
                </a:solidFill>
                <a:cs typeface="Calibri"/>
              </a:rPr>
              <a:t>to </a:t>
            </a:r>
            <a:r>
              <a:rPr sz="1026" b="1" spc="-4" dirty="0">
                <a:solidFill>
                  <a:srgbClr val="404040"/>
                </a:solidFill>
                <a:cs typeface="Calibri"/>
              </a:rPr>
              <a:t>increase fruit and veg</a:t>
            </a:r>
            <a:r>
              <a:rPr sz="1026" b="1" spc="30" dirty="0">
                <a:solidFill>
                  <a:srgbClr val="404040"/>
                </a:solidFill>
                <a:cs typeface="Calibri"/>
              </a:rPr>
              <a:t> </a:t>
            </a:r>
            <a:r>
              <a:rPr sz="1026" b="1" spc="-4" dirty="0">
                <a:solidFill>
                  <a:srgbClr val="404040"/>
                </a:solidFill>
                <a:cs typeface="Calibri"/>
              </a:rPr>
              <a:t>intake:</a:t>
            </a:r>
            <a:endParaRPr sz="1026" dirty="0">
              <a:solidFill>
                <a:prstClr val="black"/>
              </a:solidFill>
              <a:cs typeface="Calibri"/>
            </a:endParaRPr>
          </a:p>
          <a:p>
            <a:pPr defTabSz="781903">
              <a:spcBef>
                <a:spcPts val="43"/>
              </a:spcBef>
            </a:pPr>
            <a:endParaRPr sz="727" dirty="0">
              <a:solidFill>
                <a:prstClr val="black"/>
              </a:solidFill>
              <a:cs typeface="Calibri"/>
            </a:endParaRPr>
          </a:p>
          <a:p>
            <a:pPr marL="759098" defTabSz="781903"/>
            <a:r>
              <a:rPr sz="855" b="1" spc="-4" dirty="0">
                <a:solidFill>
                  <a:prstClr val="black"/>
                </a:solidFill>
                <a:latin typeface="Century Gothic"/>
                <a:cs typeface="Century Gothic"/>
              </a:rPr>
              <a:t>Breakfast </a:t>
            </a:r>
            <a:r>
              <a:rPr sz="855" b="1" spc="-9" dirty="0">
                <a:solidFill>
                  <a:prstClr val="black"/>
                </a:solidFill>
                <a:latin typeface="Century Gothic"/>
                <a:cs typeface="Century Gothic"/>
              </a:rPr>
              <a:t>ideas</a:t>
            </a:r>
            <a:endParaRPr sz="855" dirty="0">
              <a:solidFill>
                <a:prstClr val="black"/>
              </a:solidFill>
              <a:latin typeface="Century Gothic"/>
              <a:cs typeface="Century Gothic"/>
            </a:endParaRPr>
          </a:p>
        </p:txBody>
      </p:sp>
      <p:sp>
        <p:nvSpPr>
          <p:cNvPr id="118" name="object 118"/>
          <p:cNvSpPr/>
          <p:nvPr/>
        </p:nvSpPr>
        <p:spPr>
          <a:xfrm>
            <a:off x="9469611" y="632911"/>
            <a:ext cx="863908" cy="875201"/>
          </a:xfrm>
          <a:prstGeom prst="rect">
            <a:avLst/>
          </a:prstGeom>
          <a:blipFill>
            <a:blip r:embed="rId26" cstate="print"/>
            <a:stretch>
              <a:fillRect/>
            </a:stretch>
          </a:blipFill>
        </p:spPr>
        <p:txBody>
          <a:bodyPr wrap="square" lIns="0" tIns="0" rIns="0" bIns="0" rtlCol="0"/>
          <a:lstStyle/>
          <a:p>
            <a:pPr defTabSz="781903"/>
            <a:endParaRPr sz="1539" dirty="0">
              <a:solidFill>
                <a:prstClr val="black"/>
              </a:solidFill>
            </a:endParaRPr>
          </a:p>
        </p:txBody>
      </p:sp>
      <p:sp>
        <p:nvSpPr>
          <p:cNvPr id="119" name="object 119"/>
          <p:cNvSpPr/>
          <p:nvPr/>
        </p:nvSpPr>
        <p:spPr>
          <a:xfrm>
            <a:off x="7673396" y="464803"/>
            <a:ext cx="1523095" cy="1758753"/>
          </a:xfrm>
          <a:prstGeom prst="rect">
            <a:avLst/>
          </a:prstGeom>
          <a:blipFill>
            <a:blip r:embed="rId27" cstate="print"/>
            <a:stretch>
              <a:fillRect/>
            </a:stretch>
          </a:blipFill>
        </p:spPr>
        <p:txBody>
          <a:bodyPr wrap="square" lIns="0" tIns="0" rIns="0" bIns="0" rtlCol="0"/>
          <a:lstStyle/>
          <a:p>
            <a:pPr defTabSz="781903"/>
            <a:endParaRPr sz="1539" dirty="0">
              <a:solidFill>
                <a:prstClr val="black"/>
              </a:solidFill>
            </a:endParaRPr>
          </a:p>
        </p:txBody>
      </p:sp>
      <p:sp>
        <p:nvSpPr>
          <p:cNvPr id="120" name="object 120"/>
          <p:cNvSpPr/>
          <p:nvPr/>
        </p:nvSpPr>
        <p:spPr>
          <a:xfrm>
            <a:off x="1938411" y="4810048"/>
            <a:ext cx="1929362" cy="1288196"/>
          </a:xfrm>
          <a:prstGeom prst="rect">
            <a:avLst/>
          </a:prstGeom>
          <a:blipFill>
            <a:blip r:embed="rId28" cstate="print"/>
            <a:stretch>
              <a:fillRect/>
            </a:stretch>
          </a:blipFill>
        </p:spPr>
        <p:txBody>
          <a:bodyPr wrap="square" lIns="0" tIns="0" rIns="0" bIns="0" rtlCol="0"/>
          <a:lstStyle/>
          <a:p>
            <a:pPr defTabSz="781903"/>
            <a:endParaRPr sz="1539" dirty="0">
              <a:solidFill>
                <a:prstClr val="black"/>
              </a:solidFill>
            </a:endParaRPr>
          </a:p>
        </p:txBody>
      </p:sp>
      <p:sp>
        <p:nvSpPr>
          <p:cNvPr id="121" name="object 121"/>
          <p:cNvSpPr txBox="1"/>
          <p:nvPr/>
        </p:nvSpPr>
        <p:spPr>
          <a:xfrm>
            <a:off x="6812642" y="1887822"/>
            <a:ext cx="1133769" cy="1401447"/>
          </a:xfrm>
          <a:prstGeom prst="rect">
            <a:avLst/>
          </a:prstGeom>
        </p:spPr>
        <p:txBody>
          <a:bodyPr vert="horz" wrap="square" lIns="0" tIns="91223" rIns="0" bIns="0" rtlCol="0">
            <a:spAutoFit/>
          </a:bodyPr>
          <a:lstStyle/>
          <a:p>
            <a:pPr marL="112399" defTabSz="781903">
              <a:spcBef>
                <a:spcPts val="718"/>
              </a:spcBef>
            </a:pPr>
            <a:r>
              <a:rPr sz="1197" b="1" spc="-4" dirty="0">
                <a:solidFill>
                  <a:srgbClr val="00AF50"/>
                </a:solidFill>
                <a:cs typeface="Calibri"/>
              </a:rPr>
              <a:t>Remember</a:t>
            </a:r>
            <a:endParaRPr sz="1197" dirty="0">
              <a:solidFill>
                <a:prstClr val="black"/>
              </a:solidFill>
              <a:cs typeface="Calibri"/>
            </a:endParaRPr>
          </a:p>
          <a:p>
            <a:pPr marL="10860" marR="4344" algn="ctr" defTabSz="781903">
              <a:lnSpc>
                <a:spcPct val="117700"/>
              </a:lnSpc>
              <a:spcBef>
                <a:spcPts val="264"/>
              </a:spcBef>
            </a:pPr>
            <a:r>
              <a:rPr sz="855" spc="-4" dirty="0">
                <a:solidFill>
                  <a:prstClr val="black"/>
                </a:solidFill>
                <a:latin typeface="Century Gothic"/>
                <a:cs typeface="Century Gothic"/>
              </a:rPr>
              <a:t>Unsweetened </a:t>
            </a:r>
            <a:r>
              <a:rPr sz="855" spc="-9" dirty="0">
                <a:solidFill>
                  <a:prstClr val="black"/>
                </a:solidFill>
                <a:latin typeface="Century Gothic"/>
                <a:cs typeface="Century Gothic"/>
              </a:rPr>
              <a:t>100%  </a:t>
            </a:r>
            <a:r>
              <a:rPr sz="855" spc="-4" dirty="0">
                <a:solidFill>
                  <a:prstClr val="black"/>
                </a:solidFill>
                <a:latin typeface="Century Gothic"/>
                <a:cs typeface="Century Gothic"/>
              </a:rPr>
              <a:t>fruit or </a:t>
            </a:r>
            <a:r>
              <a:rPr sz="855" spc="-9" dirty="0">
                <a:solidFill>
                  <a:prstClr val="black"/>
                </a:solidFill>
                <a:latin typeface="Century Gothic"/>
                <a:cs typeface="Century Gothic"/>
              </a:rPr>
              <a:t>veg </a:t>
            </a:r>
            <a:r>
              <a:rPr sz="855" spc="-4" dirty="0">
                <a:solidFill>
                  <a:prstClr val="black"/>
                </a:solidFill>
                <a:latin typeface="Century Gothic"/>
                <a:cs typeface="Century Gothic"/>
              </a:rPr>
              <a:t>juice and  smoothies, </a:t>
            </a:r>
            <a:r>
              <a:rPr sz="855" dirty="0">
                <a:solidFill>
                  <a:prstClr val="black"/>
                </a:solidFill>
                <a:latin typeface="Century Gothic"/>
                <a:cs typeface="Century Gothic"/>
              </a:rPr>
              <a:t>will </a:t>
            </a:r>
            <a:r>
              <a:rPr sz="855" spc="-4" dirty="0">
                <a:solidFill>
                  <a:prstClr val="black"/>
                </a:solidFill>
                <a:latin typeface="Century Gothic"/>
                <a:cs typeface="Century Gothic"/>
              </a:rPr>
              <a:t>only  </a:t>
            </a:r>
            <a:r>
              <a:rPr sz="855" spc="-9" dirty="0">
                <a:solidFill>
                  <a:prstClr val="black"/>
                </a:solidFill>
                <a:latin typeface="Century Gothic"/>
                <a:cs typeface="Century Gothic"/>
              </a:rPr>
              <a:t>count </a:t>
            </a:r>
            <a:r>
              <a:rPr sz="855" spc="-4" dirty="0">
                <a:solidFill>
                  <a:prstClr val="black"/>
                </a:solidFill>
                <a:latin typeface="Century Gothic"/>
                <a:cs typeface="Century Gothic"/>
              </a:rPr>
              <a:t>as a</a:t>
            </a:r>
            <a:r>
              <a:rPr sz="855" spc="-38" dirty="0">
                <a:solidFill>
                  <a:prstClr val="black"/>
                </a:solidFill>
                <a:latin typeface="Century Gothic"/>
                <a:cs typeface="Century Gothic"/>
              </a:rPr>
              <a:t> </a:t>
            </a:r>
            <a:r>
              <a:rPr sz="855" spc="-4" dirty="0">
                <a:solidFill>
                  <a:prstClr val="black"/>
                </a:solidFill>
                <a:latin typeface="Century Gothic"/>
                <a:cs typeface="Century Gothic"/>
              </a:rPr>
              <a:t>maximum  of </a:t>
            </a:r>
            <a:r>
              <a:rPr sz="855" b="1" spc="-4" dirty="0">
                <a:solidFill>
                  <a:prstClr val="black"/>
                </a:solidFill>
                <a:latin typeface="Century Gothic"/>
                <a:cs typeface="Century Gothic"/>
              </a:rPr>
              <a:t>1 of </a:t>
            </a:r>
            <a:r>
              <a:rPr sz="855" b="1" spc="-9" dirty="0">
                <a:solidFill>
                  <a:prstClr val="black"/>
                </a:solidFill>
                <a:latin typeface="Century Gothic"/>
                <a:cs typeface="Century Gothic"/>
              </a:rPr>
              <a:t>your </a:t>
            </a:r>
            <a:r>
              <a:rPr sz="855" b="1" spc="-4" dirty="0">
                <a:solidFill>
                  <a:prstClr val="black"/>
                </a:solidFill>
                <a:latin typeface="Century Gothic"/>
                <a:cs typeface="Century Gothic"/>
              </a:rPr>
              <a:t>5 A </a:t>
            </a:r>
            <a:r>
              <a:rPr sz="855" b="1" dirty="0">
                <a:solidFill>
                  <a:prstClr val="black"/>
                </a:solidFill>
                <a:latin typeface="Century Gothic"/>
                <a:cs typeface="Century Gothic"/>
              </a:rPr>
              <a:t>DAY</a:t>
            </a:r>
            <a:r>
              <a:rPr sz="855" dirty="0">
                <a:solidFill>
                  <a:prstClr val="black"/>
                </a:solidFill>
                <a:latin typeface="Century Gothic"/>
                <a:cs typeface="Century Gothic"/>
              </a:rPr>
              <a:t>,  </a:t>
            </a:r>
            <a:r>
              <a:rPr sz="855" spc="-4" dirty="0">
                <a:solidFill>
                  <a:prstClr val="black"/>
                </a:solidFill>
                <a:latin typeface="Century Gothic"/>
                <a:cs typeface="Century Gothic"/>
              </a:rPr>
              <a:t>no </a:t>
            </a:r>
            <a:r>
              <a:rPr sz="855" dirty="0">
                <a:solidFill>
                  <a:prstClr val="black"/>
                </a:solidFill>
                <a:latin typeface="Century Gothic"/>
                <a:cs typeface="Century Gothic"/>
              </a:rPr>
              <a:t>matter </a:t>
            </a:r>
            <a:r>
              <a:rPr sz="855" spc="-4" dirty="0">
                <a:solidFill>
                  <a:prstClr val="black"/>
                </a:solidFill>
                <a:latin typeface="Century Gothic"/>
                <a:cs typeface="Century Gothic"/>
              </a:rPr>
              <a:t>how</a:t>
            </a:r>
            <a:r>
              <a:rPr sz="855" spc="-77" dirty="0">
                <a:solidFill>
                  <a:prstClr val="black"/>
                </a:solidFill>
                <a:latin typeface="Century Gothic"/>
                <a:cs typeface="Century Gothic"/>
              </a:rPr>
              <a:t> </a:t>
            </a:r>
            <a:r>
              <a:rPr sz="855" spc="-4" dirty="0">
                <a:solidFill>
                  <a:prstClr val="black"/>
                </a:solidFill>
                <a:latin typeface="Century Gothic"/>
                <a:cs typeface="Century Gothic"/>
              </a:rPr>
              <a:t>much  you</a:t>
            </a:r>
            <a:r>
              <a:rPr sz="855" spc="-17" dirty="0">
                <a:solidFill>
                  <a:prstClr val="black"/>
                </a:solidFill>
                <a:latin typeface="Century Gothic"/>
                <a:cs typeface="Century Gothic"/>
              </a:rPr>
              <a:t> </a:t>
            </a:r>
            <a:r>
              <a:rPr sz="855" spc="-9" dirty="0">
                <a:solidFill>
                  <a:prstClr val="black"/>
                </a:solidFill>
                <a:latin typeface="Century Gothic"/>
                <a:cs typeface="Century Gothic"/>
              </a:rPr>
              <a:t>have!</a:t>
            </a:r>
            <a:endParaRPr sz="855" dirty="0">
              <a:solidFill>
                <a:prstClr val="black"/>
              </a:solidFill>
              <a:latin typeface="Century Gothic"/>
              <a:cs typeface="Century Gothic"/>
            </a:endParaRPr>
          </a:p>
        </p:txBody>
      </p:sp>
      <p:sp>
        <p:nvSpPr>
          <p:cNvPr id="122" name="object 122"/>
          <p:cNvSpPr/>
          <p:nvPr/>
        </p:nvSpPr>
        <p:spPr>
          <a:xfrm>
            <a:off x="6846199" y="1984749"/>
            <a:ext cx="927215" cy="246953"/>
          </a:xfrm>
          <a:prstGeom prst="rect">
            <a:avLst/>
          </a:prstGeom>
          <a:blipFill>
            <a:blip r:embed="rId29" cstate="print"/>
            <a:stretch>
              <a:fillRect/>
            </a:stretch>
          </a:blipFill>
        </p:spPr>
        <p:txBody>
          <a:bodyPr wrap="square" lIns="0" tIns="0" rIns="0" bIns="0" rtlCol="0"/>
          <a:lstStyle/>
          <a:p>
            <a:pPr defTabSz="781903"/>
            <a:endParaRPr sz="1539" dirty="0">
              <a:solidFill>
                <a:prstClr val="black"/>
              </a:solidFill>
            </a:endParaRPr>
          </a:p>
        </p:txBody>
      </p:sp>
      <p:sp>
        <p:nvSpPr>
          <p:cNvPr id="123" name="object 123"/>
          <p:cNvSpPr/>
          <p:nvPr/>
        </p:nvSpPr>
        <p:spPr>
          <a:xfrm>
            <a:off x="6923087" y="2146343"/>
            <a:ext cx="699808" cy="11728"/>
          </a:xfrm>
          <a:prstGeom prst="rect">
            <a:avLst/>
          </a:prstGeom>
          <a:blipFill>
            <a:blip r:embed="rId30" cstate="print"/>
            <a:stretch>
              <a:fillRect/>
            </a:stretch>
          </a:blipFill>
        </p:spPr>
        <p:txBody>
          <a:bodyPr wrap="square" lIns="0" tIns="0" rIns="0" bIns="0" rtlCol="0"/>
          <a:lstStyle/>
          <a:p>
            <a:pPr defTabSz="781903"/>
            <a:endParaRPr sz="1539" dirty="0">
              <a:solidFill>
                <a:prstClr val="black"/>
              </a:solidFill>
            </a:endParaRPr>
          </a:p>
        </p:txBody>
      </p:sp>
      <p:sp>
        <p:nvSpPr>
          <p:cNvPr id="124" name="object 124"/>
          <p:cNvSpPr/>
          <p:nvPr/>
        </p:nvSpPr>
        <p:spPr>
          <a:xfrm>
            <a:off x="7505608" y="4274440"/>
            <a:ext cx="734344" cy="488042"/>
          </a:xfrm>
          <a:prstGeom prst="rect">
            <a:avLst/>
          </a:prstGeom>
          <a:blipFill>
            <a:blip r:embed="rId31" cstate="print"/>
            <a:stretch>
              <a:fillRect/>
            </a:stretch>
          </a:blipFill>
        </p:spPr>
        <p:txBody>
          <a:bodyPr wrap="square" lIns="0" tIns="0" rIns="0" bIns="0" rtlCol="0"/>
          <a:lstStyle/>
          <a:p>
            <a:pPr defTabSz="781903"/>
            <a:endParaRPr sz="1539" dirty="0">
              <a:solidFill>
                <a:prstClr val="black"/>
              </a:solidFill>
            </a:endParaRPr>
          </a:p>
        </p:txBody>
      </p:sp>
      <p:sp>
        <p:nvSpPr>
          <p:cNvPr id="125" name="object 125"/>
          <p:cNvSpPr/>
          <p:nvPr/>
        </p:nvSpPr>
        <p:spPr>
          <a:xfrm>
            <a:off x="9087564" y="5970153"/>
            <a:ext cx="765620" cy="447969"/>
          </a:xfrm>
          <a:prstGeom prst="rect">
            <a:avLst/>
          </a:prstGeom>
          <a:blipFill>
            <a:blip r:embed="rId32" cstate="print"/>
            <a:stretch>
              <a:fillRect/>
            </a:stretch>
          </a:blipFill>
        </p:spPr>
        <p:txBody>
          <a:bodyPr wrap="square" lIns="0" tIns="0" rIns="0" bIns="0" rtlCol="0"/>
          <a:lstStyle/>
          <a:p>
            <a:pPr defTabSz="781903"/>
            <a:endParaRPr sz="1539" dirty="0">
              <a:solidFill>
                <a:prstClr val="black"/>
              </a:solidFill>
            </a:endParaRPr>
          </a:p>
        </p:txBody>
      </p:sp>
      <p:sp>
        <p:nvSpPr>
          <p:cNvPr id="126" name="object 126"/>
          <p:cNvSpPr txBox="1"/>
          <p:nvPr/>
        </p:nvSpPr>
        <p:spPr>
          <a:xfrm>
            <a:off x="3997225" y="3221273"/>
            <a:ext cx="2233873" cy="715739"/>
          </a:xfrm>
          <a:prstGeom prst="rect">
            <a:avLst/>
          </a:prstGeom>
        </p:spPr>
        <p:txBody>
          <a:bodyPr vert="horz" wrap="square" lIns="0" tIns="10317" rIns="0" bIns="0" rtlCol="0">
            <a:spAutoFit/>
          </a:bodyPr>
          <a:lstStyle/>
          <a:p>
            <a:pPr marL="10860" marR="4344" algn="ctr" defTabSz="781903">
              <a:lnSpc>
                <a:spcPct val="134300"/>
              </a:lnSpc>
              <a:spcBef>
                <a:spcPts val="81"/>
              </a:spcBef>
            </a:pPr>
            <a:r>
              <a:rPr sz="855" b="1" i="1" dirty="0">
                <a:solidFill>
                  <a:prstClr val="black"/>
                </a:solidFill>
                <a:latin typeface="MV Boli"/>
                <a:cs typeface="MV Boli"/>
              </a:rPr>
              <a:t>Note: </a:t>
            </a:r>
            <a:r>
              <a:rPr sz="855" i="1" u="sng" spc="-4" dirty="0">
                <a:solidFill>
                  <a:prstClr val="black"/>
                </a:solidFill>
                <a:uFill>
                  <a:solidFill>
                    <a:srgbClr val="000000"/>
                  </a:solidFill>
                </a:uFill>
                <a:latin typeface="MV Boli"/>
                <a:cs typeface="MV Boli"/>
              </a:rPr>
              <a:t>Dried fruit</a:t>
            </a:r>
            <a:r>
              <a:rPr sz="855" i="1" spc="-4" dirty="0">
                <a:solidFill>
                  <a:prstClr val="black"/>
                </a:solidFill>
                <a:latin typeface="MV Boli"/>
                <a:cs typeface="MV Boli"/>
              </a:rPr>
              <a:t> </a:t>
            </a:r>
            <a:r>
              <a:rPr sz="855" i="1" spc="-9" dirty="0">
                <a:solidFill>
                  <a:prstClr val="black"/>
                </a:solidFill>
                <a:latin typeface="MV Boli"/>
                <a:cs typeface="MV Boli"/>
              </a:rPr>
              <a:t>can </a:t>
            </a:r>
            <a:r>
              <a:rPr sz="855" i="1" dirty="0">
                <a:solidFill>
                  <a:prstClr val="black"/>
                </a:solidFill>
                <a:latin typeface="MV Boli"/>
                <a:cs typeface="MV Boli"/>
              </a:rPr>
              <a:t>stick </a:t>
            </a:r>
            <a:r>
              <a:rPr sz="855" i="1" spc="-4" dirty="0">
                <a:solidFill>
                  <a:prstClr val="black"/>
                </a:solidFill>
                <a:latin typeface="MV Boli"/>
                <a:cs typeface="MV Boli"/>
              </a:rPr>
              <a:t>to teeth which  </a:t>
            </a:r>
            <a:r>
              <a:rPr sz="855" i="1" spc="-9" dirty="0">
                <a:solidFill>
                  <a:prstClr val="black"/>
                </a:solidFill>
                <a:latin typeface="MV Boli"/>
                <a:cs typeface="MV Boli"/>
              </a:rPr>
              <a:t>may </a:t>
            </a:r>
            <a:r>
              <a:rPr sz="855" i="1" spc="-4" dirty="0">
                <a:solidFill>
                  <a:prstClr val="black"/>
                </a:solidFill>
                <a:latin typeface="MV Boli"/>
                <a:cs typeface="MV Boli"/>
              </a:rPr>
              <a:t>lead to tooth decay, so it’s best to  keep dried fruit to mealtimes and not  </a:t>
            </a:r>
            <a:r>
              <a:rPr sz="855" i="1" spc="-9" dirty="0">
                <a:solidFill>
                  <a:prstClr val="black"/>
                </a:solidFill>
                <a:latin typeface="MV Boli"/>
                <a:cs typeface="MV Boli"/>
              </a:rPr>
              <a:t>between</a:t>
            </a:r>
            <a:r>
              <a:rPr sz="855" i="1" spc="9" dirty="0">
                <a:solidFill>
                  <a:prstClr val="black"/>
                </a:solidFill>
                <a:latin typeface="MV Boli"/>
                <a:cs typeface="MV Boli"/>
              </a:rPr>
              <a:t> </a:t>
            </a:r>
            <a:r>
              <a:rPr sz="855" i="1" spc="-4" dirty="0">
                <a:solidFill>
                  <a:prstClr val="black"/>
                </a:solidFill>
                <a:latin typeface="MV Boli"/>
                <a:cs typeface="MV Boli"/>
              </a:rPr>
              <a:t>meals.</a:t>
            </a:r>
            <a:endParaRPr sz="855" dirty="0">
              <a:solidFill>
                <a:prstClr val="black"/>
              </a:solidFill>
              <a:latin typeface="MV Boli"/>
              <a:cs typeface="MV Boli"/>
            </a:endParaRPr>
          </a:p>
        </p:txBody>
      </p:sp>
      <p:sp>
        <p:nvSpPr>
          <p:cNvPr id="127" name="object 127"/>
          <p:cNvSpPr/>
          <p:nvPr/>
        </p:nvSpPr>
        <p:spPr>
          <a:xfrm>
            <a:off x="5997826" y="2786216"/>
            <a:ext cx="526496" cy="882244"/>
          </a:xfrm>
          <a:prstGeom prst="rect">
            <a:avLst/>
          </a:prstGeom>
          <a:blipFill>
            <a:blip r:embed="rId33" cstate="print"/>
            <a:stretch>
              <a:fillRect/>
            </a:stretch>
          </a:blipFill>
        </p:spPr>
        <p:txBody>
          <a:bodyPr wrap="square" lIns="0" tIns="0" rIns="0" bIns="0" rtlCol="0"/>
          <a:lstStyle/>
          <a:p>
            <a:pPr defTabSz="781903"/>
            <a:endParaRPr sz="1539" dirty="0">
              <a:solidFill>
                <a:prstClr val="black"/>
              </a:solidFill>
            </a:endParaRPr>
          </a:p>
        </p:txBody>
      </p:sp>
      <p:sp>
        <p:nvSpPr>
          <p:cNvPr id="128" name="object 128"/>
          <p:cNvSpPr/>
          <p:nvPr/>
        </p:nvSpPr>
        <p:spPr>
          <a:xfrm>
            <a:off x="6233051" y="3126118"/>
            <a:ext cx="254121" cy="485436"/>
          </a:xfrm>
          <a:custGeom>
            <a:avLst/>
            <a:gdLst/>
            <a:ahLst/>
            <a:cxnLst/>
            <a:rect l="l" t="t" r="r" b="b"/>
            <a:pathLst>
              <a:path w="297179" h="567689">
                <a:moveTo>
                  <a:pt x="66293" y="378840"/>
                </a:moveTo>
                <a:lnTo>
                  <a:pt x="0" y="511047"/>
                </a:lnTo>
                <a:lnTo>
                  <a:pt x="115697" y="567689"/>
                </a:lnTo>
                <a:lnTo>
                  <a:pt x="103377" y="520572"/>
                </a:lnTo>
                <a:lnTo>
                  <a:pt x="140607" y="495540"/>
                </a:lnTo>
                <a:lnTo>
                  <a:pt x="174193" y="466546"/>
                </a:lnTo>
                <a:lnTo>
                  <a:pt x="204012" y="433988"/>
                </a:lnTo>
                <a:lnTo>
                  <a:pt x="209748" y="426084"/>
                </a:lnTo>
                <a:lnTo>
                  <a:pt x="78612" y="426084"/>
                </a:lnTo>
                <a:lnTo>
                  <a:pt x="66293" y="378840"/>
                </a:lnTo>
                <a:close/>
              </a:path>
              <a:path w="297179" h="567689">
                <a:moveTo>
                  <a:pt x="267335" y="0"/>
                </a:moveTo>
                <a:lnTo>
                  <a:pt x="272286" y="52080"/>
                </a:lnTo>
                <a:lnTo>
                  <a:pt x="271360" y="103370"/>
                </a:lnTo>
                <a:lnTo>
                  <a:pt x="264775" y="153378"/>
                </a:lnTo>
                <a:lnTo>
                  <a:pt x="252751" y="201608"/>
                </a:lnTo>
                <a:lnTo>
                  <a:pt x="235505" y="247570"/>
                </a:lnTo>
                <a:lnTo>
                  <a:pt x="213257" y="290770"/>
                </a:lnTo>
                <a:lnTo>
                  <a:pt x="186225" y="330714"/>
                </a:lnTo>
                <a:lnTo>
                  <a:pt x="154628" y="366910"/>
                </a:lnTo>
                <a:lnTo>
                  <a:pt x="118684" y="398864"/>
                </a:lnTo>
                <a:lnTo>
                  <a:pt x="78612" y="426084"/>
                </a:lnTo>
                <a:lnTo>
                  <a:pt x="209748" y="426084"/>
                </a:lnTo>
                <a:lnTo>
                  <a:pt x="251843" y="359774"/>
                </a:lnTo>
                <a:lnTo>
                  <a:pt x="269604" y="318913"/>
                </a:lnTo>
                <a:lnTo>
                  <a:pt x="283095" y="276082"/>
                </a:lnTo>
                <a:lnTo>
                  <a:pt x="292190" y="231678"/>
                </a:lnTo>
                <a:lnTo>
                  <a:pt x="296764" y="186099"/>
                </a:lnTo>
                <a:lnTo>
                  <a:pt x="296691" y="139744"/>
                </a:lnTo>
                <a:lnTo>
                  <a:pt x="291845" y="93010"/>
                </a:lnTo>
                <a:lnTo>
                  <a:pt x="282102" y="46296"/>
                </a:lnTo>
                <a:lnTo>
                  <a:pt x="267335" y="0"/>
                </a:lnTo>
                <a:close/>
              </a:path>
            </a:pathLst>
          </a:custGeom>
          <a:solidFill>
            <a:srgbClr val="00AF50"/>
          </a:solidFill>
        </p:spPr>
        <p:txBody>
          <a:bodyPr wrap="square" lIns="0" tIns="0" rIns="0" bIns="0" rtlCol="0"/>
          <a:lstStyle/>
          <a:p>
            <a:pPr defTabSz="781903"/>
            <a:endParaRPr sz="1539" dirty="0">
              <a:solidFill>
                <a:prstClr val="black"/>
              </a:solidFill>
            </a:endParaRPr>
          </a:p>
        </p:txBody>
      </p:sp>
      <p:sp>
        <p:nvSpPr>
          <p:cNvPr id="129" name="object 129"/>
          <p:cNvSpPr/>
          <p:nvPr/>
        </p:nvSpPr>
        <p:spPr>
          <a:xfrm>
            <a:off x="6037791" y="2806482"/>
            <a:ext cx="436566" cy="360004"/>
          </a:xfrm>
          <a:custGeom>
            <a:avLst/>
            <a:gdLst/>
            <a:ahLst/>
            <a:cxnLst/>
            <a:rect l="l" t="t" r="r" b="b"/>
            <a:pathLst>
              <a:path w="510539" h="421004">
                <a:moveTo>
                  <a:pt x="340872" y="94448"/>
                </a:moveTo>
                <a:lnTo>
                  <a:pt x="114122" y="94448"/>
                </a:lnTo>
                <a:lnTo>
                  <a:pt x="158361" y="96946"/>
                </a:lnTo>
                <a:lnTo>
                  <a:pt x="201778" y="104716"/>
                </a:lnTo>
                <a:lnTo>
                  <a:pt x="244008" y="117522"/>
                </a:lnTo>
                <a:lnTo>
                  <a:pt x="284688" y="135126"/>
                </a:lnTo>
                <a:lnTo>
                  <a:pt x="323453" y="157294"/>
                </a:lnTo>
                <a:lnTo>
                  <a:pt x="359937" y="183788"/>
                </a:lnTo>
                <a:lnTo>
                  <a:pt x="393776" y="214374"/>
                </a:lnTo>
                <a:lnTo>
                  <a:pt x="424606" y="248814"/>
                </a:lnTo>
                <a:lnTo>
                  <a:pt x="452062" y="286874"/>
                </a:lnTo>
                <a:lnTo>
                  <a:pt x="475779" y="328316"/>
                </a:lnTo>
                <a:lnTo>
                  <a:pt x="495393" y="372906"/>
                </a:lnTo>
                <a:lnTo>
                  <a:pt x="510539" y="420406"/>
                </a:lnTo>
                <a:lnTo>
                  <a:pt x="485775" y="325918"/>
                </a:lnTo>
                <a:lnTo>
                  <a:pt x="470630" y="278419"/>
                </a:lnTo>
                <a:lnTo>
                  <a:pt x="451021" y="233835"/>
                </a:lnTo>
                <a:lnTo>
                  <a:pt x="427312" y="192400"/>
                </a:lnTo>
                <a:lnTo>
                  <a:pt x="399866" y="154349"/>
                </a:lnTo>
                <a:lnTo>
                  <a:pt x="369048" y="119917"/>
                </a:lnTo>
                <a:lnTo>
                  <a:pt x="340872" y="94448"/>
                </a:lnTo>
                <a:close/>
              </a:path>
              <a:path w="510539" h="421004">
                <a:moveTo>
                  <a:pt x="89477" y="0"/>
                </a:moveTo>
                <a:lnTo>
                  <a:pt x="44786" y="2991"/>
                </a:lnTo>
                <a:lnTo>
                  <a:pt x="0" y="11720"/>
                </a:lnTo>
                <a:lnTo>
                  <a:pt x="24637" y="106208"/>
                </a:lnTo>
                <a:lnTo>
                  <a:pt x="69426" y="97456"/>
                </a:lnTo>
                <a:lnTo>
                  <a:pt x="114122" y="94448"/>
                </a:lnTo>
                <a:lnTo>
                  <a:pt x="340872" y="94448"/>
                </a:lnTo>
                <a:lnTo>
                  <a:pt x="335222" y="89340"/>
                </a:lnTo>
                <a:lnTo>
                  <a:pt x="298751" y="62853"/>
                </a:lnTo>
                <a:lnTo>
                  <a:pt x="260000" y="40691"/>
                </a:lnTo>
                <a:lnTo>
                  <a:pt x="219333" y="23090"/>
                </a:lnTo>
                <a:lnTo>
                  <a:pt x="177115" y="10284"/>
                </a:lnTo>
                <a:lnTo>
                  <a:pt x="133708" y="2509"/>
                </a:lnTo>
                <a:lnTo>
                  <a:pt x="89477" y="0"/>
                </a:lnTo>
                <a:close/>
              </a:path>
            </a:pathLst>
          </a:custGeom>
          <a:solidFill>
            <a:srgbClr val="008D40"/>
          </a:solidFill>
        </p:spPr>
        <p:txBody>
          <a:bodyPr wrap="square" lIns="0" tIns="0" rIns="0" bIns="0" rtlCol="0"/>
          <a:lstStyle/>
          <a:p>
            <a:pPr defTabSz="781903"/>
            <a:endParaRPr sz="1539" dirty="0">
              <a:solidFill>
                <a:prstClr val="black"/>
              </a:solidFill>
            </a:endParaRPr>
          </a:p>
        </p:txBody>
      </p:sp>
      <p:sp>
        <p:nvSpPr>
          <p:cNvPr id="130" name="object 130"/>
          <p:cNvSpPr/>
          <p:nvPr/>
        </p:nvSpPr>
        <p:spPr>
          <a:xfrm>
            <a:off x="6037791" y="2806482"/>
            <a:ext cx="449598" cy="805258"/>
          </a:xfrm>
          <a:custGeom>
            <a:avLst/>
            <a:gdLst/>
            <a:ahLst/>
            <a:cxnLst/>
            <a:rect l="l" t="t" r="r" b="b"/>
            <a:pathLst>
              <a:path w="525779" h="941704">
                <a:moveTo>
                  <a:pt x="510539" y="420406"/>
                </a:moveTo>
                <a:lnTo>
                  <a:pt x="495393" y="372906"/>
                </a:lnTo>
                <a:lnTo>
                  <a:pt x="475779" y="328316"/>
                </a:lnTo>
                <a:lnTo>
                  <a:pt x="452062" y="286874"/>
                </a:lnTo>
                <a:lnTo>
                  <a:pt x="424606" y="248814"/>
                </a:lnTo>
                <a:lnTo>
                  <a:pt x="393776" y="214374"/>
                </a:lnTo>
                <a:lnTo>
                  <a:pt x="359937" y="183788"/>
                </a:lnTo>
                <a:lnTo>
                  <a:pt x="323453" y="157294"/>
                </a:lnTo>
                <a:lnTo>
                  <a:pt x="284688" y="135126"/>
                </a:lnTo>
                <a:lnTo>
                  <a:pt x="244008" y="117522"/>
                </a:lnTo>
                <a:lnTo>
                  <a:pt x="201778" y="104716"/>
                </a:lnTo>
                <a:lnTo>
                  <a:pt x="158361" y="96946"/>
                </a:lnTo>
                <a:lnTo>
                  <a:pt x="114122" y="94448"/>
                </a:lnTo>
                <a:lnTo>
                  <a:pt x="69426" y="97456"/>
                </a:lnTo>
                <a:lnTo>
                  <a:pt x="24637" y="106208"/>
                </a:lnTo>
                <a:lnTo>
                  <a:pt x="0" y="11720"/>
                </a:lnTo>
                <a:lnTo>
                  <a:pt x="44786" y="2991"/>
                </a:lnTo>
                <a:lnTo>
                  <a:pt x="89477" y="0"/>
                </a:lnTo>
                <a:lnTo>
                  <a:pt x="133708" y="2509"/>
                </a:lnTo>
                <a:lnTo>
                  <a:pt x="177115" y="10284"/>
                </a:lnTo>
                <a:lnTo>
                  <a:pt x="219333" y="23090"/>
                </a:lnTo>
                <a:lnTo>
                  <a:pt x="260000" y="40691"/>
                </a:lnTo>
                <a:lnTo>
                  <a:pt x="298751" y="62853"/>
                </a:lnTo>
                <a:lnTo>
                  <a:pt x="335222" y="89340"/>
                </a:lnTo>
                <a:lnTo>
                  <a:pt x="369048" y="119917"/>
                </a:lnTo>
                <a:lnTo>
                  <a:pt x="399866" y="154349"/>
                </a:lnTo>
                <a:lnTo>
                  <a:pt x="427312" y="192400"/>
                </a:lnTo>
                <a:lnTo>
                  <a:pt x="451021" y="233835"/>
                </a:lnTo>
                <a:lnTo>
                  <a:pt x="470630" y="278419"/>
                </a:lnTo>
                <a:lnTo>
                  <a:pt x="485775" y="325918"/>
                </a:lnTo>
                <a:lnTo>
                  <a:pt x="510539" y="420406"/>
                </a:lnTo>
                <a:lnTo>
                  <a:pt x="520933" y="471820"/>
                </a:lnTo>
                <a:lnTo>
                  <a:pt x="525432" y="523069"/>
                </a:lnTo>
                <a:lnTo>
                  <a:pt x="524225" y="573652"/>
                </a:lnTo>
                <a:lnTo>
                  <a:pt x="517498" y="623069"/>
                </a:lnTo>
                <a:lnTo>
                  <a:pt x="505442" y="670821"/>
                </a:lnTo>
                <a:lnTo>
                  <a:pt x="488245" y="716408"/>
                </a:lnTo>
                <a:lnTo>
                  <a:pt x="466094" y="759329"/>
                </a:lnTo>
                <a:lnTo>
                  <a:pt x="439178" y="799086"/>
                </a:lnTo>
                <a:lnTo>
                  <a:pt x="407685" y="835178"/>
                </a:lnTo>
                <a:lnTo>
                  <a:pt x="371804" y="867106"/>
                </a:lnTo>
                <a:lnTo>
                  <a:pt x="331724" y="894370"/>
                </a:lnTo>
                <a:lnTo>
                  <a:pt x="344043" y="941487"/>
                </a:lnTo>
                <a:lnTo>
                  <a:pt x="228346" y="884845"/>
                </a:lnTo>
                <a:lnTo>
                  <a:pt x="294639" y="752638"/>
                </a:lnTo>
                <a:lnTo>
                  <a:pt x="306959" y="799882"/>
                </a:lnTo>
                <a:lnTo>
                  <a:pt x="347030" y="772661"/>
                </a:lnTo>
                <a:lnTo>
                  <a:pt x="382974" y="740707"/>
                </a:lnTo>
                <a:lnTo>
                  <a:pt x="414571" y="704511"/>
                </a:lnTo>
                <a:lnTo>
                  <a:pt x="441603" y="664567"/>
                </a:lnTo>
                <a:lnTo>
                  <a:pt x="463851" y="621367"/>
                </a:lnTo>
                <a:lnTo>
                  <a:pt x="481097" y="575406"/>
                </a:lnTo>
                <a:lnTo>
                  <a:pt x="493121" y="527175"/>
                </a:lnTo>
                <a:lnTo>
                  <a:pt x="499706" y="477168"/>
                </a:lnTo>
                <a:lnTo>
                  <a:pt x="500632" y="425877"/>
                </a:lnTo>
                <a:lnTo>
                  <a:pt x="495681" y="373797"/>
                </a:lnTo>
              </a:path>
            </a:pathLst>
          </a:custGeom>
          <a:ln w="9524">
            <a:solidFill>
              <a:srgbClr val="97B853"/>
            </a:solidFill>
          </a:ln>
        </p:spPr>
        <p:txBody>
          <a:bodyPr wrap="square" lIns="0" tIns="0" rIns="0" bIns="0" rtlCol="0"/>
          <a:lstStyle/>
          <a:p>
            <a:pPr defTabSz="781903"/>
            <a:endParaRPr sz="1539" dirty="0">
              <a:solidFill>
                <a:prstClr val="black"/>
              </a:solidFill>
            </a:endParaRPr>
          </a:p>
        </p:txBody>
      </p:sp>
    </p:spTree>
    <p:extLst>
      <p:ext uri="{BB962C8B-B14F-4D97-AF65-F5344CB8AC3E}">
        <p14:creationId xmlns:p14="http://schemas.microsoft.com/office/powerpoint/2010/main" val="3163707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37674" y="240632"/>
            <a:ext cx="10363200" cy="409074"/>
          </a:xfrm>
        </p:spPr>
        <p:txBody>
          <a:bodyPr>
            <a:normAutofit fontScale="90000"/>
          </a:bodyPr>
          <a:lstStyle/>
          <a:p>
            <a:r>
              <a:rPr lang="en-GB" sz="2400" b="1" dirty="0" smtClean="0">
                <a:solidFill>
                  <a:srgbClr val="FF0000"/>
                </a:solidFill>
                <a:latin typeface="Comic Sans MS" panose="030F0702030302020204" pitchFamily="66" charset="0"/>
              </a:rPr>
              <a:t>Use the help sheet on </a:t>
            </a:r>
            <a:r>
              <a:rPr lang="en-GB" sz="2400" b="1" smtClean="0">
                <a:solidFill>
                  <a:srgbClr val="FF0000"/>
                </a:solidFill>
                <a:latin typeface="Comic Sans MS" panose="030F0702030302020204" pitchFamily="66" charset="0"/>
              </a:rPr>
              <a:t>Slide 5 </a:t>
            </a:r>
            <a:r>
              <a:rPr lang="en-GB" sz="2400" b="1" dirty="0" smtClean="0">
                <a:solidFill>
                  <a:srgbClr val="FF0000"/>
                </a:solidFill>
                <a:latin typeface="Comic Sans MS" panose="030F0702030302020204" pitchFamily="66" charset="0"/>
              </a:rPr>
              <a:t>and answer the following questions</a:t>
            </a:r>
            <a:endParaRPr lang="en-GB" sz="2400" b="1" dirty="0">
              <a:solidFill>
                <a:srgbClr val="FF0000"/>
              </a:solidFill>
              <a:latin typeface="Comic Sans MS" panose="030F0702030302020204" pitchFamily="66" charset="0"/>
            </a:endParaRPr>
          </a:p>
        </p:txBody>
      </p:sp>
      <p:sp>
        <p:nvSpPr>
          <p:cNvPr id="2" name="Slide Number Placeholder 1"/>
          <p:cNvSpPr>
            <a:spLocks noGrp="1"/>
          </p:cNvSpPr>
          <p:nvPr>
            <p:ph type="sldNum" sz="quarter" idx="12"/>
          </p:nvPr>
        </p:nvSpPr>
        <p:spPr/>
        <p:txBody>
          <a:bodyPr/>
          <a:lstStyle/>
          <a:p>
            <a:fld id="{620B242D-6290-49E5-A6EF-D013109EBBA5}" type="slidenum">
              <a:rPr lang="en-GB" smtClean="0">
                <a:solidFill>
                  <a:prstClr val="black">
                    <a:tint val="75000"/>
                  </a:prstClr>
                </a:solidFill>
              </a:rPr>
              <a:pPr/>
              <a:t>8</a:t>
            </a:fld>
            <a:endParaRPr lang="en-GB" dirty="0">
              <a:solidFill>
                <a:prstClr val="black">
                  <a:tint val="75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612982847"/>
              </p:ext>
            </p:extLst>
          </p:nvPr>
        </p:nvGraphicFramePr>
        <p:xfrm>
          <a:off x="770021" y="649706"/>
          <a:ext cx="10583779" cy="6114898"/>
        </p:xfrm>
        <a:graphic>
          <a:graphicData uri="http://schemas.openxmlformats.org/drawingml/2006/table">
            <a:tbl>
              <a:tblPr firstRow="1" bandRow="1"/>
              <a:tblGrid>
                <a:gridCol w="375313">
                  <a:extLst>
                    <a:ext uri="{9D8B030D-6E8A-4147-A177-3AD203B41FA5}">
                      <a16:colId xmlns:a16="http://schemas.microsoft.com/office/drawing/2014/main" xmlns="" val="163928026"/>
                    </a:ext>
                  </a:extLst>
                </a:gridCol>
                <a:gridCol w="4569666">
                  <a:extLst>
                    <a:ext uri="{9D8B030D-6E8A-4147-A177-3AD203B41FA5}">
                      <a16:colId xmlns:a16="http://schemas.microsoft.com/office/drawing/2014/main" xmlns="" val="1917161136"/>
                    </a:ext>
                  </a:extLst>
                </a:gridCol>
                <a:gridCol w="5638800">
                  <a:extLst>
                    <a:ext uri="{9D8B030D-6E8A-4147-A177-3AD203B41FA5}">
                      <a16:colId xmlns:a16="http://schemas.microsoft.com/office/drawing/2014/main" xmlns="" val="4076832729"/>
                    </a:ext>
                  </a:extLst>
                </a:gridCol>
              </a:tblGrid>
              <a:tr h="372978">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b="0" dirty="0" smtClean="0">
                          <a:solidFill>
                            <a:schemeClr val="tx1"/>
                          </a:solidFill>
                          <a:latin typeface="Comic Sans MS" panose="030F0702030302020204" pitchFamily="66" charset="0"/>
                        </a:rPr>
                        <a:t>1</a:t>
                      </a:r>
                      <a:endParaRPr lang="en-GB" sz="1200" b="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200" b="0" dirty="0" smtClean="0">
                          <a:solidFill>
                            <a:schemeClr val="tx1"/>
                          </a:solidFill>
                          <a:latin typeface="Comic Sans MS" panose="030F0702030302020204" pitchFamily="66" charset="0"/>
                        </a:rPr>
                        <a:t>How many portions of fruit</a:t>
                      </a:r>
                      <a:r>
                        <a:rPr lang="en-GB" sz="1200" b="0" baseline="0" dirty="0" smtClean="0">
                          <a:solidFill>
                            <a:schemeClr val="tx1"/>
                          </a:solidFill>
                          <a:latin typeface="Comic Sans MS" panose="030F0702030302020204" pitchFamily="66" charset="0"/>
                        </a:rPr>
                        <a:t> &amp; vegetables should we eat a day?</a:t>
                      </a:r>
                      <a:endParaRPr lang="en-GB" sz="1200" b="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08850074"/>
                  </a:ext>
                </a:extLst>
              </a:tr>
              <a:tr h="50551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smtClean="0">
                          <a:solidFill>
                            <a:schemeClr val="tx1"/>
                          </a:solidFill>
                          <a:latin typeface="Comic Sans MS" panose="030F0702030302020204" pitchFamily="66" charset="0"/>
                        </a:rPr>
                        <a:t>2</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many glasses of fruit juice can we include in our 5 portions?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56358271"/>
                  </a:ext>
                </a:extLst>
              </a:tr>
              <a:tr h="103222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smtClean="0">
                          <a:solidFill>
                            <a:schemeClr val="tx1"/>
                          </a:solidFill>
                          <a:latin typeface="Comic Sans MS" panose="030F0702030302020204" pitchFamily="66" charset="0"/>
                        </a:rPr>
                        <a:t>3</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It is recommended that we eat fresh fruit &amp; vegetables. What other types of fruit &amp; vegetables can we include in our 5-a-day?</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588728031"/>
                  </a:ext>
                </a:extLst>
              </a:tr>
              <a:tr h="73730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smtClean="0">
                          <a:solidFill>
                            <a:schemeClr val="tx1"/>
                          </a:solidFill>
                          <a:latin typeface="Comic Sans MS" panose="030F0702030302020204" pitchFamily="66" charset="0"/>
                        </a:rPr>
                        <a:t>4</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Why should we eat a ‘rainbow’ of fruit &amp; vegetables?</a:t>
                      </a:r>
                      <a:endParaRPr kumimoji="0" lang="en-GB" sz="1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200" dirty="0" smtClean="0">
                        <a:solidFill>
                          <a:schemeClr val="tx1"/>
                        </a:solidFill>
                        <a:latin typeface="Comic Sans MS" panose="030F0702030302020204" pitchFamily="66" charset="0"/>
                      </a:endParaRPr>
                    </a:p>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9507956"/>
                  </a:ext>
                </a:extLst>
              </a:tr>
              <a:tr h="47148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smtClean="0">
                          <a:solidFill>
                            <a:schemeClr val="tx1"/>
                          </a:solidFill>
                          <a:latin typeface="Comic Sans MS" panose="030F0702030302020204" pitchFamily="66" charset="0"/>
                        </a:rPr>
                        <a:t>5</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smtClean="0">
                          <a:solidFill>
                            <a:schemeClr val="tx1"/>
                          </a:solidFill>
                          <a:latin typeface="Comic Sans MS" panose="030F0702030302020204" pitchFamily="66" charset="0"/>
                        </a:rPr>
                        <a:t>Why should we choose ‘seasonal</a:t>
                      </a:r>
                      <a:r>
                        <a:rPr lang="en-GB" sz="1200" baseline="0" dirty="0" smtClean="0">
                          <a:solidFill>
                            <a:schemeClr val="tx1"/>
                          </a:solidFill>
                          <a:latin typeface="Comic Sans MS" panose="030F0702030302020204" pitchFamily="66" charset="0"/>
                        </a:rPr>
                        <a:t> fruit’?</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29539727"/>
                  </a:ext>
                </a:extLst>
              </a:tr>
              <a:tr h="615052">
                <a:tc rowSpan="6">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dirty="0" smtClean="0">
                          <a:solidFill>
                            <a:schemeClr val="tx1"/>
                          </a:solidFill>
                          <a:latin typeface="Comic Sans MS" panose="030F0702030302020204" pitchFamily="66" charset="0"/>
                        </a:rPr>
                        <a:t>6</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200" baseline="0" dirty="0" smtClean="0">
                          <a:solidFill>
                            <a:schemeClr val="tx1"/>
                          </a:solidFill>
                          <a:latin typeface="Comic Sans MS" panose="030F0702030302020204" pitchFamily="66" charset="0"/>
                        </a:rPr>
                        <a:t>We eat fruit and vegetables as they provide the following nutrients. </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en-GB" sz="1400" b="1" dirty="0" smtClean="0">
                        <a:solidFill>
                          <a:srgbClr val="FF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FF0000"/>
                          </a:solidFill>
                          <a:effectLst/>
                          <a:uLnTx/>
                          <a:uFillTx/>
                          <a:latin typeface="Comic Sans MS" panose="030F0702030302020204" pitchFamily="66" charset="0"/>
                          <a:ea typeface="+mn-ea"/>
                          <a:cs typeface="+mn-cs"/>
                        </a:rPr>
                        <a:t>                 Why do we need these nutrients?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392578171"/>
                  </a:ext>
                </a:extLst>
              </a:tr>
              <a:tr h="353333">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Vitamin C</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483">
                <a:tc vMerge="1">
                  <a:txBody>
                    <a:bodyPr/>
                    <a:lstStyle/>
                    <a:p>
                      <a:endParaRPr lang="en-GB"/>
                    </a:p>
                  </a:txBody>
                  <a:tcPr/>
                </a:tc>
                <a:tc>
                  <a:txBody>
                    <a:bodyPr/>
                    <a:lstStyle/>
                    <a:p>
                      <a:r>
                        <a:rPr lang="en-GB" sz="1200" dirty="0" smtClean="0">
                          <a:solidFill>
                            <a:schemeClr val="tx1"/>
                          </a:solidFill>
                          <a:latin typeface="Comic Sans MS" panose="030F0702030302020204" pitchFamily="66" charset="0"/>
                        </a:rPr>
                        <a:t>                                                                          </a:t>
                      </a:r>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Vitamin A</a:t>
                      </a:r>
                      <a:r>
                        <a:rPr lang="en-GB" sz="1200" dirty="0" smtClean="0">
                          <a:solidFill>
                            <a:schemeClr val="tx1"/>
                          </a:solidFill>
                          <a:latin typeface="Comic Sans MS" panose="030F0702030302020204" pitchFamily="66" charset="0"/>
                        </a:rPr>
                        <a:t>                                                                                          </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7981">
                <a:tc vMerge="1">
                  <a:txBody>
                    <a:bodyPr/>
                    <a:lstStyle/>
                    <a:p>
                      <a:endParaRPr lang="en-GB"/>
                    </a:p>
                  </a:txBody>
                  <a:tcPr/>
                </a:tc>
                <a:tc>
                  <a:txBody>
                    <a:bodyPr/>
                    <a:lstStyle/>
                    <a:p>
                      <a:r>
                        <a:rPr kumimoji="0" lang="en-GB" sz="12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                                                                          Folate</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35483">
                <a:tc vMerge="1">
                  <a:txBody>
                    <a:bodyPr/>
                    <a:lstStyle/>
                    <a:p>
                      <a:endParaRPr lang="en-GB"/>
                    </a:p>
                  </a:txBody>
                  <a:tcPr/>
                </a:tc>
                <a:tc>
                  <a:txBody>
                    <a:bodyPr/>
                    <a:lstStyle/>
                    <a:p>
                      <a:r>
                        <a:rPr lang="en-GB" sz="1200" dirty="0" smtClean="0">
                          <a:solidFill>
                            <a:schemeClr val="tx1"/>
                          </a:solidFill>
                          <a:latin typeface="Comic Sans MS" panose="030F0702030302020204" pitchFamily="66" charset="0"/>
                        </a:rPr>
                        <a:t>                                                                          Fibre                                                                                              </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7981">
                <a:tc vMerge="1">
                  <a:txBody>
                    <a:bodyPr/>
                    <a:lstStyle/>
                    <a:p>
                      <a:endParaRPr lang="en-GB"/>
                    </a:p>
                  </a:txBody>
                  <a:tcPr/>
                </a:tc>
                <a:tc>
                  <a:txBody>
                    <a:bodyPr/>
                    <a:lstStyle/>
                    <a:p>
                      <a:r>
                        <a:rPr lang="en-GB" sz="1200" dirty="0" smtClean="0">
                          <a:solidFill>
                            <a:schemeClr val="tx1"/>
                          </a:solidFill>
                          <a:latin typeface="Comic Sans MS" panose="030F0702030302020204" pitchFamily="66" charset="0"/>
                        </a:rPr>
                        <a:t>                                                                          Potassium</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00460">
                <a:tc>
                  <a:txBody>
                    <a:bodyPr/>
                    <a:lstStyle/>
                    <a:p>
                      <a:r>
                        <a:rPr lang="en-GB" sz="1200" dirty="0" smtClean="0">
                          <a:solidFill>
                            <a:schemeClr val="tx1"/>
                          </a:solidFill>
                          <a:latin typeface="Comic Sans MS" panose="030F0702030302020204" pitchFamily="66" charset="0"/>
                        </a:rPr>
                        <a:t>7.</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Comic Sans MS" panose="030F0702030302020204" pitchFamily="66" charset="0"/>
                        </a:rPr>
                        <a:t>Suggest 3 ways to</a:t>
                      </a:r>
                      <a:r>
                        <a:rPr lang="en-GB" sz="1200" baseline="0" dirty="0" smtClean="0">
                          <a:solidFill>
                            <a:schemeClr val="tx1"/>
                          </a:solidFill>
                          <a:latin typeface="Comic Sans MS" panose="030F0702030302020204" pitchFamily="66" charset="0"/>
                        </a:rPr>
                        <a:t> </a:t>
                      </a:r>
                      <a:r>
                        <a:rPr lang="en-GB" sz="1200" dirty="0" smtClean="0">
                          <a:solidFill>
                            <a:schemeClr val="tx1"/>
                          </a:solidFill>
                          <a:latin typeface="Comic Sans MS" panose="030F0702030302020204" pitchFamily="66" charset="0"/>
                        </a:rPr>
                        <a:t>easily increase our fruit and vegetable intake a day</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Comic Sans MS" panose="030F0702030302020204" pitchFamily="66" charset="0"/>
                        </a:rPr>
                        <a:t>1.</a:t>
                      </a:r>
                    </a:p>
                    <a:p>
                      <a:r>
                        <a:rPr lang="en-GB" sz="1200" dirty="0" smtClean="0">
                          <a:solidFill>
                            <a:schemeClr val="tx1"/>
                          </a:solidFill>
                          <a:latin typeface="Comic Sans MS" panose="030F0702030302020204" pitchFamily="66" charset="0"/>
                        </a:rPr>
                        <a:t>2.</a:t>
                      </a:r>
                    </a:p>
                    <a:p>
                      <a:r>
                        <a:rPr lang="en-GB" sz="1200" dirty="0" smtClean="0">
                          <a:solidFill>
                            <a:schemeClr val="tx1"/>
                          </a:solidFill>
                          <a:latin typeface="Comic Sans MS" panose="030F0702030302020204" pitchFamily="66" charset="0"/>
                        </a:rPr>
                        <a:t>3.</a:t>
                      </a:r>
                      <a:endParaRPr lang="en-GB" sz="1200" dirty="0">
                        <a:solidFill>
                          <a:schemeClr val="tx1"/>
                        </a:solidFill>
                        <a:latin typeface="Comic Sans MS" panose="030F0702030302020204" pitchFamily="66"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7404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0B242D-6290-49E5-A6EF-D013109EBBA5}" type="slidenum">
              <a:rPr lang="en-GB" smtClean="0">
                <a:solidFill>
                  <a:prstClr val="black">
                    <a:tint val="75000"/>
                  </a:prstClr>
                </a:solidFill>
              </a:rPr>
              <a:pPr/>
              <a:t>9</a:t>
            </a:fld>
            <a:endParaRPr lang="en-GB" dirty="0">
              <a:solidFill>
                <a:prstClr val="black">
                  <a:tint val="75000"/>
                </a:prstClr>
              </a:solidFill>
            </a:endParaRPr>
          </a:p>
        </p:txBody>
      </p:sp>
      <p:pic>
        <p:nvPicPr>
          <p:cNvPr id="3" name="Picture 2"/>
          <p:cNvPicPr>
            <a:picLocks noChangeAspect="1"/>
          </p:cNvPicPr>
          <p:nvPr/>
        </p:nvPicPr>
        <p:blipFill>
          <a:blip r:embed="rId2"/>
          <a:stretch>
            <a:fillRect/>
          </a:stretch>
        </p:blipFill>
        <p:spPr>
          <a:xfrm>
            <a:off x="1524000" y="195366"/>
            <a:ext cx="9144000" cy="6467269"/>
          </a:xfrm>
          <a:prstGeom prst="rect">
            <a:avLst/>
          </a:prstGeom>
        </p:spPr>
      </p:pic>
      <p:sp>
        <p:nvSpPr>
          <p:cNvPr id="4" name="TextBox 3"/>
          <p:cNvSpPr txBox="1"/>
          <p:nvPr/>
        </p:nvSpPr>
        <p:spPr>
          <a:xfrm>
            <a:off x="6115252" y="195365"/>
            <a:ext cx="3696101" cy="369332"/>
          </a:xfrm>
          <a:prstGeom prst="rect">
            <a:avLst/>
          </a:prstGeom>
          <a:noFill/>
        </p:spPr>
        <p:txBody>
          <a:bodyPr wrap="square" rtlCol="0">
            <a:spAutoFit/>
          </a:bodyPr>
          <a:lstStyle/>
          <a:p>
            <a:r>
              <a:rPr lang="en-GB" dirty="0" err="1">
                <a:solidFill>
                  <a:prstClr val="black"/>
                </a:solidFill>
              </a:rPr>
              <a:t>Wordsearch</a:t>
            </a:r>
            <a:endParaRPr lang="en-GB" dirty="0">
              <a:solidFill>
                <a:prstClr val="black"/>
              </a:solidFill>
            </a:endParaRPr>
          </a:p>
        </p:txBody>
      </p:sp>
    </p:spTree>
    <p:extLst>
      <p:ext uri="{BB962C8B-B14F-4D97-AF65-F5344CB8AC3E}">
        <p14:creationId xmlns:p14="http://schemas.microsoft.com/office/powerpoint/2010/main" val="2056384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944</Words>
  <Application>Microsoft Office PowerPoint</Application>
  <PresentationFormat>Widescreen</PresentationFormat>
  <Paragraphs>135</Paragraphs>
  <Slides>10</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Arial</vt:lpstr>
      <vt:lpstr>Calibri</vt:lpstr>
      <vt:lpstr>Calibri Light</vt:lpstr>
      <vt:lpstr>Century Gothic</vt:lpstr>
      <vt:lpstr>Comic Sans MS</vt:lpstr>
      <vt:lpstr>MV Boli</vt:lpstr>
      <vt:lpstr>Wingdings</vt:lpstr>
      <vt:lpstr>Office Theme</vt:lpstr>
      <vt:lpstr>1_Office Theme</vt:lpstr>
      <vt:lpstr>2_Office Theme</vt:lpstr>
      <vt:lpstr>3_Office Theme</vt:lpstr>
      <vt:lpstr>4_Office Theme</vt:lpstr>
      <vt:lpstr>5_Office Theme</vt:lpstr>
      <vt:lpstr>Year 7  Nutrition</vt:lpstr>
      <vt:lpstr>What you need to do:</vt:lpstr>
      <vt:lpstr>PowerPoint Presentation</vt:lpstr>
      <vt:lpstr>PowerPoint Presentation</vt:lpstr>
      <vt:lpstr>Produce a informative poster to show the 5 main groups of nutrients. Why we need those nutrients and where we can find them in our diet. Use slide 3 to help you.</vt:lpstr>
      <vt:lpstr>PowerPoint Presentation</vt:lpstr>
      <vt:lpstr>Fruit and Vegetables</vt:lpstr>
      <vt:lpstr>Use the help sheet on Slide 5 and answer the following questions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7  Nutrition</dc:title>
  <dc:creator>Sue Cameron</dc:creator>
  <cp:lastModifiedBy>Sue Cameron</cp:lastModifiedBy>
  <cp:revision>15</cp:revision>
  <dcterms:created xsi:type="dcterms:W3CDTF">2021-01-04T11:04:06Z</dcterms:created>
  <dcterms:modified xsi:type="dcterms:W3CDTF">2021-03-03T12:21:04Z</dcterms:modified>
</cp:coreProperties>
</file>