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7" r:id="rId9"/>
    <p:sldId id="258" r:id="rId10"/>
    <p:sldId id="268" r:id="rId11"/>
    <p:sldId id="269" r:id="rId12"/>
    <p:sldId id="270" r:id="rId13"/>
    <p:sldId id="271" r:id="rId14"/>
    <p:sldId id="272" r:id="rId15"/>
    <p:sldId id="283" r:id="rId16"/>
    <p:sldId id="273" r:id="rId17"/>
    <p:sldId id="278" r:id="rId18"/>
    <p:sldId id="279" r:id="rId19"/>
    <p:sldId id="280" r:id="rId20"/>
    <p:sldId id="281" r:id="rId21"/>
    <p:sldId id="282" r:id="rId22"/>
    <p:sldId id="274" r:id="rId23"/>
    <p:sldId id="277" r:id="rId24"/>
    <p:sldId id="275" r:id="rId25"/>
    <p:sldId id="276"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autoAdjust="0"/>
    <p:restoredTop sz="94660"/>
  </p:normalViewPr>
  <p:slideViewPr>
    <p:cSldViewPr snapToGrid="0">
      <p:cViewPr varScale="1">
        <p:scale>
          <a:sx n="102" d="100"/>
          <a:sy n="102" d="100"/>
        </p:scale>
        <p:origin x="898"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19EDD9-2F7F-459A-A4C2-AB37196869F8}" type="datetimeFigureOut">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F903B-AE30-40A0-BD9E-D6D312AD71BA}" type="slidenum">
              <a:rPr lang="en-GB" smtClean="0"/>
              <a:t>‹#›</a:t>
            </a:fld>
            <a:endParaRPr lang="en-GB"/>
          </a:p>
        </p:txBody>
      </p:sp>
    </p:spTree>
    <p:extLst>
      <p:ext uri="{BB962C8B-B14F-4D97-AF65-F5344CB8AC3E}">
        <p14:creationId xmlns:p14="http://schemas.microsoft.com/office/powerpoint/2010/main" val="302759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19EDD9-2F7F-459A-A4C2-AB37196869F8}" type="datetimeFigureOut">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F903B-AE30-40A0-BD9E-D6D312AD71BA}" type="slidenum">
              <a:rPr lang="en-GB" smtClean="0"/>
              <a:t>‹#›</a:t>
            </a:fld>
            <a:endParaRPr lang="en-GB"/>
          </a:p>
        </p:txBody>
      </p:sp>
    </p:spTree>
    <p:extLst>
      <p:ext uri="{BB962C8B-B14F-4D97-AF65-F5344CB8AC3E}">
        <p14:creationId xmlns:p14="http://schemas.microsoft.com/office/powerpoint/2010/main" val="186913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19EDD9-2F7F-459A-A4C2-AB37196869F8}" type="datetimeFigureOut">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F903B-AE30-40A0-BD9E-D6D312AD71BA}" type="slidenum">
              <a:rPr lang="en-GB" smtClean="0"/>
              <a:t>‹#›</a:t>
            </a:fld>
            <a:endParaRPr lang="en-GB"/>
          </a:p>
        </p:txBody>
      </p:sp>
    </p:spTree>
    <p:extLst>
      <p:ext uri="{BB962C8B-B14F-4D97-AF65-F5344CB8AC3E}">
        <p14:creationId xmlns:p14="http://schemas.microsoft.com/office/powerpoint/2010/main" val="374775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19EDD9-2F7F-459A-A4C2-AB37196869F8}" type="datetimeFigureOut">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F903B-AE30-40A0-BD9E-D6D312AD71BA}" type="slidenum">
              <a:rPr lang="en-GB" smtClean="0"/>
              <a:t>‹#›</a:t>
            </a:fld>
            <a:endParaRPr lang="en-GB"/>
          </a:p>
        </p:txBody>
      </p:sp>
    </p:spTree>
    <p:extLst>
      <p:ext uri="{BB962C8B-B14F-4D97-AF65-F5344CB8AC3E}">
        <p14:creationId xmlns:p14="http://schemas.microsoft.com/office/powerpoint/2010/main" val="63037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19EDD9-2F7F-459A-A4C2-AB37196869F8}" type="datetimeFigureOut">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F903B-AE30-40A0-BD9E-D6D312AD71BA}" type="slidenum">
              <a:rPr lang="en-GB" smtClean="0"/>
              <a:t>‹#›</a:t>
            </a:fld>
            <a:endParaRPr lang="en-GB"/>
          </a:p>
        </p:txBody>
      </p:sp>
    </p:spTree>
    <p:extLst>
      <p:ext uri="{BB962C8B-B14F-4D97-AF65-F5344CB8AC3E}">
        <p14:creationId xmlns:p14="http://schemas.microsoft.com/office/powerpoint/2010/main" val="428178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19EDD9-2F7F-459A-A4C2-AB37196869F8}" type="datetimeFigureOut">
              <a:rPr lang="en-GB" smtClean="0"/>
              <a:t>23/06/2021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9F903B-AE30-40A0-BD9E-D6D312AD71BA}" type="slidenum">
              <a:rPr lang="en-GB" smtClean="0"/>
              <a:t>‹#›</a:t>
            </a:fld>
            <a:endParaRPr lang="en-GB"/>
          </a:p>
        </p:txBody>
      </p:sp>
    </p:spTree>
    <p:extLst>
      <p:ext uri="{BB962C8B-B14F-4D97-AF65-F5344CB8AC3E}">
        <p14:creationId xmlns:p14="http://schemas.microsoft.com/office/powerpoint/2010/main" val="84498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19EDD9-2F7F-459A-A4C2-AB37196869F8}" type="datetimeFigureOut">
              <a:rPr lang="en-GB" smtClean="0"/>
              <a:t>23/06/2021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9F903B-AE30-40A0-BD9E-D6D312AD71BA}" type="slidenum">
              <a:rPr lang="en-GB" smtClean="0"/>
              <a:t>‹#›</a:t>
            </a:fld>
            <a:endParaRPr lang="en-GB"/>
          </a:p>
        </p:txBody>
      </p:sp>
    </p:spTree>
    <p:extLst>
      <p:ext uri="{BB962C8B-B14F-4D97-AF65-F5344CB8AC3E}">
        <p14:creationId xmlns:p14="http://schemas.microsoft.com/office/powerpoint/2010/main" val="4147808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19EDD9-2F7F-459A-A4C2-AB37196869F8}" type="datetimeFigureOut">
              <a:rPr lang="en-GB" smtClean="0"/>
              <a:t>23/06/2021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9F903B-AE30-40A0-BD9E-D6D312AD71BA}" type="slidenum">
              <a:rPr lang="en-GB" smtClean="0"/>
              <a:t>‹#›</a:t>
            </a:fld>
            <a:endParaRPr lang="en-GB"/>
          </a:p>
        </p:txBody>
      </p:sp>
    </p:spTree>
    <p:extLst>
      <p:ext uri="{BB962C8B-B14F-4D97-AF65-F5344CB8AC3E}">
        <p14:creationId xmlns:p14="http://schemas.microsoft.com/office/powerpoint/2010/main" val="333024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9EDD9-2F7F-459A-A4C2-AB37196869F8}" type="datetimeFigureOut">
              <a:rPr lang="en-GB" smtClean="0"/>
              <a:t>23/06/2021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9F903B-AE30-40A0-BD9E-D6D312AD71BA}" type="slidenum">
              <a:rPr lang="en-GB" smtClean="0"/>
              <a:t>‹#›</a:t>
            </a:fld>
            <a:endParaRPr lang="en-GB"/>
          </a:p>
        </p:txBody>
      </p:sp>
    </p:spTree>
    <p:extLst>
      <p:ext uri="{BB962C8B-B14F-4D97-AF65-F5344CB8AC3E}">
        <p14:creationId xmlns:p14="http://schemas.microsoft.com/office/powerpoint/2010/main" val="184337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19EDD9-2F7F-459A-A4C2-AB37196869F8}" type="datetimeFigureOut">
              <a:rPr lang="en-GB" smtClean="0"/>
              <a:t>23/06/2021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9F903B-AE30-40A0-BD9E-D6D312AD71BA}" type="slidenum">
              <a:rPr lang="en-GB" smtClean="0"/>
              <a:t>‹#›</a:t>
            </a:fld>
            <a:endParaRPr lang="en-GB"/>
          </a:p>
        </p:txBody>
      </p:sp>
    </p:spTree>
    <p:extLst>
      <p:ext uri="{BB962C8B-B14F-4D97-AF65-F5344CB8AC3E}">
        <p14:creationId xmlns:p14="http://schemas.microsoft.com/office/powerpoint/2010/main" val="259527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19EDD9-2F7F-459A-A4C2-AB37196869F8}" type="datetimeFigureOut">
              <a:rPr lang="en-GB" smtClean="0"/>
              <a:t>23/06/2021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9F903B-AE30-40A0-BD9E-D6D312AD71BA}" type="slidenum">
              <a:rPr lang="en-GB" smtClean="0"/>
              <a:t>‹#›</a:t>
            </a:fld>
            <a:endParaRPr lang="en-GB"/>
          </a:p>
        </p:txBody>
      </p:sp>
    </p:spTree>
    <p:extLst>
      <p:ext uri="{BB962C8B-B14F-4D97-AF65-F5344CB8AC3E}">
        <p14:creationId xmlns:p14="http://schemas.microsoft.com/office/powerpoint/2010/main" val="495042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9EDD9-2F7F-459A-A4C2-AB37196869F8}" type="datetimeFigureOut">
              <a:rPr lang="en-GB" smtClean="0"/>
              <a:t>23/06/2021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F903B-AE30-40A0-BD9E-D6D312AD71BA}" type="slidenum">
              <a:rPr lang="en-GB" smtClean="0"/>
              <a:t>‹#›</a:t>
            </a:fld>
            <a:endParaRPr lang="en-GB"/>
          </a:p>
        </p:txBody>
      </p:sp>
    </p:spTree>
    <p:extLst>
      <p:ext uri="{BB962C8B-B14F-4D97-AF65-F5344CB8AC3E}">
        <p14:creationId xmlns:p14="http://schemas.microsoft.com/office/powerpoint/2010/main" val="2306910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dezeen.com/2009/05/16/light-blubs-by-pieke-bergmans-2/" TargetMode="External"/><Relationship Id="rId2" Type="http://schemas.openxmlformats.org/officeDocument/2006/relationships/hyperlink" Target="http://www.dezeen.com/2009/01/12/cloud-lamps-by-yu-jordy-fu/" TargetMode="External"/><Relationship Id="rId1" Type="http://schemas.openxmlformats.org/officeDocument/2006/relationships/slideLayout" Target="../slideLayouts/slideLayout7.xml"/><Relationship Id="rId5" Type="http://schemas.openxmlformats.org/officeDocument/2006/relationships/hyperlink" Target="http://curiousaandcuriousa.co.uk/" TargetMode="External"/><Relationship Id="rId4" Type="http://schemas.openxmlformats.org/officeDocument/2006/relationships/hyperlink" Target="http://www.dezeen.com/2009/04/28/successful-living-by-diesel-creative-tea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xml"/><Relationship Id="rId4" Type="http://schemas.openxmlformats.org/officeDocument/2006/relationships/image" Target="../media/image8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image" Target="../media/image46.png"/><Relationship Id="rId21" Type="http://schemas.openxmlformats.org/officeDocument/2006/relationships/image" Target="../media/image64.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image" Target="../media/image45.png"/><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19" Type="http://schemas.openxmlformats.org/officeDocument/2006/relationships/image" Target="../media/image62.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7.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6.pn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 Type="http://schemas.openxmlformats.org/officeDocument/2006/relationships/image" Target="../media/image65.png"/><Relationship Id="rId16"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image" Target="../media/image4.png"/><Relationship Id="rId9" Type="http://schemas.openxmlformats.org/officeDocument/2006/relationships/image" Target="../media/image71.png"/><Relationship Id="rId14" Type="http://schemas.openxmlformats.org/officeDocument/2006/relationships/image" Target="../media/image76.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031"/>
            <a:ext cx="7772400" cy="605307"/>
          </a:xfrm>
        </p:spPr>
        <p:txBody>
          <a:bodyPr>
            <a:normAutofit/>
          </a:bodyPr>
          <a:lstStyle/>
          <a:p>
            <a:r>
              <a:rPr lang="en-GB" sz="2800" b="1" dirty="0"/>
              <a:t>Component 1 -project 2</a:t>
            </a:r>
          </a:p>
        </p:txBody>
      </p:sp>
      <p:sp>
        <p:nvSpPr>
          <p:cNvPr id="3" name="Subtitle 2"/>
          <p:cNvSpPr>
            <a:spLocks noGrp="1"/>
          </p:cNvSpPr>
          <p:nvPr>
            <p:ph type="subTitle" idx="1"/>
          </p:nvPr>
        </p:nvSpPr>
        <p:spPr>
          <a:xfrm>
            <a:off x="334851" y="708339"/>
            <a:ext cx="8448541" cy="5911402"/>
          </a:xfrm>
        </p:spPr>
        <p:txBody>
          <a:bodyPr/>
          <a:lstStyle/>
          <a:p>
            <a:r>
              <a:rPr lang="en-GB" dirty="0"/>
              <a:t>Questions</a:t>
            </a:r>
          </a:p>
        </p:txBody>
      </p:sp>
      <p:sp>
        <p:nvSpPr>
          <p:cNvPr id="4" name="TextBox 3"/>
          <p:cNvSpPr txBox="1"/>
          <p:nvPr/>
        </p:nvSpPr>
        <p:spPr>
          <a:xfrm>
            <a:off x="425003" y="1481070"/>
            <a:ext cx="8229600" cy="4093428"/>
          </a:xfrm>
          <a:prstGeom prst="rect">
            <a:avLst/>
          </a:prstGeom>
          <a:noFill/>
        </p:spPr>
        <p:txBody>
          <a:bodyPr wrap="square" rtlCol="0">
            <a:spAutoFit/>
          </a:bodyPr>
          <a:lstStyle/>
          <a:p>
            <a:endParaRPr lang="en-GB" dirty="0"/>
          </a:p>
          <a:p>
            <a:r>
              <a:rPr lang="en-GB" b="1" dirty="0"/>
              <a:t>1. Awards</a:t>
            </a:r>
          </a:p>
          <a:p>
            <a:endParaRPr lang="en-GB" sz="1400" b="1" dirty="0"/>
          </a:p>
          <a:p>
            <a:r>
              <a:rPr lang="en-GB" sz="1400" dirty="0"/>
              <a:t>Artists, craftspeople and designers are sometimes commissioned to create three-dimensional awards that acknowledge victory or achievement. Figurative or abstract sculptures are used by some arts organisers to celebrate achievements in film and literature. Medals are given to armed forces in recognition of service. Awards are often given to individuals for charitable work. Trophies are presented to honour achievement in such areas as sport, music and recreational activities.</a:t>
            </a:r>
          </a:p>
          <a:p>
            <a:endParaRPr lang="en-GB" sz="1400" dirty="0"/>
          </a:p>
          <a:p>
            <a:r>
              <a:rPr lang="en-GB" sz="1400" dirty="0"/>
              <a:t>Research appropriate examples and design and make a commemorative trophy, medal or sculpture to recognise achievement in ONE of the following:</a:t>
            </a:r>
          </a:p>
          <a:p>
            <a:endParaRPr lang="en-GB" sz="1400" dirty="0"/>
          </a:p>
          <a:p>
            <a:pPr marL="342900" indent="-342900">
              <a:buAutoNum type="alphaLcParenR"/>
            </a:pPr>
            <a:r>
              <a:rPr lang="en-GB" sz="1400" dirty="0"/>
              <a:t>Sport</a:t>
            </a:r>
          </a:p>
          <a:p>
            <a:pPr marL="342900" indent="-342900">
              <a:buAutoNum type="alphaLcParenR"/>
            </a:pPr>
            <a:r>
              <a:rPr lang="en-GB" sz="1400" dirty="0"/>
              <a:t>The arts</a:t>
            </a:r>
          </a:p>
          <a:p>
            <a:pPr marL="342900" indent="-342900">
              <a:buAutoNum type="alphaLcParenR"/>
            </a:pPr>
            <a:r>
              <a:rPr lang="en-GB" sz="1400" dirty="0"/>
              <a:t>Citizenship</a:t>
            </a:r>
          </a:p>
          <a:p>
            <a:pPr marL="342900" indent="-342900">
              <a:buAutoNum type="alphaLcParenR"/>
            </a:pPr>
            <a:endParaRPr lang="en-GB" sz="1400" dirty="0"/>
          </a:p>
          <a:p>
            <a:endParaRPr lang="en-GB" sz="1400" b="1" dirty="0"/>
          </a:p>
          <a:p>
            <a:endParaRPr lang="en-GB" sz="1400" b="1" dirty="0"/>
          </a:p>
        </p:txBody>
      </p:sp>
      <p:sp>
        <p:nvSpPr>
          <p:cNvPr id="5" name="AutoShape 2" descr="Image result for japanese ekiben lunch box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2"/>
          <a:stretch>
            <a:fillRect/>
          </a:stretch>
        </p:blipFill>
        <p:spPr>
          <a:xfrm>
            <a:off x="632386" y="4977486"/>
            <a:ext cx="1494547" cy="1494547"/>
          </a:xfrm>
          <a:prstGeom prst="rect">
            <a:avLst/>
          </a:prstGeom>
        </p:spPr>
      </p:pic>
      <p:pic>
        <p:nvPicPr>
          <p:cNvPr id="9" name="Picture 8"/>
          <p:cNvPicPr>
            <a:picLocks noChangeAspect="1"/>
          </p:cNvPicPr>
          <p:nvPr/>
        </p:nvPicPr>
        <p:blipFill>
          <a:blip r:embed="rId3"/>
          <a:stretch>
            <a:fillRect/>
          </a:stretch>
        </p:blipFill>
        <p:spPr>
          <a:xfrm>
            <a:off x="2334316" y="4977486"/>
            <a:ext cx="1303126" cy="1494546"/>
          </a:xfrm>
          <a:prstGeom prst="rect">
            <a:avLst/>
          </a:prstGeom>
        </p:spPr>
      </p:pic>
      <p:pic>
        <p:nvPicPr>
          <p:cNvPr id="10" name="Picture 9"/>
          <p:cNvPicPr>
            <a:picLocks noChangeAspect="1"/>
          </p:cNvPicPr>
          <p:nvPr/>
        </p:nvPicPr>
        <p:blipFill>
          <a:blip r:embed="rId4"/>
          <a:stretch>
            <a:fillRect/>
          </a:stretch>
        </p:blipFill>
        <p:spPr>
          <a:xfrm>
            <a:off x="3792530" y="4951492"/>
            <a:ext cx="1494546" cy="1494546"/>
          </a:xfrm>
          <a:prstGeom prst="rect">
            <a:avLst/>
          </a:prstGeom>
        </p:spPr>
      </p:pic>
      <p:pic>
        <p:nvPicPr>
          <p:cNvPr id="11" name="Picture 10"/>
          <p:cNvPicPr>
            <a:picLocks noChangeAspect="1"/>
          </p:cNvPicPr>
          <p:nvPr/>
        </p:nvPicPr>
        <p:blipFill>
          <a:blip r:embed="rId5"/>
          <a:stretch>
            <a:fillRect/>
          </a:stretch>
        </p:blipFill>
        <p:spPr>
          <a:xfrm>
            <a:off x="5480600" y="4951492"/>
            <a:ext cx="990950" cy="1494546"/>
          </a:xfrm>
          <a:prstGeom prst="rect">
            <a:avLst/>
          </a:prstGeom>
        </p:spPr>
      </p:pic>
      <p:pic>
        <p:nvPicPr>
          <p:cNvPr id="12" name="Picture 11"/>
          <p:cNvPicPr>
            <a:picLocks noChangeAspect="1"/>
          </p:cNvPicPr>
          <p:nvPr/>
        </p:nvPicPr>
        <p:blipFill>
          <a:blip r:embed="rId6"/>
          <a:stretch>
            <a:fillRect/>
          </a:stretch>
        </p:blipFill>
        <p:spPr>
          <a:xfrm>
            <a:off x="6665074" y="4954112"/>
            <a:ext cx="1494546" cy="1494546"/>
          </a:xfrm>
          <a:prstGeom prst="rect">
            <a:avLst/>
          </a:prstGeom>
        </p:spPr>
      </p:pic>
    </p:spTree>
    <p:extLst>
      <p:ext uri="{BB962C8B-B14F-4D97-AF65-F5344CB8AC3E}">
        <p14:creationId xmlns:p14="http://schemas.microsoft.com/office/powerpoint/2010/main" val="3340605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123" y="103031"/>
            <a:ext cx="8731877" cy="4524315"/>
          </a:xfrm>
          <a:prstGeom prst="rect">
            <a:avLst/>
          </a:prstGeom>
          <a:noFill/>
        </p:spPr>
        <p:txBody>
          <a:bodyPr wrap="square" rtlCol="0">
            <a:spAutoFit/>
          </a:bodyPr>
          <a:lstStyle/>
          <a:p>
            <a:r>
              <a:rPr lang="en-GB" dirty="0"/>
              <a:t>Possible artists and designers for your research for LIGHT:</a:t>
            </a:r>
          </a:p>
          <a:p>
            <a:endParaRPr lang="en-GB" u="sng" dirty="0"/>
          </a:p>
          <a:p>
            <a:pPr marL="285750" indent="-285750">
              <a:buFont typeface="Arial" panose="020B0604020202020204" pitchFamily="34" charset="0"/>
              <a:buChar char="•"/>
            </a:pPr>
            <a:r>
              <a:rPr lang="en-GB" u="sng" dirty="0">
                <a:solidFill>
                  <a:srgbClr val="0070C0"/>
                </a:solidFill>
              </a:rPr>
              <a:t>Thomas </a:t>
            </a:r>
            <a:r>
              <a:rPr lang="en-GB" u="sng" dirty="0" err="1">
                <a:solidFill>
                  <a:srgbClr val="0070C0"/>
                </a:solidFill>
              </a:rPr>
              <a:t>Heatherwick</a:t>
            </a:r>
            <a:endParaRPr lang="en-GB" u="sng" dirty="0">
              <a:solidFill>
                <a:srgbClr val="0070C0"/>
              </a:solidFill>
            </a:endParaRPr>
          </a:p>
          <a:p>
            <a:pPr marL="285750" indent="-285750">
              <a:buFont typeface="Arial" panose="020B0604020202020204" pitchFamily="34" charset="0"/>
              <a:buChar char="•"/>
            </a:pPr>
            <a:r>
              <a:rPr lang="en-GB" u="sng" dirty="0">
                <a:solidFill>
                  <a:srgbClr val="0070C0"/>
                </a:solidFill>
              </a:rPr>
              <a:t>Ross </a:t>
            </a:r>
            <a:r>
              <a:rPr lang="en-GB" u="sng" dirty="0" err="1">
                <a:solidFill>
                  <a:srgbClr val="0070C0"/>
                </a:solidFill>
              </a:rPr>
              <a:t>Lovegrove</a:t>
            </a:r>
            <a:endParaRPr lang="en-GB" u="sng" dirty="0">
              <a:solidFill>
                <a:srgbClr val="0070C0"/>
              </a:solidFill>
            </a:endParaRPr>
          </a:p>
          <a:p>
            <a:pPr marL="285750" indent="-285750">
              <a:buFont typeface="Arial" panose="020B0604020202020204" pitchFamily="34" charset="0"/>
              <a:buChar char="•"/>
            </a:pPr>
            <a:r>
              <a:rPr lang="en-GB" u="sng" dirty="0">
                <a:solidFill>
                  <a:srgbClr val="0070C0"/>
                </a:solidFill>
              </a:rPr>
              <a:t>Alex Earle</a:t>
            </a:r>
          </a:p>
          <a:p>
            <a:pPr marL="285750" indent="-285750">
              <a:buFont typeface="Arial" panose="020B0604020202020204" pitchFamily="34" charset="0"/>
              <a:buChar char="•"/>
            </a:pPr>
            <a:r>
              <a:rPr lang="en-GB" dirty="0">
                <a:hlinkClick r:id="rId2"/>
              </a:rPr>
              <a:t>Yu Jordy Fu</a:t>
            </a:r>
            <a:endParaRPr lang="en-GB" dirty="0"/>
          </a:p>
          <a:p>
            <a:pPr marL="285750" indent="-285750">
              <a:buFont typeface="Arial" panose="020B0604020202020204" pitchFamily="34" charset="0"/>
              <a:buChar char="•"/>
            </a:pPr>
            <a:r>
              <a:rPr lang="en-GB" u="sng" dirty="0" err="1">
                <a:solidFill>
                  <a:srgbClr val="0070C0"/>
                </a:solidFill>
              </a:rPr>
              <a:t>Zaha</a:t>
            </a:r>
            <a:r>
              <a:rPr lang="en-GB" u="sng" dirty="0">
                <a:solidFill>
                  <a:srgbClr val="0070C0"/>
                </a:solidFill>
              </a:rPr>
              <a:t> </a:t>
            </a:r>
            <a:r>
              <a:rPr lang="en-GB" u="sng" dirty="0" err="1">
                <a:solidFill>
                  <a:srgbClr val="0070C0"/>
                </a:solidFill>
              </a:rPr>
              <a:t>Hadid</a:t>
            </a:r>
            <a:endParaRPr lang="en-GB" u="sng" dirty="0">
              <a:solidFill>
                <a:srgbClr val="0070C0"/>
              </a:solidFill>
            </a:endParaRPr>
          </a:p>
          <a:p>
            <a:pPr marL="285750" indent="-285750">
              <a:buFont typeface="Arial" panose="020B0604020202020204" pitchFamily="34" charset="0"/>
              <a:buChar char="•"/>
            </a:pPr>
            <a:r>
              <a:rPr lang="en-GB" u="sng" dirty="0" err="1">
                <a:solidFill>
                  <a:srgbClr val="0070C0"/>
                </a:solidFill>
              </a:rPr>
              <a:t>Zhili</a:t>
            </a:r>
            <a:r>
              <a:rPr lang="en-GB" u="sng" dirty="0">
                <a:solidFill>
                  <a:srgbClr val="0070C0"/>
                </a:solidFill>
              </a:rPr>
              <a:t> Liu</a:t>
            </a:r>
          </a:p>
          <a:p>
            <a:pPr marL="285750" indent="-285750">
              <a:buFont typeface="Arial" panose="020B0604020202020204" pitchFamily="34" charset="0"/>
              <a:buChar char="•"/>
            </a:pPr>
            <a:r>
              <a:rPr lang="en-GB" u="sng" dirty="0" err="1">
                <a:solidFill>
                  <a:srgbClr val="0070C0"/>
                </a:solidFill>
                <a:hlinkClick r:id="rId3"/>
              </a:rPr>
              <a:t>Pieke</a:t>
            </a:r>
            <a:r>
              <a:rPr lang="en-GB" u="sng" dirty="0">
                <a:solidFill>
                  <a:srgbClr val="0070C0"/>
                </a:solidFill>
                <a:hlinkClick r:id="rId3"/>
              </a:rPr>
              <a:t> </a:t>
            </a:r>
            <a:r>
              <a:rPr lang="en-GB" u="sng" dirty="0" err="1">
                <a:solidFill>
                  <a:srgbClr val="0070C0"/>
                </a:solidFill>
                <a:hlinkClick r:id="rId3"/>
              </a:rPr>
              <a:t>Bergmans</a:t>
            </a:r>
            <a:endParaRPr lang="en-GB" u="sng" dirty="0">
              <a:solidFill>
                <a:srgbClr val="0070C0"/>
              </a:solidFill>
            </a:endParaRPr>
          </a:p>
          <a:p>
            <a:pPr marL="285750" indent="-285750">
              <a:buFont typeface="Arial" panose="020B0604020202020204" pitchFamily="34" charset="0"/>
              <a:buChar char="•"/>
            </a:pPr>
            <a:r>
              <a:rPr lang="en-GB" u="sng" dirty="0">
                <a:solidFill>
                  <a:srgbClr val="0070C0"/>
                </a:solidFill>
              </a:rPr>
              <a:t>Ingo Maurer</a:t>
            </a:r>
          </a:p>
          <a:p>
            <a:pPr marL="285750" indent="-285750">
              <a:buFont typeface="Arial" panose="020B0604020202020204" pitchFamily="34" charset="0"/>
              <a:buChar char="•"/>
            </a:pPr>
            <a:r>
              <a:rPr lang="en-GB" u="sng" dirty="0" err="1">
                <a:solidFill>
                  <a:srgbClr val="0070C0"/>
                </a:solidFill>
                <a:hlinkClick r:id="rId4"/>
              </a:rPr>
              <a:t>Foscarini</a:t>
            </a:r>
            <a:endParaRPr lang="en-GB" u="sng" dirty="0">
              <a:solidFill>
                <a:srgbClr val="0070C0"/>
              </a:solidFill>
            </a:endParaRPr>
          </a:p>
          <a:p>
            <a:pPr marL="285750" indent="-285750">
              <a:buFont typeface="Arial" panose="020B0604020202020204" pitchFamily="34" charset="0"/>
              <a:buChar char="•"/>
            </a:pPr>
            <a:r>
              <a:rPr lang="en-GB" u="sng" dirty="0">
                <a:solidFill>
                  <a:srgbClr val="0070C0"/>
                </a:solidFill>
              </a:rPr>
              <a:t>Bethan </a:t>
            </a:r>
            <a:r>
              <a:rPr lang="en-GB" u="sng" dirty="0" err="1">
                <a:solidFill>
                  <a:srgbClr val="0070C0"/>
                </a:solidFill>
              </a:rPr>
              <a:t>Gray</a:t>
            </a:r>
            <a:endParaRPr lang="en-GB" u="sng" dirty="0">
              <a:solidFill>
                <a:srgbClr val="0070C0"/>
              </a:solidFill>
            </a:endParaRPr>
          </a:p>
          <a:p>
            <a:pPr marL="285750" indent="-285750">
              <a:buFont typeface="Arial" panose="020B0604020202020204" pitchFamily="34" charset="0"/>
              <a:buChar char="•"/>
            </a:pPr>
            <a:r>
              <a:rPr lang="en-GB" u="sng" dirty="0">
                <a:solidFill>
                  <a:schemeClr val="accent1">
                    <a:lumMod val="75000"/>
                  </a:schemeClr>
                </a:solidFill>
              </a:rPr>
              <a:t>Sebastian </a:t>
            </a:r>
            <a:r>
              <a:rPr lang="en-GB" u="sng" dirty="0" err="1">
                <a:solidFill>
                  <a:schemeClr val="accent1">
                    <a:lumMod val="75000"/>
                  </a:schemeClr>
                </a:solidFill>
              </a:rPr>
              <a:t>Bergne</a:t>
            </a:r>
            <a:endParaRPr lang="en-GB" u="sng" dirty="0">
              <a:solidFill>
                <a:schemeClr val="accent1">
                  <a:lumMod val="75000"/>
                </a:schemeClr>
              </a:solidFill>
            </a:endParaRPr>
          </a:p>
          <a:p>
            <a:pPr marL="285750" indent="-285750">
              <a:buFont typeface="Arial" panose="020B0604020202020204" pitchFamily="34" charset="0"/>
              <a:buChar char="•"/>
            </a:pPr>
            <a:r>
              <a:rPr lang="en-GB" u="sng" dirty="0">
                <a:solidFill>
                  <a:schemeClr val="accent1">
                    <a:lumMod val="75000"/>
                  </a:schemeClr>
                </a:solidFill>
              </a:rPr>
              <a:t>Rupert Blanchard</a:t>
            </a:r>
          </a:p>
          <a:p>
            <a:pPr marL="285750" indent="-285750">
              <a:buFont typeface="Arial" panose="020B0604020202020204" pitchFamily="34" charset="0"/>
              <a:buChar char="•"/>
            </a:pPr>
            <a:r>
              <a:rPr lang="en-GB" dirty="0" err="1">
                <a:hlinkClick r:id="rId5"/>
              </a:rPr>
              <a:t>Curiousa</a:t>
            </a:r>
            <a:r>
              <a:rPr lang="en-GB" dirty="0">
                <a:hlinkClick r:id="rId5"/>
              </a:rPr>
              <a:t> and </a:t>
            </a:r>
            <a:r>
              <a:rPr lang="en-GB" dirty="0" err="1">
                <a:hlinkClick r:id="rId5"/>
              </a:rPr>
              <a:t>Curiousa</a:t>
            </a:r>
            <a:r>
              <a:rPr lang="en-GB" dirty="0"/>
              <a:t> </a:t>
            </a:r>
          </a:p>
          <a:p>
            <a:endParaRPr lang="en-GB" u="sng" dirty="0">
              <a:solidFill>
                <a:srgbClr val="0070C0"/>
              </a:solidFill>
            </a:endParaRPr>
          </a:p>
        </p:txBody>
      </p:sp>
    </p:spTree>
    <p:extLst>
      <p:ext uri="{BB962C8B-B14F-4D97-AF65-F5344CB8AC3E}">
        <p14:creationId xmlns:p14="http://schemas.microsoft.com/office/powerpoint/2010/main" val="1004630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3183" y="231820"/>
            <a:ext cx="8693240" cy="3693319"/>
          </a:xfrm>
          <a:prstGeom prst="rect">
            <a:avLst/>
          </a:prstGeom>
          <a:noFill/>
        </p:spPr>
        <p:txBody>
          <a:bodyPr wrap="square" rtlCol="0">
            <a:spAutoFit/>
          </a:bodyPr>
          <a:lstStyle/>
          <a:p>
            <a:pPr marL="285750" indent="-285750">
              <a:buFont typeface="Arial" panose="020B0604020202020204" pitchFamily="34" charset="0"/>
              <a:buChar char="•"/>
            </a:pPr>
            <a:endParaRPr lang="en-GB" dirty="0">
              <a:solidFill>
                <a:srgbClr val="0070C0"/>
              </a:solidFill>
            </a:endParaRPr>
          </a:p>
          <a:p>
            <a:pPr marL="285750" indent="-285750">
              <a:buFont typeface="Arial" panose="020B0604020202020204" pitchFamily="34" charset="0"/>
              <a:buChar char="•"/>
            </a:pPr>
            <a:endParaRPr lang="en-GB" dirty="0">
              <a:solidFill>
                <a:srgbClr val="0070C0"/>
              </a:solidFill>
            </a:endParaRPr>
          </a:p>
          <a:p>
            <a:r>
              <a:rPr lang="en-GB" dirty="0"/>
              <a:t>Possible artists and designers for your research for AWARDS:</a:t>
            </a:r>
          </a:p>
          <a:p>
            <a:endParaRPr lang="en-GB" u="sng" dirty="0">
              <a:solidFill>
                <a:srgbClr val="0070C0"/>
              </a:solidFill>
            </a:endParaRPr>
          </a:p>
          <a:p>
            <a:pPr marL="285750" indent="-285750">
              <a:buFont typeface="Arial" panose="020B0604020202020204" pitchFamily="34" charset="0"/>
              <a:buChar char="•"/>
            </a:pPr>
            <a:r>
              <a:rPr lang="en-GB" u="sng" dirty="0">
                <a:solidFill>
                  <a:srgbClr val="0070C0"/>
                </a:solidFill>
              </a:rPr>
              <a:t>Anthony Caro</a:t>
            </a:r>
          </a:p>
          <a:p>
            <a:pPr marL="285750" indent="-285750">
              <a:buFont typeface="Arial" panose="020B0604020202020204" pitchFamily="34" charset="0"/>
              <a:buChar char="•"/>
            </a:pPr>
            <a:r>
              <a:rPr lang="en-GB" u="sng" dirty="0">
                <a:solidFill>
                  <a:srgbClr val="0070C0"/>
                </a:solidFill>
              </a:rPr>
              <a:t>Richard Deacon</a:t>
            </a:r>
          </a:p>
          <a:p>
            <a:pPr marL="285750" indent="-285750">
              <a:buFont typeface="Arial" panose="020B0604020202020204" pitchFamily="34" charset="0"/>
              <a:buChar char="•"/>
            </a:pPr>
            <a:r>
              <a:rPr lang="en-GB" u="sng" dirty="0">
                <a:solidFill>
                  <a:srgbClr val="0070C0"/>
                </a:solidFill>
              </a:rPr>
              <a:t>Anish Kapoor</a:t>
            </a:r>
          </a:p>
          <a:p>
            <a:pPr marL="285750" indent="-285750">
              <a:buFont typeface="Arial" panose="020B0604020202020204" pitchFamily="34" charset="0"/>
              <a:buChar char="•"/>
            </a:pPr>
            <a:r>
              <a:rPr lang="en-GB" u="sng" dirty="0">
                <a:solidFill>
                  <a:srgbClr val="0070C0"/>
                </a:solidFill>
              </a:rPr>
              <a:t>Jacob Epstein</a:t>
            </a:r>
          </a:p>
          <a:p>
            <a:pPr marL="285750" indent="-285750">
              <a:buFont typeface="Arial" panose="020B0604020202020204" pitchFamily="34" charset="0"/>
              <a:buChar char="•"/>
            </a:pPr>
            <a:r>
              <a:rPr lang="en-GB" u="sng" dirty="0">
                <a:solidFill>
                  <a:srgbClr val="0070C0"/>
                </a:solidFill>
              </a:rPr>
              <a:t>Anthony </a:t>
            </a:r>
            <a:r>
              <a:rPr lang="en-GB" u="sng" dirty="0" err="1">
                <a:solidFill>
                  <a:srgbClr val="0070C0"/>
                </a:solidFill>
              </a:rPr>
              <a:t>Gormley</a:t>
            </a:r>
            <a:endParaRPr lang="en-GB" u="sng" dirty="0">
              <a:solidFill>
                <a:srgbClr val="0070C0"/>
              </a:solidFill>
            </a:endParaRPr>
          </a:p>
          <a:p>
            <a:pPr marL="285750" indent="-285750">
              <a:buFont typeface="Arial" panose="020B0604020202020204" pitchFamily="34" charset="0"/>
              <a:buChar char="•"/>
            </a:pPr>
            <a:r>
              <a:rPr lang="en-GB" u="sng" dirty="0">
                <a:solidFill>
                  <a:srgbClr val="0070C0"/>
                </a:solidFill>
              </a:rPr>
              <a:t>Barbara Hepworth</a:t>
            </a:r>
          </a:p>
          <a:p>
            <a:pPr marL="285750" indent="-285750">
              <a:buFont typeface="Arial" panose="020B0604020202020204" pitchFamily="34" charset="0"/>
              <a:buChar char="•"/>
            </a:pPr>
            <a:r>
              <a:rPr lang="en-GB" u="sng" dirty="0">
                <a:solidFill>
                  <a:srgbClr val="0070C0"/>
                </a:solidFill>
              </a:rPr>
              <a:t>Thomas </a:t>
            </a:r>
            <a:r>
              <a:rPr lang="en-GB" u="sng" dirty="0" err="1">
                <a:solidFill>
                  <a:srgbClr val="0070C0"/>
                </a:solidFill>
              </a:rPr>
              <a:t>Heatherwick</a:t>
            </a:r>
            <a:endParaRPr lang="en-GB" u="sng" dirty="0">
              <a:solidFill>
                <a:srgbClr val="0070C0"/>
              </a:solidFill>
            </a:endParaRPr>
          </a:p>
          <a:p>
            <a:pPr marL="285750" indent="-285750">
              <a:buFont typeface="Arial" panose="020B0604020202020204" pitchFamily="34" charset="0"/>
              <a:buChar char="•"/>
            </a:pPr>
            <a:r>
              <a:rPr lang="en-GB" u="sng" dirty="0" err="1">
                <a:solidFill>
                  <a:srgbClr val="0070C0"/>
                </a:solidFill>
              </a:rPr>
              <a:t>Naum</a:t>
            </a:r>
            <a:r>
              <a:rPr lang="en-GB" u="sng">
                <a:solidFill>
                  <a:srgbClr val="0070C0"/>
                </a:solidFill>
              </a:rPr>
              <a:t> Gabo</a:t>
            </a:r>
            <a:endParaRPr lang="en-GB" u="sng" dirty="0">
              <a:solidFill>
                <a:srgbClr val="0070C0"/>
              </a:solidFill>
            </a:endParaRPr>
          </a:p>
          <a:p>
            <a:pPr marL="285750" indent="-285750">
              <a:buFont typeface="Arial" panose="020B0604020202020204" pitchFamily="34" charset="0"/>
              <a:buChar char="•"/>
            </a:pPr>
            <a:endParaRPr lang="en-GB" dirty="0">
              <a:solidFill>
                <a:srgbClr val="0070C0"/>
              </a:solidFill>
            </a:endParaRPr>
          </a:p>
        </p:txBody>
      </p:sp>
    </p:spTree>
    <p:extLst>
      <p:ext uri="{BB962C8B-B14F-4D97-AF65-F5344CB8AC3E}">
        <p14:creationId xmlns:p14="http://schemas.microsoft.com/office/powerpoint/2010/main" val="213268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21104"/>
            <a:ext cx="9074434" cy="5378117"/>
          </a:xfrm>
          <a:prstGeom prst="rect">
            <a:avLst/>
          </a:prstGeom>
        </p:spPr>
      </p:pic>
      <p:sp>
        <p:nvSpPr>
          <p:cNvPr id="3" name="TextBox 2"/>
          <p:cNvSpPr txBox="1"/>
          <p:nvPr/>
        </p:nvSpPr>
        <p:spPr>
          <a:xfrm>
            <a:off x="144379" y="120316"/>
            <a:ext cx="8819147" cy="369332"/>
          </a:xfrm>
          <a:prstGeom prst="rect">
            <a:avLst/>
          </a:prstGeom>
          <a:noFill/>
        </p:spPr>
        <p:txBody>
          <a:bodyPr wrap="square" rtlCol="0">
            <a:spAutoFit/>
          </a:bodyPr>
          <a:lstStyle/>
          <a:p>
            <a:r>
              <a:rPr lang="en-GB" dirty="0"/>
              <a:t>Possible Design movements you could use as inspiration</a:t>
            </a:r>
          </a:p>
        </p:txBody>
      </p:sp>
      <p:sp>
        <p:nvSpPr>
          <p:cNvPr id="5" name="TextBox 4"/>
          <p:cNvSpPr txBox="1"/>
          <p:nvPr/>
        </p:nvSpPr>
        <p:spPr>
          <a:xfrm>
            <a:off x="144379" y="6184232"/>
            <a:ext cx="8819147" cy="523220"/>
          </a:xfrm>
          <a:prstGeom prst="rect">
            <a:avLst/>
          </a:prstGeom>
          <a:noFill/>
        </p:spPr>
        <p:txBody>
          <a:bodyPr wrap="square" rtlCol="0">
            <a:spAutoFit/>
          </a:bodyPr>
          <a:lstStyle/>
          <a:p>
            <a:r>
              <a:rPr lang="en-GB" sz="1400" dirty="0"/>
              <a:t>Go to O Drive -Design &amp; technology folder -3D Design folder -project 2 folder -design movements timeline pdf for more information</a:t>
            </a:r>
          </a:p>
        </p:txBody>
      </p:sp>
    </p:spTree>
    <p:extLst>
      <p:ext uri="{BB962C8B-B14F-4D97-AF65-F5344CB8AC3E}">
        <p14:creationId xmlns:p14="http://schemas.microsoft.com/office/powerpoint/2010/main" val="2971348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425" y="231820"/>
            <a:ext cx="8641724" cy="7294305"/>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                        </a:t>
            </a:r>
            <a:r>
              <a:rPr lang="en-GB" sz="2800" u="sng" dirty="0">
                <a:latin typeface="Arial" panose="020B0604020202020204" pitchFamily="34" charset="0"/>
                <a:cs typeface="Arial" panose="020B0604020202020204" pitchFamily="34" charset="0"/>
              </a:rPr>
              <a:t>Annotating your research</a:t>
            </a:r>
          </a:p>
          <a:p>
            <a:endParaRPr lang="en-GB" sz="28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Annotating your research is a very important part of AO1. You have chosen specific artists/designers relevant to the question you have selected and annotations show why you have chosen the work as your inspiration.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Annotations should include the following:</a:t>
            </a: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Comments on type of material-wood, concrete, metal, plastic-why do you think this material has been used and why?- aesthetics, colour, finish, strength</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Comments on style-is it simple, complex, elegant, quirky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Comments on form-describe the shape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Comments on function-what does it do?</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How do you feel when you look at the work?</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Why do </a:t>
            </a:r>
            <a:r>
              <a:rPr lang="en-GB" sz="1600" b="1" dirty="0">
                <a:latin typeface="Arial" panose="020B0604020202020204" pitchFamily="34" charset="0"/>
                <a:cs typeface="Arial" panose="020B0604020202020204" pitchFamily="34" charset="0"/>
              </a:rPr>
              <a:t>you</a:t>
            </a:r>
            <a:r>
              <a:rPr lang="en-GB" sz="1600" dirty="0">
                <a:latin typeface="Arial" panose="020B0604020202020204" pitchFamily="34" charset="0"/>
                <a:cs typeface="Arial" panose="020B0604020202020204" pitchFamily="34" charset="0"/>
              </a:rPr>
              <a:t> like it?</a:t>
            </a:r>
          </a:p>
          <a:p>
            <a:endParaRPr lang="en-GB" sz="1600" b="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All of the above are really important as this creates a thread that ties the project together. The features that you are describing will in theory be things that are evident in your own designs</a:t>
            </a:r>
            <a:r>
              <a:rPr lang="en-GB" sz="16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2511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8941"/>
            <a:ext cx="8744755" cy="6124754"/>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                                 </a:t>
            </a:r>
            <a:r>
              <a:rPr lang="en-GB" sz="2800" u="sng" dirty="0">
                <a:latin typeface="Arial" panose="020B0604020202020204" pitchFamily="34" charset="0"/>
                <a:cs typeface="Arial" panose="020B0604020202020204" pitchFamily="34" charset="0"/>
              </a:rPr>
              <a:t>Your designs</a:t>
            </a:r>
          </a:p>
          <a:p>
            <a:endParaRPr lang="en-GB" sz="2800" u="sng"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Now you have completed your research and used annotations to describe it you are to now start designing. You must keep in mind the research and the annotations when you are doing your designs.</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Task:</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Make sure you are working in your sketchbook in chronological order!!!!!</a:t>
            </a:r>
          </a:p>
          <a:p>
            <a:endParaRPr lang="en-GB"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 page – designs based on your first artist/designer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1 page- designs based on your second artist/designer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1 page- designs based on your third artist/designer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1 page- designs based on your fourth artist/design</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Your designs should reflect the work of the artist/designer you have researched.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This does not have to be explicit as in copying the work of the artist/designer but it could be characterised by features of their work such as the shape or use of colour for example.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It is then important that you continue annotating your work-this allows you to make the links you have made become clear and obvious to the examiner.</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8462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718" y="320156"/>
            <a:ext cx="7886700" cy="1426198"/>
          </a:xfrm>
        </p:spPr>
        <p:txBody>
          <a:bodyPr>
            <a:normAutofit fontScale="90000"/>
          </a:bodyPr>
          <a:lstStyle/>
          <a:p>
            <a:r>
              <a:rPr lang="en-GB" sz="3600" dirty="0"/>
              <a:t>            </a:t>
            </a:r>
            <a:r>
              <a:rPr lang="en-GB" sz="3600" b="1" u="sng" dirty="0"/>
              <a:t>Annotating your initial ideas</a:t>
            </a:r>
            <a:br>
              <a:rPr lang="en-GB" sz="3600" b="1" u="sng" dirty="0"/>
            </a:br>
            <a:br>
              <a:rPr lang="en-GB" sz="3600" b="1" u="sng" dirty="0"/>
            </a:br>
            <a:r>
              <a:rPr lang="en-GB" sz="3600" b="1" dirty="0"/>
              <a:t>                             </a:t>
            </a:r>
            <a:r>
              <a:rPr lang="en-GB" sz="1800" b="1" dirty="0"/>
              <a:t>Sentence starters</a:t>
            </a:r>
            <a:endParaRPr lang="en-GB" sz="3600" b="1" dirty="0"/>
          </a:p>
        </p:txBody>
      </p:sp>
      <p:sp>
        <p:nvSpPr>
          <p:cNvPr id="3" name="TextBox 2"/>
          <p:cNvSpPr txBox="1"/>
          <p:nvPr/>
        </p:nvSpPr>
        <p:spPr>
          <a:xfrm>
            <a:off x="592111" y="1896256"/>
            <a:ext cx="7884827" cy="3970318"/>
          </a:xfrm>
          <a:prstGeom prst="rect">
            <a:avLst/>
          </a:prstGeom>
          <a:noFill/>
        </p:spPr>
        <p:txBody>
          <a:bodyPr wrap="square" rtlCol="0">
            <a:spAutoFit/>
          </a:bodyPr>
          <a:lstStyle/>
          <a:p>
            <a:pPr marL="285750" indent="-285750">
              <a:buFont typeface="Arial" panose="020B0604020202020204" pitchFamily="34" charset="0"/>
              <a:buChar char="•"/>
            </a:pPr>
            <a:r>
              <a:rPr lang="en-GB" dirty="0"/>
              <a:t>This is a drawing I made of……..</a:t>
            </a:r>
          </a:p>
          <a:p>
            <a:pPr marL="285750" indent="-285750">
              <a:buFont typeface="Arial" panose="020B0604020202020204" pitchFamily="34" charset="0"/>
              <a:buChar char="•"/>
            </a:pPr>
            <a:r>
              <a:rPr lang="en-GB" dirty="0"/>
              <a:t>This idea links to the artist…(insert artist name)……………through the use of ………………….(e.g. shape, colour, technique)</a:t>
            </a:r>
          </a:p>
          <a:p>
            <a:pPr marL="285750" indent="-285750">
              <a:buFont typeface="Arial" panose="020B0604020202020204" pitchFamily="34" charset="0"/>
              <a:buChar char="•"/>
            </a:pPr>
            <a:r>
              <a:rPr lang="en-GB" dirty="0"/>
              <a:t>These ideas are inspired by (insert artist name) because of the use of………..</a:t>
            </a:r>
          </a:p>
          <a:p>
            <a:pPr marL="285750" indent="-285750">
              <a:buFont typeface="Arial" panose="020B0604020202020204" pitchFamily="34" charset="0"/>
              <a:buChar char="•"/>
            </a:pPr>
            <a:r>
              <a:rPr lang="en-GB" dirty="0"/>
              <a:t>One good element of this idea is…..</a:t>
            </a:r>
          </a:p>
          <a:p>
            <a:pPr marL="285750" indent="-285750">
              <a:buFont typeface="Arial" panose="020B0604020202020204" pitchFamily="34" charset="0"/>
              <a:buChar char="•"/>
            </a:pPr>
            <a:r>
              <a:rPr lang="en-GB" dirty="0"/>
              <a:t>The best feature of this idea is………</a:t>
            </a:r>
          </a:p>
          <a:p>
            <a:pPr marL="285750" indent="-285750">
              <a:buFont typeface="Arial" panose="020B0604020202020204" pitchFamily="34" charset="0"/>
              <a:buChar char="•"/>
            </a:pPr>
            <a:r>
              <a:rPr lang="en-GB" dirty="0"/>
              <a:t>I am not happy with………</a:t>
            </a:r>
          </a:p>
          <a:p>
            <a:pPr marL="285750" indent="-285750">
              <a:buFont typeface="Arial" panose="020B0604020202020204" pitchFamily="34" charset="0"/>
              <a:buChar char="•"/>
            </a:pPr>
            <a:r>
              <a:rPr lang="en-GB" dirty="0"/>
              <a:t>One thing I could improve is………</a:t>
            </a:r>
          </a:p>
          <a:p>
            <a:pPr marL="285750" indent="-285750">
              <a:buFont typeface="Arial" panose="020B0604020202020204" pitchFamily="34" charset="0"/>
              <a:buChar char="•"/>
            </a:pPr>
            <a:r>
              <a:rPr lang="en-GB" dirty="0"/>
              <a:t>The least successful thing about this idea is…….</a:t>
            </a:r>
          </a:p>
          <a:p>
            <a:pPr marL="285750" indent="-285750">
              <a:buFont typeface="Arial" panose="020B0604020202020204" pitchFamily="34" charset="0"/>
              <a:buChar char="•"/>
            </a:pPr>
            <a:r>
              <a:rPr lang="en-GB" dirty="0"/>
              <a:t>This idea explores the use of e.g. curves and pattern </a:t>
            </a:r>
          </a:p>
          <a:p>
            <a:pPr marL="285750" indent="-285750">
              <a:buFont typeface="Arial" panose="020B0604020202020204" pitchFamily="34" charset="0"/>
              <a:buChar char="•"/>
            </a:pPr>
            <a:r>
              <a:rPr lang="en-GB" dirty="0"/>
              <a:t>This idea has got me thinking about how I can use………</a:t>
            </a:r>
          </a:p>
          <a:p>
            <a:pPr marL="285750" indent="-285750">
              <a:buFont typeface="Arial" panose="020B0604020202020204" pitchFamily="34" charset="0"/>
              <a:buChar char="•"/>
            </a:pPr>
            <a:r>
              <a:rPr lang="en-GB" dirty="0"/>
              <a:t>I have a better idea of how I can use……</a:t>
            </a:r>
          </a:p>
          <a:p>
            <a:pPr marL="285750" indent="-285750">
              <a:buFont typeface="Arial" panose="020B0604020202020204" pitchFamily="34" charset="0"/>
              <a:buChar char="•"/>
            </a:pPr>
            <a:r>
              <a:rPr lang="en-GB" dirty="0"/>
              <a:t>To develop this idea I can add/change the shape of/ use a </a:t>
            </a:r>
            <a:r>
              <a:rPr lang="en-GB"/>
              <a:t>different material </a:t>
            </a: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959558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7213" y="371475"/>
            <a:ext cx="7786687" cy="5447645"/>
          </a:xfrm>
          <a:prstGeom prst="rect">
            <a:avLst/>
          </a:prstGeom>
          <a:noFill/>
        </p:spPr>
        <p:txBody>
          <a:bodyPr wrap="square" rtlCol="0">
            <a:spAutoFit/>
          </a:bodyPr>
          <a:lstStyle/>
          <a:p>
            <a:r>
              <a:rPr lang="en-GB" sz="1050" dirty="0">
                <a:latin typeface="Arial" panose="020B0604020202020204" pitchFamily="34" charset="0"/>
                <a:cs typeface="Arial" panose="020B0604020202020204" pitchFamily="34" charset="0"/>
              </a:rPr>
              <a:t> </a:t>
            </a:r>
            <a:r>
              <a:rPr lang="en-GB" sz="1200" u="sng" dirty="0">
                <a:latin typeface="Arial" panose="020B0604020202020204" pitchFamily="34" charset="0"/>
                <a:cs typeface="Arial" panose="020B0604020202020204" pitchFamily="34" charset="0"/>
              </a:rPr>
              <a:t>Your designs</a:t>
            </a:r>
          </a:p>
          <a:p>
            <a:endParaRPr lang="en-GB" sz="1200" u="sng"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Now you have completed your research and used annotations to describe it you are to now start designing. You must keep in mind the research and the annotations when you are doing your designs.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Task:</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Make sure you are working in your sketchbook in chronological order!!!!!</a:t>
            </a:r>
          </a:p>
          <a:p>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 page – designs based on your first artist/designer</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1 page- designs based on your second artist/designer</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1 page- designs based on your third artist/designer</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1 page- designs based on your fourth artist/design</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Your designs should reflect the work of the artist/designer you have researched.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This does not have to be explicit as in copying the work of the artist/designer but it could be characterised by features of their work such as the shape or use of colour for example.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It is then important that you continue annotating your work-this allows you to make the links you have made become clear and obvious to the examiner.</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Task: </a:t>
            </a:r>
            <a:r>
              <a:rPr lang="en-GB" sz="1200" dirty="0">
                <a:latin typeface="Arial" panose="020B0604020202020204" pitchFamily="34" charset="0"/>
                <a:cs typeface="Arial" panose="020B0604020202020204" pitchFamily="34" charset="0"/>
              </a:rPr>
              <a:t>Using one page of your sketch book </a:t>
            </a:r>
            <a:r>
              <a:rPr lang="en-GB" sz="1200" b="1" dirty="0">
                <a:latin typeface="Arial" panose="020B0604020202020204" pitchFamily="34" charset="0"/>
                <a:cs typeface="Arial" panose="020B0604020202020204" pitchFamily="34" charset="0"/>
              </a:rPr>
              <a:t>develop</a:t>
            </a:r>
            <a:r>
              <a:rPr lang="en-GB" sz="1200" dirty="0">
                <a:latin typeface="Arial" panose="020B0604020202020204" pitchFamily="34" charset="0"/>
                <a:cs typeface="Arial" panose="020B0604020202020204" pitchFamily="34" charset="0"/>
              </a:rPr>
              <a:t> one design from each artist/designer initial ideas.</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What you are aiming to do is to show the examiner how you think. This means thinking about materials and how you can use them. You can also make models and experiment with materials at this point. Remember this is what this course is about. What the examiner wants to see is an inquisitive mind.</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SCAMPER is an excellent tool to help you develop your ideas</a:t>
            </a:r>
          </a:p>
        </p:txBody>
      </p:sp>
    </p:spTree>
    <p:extLst>
      <p:ext uri="{BB962C8B-B14F-4D97-AF65-F5344CB8AC3E}">
        <p14:creationId xmlns:p14="http://schemas.microsoft.com/office/powerpoint/2010/main" val="3236274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7455"/>
            <a:ext cx="7886700" cy="751212"/>
          </a:xfrm>
        </p:spPr>
        <p:txBody>
          <a:bodyPr>
            <a:normAutofit/>
          </a:bodyPr>
          <a:lstStyle/>
          <a:p>
            <a:r>
              <a:rPr lang="en-GB" dirty="0"/>
              <a:t>     </a:t>
            </a:r>
            <a:r>
              <a:rPr lang="en-GB" sz="2400" dirty="0">
                <a:latin typeface="Arial Black" panose="020B0A04020102020204" pitchFamily="34" charset="0"/>
              </a:rPr>
              <a:t>Developing ideas using SCAMPER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582" y="863639"/>
            <a:ext cx="7681768" cy="5761326"/>
          </a:xfrm>
          <a:prstGeom prst="rect">
            <a:avLst/>
          </a:prstGeom>
        </p:spPr>
      </p:pic>
    </p:spTree>
    <p:extLst>
      <p:ext uri="{BB962C8B-B14F-4D97-AF65-F5344CB8AC3E}">
        <p14:creationId xmlns:p14="http://schemas.microsoft.com/office/powerpoint/2010/main" val="188749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756" y="299802"/>
            <a:ext cx="8082093" cy="6061569"/>
          </a:xfrm>
          <a:prstGeom prst="rect">
            <a:avLst/>
          </a:prstGeom>
        </p:spPr>
      </p:pic>
    </p:spTree>
    <p:extLst>
      <p:ext uri="{BB962C8B-B14F-4D97-AF65-F5344CB8AC3E}">
        <p14:creationId xmlns:p14="http://schemas.microsoft.com/office/powerpoint/2010/main" val="2976203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639" y="489794"/>
            <a:ext cx="8180627" cy="6135472"/>
          </a:xfrm>
          <a:prstGeom prst="rect">
            <a:avLst/>
          </a:prstGeom>
        </p:spPr>
      </p:pic>
    </p:spTree>
    <p:extLst>
      <p:ext uri="{BB962C8B-B14F-4D97-AF65-F5344CB8AC3E}">
        <p14:creationId xmlns:p14="http://schemas.microsoft.com/office/powerpoint/2010/main" val="2113640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5649" y="85908"/>
            <a:ext cx="8702451" cy="1815882"/>
          </a:xfrm>
          <a:prstGeom prst="rect">
            <a:avLst/>
          </a:prstGeom>
          <a:noFill/>
        </p:spPr>
        <p:txBody>
          <a:bodyPr wrap="square" rtlCol="0">
            <a:spAutoFit/>
          </a:bodyPr>
          <a:lstStyle/>
          <a:p>
            <a:pPr marL="342900" indent="-342900">
              <a:buAutoNum type="alphaLcParenR"/>
            </a:pPr>
            <a:endParaRPr lang="en-GB" sz="1200" dirty="0"/>
          </a:p>
          <a:p>
            <a:pPr marL="342900" indent="-342900">
              <a:buAutoNum type="alphaLcParenR"/>
            </a:pPr>
            <a:endParaRPr lang="en-GB" sz="1200" dirty="0"/>
          </a:p>
          <a:p>
            <a:r>
              <a:rPr lang="en-GB" b="1" dirty="0"/>
              <a:t>2. Light</a:t>
            </a:r>
          </a:p>
          <a:p>
            <a:endParaRPr lang="en-GB" sz="1400" b="1" dirty="0"/>
          </a:p>
          <a:p>
            <a:r>
              <a:rPr lang="en-GB" sz="1400" dirty="0"/>
              <a:t>Artists and designers have manipulated light either natural or electric to meet the needs of humans from stained glass windows in churches and cathedrals to desktop lights for the home or office.</a:t>
            </a:r>
          </a:p>
          <a:p>
            <a:endParaRPr lang="en-GB" sz="1400" dirty="0"/>
          </a:p>
          <a:p>
            <a:r>
              <a:rPr lang="en-GB" sz="1400" dirty="0"/>
              <a:t>Design a light suitable for the home </a:t>
            </a:r>
          </a:p>
        </p:txBody>
      </p:sp>
      <p:pic>
        <p:nvPicPr>
          <p:cNvPr id="2" name="Picture 1"/>
          <p:cNvPicPr>
            <a:picLocks noChangeAspect="1"/>
          </p:cNvPicPr>
          <p:nvPr/>
        </p:nvPicPr>
        <p:blipFill>
          <a:blip r:embed="rId2"/>
          <a:stretch>
            <a:fillRect/>
          </a:stretch>
        </p:blipFill>
        <p:spPr>
          <a:xfrm>
            <a:off x="669037" y="3039374"/>
            <a:ext cx="1481825" cy="1481825"/>
          </a:xfrm>
          <a:prstGeom prst="rect">
            <a:avLst/>
          </a:prstGeom>
        </p:spPr>
      </p:pic>
      <p:pic>
        <p:nvPicPr>
          <p:cNvPr id="3" name="Picture 2"/>
          <p:cNvPicPr>
            <a:picLocks noChangeAspect="1"/>
          </p:cNvPicPr>
          <p:nvPr/>
        </p:nvPicPr>
        <p:blipFill>
          <a:blip r:embed="rId3"/>
          <a:stretch>
            <a:fillRect/>
          </a:stretch>
        </p:blipFill>
        <p:spPr>
          <a:xfrm>
            <a:off x="4418371" y="3039373"/>
            <a:ext cx="1481825" cy="1481825"/>
          </a:xfrm>
          <a:prstGeom prst="rect">
            <a:avLst/>
          </a:prstGeom>
        </p:spPr>
      </p:pic>
      <p:pic>
        <p:nvPicPr>
          <p:cNvPr id="5" name="Picture 4"/>
          <p:cNvPicPr>
            <a:picLocks noChangeAspect="1"/>
          </p:cNvPicPr>
          <p:nvPr/>
        </p:nvPicPr>
        <p:blipFill>
          <a:blip r:embed="rId4"/>
          <a:stretch>
            <a:fillRect/>
          </a:stretch>
        </p:blipFill>
        <p:spPr>
          <a:xfrm>
            <a:off x="2543704" y="3039373"/>
            <a:ext cx="1481825" cy="1481825"/>
          </a:xfrm>
          <a:prstGeom prst="rect">
            <a:avLst/>
          </a:prstGeom>
        </p:spPr>
      </p:pic>
      <p:pic>
        <p:nvPicPr>
          <p:cNvPr id="6" name="Picture 5"/>
          <p:cNvPicPr>
            <a:picLocks noChangeAspect="1"/>
          </p:cNvPicPr>
          <p:nvPr/>
        </p:nvPicPr>
        <p:blipFill>
          <a:blip r:embed="rId5"/>
          <a:stretch>
            <a:fillRect/>
          </a:stretch>
        </p:blipFill>
        <p:spPr>
          <a:xfrm>
            <a:off x="1860681" y="4981672"/>
            <a:ext cx="1978312" cy="1481825"/>
          </a:xfrm>
          <a:prstGeom prst="rect">
            <a:avLst/>
          </a:prstGeom>
        </p:spPr>
      </p:pic>
      <p:pic>
        <p:nvPicPr>
          <p:cNvPr id="7" name="Picture 6"/>
          <p:cNvPicPr>
            <a:picLocks noChangeAspect="1"/>
          </p:cNvPicPr>
          <p:nvPr/>
        </p:nvPicPr>
        <p:blipFill>
          <a:blip r:embed="rId6"/>
          <a:stretch>
            <a:fillRect/>
          </a:stretch>
        </p:blipFill>
        <p:spPr>
          <a:xfrm>
            <a:off x="4025529" y="4981672"/>
            <a:ext cx="1641558" cy="1481825"/>
          </a:xfrm>
          <a:prstGeom prst="rect">
            <a:avLst/>
          </a:prstGeom>
        </p:spPr>
      </p:pic>
      <p:pic>
        <p:nvPicPr>
          <p:cNvPr id="8" name="Picture 7"/>
          <p:cNvPicPr>
            <a:picLocks noChangeAspect="1"/>
          </p:cNvPicPr>
          <p:nvPr/>
        </p:nvPicPr>
        <p:blipFill>
          <a:blip r:embed="rId7"/>
          <a:stretch>
            <a:fillRect/>
          </a:stretch>
        </p:blipFill>
        <p:spPr>
          <a:xfrm>
            <a:off x="6189719" y="3079402"/>
            <a:ext cx="2174509" cy="1441795"/>
          </a:xfrm>
          <a:prstGeom prst="rect">
            <a:avLst/>
          </a:prstGeom>
        </p:spPr>
      </p:pic>
      <p:pic>
        <p:nvPicPr>
          <p:cNvPr id="15" name="Picture 14">
            <a:extLst>
              <a:ext uri="{FF2B5EF4-FFF2-40B4-BE49-F238E27FC236}">
                <a16:creationId xmlns:a16="http://schemas.microsoft.com/office/drawing/2014/main" id="{7F685C1C-2D50-724F-8244-1492167A5368}"/>
              </a:ext>
            </a:extLst>
          </p:cNvPr>
          <p:cNvPicPr>
            <a:picLocks noChangeAspect="1"/>
          </p:cNvPicPr>
          <p:nvPr/>
        </p:nvPicPr>
        <p:blipFill>
          <a:blip r:embed="rId6"/>
          <a:stretch>
            <a:fillRect/>
          </a:stretch>
        </p:blipFill>
        <p:spPr>
          <a:xfrm>
            <a:off x="4258638" y="4981671"/>
            <a:ext cx="1641558" cy="1481825"/>
          </a:xfrm>
          <a:prstGeom prst="rect">
            <a:avLst/>
          </a:prstGeom>
        </p:spPr>
      </p:pic>
    </p:spTree>
    <p:extLst>
      <p:ext uri="{BB962C8B-B14F-4D97-AF65-F5344CB8AC3E}">
        <p14:creationId xmlns:p14="http://schemas.microsoft.com/office/powerpoint/2010/main" val="392683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756" y="444823"/>
            <a:ext cx="7761421" cy="5821066"/>
          </a:xfrm>
          <a:prstGeom prst="rect">
            <a:avLst/>
          </a:prstGeom>
        </p:spPr>
      </p:pic>
    </p:spTree>
    <p:extLst>
      <p:ext uri="{BB962C8B-B14F-4D97-AF65-F5344CB8AC3E}">
        <p14:creationId xmlns:p14="http://schemas.microsoft.com/office/powerpoint/2010/main" val="3131712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velopment of 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839" y="490089"/>
            <a:ext cx="7739476" cy="58080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p:cNvSpPr/>
          <p:nvPr/>
        </p:nvSpPr>
        <p:spPr>
          <a:xfrm>
            <a:off x="6738079" y="5996066"/>
            <a:ext cx="1753849" cy="254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7602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8941"/>
            <a:ext cx="7772400" cy="869591"/>
          </a:xfrm>
        </p:spPr>
        <p:txBody>
          <a:bodyPr>
            <a:normAutofit fontScale="90000"/>
          </a:bodyPr>
          <a:lstStyle/>
          <a:p>
            <a:r>
              <a:rPr lang="en-GB" dirty="0">
                <a:latin typeface="Arial" panose="020B0604020202020204" pitchFamily="34" charset="0"/>
                <a:cs typeface="Arial" panose="020B0604020202020204" pitchFamily="34" charset="0"/>
              </a:rPr>
              <a:t>Modelling</a:t>
            </a:r>
          </a:p>
        </p:txBody>
      </p:sp>
      <p:pic>
        <p:nvPicPr>
          <p:cNvPr id="6" name="Picture 5"/>
          <p:cNvPicPr>
            <a:picLocks noChangeAspect="1"/>
          </p:cNvPicPr>
          <p:nvPr/>
        </p:nvPicPr>
        <p:blipFill>
          <a:blip r:embed="rId2"/>
          <a:stretch>
            <a:fillRect/>
          </a:stretch>
        </p:blipFill>
        <p:spPr>
          <a:xfrm>
            <a:off x="357981" y="1215566"/>
            <a:ext cx="2581275" cy="1771650"/>
          </a:xfrm>
          <a:prstGeom prst="rect">
            <a:avLst/>
          </a:prstGeom>
        </p:spPr>
      </p:pic>
      <p:sp>
        <p:nvSpPr>
          <p:cNvPr id="5" name="AutoShape 4" descr="Image result for models for product design"/>
          <p:cNvSpPr>
            <a:spLocks noGrp="1" noChangeAspect="1" noChangeArrowheads="1"/>
          </p:cNvSpPr>
          <p:nvPr>
            <p:ph type="subTitle" idx="1"/>
          </p:nvPr>
        </p:nvSpPr>
        <p:spPr bwMode="auto">
          <a:xfrm>
            <a:off x="425450" y="1597025"/>
            <a:ext cx="8305800" cy="501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8" name="Picture 7"/>
          <p:cNvPicPr>
            <a:picLocks noChangeAspect="1"/>
          </p:cNvPicPr>
          <p:nvPr/>
        </p:nvPicPr>
        <p:blipFill>
          <a:blip r:embed="rId3"/>
          <a:stretch>
            <a:fillRect/>
          </a:stretch>
        </p:blipFill>
        <p:spPr>
          <a:xfrm rot="10800000" flipV="1">
            <a:off x="3232625" y="1215566"/>
            <a:ext cx="2466975" cy="1771717"/>
          </a:xfrm>
          <a:prstGeom prst="rect">
            <a:avLst/>
          </a:prstGeom>
        </p:spPr>
      </p:pic>
      <p:pic>
        <p:nvPicPr>
          <p:cNvPr id="9" name="Picture 8"/>
          <p:cNvPicPr>
            <a:picLocks noChangeAspect="1"/>
          </p:cNvPicPr>
          <p:nvPr/>
        </p:nvPicPr>
        <p:blipFill>
          <a:blip r:embed="rId4"/>
          <a:stretch>
            <a:fillRect/>
          </a:stretch>
        </p:blipFill>
        <p:spPr>
          <a:xfrm>
            <a:off x="5820012" y="1215566"/>
            <a:ext cx="2790825" cy="1872401"/>
          </a:xfrm>
          <a:prstGeom prst="rect">
            <a:avLst/>
          </a:prstGeom>
        </p:spPr>
      </p:pic>
      <p:sp>
        <p:nvSpPr>
          <p:cNvPr id="10" name="TextBox 9"/>
          <p:cNvSpPr txBox="1"/>
          <p:nvPr/>
        </p:nvSpPr>
        <p:spPr>
          <a:xfrm>
            <a:off x="357981" y="3114250"/>
            <a:ext cx="8373269" cy="3816429"/>
          </a:xfrm>
          <a:prstGeom prst="rect">
            <a:avLst/>
          </a:prstGeom>
          <a:noFill/>
        </p:spPr>
        <p:txBody>
          <a:bodyPr wrap="square" rtlCol="0">
            <a:spAutoFit/>
          </a:bodyPr>
          <a:lstStyle/>
          <a:p>
            <a:r>
              <a:rPr lang="en-GB" sz="1600" dirty="0"/>
              <a:t>Modelling your ideas in 3D is a great way to explore your sketched ideas.</a:t>
            </a:r>
          </a:p>
          <a:p>
            <a:endParaRPr lang="en-GB" sz="1600" dirty="0"/>
          </a:p>
          <a:p>
            <a:r>
              <a:rPr lang="en-GB" sz="1600" dirty="0"/>
              <a:t>Models serve many purposes and allow you to explore and investigate the suitability of your designs for things such as:</a:t>
            </a:r>
          </a:p>
          <a:p>
            <a:pPr marL="285750" indent="-285750">
              <a:buFont typeface="Arial" panose="020B0604020202020204" pitchFamily="34" charset="0"/>
              <a:buChar char="•"/>
            </a:pPr>
            <a:r>
              <a:rPr lang="en-GB" sz="1600" dirty="0"/>
              <a:t>Materials</a:t>
            </a:r>
          </a:p>
          <a:p>
            <a:pPr marL="285750" indent="-285750">
              <a:buFont typeface="Arial" panose="020B0604020202020204" pitchFamily="34" charset="0"/>
              <a:buChar char="•"/>
            </a:pPr>
            <a:r>
              <a:rPr lang="en-GB" sz="1600" dirty="0"/>
              <a:t>Form </a:t>
            </a:r>
          </a:p>
          <a:p>
            <a:pPr marL="285750" indent="-285750">
              <a:buFont typeface="Arial" panose="020B0604020202020204" pitchFamily="34" charset="0"/>
              <a:buChar char="•"/>
            </a:pPr>
            <a:r>
              <a:rPr lang="en-GB" sz="1600" dirty="0"/>
              <a:t>Construction details</a:t>
            </a:r>
          </a:p>
          <a:p>
            <a:pPr marL="285750" indent="-285750">
              <a:buFont typeface="Arial" panose="020B0604020202020204" pitchFamily="34" charset="0"/>
              <a:buChar char="•"/>
            </a:pPr>
            <a:r>
              <a:rPr lang="en-GB" sz="1600" dirty="0"/>
              <a:t>Aesthetics</a:t>
            </a:r>
          </a:p>
          <a:p>
            <a:pPr marL="285750" indent="-285750">
              <a:buFont typeface="Arial" panose="020B0604020202020204" pitchFamily="34" charset="0"/>
              <a:buChar char="•"/>
            </a:pPr>
            <a:endParaRPr lang="en-GB" sz="1600" dirty="0"/>
          </a:p>
          <a:p>
            <a:r>
              <a:rPr lang="en-GB" sz="1600" dirty="0"/>
              <a:t>Models also allow you to evidence AO2 &amp; 3</a:t>
            </a:r>
          </a:p>
          <a:p>
            <a:r>
              <a:rPr lang="en-US" sz="1600" dirty="0"/>
              <a:t>AO1. Develop ideas through investigation</a:t>
            </a:r>
          </a:p>
          <a:p>
            <a:r>
              <a:rPr lang="en-US" sz="1600" dirty="0"/>
              <a:t>AO2. Refine work by exploring ideas</a:t>
            </a:r>
          </a:p>
          <a:p>
            <a:r>
              <a:rPr lang="en-US" sz="1600" dirty="0"/>
              <a:t>AO3. Record ideas</a:t>
            </a:r>
          </a:p>
          <a:p>
            <a:r>
              <a:rPr lang="en-US" sz="1600" dirty="0"/>
              <a:t>AO4. Present a personal response</a:t>
            </a:r>
          </a:p>
          <a:p>
            <a:endParaRPr lang="en-GB" dirty="0"/>
          </a:p>
        </p:txBody>
      </p:sp>
    </p:spTree>
    <p:extLst>
      <p:ext uri="{BB962C8B-B14F-4D97-AF65-F5344CB8AC3E}">
        <p14:creationId xmlns:p14="http://schemas.microsoft.com/office/powerpoint/2010/main" val="3819310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Analysis of your developed ideas/models</a:t>
            </a:r>
          </a:p>
        </p:txBody>
      </p:sp>
      <p:sp>
        <p:nvSpPr>
          <p:cNvPr id="3" name="TextBox 2"/>
          <p:cNvSpPr txBox="1"/>
          <p:nvPr/>
        </p:nvSpPr>
        <p:spPr>
          <a:xfrm>
            <a:off x="142407" y="1311639"/>
            <a:ext cx="8611849" cy="4893647"/>
          </a:xfrm>
          <a:prstGeom prst="rect">
            <a:avLst/>
          </a:prstGeom>
          <a:noFill/>
        </p:spPr>
        <p:txBody>
          <a:bodyPr wrap="square" rtlCol="0">
            <a:spAutoFit/>
          </a:bodyPr>
          <a:lstStyle/>
          <a:p>
            <a:r>
              <a:rPr lang="en-GB" dirty="0"/>
              <a:t>You need to analyse your models to show the examiner your thoughts about your work.</a:t>
            </a:r>
          </a:p>
          <a:p>
            <a:endParaRPr lang="en-GB" sz="1400" dirty="0"/>
          </a:p>
          <a:p>
            <a:r>
              <a:rPr lang="en-GB" sz="1400" b="1" dirty="0"/>
              <a:t>Why did you make it?</a:t>
            </a:r>
          </a:p>
          <a:p>
            <a:endParaRPr lang="en-GB" sz="1400" dirty="0"/>
          </a:p>
          <a:p>
            <a:pPr marL="285750" indent="-285750">
              <a:buFont typeface="Arial" panose="020B0604020202020204" pitchFamily="34" charset="0"/>
              <a:buChar char="•"/>
            </a:pPr>
            <a:r>
              <a:rPr lang="en-GB" sz="1400" dirty="0"/>
              <a:t>To get ideas about…</a:t>
            </a:r>
          </a:p>
          <a:p>
            <a:pPr marL="285750" indent="-285750">
              <a:buFont typeface="Arial" panose="020B0604020202020204" pitchFamily="34" charset="0"/>
              <a:buChar char="•"/>
            </a:pPr>
            <a:r>
              <a:rPr lang="en-GB" sz="1400" dirty="0"/>
              <a:t>To get me thinking about…</a:t>
            </a:r>
          </a:p>
          <a:p>
            <a:pPr marL="285750" indent="-285750">
              <a:buFont typeface="Arial" panose="020B0604020202020204" pitchFamily="34" charset="0"/>
              <a:buChar char="•"/>
            </a:pPr>
            <a:r>
              <a:rPr lang="en-GB" sz="1400" dirty="0"/>
              <a:t>To explore the idea….</a:t>
            </a:r>
          </a:p>
          <a:p>
            <a:pPr marL="285750" indent="-285750">
              <a:buFont typeface="Arial" panose="020B0604020202020204" pitchFamily="34" charset="0"/>
              <a:buChar char="•"/>
            </a:pPr>
            <a:r>
              <a:rPr lang="en-GB" sz="1400" dirty="0"/>
              <a:t>To examine the shape/form/texture/pattern of…</a:t>
            </a:r>
          </a:p>
          <a:p>
            <a:pPr marL="285750" indent="-285750">
              <a:buFont typeface="Arial" panose="020B0604020202020204" pitchFamily="34" charset="0"/>
              <a:buChar char="•"/>
            </a:pPr>
            <a:r>
              <a:rPr lang="en-GB" sz="1400" dirty="0"/>
              <a:t>To analyse the style of….  </a:t>
            </a:r>
          </a:p>
          <a:p>
            <a:pPr marL="285750" indent="-285750">
              <a:buFont typeface="Arial" panose="020B0604020202020204" pitchFamily="34" charset="0"/>
              <a:buChar char="•"/>
            </a:pPr>
            <a:r>
              <a:rPr lang="en-GB" sz="1400" dirty="0"/>
              <a:t>To try the technique….</a:t>
            </a:r>
          </a:p>
          <a:p>
            <a:pPr marL="285750" indent="-285750">
              <a:buFont typeface="Arial" panose="020B0604020202020204" pitchFamily="34" charset="0"/>
              <a:buChar char="•"/>
            </a:pPr>
            <a:r>
              <a:rPr lang="en-GB" sz="1400" dirty="0"/>
              <a:t>To practise….</a:t>
            </a:r>
          </a:p>
          <a:p>
            <a:pPr marL="285750" indent="-285750">
              <a:buFont typeface="Arial" panose="020B0604020202020204" pitchFamily="34" charset="0"/>
              <a:buChar char="•"/>
            </a:pPr>
            <a:r>
              <a:rPr lang="en-GB" sz="1400" dirty="0"/>
              <a:t>To develop my skills….</a:t>
            </a:r>
          </a:p>
          <a:p>
            <a:pPr marL="285750" indent="-285750">
              <a:buFont typeface="Arial" panose="020B0604020202020204" pitchFamily="34" charset="0"/>
              <a:buChar char="•"/>
            </a:pPr>
            <a:endParaRPr lang="en-GB" sz="1400" dirty="0"/>
          </a:p>
          <a:p>
            <a:r>
              <a:rPr lang="en-GB" sz="1400" b="1" dirty="0"/>
              <a:t>How good is it? /What are you pleased with?/What could you improve?</a:t>
            </a:r>
          </a:p>
          <a:p>
            <a:endParaRPr lang="en-GB" sz="1400" b="1" dirty="0"/>
          </a:p>
          <a:p>
            <a:pPr marL="285750" indent="-285750">
              <a:buFont typeface="Arial" panose="020B0604020202020204" pitchFamily="34" charset="0"/>
              <a:buChar char="•"/>
            </a:pPr>
            <a:r>
              <a:rPr lang="en-GB" sz="1400" dirty="0"/>
              <a:t>I am pleased with the way….</a:t>
            </a:r>
          </a:p>
          <a:p>
            <a:pPr marL="285750" indent="-285750">
              <a:buFont typeface="Arial" panose="020B0604020202020204" pitchFamily="34" charset="0"/>
              <a:buChar char="•"/>
            </a:pPr>
            <a:r>
              <a:rPr lang="en-GB" sz="1400" dirty="0"/>
              <a:t>One good element of this work is….</a:t>
            </a:r>
          </a:p>
          <a:p>
            <a:pPr marL="285750" indent="-285750">
              <a:buFont typeface="Arial" panose="020B0604020202020204" pitchFamily="34" charset="0"/>
              <a:buChar char="•"/>
            </a:pPr>
            <a:r>
              <a:rPr lang="en-GB" sz="1400" dirty="0"/>
              <a:t>I am not happy with….</a:t>
            </a:r>
          </a:p>
          <a:p>
            <a:pPr marL="285750" indent="-285750">
              <a:buFont typeface="Arial" panose="020B0604020202020204" pitchFamily="34" charset="0"/>
              <a:buChar char="•"/>
            </a:pPr>
            <a:r>
              <a:rPr lang="en-GB" sz="1400" dirty="0"/>
              <a:t>The best feature of the work is…</a:t>
            </a:r>
          </a:p>
          <a:p>
            <a:pPr marL="285750" indent="-285750">
              <a:buFont typeface="Arial" panose="020B0604020202020204" pitchFamily="34" charset="0"/>
              <a:buChar char="•"/>
            </a:pPr>
            <a:r>
              <a:rPr lang="en-GB" sz="1400" dirty="0"/>
              <a:t>One area I could improve is….</a:t>
            </a:r>
          </a:p>
          <a:p>
            <a:pPr marL="285750" indent="-285750">
              <a:buFont typeface="Arial" panose="020B0604020202020204" pitchFamily="34" charset="0"/>
              <a:buChar char="•"/>
            </a:pPr>
            <a:r>
              <a:rPr lang="en-GB" sz="1400" dirty="0"/>
              <a:t>The least successful part of this work is…..</a:t>
            </a:r>
          </a:p>
          <a:p>
            <a:pPr marL="285750" indent="-285750">
              <a:buFont typeface="Arial" panose="020B0604020202020204" pitchFamily="34" charset="0"/>
              <a:buChar char="•"/>
            </a:pPr>
            <a:r>
              <a:rPr lang="en-GB" sz="1400"/>
              <a:t>I wish I had….</a:t>
            </a:r>
            <a:endParaRPr lang="en-GB" sz="1400" dirty="0"/>
          </a:p>
        </p:txBody>
      </p:sp>
    </p:spTree>
    <p:extLst>
      <p:ext uri="{BB962C8B-B14F-4D97-AF65-F5344CB8AC3E}">
        <p14:creationId xmlns:p14="http://schemas.microsoft.com/office/powerpoint/2010/main" val="4033595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81818"/>
          </a:xfrm>
        </p:spPr>
        <p:txBody>
          <a:bodyPr>
            <a:normAutofit/>
          </a:bodyPr>
          <a:lstStyle/>
          <a:p>
            <a:r>
              <a:rPr lang="en-GB" sz="2800" b="1" dirty="0"/>
              <a:t>                              </a:t>
            </a:r>
            <a:r>
              <a:rPr lang="en-GB" sz="2800" b="1" u="sng" dirty="0"/>
              <a:t>Sketch book check list</a:t>
            </a:r>
          </a:p>
        </p:txBody>
      </p:sp>
      <p:sp>
        <p:nvSpPr>
          <p:cNvPr id="3" name="Content Placeholder 2"/>
          <p:cNvSpPr>
            <a:spLocks noGrp="1"/>
          </p:cNvSpPr>
          <p:nvPr>
            <p:ph idx="1"/>
          </p:nvPr>
        </p:nvSpPr>
        <p:spPr>
          <a:xfrm>
            <a:off x="523719" y="929390"/>
            <a:ext cx="7886700" cy="5681272"/>
          </a:xfrm>
        </p:spPr>
        <p:txBody>
          <a:bodyPr>
            <a:normAutofit/>
          </a:bodyPr>
          <a:lstStyle/>
          <a:p>
            <a:endParaRPr lang="en-US" sz="1600" dirty="0"/>
          </a:p>
          <a:p>
            <a:r>
              <a:rPr lang="en-US" sz="1400" dirty="0"/>
              <a:t>Opening page of quick examination of all 4 questions-1 page</a:t>
            </a:r>
          </a:p>
          <a:p>
            <a:r>
              <a:rPr lang="en-US" sz="1400" dirty="0" err="1"/>
              <a:t>Moodboard</a:t>
            </a:r>
            <a:r>
              <a:rPr lang="en-US" sz="1400" dirty="0"/>
              <a:t>/spider diagram examining chosen question-1 page</a:t>
            </a:r>
          </a:p>
          <a:p>
            <a:r>
              <a:rPr lang="en-US" sz="1400" dirty="0"/>
              <a:t>Research with comprehensive analysis x 4 artists-4 pages</a:t>
            </a:r>
          </a:p>
          <a:p>
            <a:r>
              <a:rPr lang="en-US" sz="1400" dirty="0"/>
              <a:t>Sketches for initial ideas I page per artist-4 pages</a:t>
            </a:r>
          </a:p>
          <a:p>
            <a:r>
              <a:rPr lang="en-US" sz="1400" dirty="0"/>
              <a:t>Development of initial ideas I per artist-at least 2 pages</a:t>
            </a:r>
          </a:p>
          <a:p>
            <a:r>
              <a:rPr lang="en-US" sz="1400" dirty="0"/>
              <a:t>Modelling with comprehensive annotation explaining what the models are and how they have helped to form your ideas-at least 2 pages</a:t>
            </a:r>
          </a:p>
          <a:p>
            <a:r>
              <a:rPr lang="en-US" sz="1400" dirty="0"/>
              <a:t>Further sketches of final idea-these can also be in SketchUp-1 page</a:t>
            </a:r>
          </a:p>
          <a:p>
            <a:r>
              <a:rPr lang="en-US" sz="1400" dirty="0"/>
              <a:t>Hand sketched Isometric drawing of final piece with </a:t>
            </a:r>
            <a:r>
              <a:rPr lang="en-US" sz="1400" dirty="0" err="1"/>
              <a:t>colour</a:t>
            </a:r>
            <a:r>
              <a:rPr lang="en-US" sz="1400" dirty="0"/>
              <a:t> -1 page</a:t>
            </a:r>
          </a:p>
          <a:p>
            <a:r>
              <a:rPr lang="en-US" sz="1400" dirty="0"/>
              <a:t>2 D Design drawings with all scaled measurements printed off and stuck in sketch book- 1 page</a:t>
            </a:r>
            <a:endParaRPr lang="en-GB" sz="1400" dirty="0"/>
          </a:p>
          <a:p>
            <a:r>
              <a:rPr lang="en-GB" sz="1400" dirty="0"/>
              <a:t>Making diary/journal-photographs of making process and annotations explaining the process- 1 page minimum</a:t>
            </a:r>
          </a:p>
          <a:p>
            <a:r>
              <a:rPr lang="en-GB" sz="1400" dirty="0"/>
              <a:t>Photographs of final product-1 page</a:t>
            </a:r>
          </a:p>
          <a:p>
            <a:r>
              <a:rPr lang="en-GB" sz="1400" dirty="0"/>
              <a:t>Evaluation- 1 page with photo</a:t>
            </a:r>
          </a:p>
          <a:p>
            <a:endParaRPr lang="en-GB" sz="1600" dirty="0"/>
          </a:p>
          <a:p>
            <a:pPr marL="0" indent="0">
              <a:buNone/>
            </a:pPr>
            <a:r>
              <a:rPr lang="en-GB" sz="1600" dirty="0"/>
              <a:t>                                                                   20 pages in total</a:t>
            </a:r>
            <a:endParaRPr lang="en-US" sz="1600" dirty="0"/>
          </a:p>
        </p:txBody>
      </p:sp>
    </p:spTree>
    <p:extLst>
      <p:ext uri="{BB962C8B-B14F-4D97-AF65-F5344CB8AC3E}">
        <p14:creationId xmlns:p14="http://schemas.microsoft.com/office/powerpoint/2010/main" val="1336086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89233"/>
          </a:xfrm>
        </p:spPr>
        <p:txBody>
          <a:bodyPr>
            <a:normAutofit/>
          </a:bodyPr>
          <a:lstStyle/>
          <a:p>
            <a:r>
              <a:rPr lang="en-GB" sz="3600" b="1" dirty="0"/>
              <a:t>                       </a:t>
            </a:r>
            <a:r>
              <a:rPr lang="en-GB" sz="3600" b="1" u="sng" dirty="0"/>
              <a:t>Evaluation guide</a:t>
            </a:r>
          </a:p>
        </p:txBody>
      </p:sp>
      <p:sp>
        <p:nvSpPr>
          <p:cNvPr id="3" name="Content Placeholder 2"/>
          <p:cNvSpPr>
            <a:spLocks noGrp="1"/>
          </p:cNvSpPr>
          <p:nvPr>
            <p:ph idx="1"/>
          </p:nvPr>
        </p:nvSpPr>
        <p:spPr>
          <a:xfrm>
            <a:off x="628650" y="1054359"/>
            <a:ext cx="7886700" cy="5122604"/>
          </a:xfrm>
        </p:spPr>
        <p:txBody>
          <a:bodyPr>
            <a:normAutofit/>
          </a:bodyPr>
          <a:lstStyle/>
          <a:p>
            <a:pPr marL="0" indent="0">
              <a:buNone/>
            </a:pPr>
            <a:r>
              <a:rPr lang="en-GB" sz="1600" dirty="0"/>
              <a:t>Evaluation should include:</a:t>
            </a:r>
          </a:p>
          <a:p>
            <a:r>
              <a:rPr lang="en-GB" sz="1600" dirty="0"/>
              <a:t>Introduction paragraph explaining what the project is</a:t>
            </a:r>
          </a:p>
          <a:p>
            <a:r>
              <a:rPr lang="en-GB" sz="1600" dirty="0"/>
              <a:t>Why did you choose this title?</a:t>
            </a:r>
          </a:p>
          <a:p>
            <a:r>
              <a:rPr lang="en-GB" sz="1600" dirty="0"/>
              <a:t>What can you say about the research and your chosen artists-why did you choose them?</a:t>
            </a:r>
          </a:p>
          <a:p>
            <a:r>
              <a:rPr lang="en-GB" sz="1600" dirty="0"/>
              <a:t>What did you learn from your initial ideas? </a:t>
            </a:r>
          </a:p>
          <a:p>
            <a:r>
              <a:rPr lang="en-GB" sz="1600" dirty="0"/>
              <a:t>How do your ideas link to your research?</a:t>
            </a:r>
          </a:p>
          <a:p>
            <a:r>
              <a:rPr lang="en-GB" sz="1600" dirty="0"/>
              <a:t>What did you learn from your models?</a:t>
            </a:r>
          </a:p>
          <a:p>
            <a:r>
              <a:rPr lang="en-GB" sz="1600" dirty="0"/>
              <a:t>Why did you choose the materials you have used to make your final piece?</a:t>
            </a:r>
          </a:p>
          <a:p>
            <a:r>
              <a:rPr lang="en-GB" sz="1600" dirty="0"/>
              <a:t>What did you learn from the process of making?</a:t>
            </a:r>
          </a:p>
          <a:p>
            <a:r>
              <a:rPr lang="en-GB" sz="1600" dirty="0"/>
              <a:t>What did you learn overall from this project? </a:t>
            </a:r>
          </a:p>
          <a:p>
            <a:r>
              <a:rPr lang="en-GB" sz="1600" dirty="0"/>
              <a:t>What would you change about this project if you were to do this again?</a:t>
            </a:r>
          </a:p>
        </p:txBody>
      </p:sp>
    </p:spTree>
    <p:extLst>
      <p:ext uri="{BB962C8B-B14F-4D97-AF65-F5344CB8AC3E}">
        <p14:creationId xmlns:p14="http://schemas.microsoft.com/office/powerpoint/2010/main" val="1523176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472001"/>
          </a:xfrm>
        </p:spPr>
        <p:txBody>
          <a:bodyPr>
            <a:normAutofit fontScale="90000"/>
          </a:bodyPr>
          <a:lstStyle/>
          <a:p>
            <a:r>
              <a:rPr lang="en-GB" sz="4000" dirty="0">
                <a:latin typeface="Arial" panose="020B0604020202020204" pitchFamily="34" charset="0"/>
                <a:cs typeface="Arial" panose="020B0604020202020204" pitchFamily="34" charset="0"/>
              </a:rPr>
              <a:t>                    3D Design         </a:t>
            </a:r>
          </a:p>
        </p:txBody>
      </p:sp>
      <p:sp>
        <p:nvSpPr>
          <p:cNvPr id="3" name="Content Placeholder 2"/>
          <p:cNvSpPr>
            <a:spLocks noGrp="1"/>
          </p:cNvSpPr>
          <p:nvPr>
            <p:ph idx="1"/>
          </p:nvPr>
        </p:nvSpPr>
        <p:spPr>
          <a:xfrm>
            <a:off x="270456" y="927278"/>
            <a:ext cx="8577330" cy="5930722"/>
          </a:xfrm>
        </p:spPr>
        <p:txBody>
          <a:bodyPr/>
          <a:lstStyle/>
          <a:p>
            <a:pPr marL="0" indent="0">
              <a:buNone/>
            </a:pPr>
            <a:r>
              <a:rPr lang="en-GB" dirty="0"/>
              <a:t>Single lesson-50 mins</a:t>
            </a:r>
          </a:p>
          <a:p>
            <a:pPr marL="0" indent="0">
              <a:buNone/>
            </a:pPr>
            <a:r>
              <a:rPr lang="en-GB" sz="1800" u="sng" dirty="0"/>
              <a:t>Task:</a:t>
            </a:r>
          </a:p>
          <a:p>
            <a:pPr marL="342900" indent="-342900">
              <a:buFont typeface="+mj-lt"/>
              <a:buAutoNum type="arabicPeriod"/>
            </a:pPr>
            <a:r>
              <a:rPr lang="en-GB" sz="1400" dirty="0"/>
              <a:t>Complete brainstorming sheet to high standard. This means a comprehensive response to each question as discussed and modelled. </a:t>
            </a:r>
          </a:p>
          <a:p>
            <a:pPr marL="342900" indent="-342900">
              <a:buFont typeface="+mj-lt"/>
              <a:buAutoNum type="arabicPeriod"/>
            </a:pPr>
            <a:r>
              <a:rPr lang="en-GB" sz="1400" dirty="0"/>
              <a:t>Select one question and produce at least 1 A3 </a:t>
            </a:r>
            <a:r>
              <a:rPr lang="en-GB" sz="1400" dirty="0" err="1"/>
              <a:t>moodboard</a:t>
            </a:r>
            <a:r>
              <a:rPr lang="en-GB" sz="1400" dirty="0"/>
              <a:t> in your sketchbook. The </a:t>
            </a:r>
            <a:r>
              <a:rPr lang="en-GB" sz="1400" dirty="0" err="1"/>
              <a:t>moodboard</a:t>
            </a:r>
            <a:r>
              <a:rPr lang="en-GB" sz="1400" dirty="0"/>
              <a:t> should look like this:</a:t>
            </a:r>
          </a:p>
          <a:p>
            <a:pPr marL="342900" indent="-342900">
              <a:buFont typeface="+mj-lt"/>
              <a:buAutoNum type="arabicPeriod"/>
            </a:pPr>
            <a:r>
              <a:rPr lang="en-GB" sz="1400" dirty="0"/>
              <a:t>                          Awesome !                                                                                          Not awesome</a:t>
            </a:r>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2000" b="1" dirty="0"/>
          </a:p>
          <a:p>
            <a:pPr marL="0" indent="0">
              <a:buNone/>
            </a:pPr>
            <a:endParaRPr lang="en-GB" sz="2000" b="1" dirty="0"/>
          </a:p>
        </p:txBody>
      </p:sp>
      <p:pic>
        <p:nvPicPr>
          <p:cNvPr id="4" name="Picture 3"/>
          <p:cNvPicPr>
            <a:picLocks noChangeAspect="1"/>
          </p:cNvPicPr>
          <p:nvPr/>
        </p:nvPicPr>
        <p:blipFill>
          <a:blip r:embed="rId2"/>
          <a:stretch>
            <a:fillRect/>
          </a:stretch>
        </p:blipFill>
        <p:spPr>
          <a:xfrm>
            <a:off x="5009882" y="3384192"/>
            <a:ext cx="3384260" cy="2534928"/>
          </a:xfrm>
          <a:prstGeom prst="rect">
            <a:avLst/>
          </a:prstGeom>
        </p:spPr>
      </p:pic>
      <p:pic>
        <p:nvPicPr>
          <p:cNvPr id="5" name="Picture 4"/>
          <p:cNvPicPr>
            <a:picLocks noChangeAspect="1"/>
          </p:cNvPicPr>
          <p:nvPr/>
        </p:nvPicPr>
        <p:blipFill>
          <a:blip r:embed="rId3"/>
          <a:stretch>
            <a:fillRect/>
          </a:stretch>
        </p:blipFill>
        <p:spPr>
          <a:xfrm>
            <a:off x="883645" y="3384192"/>
            <a:ext cx="3384259" cy="2534928"/>
          </a:xfrm>
          <a:prstGeom prst="rect">
            <a:avLst/>
          </a:prstGeom>
        </p:spPr>
      </p:pic>
    </p:spTree>
    <p:extLst>
      <p:ext uri="{BB962C8B-B14F-4D97-AF65-F5344CB8AC3E}">
        <p14:creationId xmlns:p14="http://schemas.microsoft.com/office/powerpoint/2010/main" val="128680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7996485" y="2133600"/>
            <a:ext cx="1184141" cy="1420969"/>
          </a:xfrm>
          <a:prstGeom prst="rect">
            <a:avLst/>
          </a:prstGeom>
        </p:spPr>
      </p:pic>
      <p:pic>
        <p:nvPicPr>
          <p:cNvPr id="4" name="Picture 3"/>
          <p:cNvPicPr>
            <a:picLocks noChangeAspect="1"/>
          </p:cNvPicPr>
          <p:nvPr/>
        </p:nvPicPr>
        <p:blipFill>
          <a:blip r:embed="rId3"/>
          <a:stretch>
            <a:fillRect/>
          </a:stretch>
        </p:blipFill>
        <p:spPr>
          <a:xfrm>
            <a:off x="1826922" y="0"/>
            <a:ext cx="2476500" cy="1847850"/>
          </a:xfrm>
          <a:prstGeom prst="rect">
            <a:avLst/>
          </a:prstGeom>
        </p:spPr>
      </p:pic>
      <p:pic>
        <p:nvPicPr>
          <p:cNvPr id="5" name="Picture 4"/>
          <p:cNvPicPr>
            <a:picLocks noChangeAspect="1"/>
          </p:cNvPicPr>
          <p:nvPr/>
        </p:nvPicPr>
        <p:blipFill>
          <a:blip r:embed="rId4"/>
          <a:stretch>
            <a:fillRect/>
          </a:stretch>
        </p:blipFill>
        <p:spPr>
          <a:xfrm>
            <a:off x="3824" y="1846275"/>
            <a:ext cx="1953766" cy="1953766"/>
          </a:xfrm>
          <a:prstGeom prst="rect">
            <a:avLst/>
          </a:prstGeom>
        </p:spPr>
      </p:pic>
      <p:pic>
        <p:nvPicPr>
          <p:cNvPr id="2" name="Picture 1"/>
          <p:cNvPicPr>
            <a:picLocks noChangeAspect="1"/>
          </p:cNvPicPr>
          <p:nvPr/>
        </p:nvPicPr>
        <p:blipFill>
          <a:blip r:embed="rId5"/>
          <a:stretch>
            <a:fillRect/>
          </a:stretch>
        </p:blipFill>
        <p:spPr>
          <a:xfrm>
            <a:off x="0" y="0"/>
            <a:ext cx="2133600" cy="2133600"/>
          </a:xfrm>
          <a:prstGeom prst="rect">
            <a:avLst/>
          </a:prstGeom>
        </p:spPr>
      </p:pic>
      <p:pic>
        <p:nvPicPr>
          <p:cNvPr id="6" name="Picture 5"/>
          <p:cNvPicPr>
            <a:picLocks noChangeAspect="1"/>
          </p:cNvPicPr>
          <p:nvPr/>
        </p:nvPicPr>
        <p:blipFill>
          <a:blip r:embed="rId6"/>
          <a:stretch>
            <a:fillRect/>
          </a:stretch>
        </p:blipFill>
        <p:spPr>
          <a:xfrm>
            <a:off x="4303422" y="0"/>
            <a:ext cx="2505075" cy="1819275"/>
          </a:xfrm>
          <a:prstGeom prst="rect">
            <a:avLst/>
          </a:prstGeom>
        </p:spPr>
      </p:pic>
      <p:pic>
        <p:nvPicPr>
          <p:cNvPr id="8" name="Picture 7"/>
          <p:cNvPicPr>
            <a:picLocks noChangeAspect="1"/>
          </p:cNvPicPr>
          <p:nvPr/>
        </p:nvPicPr>
        <p:blipFill>
          <a:blip r:embed="rId7"/>
          <a:stretch>
            <a:fillRect/>
          </a:stretch>
        </p:blipFill>
        <p:spPr>
          <a:xfrm>
            <a:off x="0" y="3692547"/>
            <a:ext cx="2628900" cy="1733550"/>
          </a:xfrm>
          <a:prstGeom prst="rect">
            <a:avLst/>
          </a:prstGeom>
        </p:spPr>
      </p:pic>
      <p:pic>
        <p:nvPicPr>
          <p:cNvPr id="9" name="Picture 8"/>
          <p:cNvPicPr>
            <a:picLocks noChangeAspect="1"/>
          </p:cNvPicPr>
          <p:nvPr/>
        </p:nvPicPr>
        <p:blipFill>
          <a:blip r:embed="rId8"/>
          <a:stretch>
            <a:fillRect/>
          </a:stretch>
        </p:blipFill>
        <p:spPr>
          <a:xfrm>
            <a:off x="2362535" y="3702072"/>
            <a:ext cx="1607512" cy="1607512"/>
          </a:xfrm>
          <a:prstGeom prst="rect">
            <a:avLst/>
          </a:prstGeom>
        </p:spPr>
      </p:pic>
      <p:pic>
        <p:nvPicPr>
          <p:cNvPr id="10" name="Picture 9"/>
          <p:cNvPicPr>
            <a:picLocks noChangeAspect="1"/>
          </p:cNvPicPr>
          <p:nvPr/>
        </p:nvPicPr>
        <p:blipFill>
          <a:blip r:embed="rId9"/>
          <a:stretch>
            <a:fillRect/>
          </a:stretch>
        </p:blipFill>
        <p:spPr>
          <a:xfrm>
            <a:off x="6808496" y="0"/>
            <a:ext cx="2335503" cy="2133687"/>
          </a:xfrm>
          <a:prstGeom prst="rect">
            <a:avLst/>
          </a:prstGeom>
        </p:spPr>
      </p:pic>
      <p:pic>
        <p:nvPicPr>
          <p:cNvPr id="7" name="Picture 6"/>
          <p:cNvPicPr>
            <a:picLocks noChangeAspect="1"/>
          </p:cNvPicPr>
          <p:nvPr/>
        </p:nvPicPr>
        <p:blipFill>
          <a:blip r:embed="rId10"/>
          <a:stretch>
            <a:fillRect/>
          </a:stretch>
        </p:blipFill>
        <p:spPr>
          <a:xfrm>
            <a:off x="3780688" y="1632531"/>
            <a:ext cx="4248150" cy="4267200"/>
          </a:xfrm>
          <a:prstGeom prst="rect">
            <a:avLst/>
          </a:prstGeom>
        </p:spPr>
      </p:pic>
      <p:pic>
        <p:nvPicPr>
          <p:cNvPr id="11" name="Picture 10"/>
          <p:cNvPicPr>
            <a:picLocks noChangeAspect="1"/>
          </p:cNvPicPr>
          <p:nvPr/>
        </p:nvPicPr>
        <p:blipFill>
          <a:blip r:embed="rId11"/>
          <a:stretch>
            <a:fillRect/>
          </a:stretch>
        </p:blipFill>
        <p:spPr>
          <a:xfrm>
            <a:off x="0" y="5127980"/>
            <a:ext cx="1360767" cy="1730020"/>
          </a:xfrm>
          <a:prstGeom prst="rect">
            <a:avLst/>
          </a:prstGeom>
        </p:spPr>
      </p:pic>
      <p:pic>
        <p:nvPicPr>
          <p:cNvPr id="12" name="Picture 11"/>
          <p:cNvPicPr>
            <a:picLocks noChangeAspect="1"/>
          </p:cNvPicPr>
          <p:nvPr/>
        </p:nvPicPr>
        <p:blipFill>
          <a:blip r:embed="rId12"/>
          <a:stretch>
            <a:fillRect/>
          </a:stretch>
        </p:blipFill>
        <p:spPr>
          <a:xfrm>
            <a:off x="1380250" y="5184922"/>
            <a:ext cx="1673078" cy="1673078"/>
          </a:xfrm>
          <a:prstGeom prst="rect">
            <a:avLst/>
          </a:prstGeom>
        </p:spPr>
      </p:pic>
      <p:pic>
        <p:nvPicPr>
          <p:cNvPr id="13" name="Picture 12"/>
          <p:cNvPicPr>
            <a:picLocks noChangeAspect="1"/>
          </p:cNvPicPr>
          <p:nvPr/>
        </p:nvPicPr>
        <p:blipFill>
          <a:blip r:embed="rId13"/>
          <a:stretch>
            <a:fillRect/>
          </a:stretch>
        </p:blipFill>
        <p:spPr>
          <a:xfrm>
            <a:off x="7753081" y="5463758"/>
            <a:ext cx="1394241" cy="1394241"/>
          </a:xfrm>
          <a:prstGeom prst="rect">
            <a:avLst/>
          </a:prstGeom>
        </p:spPr>
      </p:pic>
      <p:pic>
        <p:nvPicPr>
          <p:cNvPr id="14" name="Picture 13"/>
          <p:cNvPicPr>
            <a:picLocks noChangeAspect="1"/>
          </p:cNvPicPr>
          <p:nvPr/>
        </p:nvPicPr>
        <p:blipFill>
          <a:blip r:embed="rId14"/>
          <a:stretch>
            <a:fillRect/>
          </a:stretch>
        </p:blipFill>
        <p:spPr>
          <a:xfrm>
            <a:off x="3072812" y="5261019"/>
            <a:ext cx="1596982" cy="1596982"/>
          </a:xfrm>
          <a:prstGeom prst="rect">
            <a:avLst/>
          </a:prstGeom>
        </p:spPr>
      </p:pic>
      <p:pic>
        <p:nvPicPr>
          <p:cNvPr id="3" name="Picture 2"/>
          <p:cNvPicPr>
            <a:picLocks noChangeAspect="1"/>
          </p:cNvPicPr>
          <p:nvPr/>
        </p:nvPicPr>
        <p:blipFill>
          <a:blip r:embed="rId15"/>
          <a:stretch>
            <a:fillRect/>
          </a:stretch>
        </p:blipFill>
        <p:spPr>
          <a:xfrm>
            <a:off x="1826922" y="1558947"/>
            <a:ext cx="2143125" cy="2143125"/>
          </a:xfrm>
          <a:prstGeom prst="rect">
            <a:avLst/>
          </a:prstGeom>
        </p:spPr>
      </p:pic>
      <p:pic>
        <p:nvPicPr>
          <p:cNvPr id="16" name="Picture 15"/>
          <p:cNvPicPr>
            <a:picLocks noChangeAspect="1"/>
          </p:cNvPicPr>
          <p:nvPr/>
        </p:nvPicPr>
        <p:blipFill>
          <a:blip r:embed="rId16"/>
          <a:stretch>
            <a:fillRect/>
          </a:stretch>
        </p:blipFill>
        <p:spPr>
          <a:xfrm>
            <a:off x="7753081" y="3451790"/>
            <a:ext cx="1390918" cy="2008277"/>
          </a:xfrm>
          <a:prstGeom prst="rect">
            <a:avLst/>
          </a:prstGeom>
        </p:spPr>
      </p:pic>
      <p:pic>
        <p:nvPicPr>
          <p:cNvPr id="17" name="Picture 16"/>
          <p:cNvPicPr>
            <a:picLocks noChangeAspect="1"/>
          </p:cNvPicPr>
          <p:nvPr/>
        </p:nvPicPr>
        <p:blipFill>
          <a:blip r:embed="rId17"/>
          <a:stretch>
            <a:fillRect/>
          </a:stretch>
        </p:blipFill>
        <p:spPr>
          <a:xfrm>
            <a:off x="6194540" y="4973425"/>
            <a:ext cx="1852611" cy="1852611"/>
          </a:xfrm>
          <a:prstGeom prst="rect">
            <a:avLst/>
          </a:prstGeom>
        </p:spPr>
      </p:pic>
      <p:pic>
        <p:nvPicPr>
          <p:cNvPr id="18" name="Picture 17"/>
          <p:cNvPicPr>
            <a:picLocks noChangeAspect="1"/>
          </p:cNvPicPr>
          <p:nvPr/>
        </p:nvPicPr>
        <p:blipFill>
          <a:blip r:embed="rId18"/>
          <a:stretch>
            <a:fillRect/>
          </a:stretch>
        </p:blipFill>
        <p:spPr>
          <a:xfrm>
            <a:off x="4502427" y="5113839"/>
            <a:ext cx="1750486" cy="1758301"/>
          </a:xfrm>
          <a:prstGeom prst="rect">
            <a:avLst/>
          </a:prstGeom>
        </p:spPr>
      </p:pic>
    </p:spTree>
    <p:extLst>
      <p:ext uri="{BB962C8B-B14F-4D97-AF65-F5344CB8AC3E}">
        <p14:creationId xmlns:p14="http://schemas.microsoft.com/office/powerpoint/2010/main" val="272455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635" y="0"/>
            <a:ext cx="1704975" cy="2676525"/>
          </a:xfrm>
          <a:prstGeom prst="rect">
            <a:avLst/>
          </a:prstGeom>
        </p:spPr>
      </p:pic>
      <p:pic>
        <p:nvPicPr>
          <p:cNvPr id="3" name="Picture 2"/>
          <p:cNvPicPr>
            <a:picLocks noChangeAspect="1"/>
          </p:cNvPicPr>
          <p:nvPr/>
        </p:nvPicPr>
        <p:blipFill>
          <a:blip r:embed="rId3"/>
          <a:stretch>
            <a:fillRect/>
          </a:stretch>
        </p:blipFill>
        <p:spPr>
          <a:xfrm>
            <a:off x="1612340" y="0"/>
            <a:ext cx="2143125" cy="2143125"/>
          </a:xfrm>
          <a:prstGeom prst="rect">
            <a:avLst/>
          </a:prstGeom>
        </p:spPr>
      </p:pic>
      <p:pic>
        <p:nvPicPr>
          <p:cNvPr id="4" name="Picture 3"/>
          <p:cNvPicPr>
            <a:picLocks noChangeAspect="1"/>
          </p:cNvPicPr>
          <p:nvPr/>
        </p:nvPicPr>
        <p:blipFill>
          <a:blip r:embed="rId4"/>
          <a:stretch>
            <a:fillRect/>
          </a:stretch>
        </p:blipFill>
        <p:spPr>
          <a:xfrm>
            <a:off x="3755465" y="0"/>
            <a:ext cx="1743075" cy="2619375"/>
          </a:xfrm>
          <a:prstGeom prst="rect">
            <a:avLst/>
          </a:prstGeom>
        </p:spPr>
      </p:pic>
      <p:pic>
        <p:nvPicPr>
          <p:cNvPr id="5" name="Picture 4"/>
          <p:cNvPicPr>
            <a:picLocks noChangeAspect="1"/>
          </p:cNvPicPr>
          <p:nvPr/>
        </p:nvPicPr>
        <p:blipFill>
          <a:blip r:embed="rId5"/>
          <a:stretch>
            <a:fillRect/>
          </a:stretch>
        </p:blipFill>
        <p:spPr>
          <a:xfrm>
            <a:off x="5460440" y="0"/>
            <a:ext cx="2343150" cy="1964130"/>
          </a:xfrm>
          <a:prstGeom prst="rect">
            <a:avLst/>
          </a:prstGeom>
        </p:spPr>
      </p:pic>
      <p:pic>
        <p:nvPicPr>
          <p:cNvPr id="6" name="Picture 5"/>
          <p:cNvPicPr>
            <a:picLocks noChangeAspect="1"/>
          </p:cNvPicPr>
          <p:nvPr/>
        </p:nvPicPr>
        <p:blipFill>
          <a:blip r:embed="rId6"/>
          <a:stretch>
            <a:fillRect/>
          </a:stretch>
        </p:blipFill>
        <p:spPr>
          <a:xfrm>
            <a:off x="0" y="2619375"/>
            <a:ext cx="2143125" cy="2143125"/>
          </a:xfrm>
          <a:prstGeom prst="rect">
            <a:avLst/>
          </a:prstGeom>
        </p:spPr>
      </p:pic>
      <p:pic>
        <p:nvPicPr>
          <p:cNvPr id="7" name="Picture 6"/>
          <p:cNvPicPr>
            <a:picLocks noChangeAspect="1"/>
          </p:cNvPicPr>
          <p:nvPr/>
        </p:nvPicPr>
        <p:blipFill>
          <a:blip r:embed="rId7"/>
          <a:stretch>
            <a:fillRect/>
          </a:stretch>
        </p:blipFill>
        <p:spPr>
          <a:xfrm>
            <a:off x="1612340" y="2143125"/>
            <a:ext cx="2143125" cy="2143125"/>
          </a:xfrm>
          <a:prstGeom prst="rect">
            <a:avLst/>
          </a:prstGeom>
        </p:spPr>
      </p:pic>
      <p:pic>
        <p:nvPicPr>
          <p:cNvPr id="8" name="Picture 7"/>
          <p:cNvPicPr>
            <a:picLocks noChangeAspect="1"/>
          </p:cNvPicPr>
          <p:nvPr/>
        </p:nvPicPr>
        <p:blipFill>
          <a:blip r:embed="rId8"/>
          <a:stretch>
            <a:fillRect/>
          </a:stretch>
        </p:blipFill>
        <p:spPr>
          <a:xfrm>
            <a:off x="5460440" y="1964132"/>
            <a:ext cx="3683560" cy="1504950"/>
          </a:xfrm>
          <a:prstGeom prst="rect">
            <a:avLst/>
          </a:prstGeom>
        </p:spPr>
      </p:pic>
      <p:pic>
        <p:nvPicPr>
          <p:cNvPr id="9" name="Picture 8"/>
          <p:cNvPicPr>
            <a:picLocks noChangeAspect="1"/>
          </p:cNvPicPr>
          <p:nvPr/>
        </p:nvPicPr>
        <p:blipFill>
          <a:blip r:embed="rId9"/>
          <a:stretch>
            <a:fillRect/>
          </a:stretch>
        </p:blipFill>
        <p:spPr>
          <a:xfrm>
            <a:off x="6130344" y="3384997"/>
            <a:ext cx="3013656" cy="1657350"/>
          </a:xfrm>
          <a:prstGeom prst="rect">
            <a:avLst/>
          </a:prstGeom>
        </p:spPr>
      </p:pic>
      <p:pic>
        <p:nvPicPr>
          <p:cNvPr id="10" name="Picture 9"/>
          <p:cNvPicPr>
            <a:picLocks noChangeAspect="1"/>
          </p:cNvPicPr>
          <p:nvPr/>
        </p:nvPicPr>
        <p:blipFill>
          <a:blip r:embed="rId10"/>
          <a:stretch>
            <a:fillRect/>
          </a:stretch>
        </p:blipFill>
        <p:spPr>
          <a:xfrm>
            <a:off x="7788663" y="0"/>
            <a:ext cx="1355338" cy="2036710"/>
          </a:xfrm>
          <a:prstGeom prst="rect">
            <a:avLst/>
          </a:prstGeom>
        </p:spPr>
      </p:pic>
      <p:pic>
        <p:nvPicPr>
          <p:cNvPr id="11" name="Picture 10"/>
          <p:cNvPicPr>
            <a:picLocks noChangeAspect="1"/>
          </p:cNvPicPr>
          <p:nvPr/>
        </p:nvPicPr>
        <p:blipFill>
          <a:blip r:embed="rId11"/>
          <a:stretch>
            <a:fillRect/>
          </a:stretch>
        </p:blipFill>
        <p:spPr>
          <a:xfrm>
            <a:off x="3682419" y="2619374"/>
            <a:ext cx="2696386" cy="2270571"/>
          </a:xfrm>
          <a:prstGeom prst="rect">
            <a:avLst/>
          </a:prstGeom>
        </p:spPr>
      </p:pic>
      <p:pic>
        <p:nvPicPr>
          <p:cNvPr id="13" name="Picture 12"/>
          <p:cNvPicPr>
            <a:picLocks noChangeAspect="1"/>
          </p:cNvPicPr>
          <p:nvPr/>
        </p:nvPicPr>
        <p:blipFill>
          <a:blip r:embed="rId12"/>
          <a:stretch>
            <a:fillRect/>
          </a:stretch>
        </p:blipFill>
        <p:spPr>
          <a:xfrm>
            <a:off x="6272001" y="4817369"/>
            <a:ext cx="2871999" cy="2040631"/>
          </a:xfrm>
          <a:prstGeom prst="rect">
            <a:avLst/>
          </a:prstGeom>
        </p:spPr>
      </p:pic>
      <p:pic>
        <p:nvPicPr>
          <p:cNvPr id="14" name="Picture 13"/>
          <p:cNvPicPr>
            <a:picLocks noChangeAspect="1"/>
          </p:cNvPicPr>
          <p:nvPr/>
        </p:nvPicPr>
        <p:blipFill>
          <a:blip r:embed="rId13"/>
          <a:stretch>
            <a:fillRect/>
          </a:stretch>
        </p:blipFill>
        <p:spPr>
          <a:xfrm>
            <a:off x="92635" y="4598361"/>
            <a:ext cx="2307264" cy="2307264"/>
          </a:xfrm>
          <a:prstGeom prst="rect">
            <a:avLst/>
          </a:prstGeom>
        </p:spPr>
      </p:pic>
      <p:pic>
        <p:nvPicPr>
          <p:cNvPr id="12" name="Picture 11"/>
          <p:cNvPicPr>
            <a:picLocks noChangeAspect="1"/>
          </p:cNvPicPr>
          <p:nvPr/>
        </p:nvPicPr>
        <p:blipFill>
          <a:blip r:embed="rId14"/>
          <a:stretch>
            <a:fillRect/>
          </a:stretch>
        </p:blipFill>
        <p:spPr>
          <a:xfrm>
            <a:off x="2060692" y="4350942"/>
            <a:ext cx="2507057" cy="2507057"/>
          </a:xfrm>
          <a:prstGeom prst="rect">
            <a:avLst/>
          </a:prstGeom>
        </p:spPr>
      </p:pic>
      <p:pic>
        <p:nvPicPr>
          <p:cNvPr id="15" name="Picture 14"/>
          <p:cNvPicPr>
            <a:picLocks noChangeAspect="1"/>
          </p:cNvPicPr>
          <p:nvPr/>
        </p:nvPicPr>
        <p:blipFill>
          <a:blip r:embed="rId15"/>
          <a:stretch>
            <a:fillRect/>
          </a:stretch>
        </p:blipFill>
        <p:spPr>
          <a:xfrm>
            <a:off x="4054116" y="4889947"/>
            <a:ext cx="2247678" cy="1968052"/>
          </a:xfrm>
          <a:prstGeom prst="rect">
            <a:avLst/>
          </a:prstGeom>
        </p:spPr>
      </p:pic>
    </p:spTree>
    <p:extLst>
      <p:ext uri="{BB962C8B-B14F-4D97-AF65-F5344CB8AC3E}">
        <p14:creationId xmlns:p14="http://schemas.microsoft.com/office/powerpoint/2010/main" val="896217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7216843" y="4450520"/>
            <a:ext cx="2298013" cy="2444903"/>
          </a:xfrm>
          <a:prstGeom prst="rect">
            <a:avLst/>
          </a:prstGeom>
        </p:spPr>
      </p:pic>
      <p:pic>
        <p:nvPicPr>
          <p:cNvPr id="2" name="Picture 1"/>
          <p:cNvPicPr>
            <a:picLocks noChangeAspect="1"/>
          </p:cNvPicPr>
          <p:nvPr/>
        </p:nvPicPr>
        <p:blipFill>
          <a:blip r:embed="rId3"/>
          <a:stretch>
            <a:fillRect/>
          </a:stretch>
        </p:blipFill>
        <p:spPr>
          <a:xfrm>
            <a:off x="0" y="0"/>
            <a:ext cx="1571223" cy="1571223"/>
          </a:xfrm>
          <a:prstGeom prst="rect">
            <a:avLst/>
          </a:prstGeom>
        </p:spPr>
      </p:pic>
      <p:pic>
        <p:nvPicPr>
          <p:cNvPr id="3" name="Picture 2"/>
          <p:cNvPicPr>
            <a:picLocks noChangeAspect="1"/>
          </p:cNvPicPr>
          <p:nvPr/>
        </p:nvPicPr>
        <p:blipFill>
          <a:blip r:embed="rId4"/>
          <a:stretch>
            <a:fillRect/>
          </a:stretch>
        </p:blipFill>
        <p:spPr>
          <a:xfrm>
            <a:off x="1444879" y="-27001"/>
            <a:ext cx="1733550" cy="2638425"/>
          </a:xfrm>
          <a:prstGeom prst="rect">
            <a:avLst/>
          </a:prstGeom>
        </p:spPr>
      </p:pic>
      <p:pic>
        <p:nvPicPr>
          <p:cNvPr id="4" name="Picture 3"/>
          <p:cNvPicPr>
            <a:picLocks noChangeAspect="1"/>
          </p:cNvPicPr>
          <p:nvPr/>
        </p:nvPicPr>
        <p:blipFill>
          <a:blip r:embed="rId5"/>
          <a:stretch>
            <a:fillRect/>
          </a:stretch>
        </p:blipFill>
        <p:spPr>
          <a:xfrm>
            <a:off x="-255351" y="1547812"/>
            <a:ext cx="2143125" cy="2143125"/>
          </a:xfrm>
          <a:prstGeom prst="rect">
            <a:avLst/>
          </a:prstGeom>
        </p:spPr>
      </p:pic>
      <p:pic>
        <p:nvPicPr>
          <p:cNvPr id="5" name="Picture 4"/>
          <p:cNvPicPr>
            <a:picLocks noChangeAspect="1"/>
          </p:cNvPicPr>
          <p:nvPr/>
        </p:nvPicPr>
        <p:blipFill>
          <a:blip r:embed="rId6"/>
          <a:stretch>
            <a:fillRect/>
          </a:stretch>
        </p:blipFill>
        <p:spPr>
          <a:xfrm>
            <a:off x="6697112" y="2602670"/>
            <a:ext cx="2466975" cy="1847850"/>
          </a:xfrm>
          <a:prstGeom prst="rect">
            <a:avLst/>
          </a:prstGeom>
        </p:spPr>
      </p:pic>
      <p:pic>
        <p:nvPicPr>
          <p:cNvPr id="6" name="Picture 5"/>
          <p:cNvPicPr>
            <a:picLocks noChangeAspect="1"/>
          </p:cNvPicPr>
          <p:nvPr/>
        </p:nvPicPr>
        <p:blipFill>
          <a:blip r:embed="rId7"/>
          <a:stretch>
            <a:fillRect/>
          </a:stretch>
        </p:blipFill>
        <p:spPr>
          <a:xfrm>
            <a:off x="7400925" y="0"/>
            <a:ext cx="1743075" cy="2619375"/>
          </a:xfrm>
          <a:prstGeom prst="rect">
            <a:avLst/>
          </a:prstGeom>
        </p:spPr>
      </p:pic>
      <p:pic>
        <p:nvPicPr>
          <p:cNvPr id="7" name="Picture 6"/>
          <p:cNvPicPr>
            <a:picLocks noChangeAspect="1"/>
          </p:cNvPicPr>
          <p:nvPr/>
        </p:nvPicPr>
        <p:blipFill>
          <a:blip r:embed="rId8"/>
          <a:stretch>
            <a:fillRect/>
          </a:stretch>
        </p:blipFill>
        <p:spPr>
          <a:xfrm>
            <a:off x="3538537" y="-1"/>
            <a:ext cx="2143125" cy="2143125"/>
          </a:xfrm>
          <a:prstGeom prst="rect">
            <a:avLst/>
          </a:prstGeom>
        </p:spPr>
      </p:pic>
      <p:pic>
        <p:nvPicPr>
          <p:cNvPr id="8" name="Picture 7"/>
          <p:cNvPicPr>
            <a:picLocks noChangeAspect="1"/>
          </p:cNvPicPr>
          <p:nvPr/>
        </p:nvPicPr>
        <p:blipFill>
          <a:blip r:embed="rId9"/>
          <a:stretch>
            <a:fillRect/>
          </a:stretch>
        </p:blipFill>
        <p:spPr>
          <a:xfrm>
            <a:off x="1981199" y="1983950"/>
            <a:ext cx="1895475" cy="2409825"/>
          </a:xfrm>
          <a:prstGeom prst="rect">
            <a:avLst/>
          </a:prstGeom>
        </p:spPr>
      </p:pic>
      <p:pic>
        <p:nvPicPr>
          <p:cNvPr id="9" name="Picture 8"/>
          <p:cNvPicPr>
            <a:picLocks noChangeAspect="1"/>
          </p:cNvPicPr>
          <p:nvPr/>
        </p:nvPicPr>
        <p:blipFill>
          <a:blip r:embed="rId10"/>
          <a:stretch>
            <a:fillRect/>
          </a:stretch>
        </p:blipFill>
        <p:spPr>
          <a:xfrm>
            <a:off x="5667376" y="-2"/>
            <a:ext cx="1687132" cy="1687132"/>
          </a:xfrm>
          <a:prstGeom prst="rect">
            <a:avLst/>
          </a:prstGeom>
        </p:spPr>
      </p:pic>
      <p:pic>
        <p:nvPicPr>
          <p:cNvPr id="10" name="Picture 9"/>
          <p:cNvPicPr>
            <a:picLocks noChangeAspect="1"/>
          </p:cNvPicPr>
          <p:nvPr/>
        </p:nvPicPr>
        <p:blipFill>
          <a:blip r:embed="rId11"/>
          <a:stretch>
            <a:fillRect/>
          </a:stretch>
        </p:blipFill>
        <p:spPr>
          <a:xfrm>
            <a:off x="5469731" y="2084971"/>
            <a:ext cx="2143125" cy="2143125"/>
          </a:xfrm>
          <a:prstGeom prst="rect">
            <a:avLst/>
          </a:prstGeom>
        </p:spPr>
      </p:pic>
      <p:pic>
        <p:nvPicPr>
          <p:cNvPr id="11" name="Picture 10"/>
          <p:cNvPicPr>
            <a:picLocks noChangeAspect="1"/>
          </p:cNvPicPr>
          <p:nvPr/>
        </p:nvPicPr>
        <p:blipFill>
          <a:blip r:embed="rId12"/>
          <a:stretch>
            <a:fillRect/>
          </a:stretch>
        </p:blipFill>
        <p:spPr>
          <a:xfrm>
            <a:off x="3668967" y="2122062"/>
            <a:ext cx="2133600" cy="2133600"/>
          </a:xfrm>
          <a:prstGeom prst="rect">
            <a:avLst/>
          </a:prstGeom>
        </p:spPr>
      </p:pic>
      <p:pic>
        <p:nvPicPr>
          <p:cNvPr id="12" name="Picture 11"/>
          <p:cNvPicPr>
            <a:picLocks noChangeAspect="1"/>
          </p:cNvPicPr>
          <p:nvPr/>
        </p:nvPicPr>
        <p:blipFill>
          <a:blip r:embed="rId13"/>
          <a:stretch>
            <a:fillRect/>
          </a:stretch>
        </p:blipFill>
        <p:spPr>
          <a:xfrm>
            <a:off x="-66288" y="3657934"/>
            <a:ext cx="2533650" cy="1809750"/>
          </a:xfrm>
          <a:prstGeom prst="rect">
            <a:avLst/>
          </a:prstGeom>
        </p:spPr>
      </p:pic>
      <p:pic>
        <p:nvPicPr>
          <p:cNvPr id="13" name="Picture 12"/>
          <p:cNvPicPr>
            <a:picLocks noChangeAspect="1"/>
          </p:cNvPicPr>
          <p:nvPr/>
        </p:nvPicPr>
        <p:blipFill>
          <a:blip r:embed="rId14"/>
          <a:stretch>
            <a:fillRect/>
          </a:stretch>
        </p:blipFill>
        <p:spPr>
          <a:xfrm>
            <a:off x="1843746" y="3989107"/>
            <a:ext cx="1812486" cy="1812486"/>
          </a:xfrm>
          <a:prstGeom prst="rect">
            <a:avLst/>
          </a:prstGeom>
        </p:spPr>
      </p:pic>
      <p:pic>
        <p:nvPicPr>
          <p:cNvPr id="14" name="Picture 13"/>
          <p:cNvPicPr>
            <a:picLocks noChangeAspect="1"/>
          </p:cNvPicPr>
          <p:nvPr/>
        </p:nvPicPr>
        <p:blipFill>
          <a:blip r:embed="rId15"/>
          <a:stretch>
            <a:fillRect/>
          </a:stretch>
        </p:blipFill>
        <p:spPr>
          <a:xfrm>
            <a:off x="1857716" y="2003703"/>
            <a:ext cx="1860993" cy="2373477"/>
          </a:xfrm>
          <a:prstGeom prst="rect">
            <a:avLst/>
          </a:prstGeom>
        </p:spPr>
      </p:pic>
      <p:pic>
        <p:nvPicPr>
          <p:cNvPr id="16" name="Picture 15"/>
          <p:cNvPicPr>
            <a:picLocks noChangeAspect="1"/>
          </p:cNvPicPr>
          <p:nvPr/>
        </p:nvPicPr>
        <p:blipFill>
          <a:blip r:embed="rId16"/>
          <a:stretch>
            <a:fillRect/>
          </a:stretch>
        </p:blipFill>
        <p:spPr>
          <a:xfrm>
            <a:off x="3876674" y="5151496"/>
            <a:ext cx="1915060" cy="1743927"/>
          </a:xfrm>
          <a:prstGeom prst="rect">
            <a:avLst/>
          </a:prstGeom>
        </p:spPr>
      </p:pic>
      <p:pic>
        <p:nvPicPr>
          <p:cNvPr id="17" name="Picture 16"/>
          <p:cNvPicPr>
            <a:picLocks noChangeAspect="1"/>
          </p:cNvPicPr>
          <p:nvPr/>
        </p:nvPicPr>
        <p:blipFill>
          <a:blip r:embed="rId17"/>
          <a:stretch>
            <a:fillRect/>
          </a:stretch>
        </p:blipFill>
        <p:spPr>
          <a:xfrm>
            <a:off x="5691187" y="4323006"/>
            <a:ext cx="1876425" cy="2535326"/>
          </a:xfrm>
          <a:prstGeom prst="rect">
            <a:avLst/>
          </a:prstGeom>
        </p:spPr>
      </p:pic>
      <p:pic>
        <p:nvPicPr>
          <p:cNvPr id="18" name="Picture 17"/>
          <p:cNvPicPr>
            <a:picLocks noChangeAspect="1"/>
          </p:cNvPicPr>
          <p:nvPr/>
        </p:nvPicPr>
        <p:blipFill>
          <a:blip r:embed="rId18"/>
          <a:stretch>
            <a:fillRect/>
          </a:stretch>
        </p:blipFill>
        <p:spPr>
          <a:xfrm>
            <a:off x="4342801" y="4329798"/>
            <a:ext cx="1234792" cy="821698"/>
          </a:xfrm>
          <a:prstGeom prst="rect">
            <a:avLst/>
          </a:prstGeom>
        </p:spPr>
      </p:pic>
      <p:pic>
        <p:nvPicPr>
          <p:cNvPr id="19" name="Picture 18"/>
          <p:cNvPicPr>
            <a:picLocks noChangeAspect="1"/>
          </p:cNvPicPr>
          <p:nvPr/>
        </p:nvPicPr>
        <p:blipFill>
          <a:blip r:embed="rId19"/>
          <a:stretch>
            <a:fillRect/>
          </a:stretch>
        </p:blipFill>
        <p:spPr>
          <a:xfrm>
            <a:off x="2321907" y="4834904"/>
            <a:ext cx="1422036" cy="2144710"/>
          </a:xfrm>
          <a:prstGeom prst="rect">
            <a:avLst/>
          </a:prstGeom>
        </p:spPr>
      </p:pic>
      <p:pic>
        <p:nvPicPr>
          <p:cNvPr id="22" name="Picture 21"/>
          <p:cNvPicPr>
            <a:picLocks noChangeAspect="1"/>
          </p:cNvPicPr>
          <p:nvPr/>
        </p:nvPicPr>
        <p:blipFill>
          <a:blip r:embed="rId20"/>
          <a:stretch>
            <a:fillRect/>
          </a:stretch>
        </p:blipFill>
        <p:spPr>
          <a:xfrm>
            <a:off x="-243104" y="5467683"/>
            <a:ext cx="1365308" cy="1427739"/>
          </a:xfrm>
          <a:prstGeom prst="rect">
            <a:avLst/>
          </a:prstGeom>
        </p:spPr>
      </p:pic>
      <p:pic>
        <p:nvPicPr>
          <p:cNvPr id="23" name="Picture 22"/>
          <p:cNvPicPr>
            <a:picLocks noChangeAspect="1"/>
          </p:cNvPicPr>
          <p:nvPr/>
        </p:nvPicPr>
        <p:blipFill>
          <a:blip r:embed="rId21"/>
          <a:stretch>
            <a:fillRect/>
          </a:stretch>
        </p:blipFill>
        <p:spPr>
          <a:xfrm>
            <a:off x="951400" y="5576552"/>
            <a:ext cx="1328799" cy="1328799"/>
          </a:xfrm>
          <a:prstGeom prst="rect">
            <a:avLst/>
          </a:prstGeom>
        </p:spPr>
      </p:pic>
    </p:spTree>
    <p:extLst>
      <p:ext uri="{BB962C8B-B14F-4D97-AF65-F5344CB8AC3E}">
        <p14:creationId xmlns:p14="http://schemas.microsoft.com/office/powerpoint/2010/main" val="841072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66698" y="0"/>
            <a:ext cx="2143125" cy="2143125"/>
          </a:xfrm>
          <a:prstGeom prst="rect">
            <a:avLst/>
          </a:prstGeom>
        </p:spPr>
      </p:pic>
      <p:pic>
        <p:nvPicPr>
          <p:cNvPr id="5" name="Picture 4"/>
          <p:cNvPicPr>
            <a:picLocks noChangeAspect="1"/>
          </p:cNvPicPr>
          <p:nvPr/>
        </p:nvPicPr>
        <p:blipFill>
          <a:blip r:embed="rId3"/>
          <a:stretch>
            <a:fillRect/>
          </a:stretch>
        </p:blipFill>
        <p:spPr>
          <a:xfrm>
            <a:off x="3459217" y="1783253"/>
            <a:ext cx="2124075" cy="2943873"/>
          </a:xfrm>
          <a:prstGeom prst="rect">
            <a:avLst/>
          </a:prstGeom>
        </p:spPr>
      </p:pic>
      <p:pic>
        <p:nvPicPr>
          <p:cNvPr id="6" name="Picture 5"/>
          <p:cNvPicPr>
            <a:picLocks noChangeAspect="1"/>
          </p:cNvPicPr>
          <p:nvPr/>
        </p:nvPicPr>
        <p:blipFill>
          <a:blip r:embed="rId4"/>
          <a:stretch>
            <a:fillRect/>
          </a:stretch>
        </p:blipFill>
        <p:spPr>
          <a:xfrm>
            <a:off x="1766887" y="1670364"/>
            <a:ext cx="1743075" cy="2628900"/>
          </a:xfrm>
          <a:prstGeom prst="rect">
            <a:avLst/>
          </a:prstGeom>
        </p:spPr>
      </p:pic>
      <p:pic>
        <p:nvPicPr>
          <p:cNvPr id="7" name="Picture 6"/>
          <p:cNvPicPr>
            <a:picLocks noChangeAspect="1"/>
          </p:cNvPicPr>
          <p:nvPr/>
        </p:nvPicPr>
        <p:blipFill>
          <a:blip r:embed="rId5"/>
          <a:stretch>
            <a:fillRect/>
          </a:stretch>
        </p:blipFill>
        <p:spPr>
          <a:xfrm>
            <a:off x="-40481" y="2143125"/>
            <a:ext cx="1847850" cy="2466975"/>
          </a:xfrm>
          <a:prstGeom prst="rect">
            <a:avLst/>
          </a:prstGeom>
        </p:spPr>
      </p:pic>
      <p:pic>
        <p:nvPicPr>
          <p:cNvPr id="2" name="Picture 1"/>
          <p:cNvPicPr>
            <a:picLocks noChangeAspect="1"/>
          </p:cNvPicPr>
          <p:nvPr/>
        </p:nvPicPr>
        <p:blipFill>
          <a:blip r:embed="rId6"/>
          <a:stretch>
            <a:fillRect/>
          </a:stretch>
        </p:blipFill>
        <p:spPr>
          <a:xfrm>
            <a:off x="0" y="0"/>
            <a:ext cx="2143125" cy="2143125"/>
          </a:xfrm>
          <a:prstGeom prst="rect">
            <a:avLst/>
          </a:prstGeom>
        </p:spPr>
      </p:pic>
      <p:pic>
        <p:nvPicPr>
          <p:cNvPr id="3" name="Picture 2"/>
          <p:cNvPicPr>
            <a:picLocks noChangeAspect="1"/>
          </p:cNvPicPr>
          <p:nvPr/>
        </p:nvPicPr>
        <p:blipFill>
          <a:blip r:embed="rId7"/>
          <a:stretch>
            <a:fillRect/>
          </a:stretch>
        </p:blipFill>
        <p:spPr>
          <a:xfrm>
            <a:off x="1913586" y="0"/>
            <a:ext cx="1782651" cy="1782651"/>
          </a:xfrm>
          <a:prstGeom prst="rect">
            <a:avLst/>
          </a:prstGeom>
        </p:spPr>
      </p:pic>
      <p:pic>
        <p:nvPicPr>
          <p:cNvPr id="8" name="Picture 7"/>
          <p:cNvPicPr>
            <a:picLocks noChangeAspect="1"/>
          </p:cNvPicPr>
          <p:nvPr/>
        </p:nvPicPr>
        <p:blipFill>
          <a:blip r:embed="rId8"/>
          <a:stretch>
            <a:fillRect/>
          </a:stretch>
        </p:blipFill>
        <p:spPr>
          <a:xfrm>
            <a:off x="-376237" y="4579311"/>
            <a:ext cx="2143125" cy="2143125"/>
          </a:xfrm>
          <a:prstGeom prst="rect">
            <a:avLst/>
          </a:prstGeom>
        </p:spPr>
      </p:pic>
      <p:pic>
        <p:nvPicPr>
          <p:cNvPr id="9" name="Picture 8"/>
          <p:cNvPicPr>
            <a:picLocks noChangeAspect="1"/>
          </p:cNvPicPr>
          <p:nvPr/>
        </p:nvPicPr>
        <p:blipFill>
          <a:blip r:embed="rId9"/>
          <a:stretch>
            <a:fillRect/>
          </a:stretch>
        </p:blipFill>
        <p:spPr>
          <a:xfrm>
            <a:off x="5445650" y="4710580"/>
            <a:ext cx="2143125" cy="2143125"/>
          </a:xfrm>
          <a:prstGeom prst="rect">
            <a:avLst/>
          </a:prstGeom>
        </p:spPr>
      </p:pic>
      <p:pic>
        <p:nvPicPr>
          <p:cNvPr id="10" name="Picture 9"/>
          <p:cNvPicPr>
            <a:picLocks noChangeAspect="1"/>
          </p:cNvPicPr>
          <p:nvPr/>
        </p:nvPicPr>
        <p:blipFill>
          <a:blip r:embed="rId10"/>
          <a:stretch>
            <a:fillRect/>
          </a:stretch>
        </p:blipFill>
        <p:spPr>
          <a:xfrm>
            <a:off x="1366837" y="4513576"/>
            <a:ext cx="2354890" cy="2344424"/>
          </a:xfrm>
          <a:prstGeom prst="rect">
            <a:avLst/>
          </a:prstGeom>
        </p:spPr>
      </p:pic>
      <p:pic>
        <p:nvPicPr>
          <p:cNvPr id="11" name="Picture 10"/>
          <p:cNvPicPr>
            <a:picLocks noChangeAspect="1"/>
          </p:cNvPicPr>
          <p:nvPr/>
        </p:nvPicPr>
        <p:blipFill>
          <a:blip r:embed="rId11"/>
          <a:stretch>
            <a:fillRect/>
          </a:stretch>
        </p:blipFill>
        <p:spPr>
          <a:xfrm>
            <a:off x="3514726" y="4697883"/>
            <a:ext cx="2143125" cy="2143125"/>
          </a:xfrm>
          <a:prstGeom prst="rect">
            <a:avLst/>
          </a:prstGeom>
        </p:spPr>
      </p:pic>
      <p:pic>
        <p:nvPicPr>
          <p:cNvPr id="12" name="Picture 11"/>
          <p:cNvPicPr>
            <a:picLocks noChangeAspect="1"/>
          </p:cNvPicPr>
          <p:nvPr/>
        </p:nvPicPr>
        <p:blipFill>
          <a:blip r:embed="rId12"/>
          <a:stretch>
            <a:fillRect/>
          </a:stretch>
        </p:blipFill>
        <p:spPr>
          <a:xfrm>
            <a:off x="5152720" y="238794"/>
            <a:ext cx="2362200" cy="1933575"/>
          </a:xfrm>
          <a:prstGeom prst="rect">
            <a:avLst/>
          </a:prstGeom>
        </p:spPr>
      </p:pic>
      <p:pic>
        <p:nvPicPr>
          <p:cNvPr id="13" name="Picture 12"/>
          <p:cNvPicPr>
            <a:picLocks noChangeAspect="1"/>
          </p:cNvPicPr>
          <p:nvPr/>
        </p:nvPicPr>
        <p:blipFill>
          <a:blip r:embed="rId13"/>
          <a:stretch>
            <a:fillRect/>
          </a:stretch>
        </p:blipFill>
        <p:spPr>
          <a:xfrm>
            <a:off x="7400925" y="4238625"/>
            <a:ext cx="1743075" cy="2619375"/>
          </a:xfrm>
          <a:prstGeom prst="rect">
            <a:avLst/>
          </a:prstGeom>
        </p:spPr>
      </p:pic>
      <p:pic>
        <p:nvPicPr>
          <p:cNvPr id="14" name="Picture 13"/>
          <p:cNvPicPr>
            <a:picLocks noChangeAspect="1"/>
          </p:cNvPicPr>
          <p:nvPr/>
        </p:nvPicPr>
        <p:blipFill>
          <a:blip r:embed="rId14"/>
          <a:stretch>
            <a:fillRect/>
          </a:stretch>
        </p:blipFill>
        <p:spPr>
          <a:xfrm>
            <a:off x="7400925" y="0"/>
            <a:ext cx="1743682" cy="1408895"/>
          </a:xfrm>
          <a:prstGeom prst="rect">
            <a:avLst/>
          </a:prstGeom>
        </p:spPr>
      </p:pic>
      <p:pic>
        <p:nvPicPr>
          <p:cNvPr id="15" name="Picture 14"/>
          <p:cNvPicPr>
            <a:picLocks noChangeAspect="1"/>
          </p:cNvPicPr>
          <p:nvPr/>
        </p:nvPicPr>
        <p:blipFill>
          <a:blip r:embed="rId15"/>
          <a:stretch>
            <a:fillRect/>
          </a:stretch>
        </p:blipFill>
        <p:spPr>
          <a:xfrm>
            <a:off x="7400925" y="1421592"/>
            <a:ext cx="2235659" cy="1487729"/>
          </a:xfrm>
          <a:prstGeom prst="rect">
            <a:avLst/>
          </a:prstGeom>
        </p:spPr>
      </p:pic>
      <p:pic>
        <p:nvPicPr>
          <p:cNvPr id="16" name="Picture 15"/>
          <p:cNvPicPr>
            <a:picLocks noChangeAspect="1"/>
          </p:cNvPicPr>
          <p:nvPr/>
        </p:nvPicPr>
        <p:blipFill>
          <a:blip r:embed="rId16"/>
          <a:stretch>
            <a:fillRect/>
          </a:stretch>
        </p:blipFill>
        <p:spPr>
          <a:xfrm>
            <a:off x="5553295" y="2185066"/>
            <a:ext cx="1847630" cy="2638425"/>
          </a:xfrm>
          <a:prstGeom prst="rect">
            <a:avLst/>
          </a:prstGeom>
        </p:spPr>
      </p:pic>
      <p:pic>
        <p:nvPicPr>
          <p:cNvPr id="17" name="Picture 16"/>
          <p:cNvPicPr>
            <a:picLocks noChangeAspect="1"/>
          </p:cNvPicPr>
          <p:nvPr/>
        </p:nvPicPr>
        <p:blipFill>
          <a:blip r:embed="rId17"/>
          <a:stretch>
            <a:fillRect/>
          </a:stretch>
        </p:blipFill>
        <p:spPr>
          <a:xfrm>
            <a:off x="6832308" y="2909321"/>
            <a:ext cx="2400300" cy="1905000"/>
          </a:xfrm>
          <a:prstGeom prst="rect">
            <a:avLst/>
          </a:prstGeom>
        </p:spPr>
      </p:pic>
    </p:spTree>
    <p:extLst>
      <p:ext uri="{BB962C8B-B14F-4D97-AF65-F5344CB8AC3E}">
        <p14:creationId xmlns:p14="http://schemas.microsoft.com/office/powerpoint/2010/main" val="755258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7577"/>
            <a:ext cx="7772400" cy="592430"/>
          </a:xfrm>
        </p:spPr>
        <p:txBody>
          <a:bodyPr>
            <a:normAutofit fontScale="90000"/>
          </a:bodyPr>
          <a:lstStyle/>
          <a:p>
            <a:r>
              <a:rPr lang="en-GB" sz="3200" dirty="0"/>
              <a:t>3D Design  </a:t>
            </a:r>
            <a:r>
              <a:rPr lang="en-GB" sz="1800" dirty="0"/>
              <a:t>12</a:t>
            </a:r>
            <a:r>
              <a:rPr lang="en-GB" sz="1800" baseline="30000" dirty="0"/>
              <a:t>th</a:t>
            </a:r>
            <a:r>
              <a:rPr lang="en-GB" sz="1800" dirty="0"/>
              <a:t> June 2018 </a:t>
            </a:r>
            <a:r>
              <a:rPr lang="en-GB" sz="4000" dirty="0"/>
              <a:t>(</a:t>
            </a:r>
            <a:r>
              <a:rPr lang="en-GB" sz="4000" b="1" dirty="0"/>
              <a:t>AO1)</a:t>
            </a:r>
          </a:p>
        </p:txBody>
      </p:sp>
      <p:sp>
        <p:nvSpPr>
          <p:cNvPr id="3" name="Subtitle 2"/>
          <p:cNvSpPr>
            <a:spLocks noGrp="1"/>
          </p:cNvSpPr>
          <p:nvPr>
            <p:ph type="subTitle" idx="1"/>
          </p:nvPr>
        </p:nvSpPr>
        <p:spPr>
          <a:xfrm>
            <a:off x="386366" y="850007"/>
            <a:ext cx="8371268" cy="5769734"/>
          </a:xfrm>
        </p:spPr>
        <p:txBody>
          <a:bodyPr/>
          <a:lstStyle/>
          <a:p>
            <a:r>
              <a:rPr lang="en-GB" sz="1600" dirty="0"/>
              <a:t>Last lesson you were given these tasks:</a:t>
            </a:r>
          </a:p>
          <a:p>
            <a:pPr marL="342900" indent="-342900" algn="l">
              <a:buFont typeface="+mj-lt"/>
              <a:buAutoNum type="arabicPeriod"/>
            </a:pPr>
            <a:r>
              <a:rPr lang="en-GB" sz="1600" dirty="0"/>
              <a:t>Complete brainstorming sheet to high standard. This means a comprehensive response to each question as discussed and modelled. (</a:t>
            </a:r>
            <a:r>
              <a:rPr lang="en-GB" sz="1600" b="1" dirty="0"/>
              <a:t>AO1)</a:t>
            </a:r>
          </a:p>
          <a:p>
            <a:pPr marL="342900" indent="-342900" algn="l">
              <a:buFont typeface="+mj-lt"/>
              <a:buAutoNum type="arabicPeriod"/>
            </a:pPr>
            <a:r>
              <a:rPr lang="en-GB" sz="1600" dirty="0"/>
              <a:t>Select one question and produce at least 1 A3 </a:t>
            </a:r>
            <a:r>
              <a:rPr lang="en-GB" sz="1600" dirty="0" err="1"/>
              <a:t>moodboard</a:t>
            </a:r>
            <a:r>
              <a:rPr lang="en-GB" sz="1600" dirty="0"/>
              <a:t> in your sketchbook. The </a:t>
            </a:r>
            <a:r>
              <a:rPr lang="en-GB" sz="1600" dirty="0" err="1"/>
              <a:t>moodboard</a:t>
            </a:r>
            <a:r>
              <a:rPr lang="en-GB" sz="1600" dirty="0"/>
              <a:t> should look something like this: (</a:t>
            </a:r>
            <a:r>
              <a:rPr lang="en-GB" sz="1600" b="1" dirty="0"/>
              <a:t>AO1)</a:t>
            </a:r>
          </a:p>
          <a:p>
            <a:pPr marL="342900" indent="-342900" algn="l">
              <a:buFont typeface="+mj-lt"/>
              <a:buAutoNum type="arabicPeriod"/>
            </a:pPr>
            <a:endParaRPr lang="en-GB" sz="1600" dirty="0"/>
          </a:p>
          <a:p>
            <a:pPr marL="342900" indent="-342900" algn="l">
              <a:buFont typeface="+mj-lt"/>
              <a:buAutoNum type="arabicPeriod"/>
            </a:pPr>
            <a:endParaRPr lang="en-GB" sz="1600" dirty="0"/>
          </a:p>
          <a:p>
            <a:pPr marL="342900" indent="-342900" algn="l">
              <a:buFont typeface="+mj-lt"/>
              <a:buAutoNum type="arabicPeriod"/>
            </a:pPr>
            <a:endParaRPr lang="en-GB" sz="1600" dirty="0"/>
          </a:p>
          <a:p>
            <a:pPr marL="342900" indent="-342900" algn="l">
              <a:buFont typeface="+mj-lt"/>
              <a:buAutoNum type="arabicPeriod"/>
            </a:pPr>
            <a:endParaRPr lang="en-GB" sz="1600" dirty="0"/>
          </a:p>
          <a:p>
            <a:pPr marL="342900" indent="-342900" algn="l">
              <a:buFont typeface="+mj-lt"/>
              <a:buAutoNum type="arabicPeriod"/>
            </a:pPr>
            <a:endParaRPr lang="en-GB" sz="1600" dirty="0"/>
          </a:p>
          <a:p>
            <a:pPr marL="342900" indent="-342900" algn="l">
              <a:buFont typeface="+mj-lt"/>
              <a:buAutoNum type="arabicPeriod"/>
            </a:pPr>
            <a:endParaRPr lang="en-GB" sz="1600" dirty="0"/>
          </a:p>
          <a:p>
            <a:pPr marL="342900" indent="-342900" algn="l">
              <a:buFont typeface="+mj-lt"/>
              <a:buAutoNum type="arabicPeriod"/>
            </a:pPr>
            <a:endParaRPr lang="en-GB" sz="1600" dirty="0"/>
          </a:p>
          <a:p>
            <a:pPr marL="342900" indent="-342900" algn="l">
              <a:buFont typeface="+mj-lt"/>
              <a:buAutoNum type="arabicPeriod"/>
            </a:pPr>
            <a:endParaRPr lang="en-GB" sz="1600" dirty="0"/>
          </a:p>
          <a:p>
            <a:pPr marL="342900" indent="-342900" algn="l">
              <a:buFont typeface="+mj-lt"/>
              <a:buAutoNum type="arabicPeriod"/>
            </a:pPr>
            <a:endParaRPr lang="en-GB" sz="1600" dirty="0"/>
          </a:p>
          <a:p>
            <a:pPr marL="342900" indent="-342900" algn="l">
              <a:buFont typeface="+mj-lt"/>
              <a:buAutoNum type="arabicPeriod"/>
            </a:pPr>
            <a:endParaRPr lang="en-GB" sz="1600" dirty="0"/>
          </a:p>
          <a:p>
            <a:pPr marL="342900" indent="-342900" algn="l">
              <a:buFont typeface="+mj-lt"/>
              <a:buAutoNum type="arabicPeriod"/>
            </a:pPr>
            <a:r>
              <a:rPr lang="en-GB" sz="1600" dirty="0"/>
              <a:t>For today’s double lesson you are going to extend your research to link to specific artists/designers. (</a:t>
            </a:r>
            <a:r>
              <a:rPr lang="en-GB" sz="1600" b="1" dirty="0"/>
              <a:t>AO1) </a:t>
            </a:r>
          </a:p>
          <a:p>
            <a:pPr marL="342900" indent="-342900" algn="l">
              <a:buFont typeface="+mj-lt"/>
              <a:buAutoNum type="arabicPeriod"/>
            </a:pPr>
            <a:endParaRPr lang="en-GB" sz="1600" dirty="0"/>
          </a:p>
          <a:p>
            <a:endParaRPr lang="en-GB" dirty="0"/>
          </a:p>
        </p:txBody>
      </p:sp>
      <p:pic>
        <p:nvPicPr>
          <p:cNvPr id="4" name="Picture 3"/>
          <p:cNvPicPr>
            <a:picLocks noChangeAspect="1"/>
          </p:cNvPicPr>
          <p:nvPr/>
        </p:nvPicPr>
        <p:blipFill>
          <a:blip r:embed="rId2"/>
          <a:stretch>
            <a:fillRect/>
          </a:stretch>
        </p:blipFill>
        <p:spPr>
          <a:xfrm>
            <a:off x="819250" y="2370943"/>
            <a:ext cx="4255025" cy="3187162"/>
          </a:xfrm>
          <a:prstGeom prst="rect">
            <a:avLst/>
          </a:prstGeom>
        </p:spPr>
      </p:pic>
    </p:spTree>
    <p:extLst>
      <p:ext uri="{BB962C8B-B14F-4D97-AF65-F5344CB8AC3E}">
        <p14:creationId xmlns:p14="http://schemas.microsoft.com/office/powerpoint/2010/main" val="2709159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9245"/>
            <a:ext cx="7772400" cy="3110718"/>
          </a:xfrm>
        </p:spPr>
        <p:txBody>
          <a:bodyPr>
            <a:noAutofit/>
          </a:bodyPr>
          <a:lstStyle/>
          <a:p>
            <a:pPr algn="l"/>
            <a:br>
              <a:rPr lang="en-US" sz="1400" dirty="0"/>
            </a:br>
            <a:r>
              <a:rPr lang="en-US" sz="1400" dirty="0"/>
              <a:t> </a:t>
            </a:r>
            <a:br>
              <a:rPr lang="en-US" sz="1400" dirty="0"/>
            </a:br>
            <a:endParaRPr lang="en-GB" sz="1400" dirty="0"/>
          </a:p>
        </p:txBody>
      </p:sp>
      <p:sp>
        <p:nvSpPr>
          <p:cNvPr id="5" name="TextBox 4"/>
          <p:cNvSpPr txBox="1"/>
          <p:nvPr/>
        </p:nvSpPr>
        <p:spPr>
          <a:xfrm>
            <a:off x="167425" y="270456"/>
            <a:ext cx="8577330" cy="6370975"/>
          </a:xfrm>
          <a:prstGeom prst="rect">
            <a:avLst/>
          </a:prstGeom>
          <a:noFill/>
        </p:spPr>
        <p:txBody>
          <a:bodyPr wrap="square" rtlCol="0">
            <a:spAutoFit/>
          </a:bodyPr>
          <a:lstStyle/>
          <a:p>
            <a:r>
              <a:rPr lang="en-US" sz="2400" b="1" u="sng" dirty="0">
                <a:latin typeface="Arial" panose="020B0604020202020204" pitchFamily="34" charset="0"/>
                <a:cs typeface="Arial" panose="020B0604020202020204" pitchFamily="34" charset="0"/>
              </a:rPr>
              <a:t>Assessment objective 1 explained</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Develop ideas through investigations demonstrating critical understanding of sources.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What does this mean?!</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Develop ideas through investigation-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Look at the work of artists/designers and record in your sketch books. </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How can you demonstrate this? </a:t>
            </a: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Primary source- sketches, take photographs, visit museums, galleries, designers, artists</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Secondary sources- internet, books, Pinterest</a:t>
            </a:r>
          </a:p>
          <a:p>
            <a:r>
              <a:rPr lang="en-US" sz="1200"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Demonstrating critical understanding of sources-</a:t>
            </a:r>
          </a:p>
          <a:p>
            <a:endParaRPr lang="en-US"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Use the research effectively by making sure you use the research to generate ideas</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Link your design and ideas to specific research </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How can you demonstrate this? </a:t>
            </a:r>
          </a:p>
          <a:p>
            <a:endParaRPr lang="en-US"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Good sketchbook presentation-clear and explicit links using annotations and sketches</a:t>
            </a:r>
          </a:p>
          <a:p>
            <a:endParaRPr lang="en-US" sz="1200" b="1" dirty="0"/>
          </a:p>
          <a:p>
            <a:endParaRPr lang="en-US" sz="1200" b="1" dirty="0"/>
          </a:p>
          <a:p>
            <a:endParaRPr lang="en-US" dirty="0"/>
          </a:p>
          <a:p>
            <a:r>
              <a:rPr lang="en-US" dirty="0"/>
              <a:t> </a:t>
            </a:r>
          </a:p>
        </p:txBody>
      </p:sp>
    </p:spTree>
    <p:extLst>
      <p:ext uri="{BB962C8B-B14F-4D97-AF65-F5344CB8AC3E}">
        <p14:creationId xmlns:p14="http://schemas.microsoft.com/office/powerpoint/2010/main" val="39756588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22659</TotalTime>
  <Words>1620</Words>
  <Application>Microsoft Office PowerPoint</Application>
  <PresentationFormat>On-screen Show (4:3)</PresentationFormat>
  <Paragraphs>255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Component 1 -project 2</vt:lpstr>
      <vt:lpstr>PowerPoint Presentation</vt:lpstr>
      <vt:lpstr>                    3D Design         </vt:lpstr>
      <vt:lpstr>PowerPoint Presentation</vt:lpstr>
      <vt:lpstr>PowerPoint Presentation</vt:lpstr>
      <vt:lpstr>PowerPoint Presentation</vt:lpstr>
      <vt:lpstr>PowerPoint Presentation</vt:lpstr>
      <vt:lpstr>3D Design  12th June 2018 (AO1)</vt:lpstr>
      <vt:lpstr>   </vt:lpstr>
      <vt:lpstr>PowerPoint Presentation</vt:lpstr>
      <vt:lpstr>PowerPoint Presentation</vt:lpstr>
      <vt:lpstr>PowerPoint Presentation</vt:lpstr>
      <vt:lpstr>PowerPoint Presentation</vt:lpstr>
      <vt:lpstr>PowerPoint Presentation</vt:lpstr>
      <vt:lpstr>            Annotating your initial ideas                               Sentence starters</vt:lpstr>
      <vt:lpstr>PowerPoint Presentation</vt:lpstr>
      <vt:lpstr>     Developing ideas using SCAMPER</vt:lpstr>
      <vt:lpstr>PowerPoint Presentation</vt:lpstr>
      <vt:lpstr>PowerPoint Presentation</vt:lpstr>
      <vt:lpstr>PowerPoint Presentation</vt:lpstr>
      <vt:lpstr>PowerPoint Presentation</vt:lpstr>
      <vt:lpstr>Modelling</vt:lpstr>
      <vt:lpstr>Analysis of your developed ideas/models</vt:lpstr>
      <vt:lpstr>                              Sketch book check list</vt:lpstr>
      <vt:lpstr>                       Evaluation guide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1 -project 2</dc:title>
  <dc:creator>Christopher Simkiss</dc:creator>
  <cp:lastModifiedBy>Christopher Simkiss</cp:lastModifiedBy>
  <cp:revision>71</cp:revision>
  <cp:lastPrinted>2021-06-22T08:12:29Z</cp:lastPrinted>
  <dcterms:created xsi:type="dcterms:W3CDTF">2018-06-05T10:17:55Z</dcterms:created>
  <dcterms:modified xsi:type="dcterms:W3CDTF">2021-06-23T13:43:16Z</dcterms:modified>
</cp:coreProperties>
</file>