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5"/>
  </p:handoutMasterIdLst>
  <p:sldIdLst>
    <p:sldId id="268" r:id="rId2"/>
    <p:sldId id="277" r:id="rId3"/>
    <p:sldId id="259" r:id="rId4"/>
    <p:sldId id="258" r:id="rId5"/>
    <p:sldId id="284" r:id="rId6"/>
    <p:sldId id="297" r:id="rId7"/>
    <p:sldId id="278" r:id="rId8"/>
    <p:sldId id="279" r:id="rId9"/>
    <p:sldId id="280" r:id="rId10"/>
    <p:sldId id="286" r:id="rId11"/>
    <p:sldId id="296" r:id="rId12"/>
    <p:sldId id="264" r:id="rId13"/>
    <p:sldId id="295" r:id="rId14"/>
    <p:sldId id="298" r:id="rId15"/>
    <p:sldId id="265" r:id="rId16"/>
    <p:sldId id="290" r:id="rId17"/>
    <p:sldId id="291" r:id="rId18"/>
    <p:sldId id="260" r:id="rId19"/>
    <p:sldId id="289" r:id="rId20"/>
    <p:sldId id="267" r:id="rId21"/>
    <p:sldId id="292" r:id="rId22"/>
    <p:sldId id="299" r:id="rId23"/>
    <p:sldId id="300" r:id="rId24"/>
  </p:sldIdLst>
  <p:sldSz cx="9144000" cy="6858000" type="screen4x3"/>
  <p:notesSz cx="6669088" cy="9926638"/>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09" autoAdjust="0"/>
    <p:restoredTop sz="90939" autoAdjust="0"/>
  </p:normalViewPr>
  <p:slideViewPr>
    <p:cSldViewPr>
      <p:cViewPr varScale="1">
        <p:scale>
          <a:sx n="100" d="100"/>
          <a:sy n="100" d="100"/>
        </p:scale>
        <p:origin x="15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dirty="0"/>
          </a:p>
        </p:txBody>
      </p:sp>
      <p:sp>
        <p:nvSpPr>
          <p:cNvPr id="37891" name="Rectangle 3"/>
          <p:cNvSpPr>
            <a:spLocks noGrp="1" noChangeArrowheads="1"/>
          </p:cNvSpPr>
          <p:nvPr>
            <p:ph type="dt" sz="quarter"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3E3C0644-C16A-4BFB-A5D7-EA3F63F5BBF8}" type="datetimeFigureOut">
              <a:rPr lang="en-GB"/>
              <a:pPr>
                <a:defRPr/>
              </a:pPr>
              <a:t>06/05/2022</a:t>
            </a:fld>
            <a:endParaRPr lang="en-GB" dirty="0"/>
          </a:p>
        </p:txBody>
      </p:sp>
      <p:sp>
        <p:nvSpPr>
          <p:cNvPr id="37892" name="Rectangle 4"/>
          <p:cNvSpPr>
            <a:spLocks noGrp="1" noChangeArrowheads="1"/>
          </p:cNvSpPr>
          <p:nvPr>
            <p:ph type="ftr" sz="quarter" idx="2"/>
          </p:nvPr>
        </p:nvSpPr>
        <p:spPr bwMode="auto">
          <a:xfrm>
            <a:off x="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dirty="0"/>
          </a:p>
        </p:txBody>
      </p:sp>
      <p:sp>
        <p:nvSpPr>
          <p:cNvPr id="37893" name="Rectangle 5"/>
          <p:cNvSpPr>
            <a:spLocks noGrp="1" noChangeArrowheads="1"/>
          </p:cNvSpPr>
          <p:nvPr>
            <p:ph type="sldNum" sz="quarter" idx="3"/>
          </p:nvPr>
        </p:nvSpPr>
        <p:spPr bwMode="auto">
          <a:xfrm>
            <a:off x="377825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36D5C5C-240D-43B1-BE3F-F71A8C51E31C}" type="slidenum">
              <a:rPr lang="en-GB"/>
              <a:pPr>
                <a:defRPr/>
              </a:pPr>
              <a:t>‹#›</a:t>
            </a:fld>
            <a:endParaRPr lang="en-GB" dirty="0"/>
          </a:p>
        </p:txBody>
      </p:sp>
    </p:spTree>
    <p:extLst>
      <p:ext uri="{BB962C8B-B14F-4D97-AF65-F5344CB8AC3E}">
        <p14:creationId xmlns:p14="http://schemas.microsoft.com/office/powerpoint/2010/main" val="15981426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4D007D04-1463-4866-9FF4-941E6DDFE73E}"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A1839515-4FC5-46B4-AA6E-992796B8FFCB}"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DE1A6DDE-1631-4156-8FF8-18F4CD6E982A}" type="slidenum">
              <a:rPr lang="en-GB"/>
              <a:pPr>
                <a:defRPr/>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ED913FDB-FFC6-4261-89CA-6B25EFE3D4DE}" type="slidenum">
              <a:rPr lang="en-GB"/>
              <a:pPr>
                <a:defRPr/>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C00DF6E9-26E0-4207-B179-07F80C1BD082}" type="slidenum">
              <a:rPr lang="en-GB"/>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8B1F440C-FA86-44EF-95AE-240DB70F7481}" type="slidenum">
              <a:rPr lang="en-GB"/>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D6556BB3-86D3-4BF4-A3BA-B9B08675E0B2}"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FB23EB8A-41AC-40DB-B324-082AEB975527}"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828003A0-C64C-46D0-AFE3-4FE3BA575069}"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B8067FF5-3A39-4FCF-A707-1B3E9DDBB5FB}"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83B72CF6-C65F-4E95-BF63-FB94B57871E7}"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70DE909B-B581-4DA5-B378-4524BF45696C}"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23987269-A171-4256-B623-872E5EA34B96}" type="slidenum">
              <a:rPr lang="en-GB"/>
              <a:pPr>
                <a:defRPr/>
              </a:pPr>
              <a:t>‹#›</a:t>
            </a:fld>
            <a:endParaRPr lang="en-GB" dirty="0"/>
          </a:p>
        </p:txBody>
      </p:sp>
    </p:spTree>
  </p:cSld>
  <p:clrMap bg1="dk2" tx1="lt1" bg2="dk1" tx2="lt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hyperlink" Target="mailto:lcolledge@cirencesterkingshill.gloucs.sch.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4"/>
          <p:cNvSpPr txBox="1">
            <a:spLocks noChangeArrowheads="1"/>
          </p:cNvSpPr>
          <p:nvPr/>
        </p:nvSpPr>
        <p:spPr bwMode="auto">
          <a:xfrm>
            <a:off x="755576" y="404664"/>
            <a:ext cx="7488832" cy="2062103"/>
          </a:xfrm>
          <a:prstGeom prst="rect">
            <a:avLst/>
          </a:prstGeom>
          <a:noFill/>
          <a:ln w="9525">
            <a:noFill/>
            <a:miter lim="800000"/>
            <a:headEnd/>
            <a:tailEnd/>
          </a:ln>
        </p:spPr>
        <p:txBody>
          <a:bodyPr wrap="square">
            <a:spAutoFit/>
          </a:bodyPr>
          <a:lstStyle/>
          <a:p>
            <a:pPr>
              <a:spcBef>
                <a:spcPct val="50000"/>
              </a:spcBef>
            </a:pPr>
            <a:r>
              <a:rPr lang="en-GB" sz="3200" b="1" dirty="0">
                <a:solidFill>
                  <a:schemeClr val="accent3">
                    <a:lumMod val="25000"/>
                  </a:schemeClr>
                </a:solidFill>
                <a:latin typeface="Arial" panose="020B0604020202020204" pitchFamily="34" charset="0"/>
                <a:cs typeface="Arial" panose="020B0604020202020204" pitchFamily="34" charset="0"/>
              </a:rPr>
              <a:t>Whitemoor Lakes, Action Centres </a:t>
            </a:r>
          </a:p>
          <a:p>
            <a:pPr>
              <a:spcBef>
                <a:spcPct val="50000"/>
              </a:spcBef>
            </a:pPr>
            <a:r>
              <a:rPr lang="en-GB" sz="3200" b="1" dirty="0">
                <a:solidFill>
                  <a:schemeClr val="accent3">
                    <a:lumMod val="25000"/>
                  </a:schemeClr>
                </a:solidFill>
                <a:latin typeface="Arial" panose="020B0604020202020204" pitchFamily="34" charset="0"/>
                <a:cs typeface="Arial" panose="020B0604020202020204" pitchFamily="34" charset="0"/>
              </a:rPr>
              <a:t>Year 7 Residential</a:t>
            </a:r>
          </a:p>
          <a:p>
            <a:pPr>
              <a:spcBef>
                <a:spcPct val="50000"/>
              </a:spcBef>
            </a:pPr>
            <a:r>
              <a:rPr lang="en-GB" sz="3200" b="1" dirty="0">
                <a:solidFill>
                  <a:schemeClr val="accent3">
                    <a:lumMod val="25000"/>
                  </a:schemeClr>
                </a:solidFill>
                <a:latin typeface="Arial" panose="020B0604020202020204" pitchFamily="34" charset="0"/>
                <a:cs typeface="Arial" panose="020B0604020202020204" pitchFamily="34" charset="0"/>
              </a:rPr>
              <a:t>27</a:t>
            </a:r>
            <a:r>
              <a:rPr lang="en-GB" sz="3200" b="1" baseline="30000" dirty="0">
                <a:solidFill>
                  <a:schemeClr val="accent3">
                    <a:lumMod val="25000"/>
                  </a:schemeClr>
                </a:solidFill>
                <a:latin typeface="Arial" panose="020B0604020202020204" pitchFamily="34" charset="0"/>
                <a:cs typeface="Arial" panose="020B0604020202020204" pitchFamily="34" charset="0"/>
              </a:rPr>
              <a:t>th</a:t>
            </a:r>
            <a:r>
              <a:rPr lang="en-GB" sz="3200" b="1" dirty="0">
                <a:solidFill>
                  <a:schemeClr val="accent3">
                    <a:lumMod val="25000"/>
                  </a:schemeClr>
                </a:solidFill>
                <a:latin typeface="Arial" panose="020B0604020202020204" pitchFamily="34" charset="0"/>
                <a:cs typeface="Arial" panose="020B0604020202020204" pitchFamily="34" charset="0"/>
              </a:rPr>
              <a:t> June – 1</a:t>
            </a:r>
            <a:r>
              <a:rPr lang="en-GB" sz="3200" b="1" baseline="30000" dirty="0">
                <a:solidFill>
                  <a:schemeClr val="accent3">
                    <a:lumMod val="25000"/>
                  </a:schemeClr>
                </a:solidFill>
                <a:latin typeface="Arial" panose="020B0604020202020204" pitchFamily="34" charset="0"/>
                <a:cs typeface="Arial" panose="020B0604020202020204" pitchFamily="34" charset="0"/>
              </a:rPr>
              <a:t>st</a:t>
            </a:r>
            <a:r>
              <a:rPr lang="en-GB" sz="3200" b="1" dirty="0">
                <a:solidFill>
                  <a:schemeClr val="accent3">
                    <a:lumMod val="25000"/>
                  </a:schemeClr>
                </a:solidFill>
                <a:latin typeface="Arial" panose="020B0604020202020204" pitchFamily="34" charset="0"/>
                <a:cs typeface="Arial" panose="020B0604020202020204" pitchFamily="34" charset="0"/>
              </a:rPr>
              <a:t> July 2022</a:t>
            </a:r>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618" b="1"/>
          <a:stretch/>
        </p:blipFill>
        <p:spPr bwMode="auto">
          <a:xfrm>
            <a:off x="-36512" y="2628900"/>
            <a:ext cx="9180512" cy="420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F5F028BE-FCD4-4719-82BA-EF141C2C09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18"/>
    </mc:Choice>
    <mc:Fallback xmlns="">
      <p:transition spd="slow" advTm="12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Activities</a:t>
            </a:r>
          </a:p>
        </p:txBody>
      </p:sp>
      <p:sp>
        <p:nvSpPr>
          <p:cNvPr id="5" name="Rectangle 3"/>
          <p:cNvSpPr txBox="1">
            <a:spLocks noChangeArrowheads="1"/>
          </p:cNvSpPr>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buFontTx/>
              <a:buNone/>
            </a:pPr>
            <a:r>
              <a:rPr lang="en-GB" dirty="0">
                <a:solidFill>
                  <a:srgbClr val="002060"/>
                </a:solidFill>
                <a:latin typeface="Arial" panose="020B0604020202020204" pitchFamily="34" charset="0"/>
                <a:cs typeface="Arial" panose="020B0604020202020204" pitchFamily="34" charset="0"/>
              </a:rPr>
              <a:t>Each group stays with one instructor and one member of staff.</a:t>
            </a:r>
          </a:p>
          <a:p>
            <a:pPr>
              <a:lnSpc>
                <a:spcPct val="90000"/>
              </a:lnSpc>
              <a:buFontTx/>
              <a:buNone/>
            </a:pPr>
            <a:endParaRPr lang="en-GB" dirty="0">
              <a:solidFill>
                <a:srgbClr val="002060"/>
              </a:solidFill>
              <a:latin typeface="Arial" panose="020B0604020202020204" pitchFamily="34" charset="0"/>
              <a:cs typeface="Arial" panose="020B0604020202020204" pitchFamily="34" charset="0"/>
            </a:endParaRPr>
          </a:p>
          <a:p>
            <a:pPr>
              <a:lnSpc>
                <a:spcPct val="90000"/>
              </a:lnSpc>
              <a:buFontTx/>
              <a:buNone/>
            </a:pPr>
            <a:r>
              <a:rPr lang="en-GB" dirty="0">
                <a:solidFill>
                  <a:srgbClr val="002060"/>
                </a:solidFill>
                <a:latin typeface="Arial" panose="020B0604020202020204" pitchFamily="34" charset="0"/>
                <a:cs typeface="Arial" panose="020B0604020202020204" pitchFamily="34" charset="0"/>
              </a:rPr>
              <a:t>Day activities – climbing, canoeing, high ropes, problem solving, archery, raft building, challenge course, abseiling and zip wire.</a:t>
            </a:r>
          </a:p>
          <a:p>
            <a:pPr>
              <a:lnSpc>
                <a:spcPct val="90000"/>
              </a:lnSpc>
              <a:buFontTx/>
              <a:buNone/>
            </a:pPr>
            <a:r>
              <a:rPr lang="en-GB" dirty="0">
                <a:solidFill>
                  <a:srgbClr val="002060"/>
                </a:solidFill>
                <a:latin typeface="Arial" panose="020B0604020202020204" pitchFamily="34" charset="0"/>
                <a:cs typeface="Arial" panose="020B0604020202020204" pitchFamily="34" charset="0"/>
              </a:rPr>
              <a:t>Evening – Wide range of games, campfire</a:t>
            </a:r>
          </a:p>
        </p:txBody>
      </p:sp>
      <p:pic>
        <p:nvPicPr>
          <p:cNvPr id="2" name="Audio 1">
            <a:hlinkClick r:id="" action="ppaction://media"/>
            <a:extLst>
              <a:ext uri="{FF2B5EF4-FFF2-40B4-BE49-F238E27FC236}">
                <a16:creationId xmlns:a16="http://schemas.microsoft.com/office/drawing/2014/main" id="{B42901A4-3EA1-4744-A188-3E52CF44076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0181"/>
    </mc:Choice>
    <mc:Fallback xmlns="">
      <p:transition spd="slow" advTm="50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actioncentres.co.uk/sites/default/files/groups/Whitemoor%20Lakes/Lakes%2020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70838" y="-26028650"/>
            <a:ext cx="7620000" cy="114300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89487"/>
            <a:ext cx="4320480"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663588"/>
            <a:ext cx="3984443"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E55D63FA-17B9-4FA0-BE00-FC5A9BCA92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41426961"/>
      </p:ext>
    </p:extLst>
  </p:cSld>
  <p:clrMapOvr>
    <a:masterClrMapping/>
  </p:clrMapOvr>
  <mc:AlternateContent xmlns:mc="http://schemas.openxmlformats.org/markup-compatibility/2006" xmlns:p14="http://schemas.microsoft.com/office/powerpoint/2010/main">
    <mc:Choice Requires="p14">
      <p:transition spd="slow" p14:dur="2000" advTm="8694"/>
    </mc:Choice>
    <mc:Fallback xmlns="">
      <p:transition spd="slow" advTm="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2"/>
          <p:cNvSpPr>
            <a:spLocks noGrp="1" noChangeArrowheads="1"/>
          </p:cNvSpPr>
          <p:nvPr>
            <p:ph type="title"/>
          </p:nvPr>
        </p:nvSpPr>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Accommodation</a:t>
            </a:r>
          </a:p>
        </p:txBody>
      </p:sp>
      <p:pic>
        <p:nvPicPr>
          <p:cNvPr id="6" name="Picture 8"/>
          <p:cNvPicPr>
            <a:picLocks noChangeAspect="1" noChangeArrowheads="1"/>
          </p:cNvPicPr>
          <p:nvPr/>
        </p:nvPicPr>
        <p:blipFill rotWithShape="1">
          <a:blip r:embed="rId5" cstate="print"/>
          <a:srcRect l="38500" t="47461" r="44336" b="29053"/>
          <a:stretch/>
        </p:blipFill>
        <p:spPr bwMode="auto">
          <a:xfrm>
            <a:off x="4211960" y="1772816"/>
            <a:ext cx="4209698" cy="4320480"/>
          </a:xfrm>
          <a:prstGeom prst="rect">
            <a:avLst/>
          </a:prstGeom>
          <a:noFill/>
          <a:ln w="9525">
            <a:noFill/>
            <a:miter lim="800000"/>
            <a:headEnd/>
            <a:tailEnd/>
          </a:ln>
          <a:effectLst/>
        </p:spPr>
      </p:pic>
      <p:sp>
        <p:nvSpPr>
          <p:cNvPr id="4" name="Rectangle 3"/>
          <p:cNvSpPr txBox="1">
            <a:spLocks noChangeArrowheads="1"/>
          </p:cNvSpPr>
          <p:nvPr/>
        </p:nvSpPr>
        <p:spPr bwMode="auto">
          <a:xfrm>
            <a:off x="323528" y="1556792"/>
            <a:ext cx="3744416" cy="49685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GB" sz="2800" dirty="0">
                <a:solidFill>
                  <a:srgbClr val="002060"/>
                </a:solidFill>
                <a:latin typeface="Arial" panose="020B0604020202020204" pitchFamily="34" charset="0"/>
                <a:cs typeface="Arial" panose="020B0604020202020204" pitchFamily="34" charset="0"/>
              </a:rPr>
              <a:t>Rooms of 4-5</a:t>
            </a:r>
          </a:p>
          <a:p>
            <a:pPr>
              <a:buFontTx/>
              <a:buNone/>
            </a:pPr>
            <a:endParaRPr lang="en-GB" sz="2800" dirty="0">
              <a:solidFill>
                <a:srgbClr val="002060"/>
              </a:solidFill>
              <a:latin typeface="Arial" panose="020B0604020202020204" pitchFamily="34" charset="0"/>
              <a:cs typeface="Arial" panose="020B0604020202020204" pitchFamily="34" charset="0"/>
            </a:endParaRPr>
          </a:p>
          <a:p>
            <a:pPr>
              <a:buFontTx/>
              <a:buNone/>
            </a:pPr>
            <a:r>
              <a:rPr lang="en-GB" sz="2800" dirty="0">
                <a:solidFill>
                  <a:srgbClr val="002060"/>
                </a:solidFill>
                <a:latin typeface="Arial" panose="020B0604020202020204" pitchFamily="34" charset="0"/>
                <a:cs typeface="Arial" panose="020B0604020202020204" pitchFamily="34" charset="0"/>
              </a:rPr>
              <a:t>All ensuite</a:t>
            </a:r>
          </a:p>
          <a:p>
            <a:pPr>
              <a:buFontTx/>
              <a:buNone/>
            </a:pPr>
            <a:endParaRPr lang="en-GB" sz="2800" dirty="0">
              <a:solidFill>
                <a:srgbClr val="002060"/>
              </a:solidFill>
              <a:latin typeface="Arial" panose="020B0604020202020204" pitchFamily="34" charset="0"/>
              <a:cs typeface="Arial" panose="020B0604020202020204" pitchFamily="34" charset="0"/>
            </a:endParaRPr>
          </a:p>
          <a:p>
            <a:pPr>
              <a:buFontTx/>
              <a:buNone/>
            </a:pPr>
            <a:r>
              <a:rPr lang="en-GB" sz="2800" dirty="0">
                <a:solidFill>
                  <a:srgbClr val="002060"/>
                </a:solidFill>
                <a:latin typeface="Arial" panose="020B0604020202020204" pitchFamily="34" charset="0"/>
                <a:cs typeface="Arial" panose="020B0604020202020204" pitchFamily="34" charset="0"/>
              </a:rPr>
              <a:t>Different lodges for boys and girls</a:t>
            </a:r>
          </a:p>
          <a:p>
            <a:pPr>
              <a:buFontTx/>
              <a:buNone/>
            </a:pPr>
            <a:endParaRPr lang="en-GB" sz="2800" dirty="0">
              <a:solidFill>
                <a:srgbClr val="002060"/>
              </a:solidFill>
              <a:latin typeface="Arial" panose="020B0604020202020204" pitchFamily="34" charset="0"/>
              <a:cs typeface="Arial" panose="020B0604020202020204" pitchFamily="34" charset="0"/>
            </a:endParaRPr>
          </a:p>
          <a:p>
            <a:pPr>
              <a:buFontTx/>
              <a:buNone/>
            </a:pPr>
            <a:r>
              <a:rPr lang="en-GB" sz="2800" dirty="0">
                <a:solidFill>
                  <a:srgbClr val="002060"/>
                </a:solidFill>
                <a:latin typeface="Arial" panose="020B0604020202020204" pitchFamily="34" charset="0"/>
                <a:cs typeface="Arial" panose="020B0604020202020204" pitchFamily="34" charset="0"/>
              </a:rPr>
              <a:t>Staff distributed throughout</a:t>
            </a:r>
          </a:p>
          <a:p>
            <a:pPr>
              <a:buFontTx/>
              <a:buNone/>
            </a:pPr>
            <a:endParaRPr lang="en-GB" sz="2800" dirty="0">
              <a:solidFill>
                <a:srgbClr val="002060"/>
              </a:solidFill>
              <a:latin typeface="Comic Sans MS" pitchFamily="66" charset="0"/>
            </a:endParaRPr>
          </a:p>
        </p:txBody>
      </p:sp>
      <p:pic>
        <p:nvPicPr>
          <p:cNvPr id="3" name="Audio 2">
            <a:hlinkClick r:id="" action="ppaction://media"/>
            <a:extLst>
              <a:ext uri="{FF2B5EF4-FFF2-40B4-BE49-F238E27FC236}">
                <a16:creationId xmlns:a16="http://schemas.microsoft.com/office/drawing/2014/main" id="{41EC57D5-1DE6-4A31-92E9-4243E64973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700"/>
    </mc:Choice>
    <mc:Fallback xmlns="">
      <p:transition spd="slow" advTm="30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8250" y="928688"/>
            <a:ext cx="666750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84FEA7A8-C751-48F7-A43A-B76A8B2DD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77747553"/>
      </p:ext>
    </p:extLst>
  </p:cSld>
  <p:clrMapOvr>
    <a:masterClrMapping/>
  </p:clrMapOvr>
  <mc:AlternateContent xmlns:mc="http://schemas.openxmlformats.org/markup-compatibility/2006" xmlns:p14="http://schemas.microsoft.com/office/powerpoint/2010/main">
    <mc:Choice Requires="p14">
      <p:transition spd="slow" p14:dur="2000" advTm="11922"/>
    </mc:Choice>
    <mc:Fallback xmlns="">
      <p:transition spd="slow" advTm="1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6096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Food</a:t>
            </a:r>
          </a:p>
        </p:txBody>
      </p:sp>
      <p:sp>
        <p:nvSpPr>
          <p:cNvPr id="3" name="Rectangle 5"/>
          <p:cNvSpPr txBox="1">
            <a:spLocks noChangeArrowheads="1"/>
          </p:cNvSpPr>
          <p:nvPr/>
        </p:nvSpPr>
        <p:spPr>
          <a:xfrm>
            <a:off x="611560" y="1988840"/>
            <a:ext cx="7990656"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pPr>
            <a:r>
              <a:rPr lang="en-GB" dirty="0">
                <a:solidFill>
                  <a:srgbClr val="002060"/>
                </a:solidFill>
                <a:latin typeface="Arial" panose="020B0604020202020204" pitchFamily="34" charset="0"/>
                <a:cs typeface="Arial" panose="020B0604020202020204" pitchFamily="34" charset="0"/>
              </a:rPr>
              <a:t>Packed lunch and evening meal on day one.</a:t>
            </a:r>
          </a:p>
          <a:p>
            <a:pPr eaLnBrk="1" hangingPunct="1">
              <a:lnSpc>
                <a:spcPct val="90000"/>
              </a:lnSpc>
              <a:buFontTx/>
              <a:buNone/>
            </a:pPr>
            <a:r>
              <a:rPr lang="en-GB" dirty="0">
                <a:solidFill>
                  <a:srgbClr val="002060"/>
                </a:solidFill>
                <a:latin typeface="Arial" panose="020B0604020202020204" pitchFamily="34" charset="0"/>
                <a:cs typeface="Arial" panose="020B0604020202020204" pitchFamily="34" charset="0"/>
              </a:rPr>
              <a:t>Breakfast, lunch, dinner and tuck-shop visit on day two.</a:t>
            </a:r>
          </a:p>
          <a:p>
            <a:pPr eaLnBrk="1" hangingPunct="1">
              <a:lnSpc>
                <a:spcPct val="90000"/>
              </a:lnSpc>
              <a:buFontTx/>
              <a:buNone/>
            </a:pPr>
            <a:r>
              <a:rPr lang="en-GB" dirty="0">
                <a:solidFill>
                  <a:srgbClr val="002060"/>
                </a:solidFill>
                <a:latin typeface="Arial" panose="020B0604020202020204" pitchFamily="34" charset="0"/>
                <a:cs typeface="Arial" panose="020B0604020202020204" pitchFamily="34" charset="0"/>
              </a:rPr>
              <a:t>Breakfast and lunch on day three.</a:t>
            </a:r>
          </a:p>
          <a:p>
            <a:pPr eaLnBrk="1" hangingPunct="1">
              <a:lnSpc>
                <a:spcPct val="90000"/>
              </a:lnSpc>
              <a:buFontTx/>
              <a:buNone/>
            </a:pPr>
            <a:r>
              <a:rPr lang="en-GB" dirty="0">
                <a:solidFill>
                  <a:srgbClr val="002060"/>
                </a:solidFill>
                <a:latin typeface="Arial" panose="020B0604020202020204" pitchFamily="34" charset="0"/>
                <a:cs typeface="Arial" panose="020B0604020202020204" pitchFamily="34" charset="0"/>
              </a:rPr>
              <a:t>Students need their own water bottle</a:t>
            </a:r>
          </a:p>
          <a:p>
            <a:pPr eaLnBrk="1" hangingPunct="1">
              <a:lnSpc>
                <a:spcPct val="90000"/>
              </a:lnSpc>
              <a:buFontTx/>
              <a:buNone/>
            </a:pPr>
            <a:endParaRPr lang="en-GB" dirty="0">
              <a:solidFill>
                <a:srgbClr val="002060"/>
              </a:solidFill>
              <a:latin typeface="Arial" panose="020B0604020202020204" pitchFamily="34" charset="0"/>
              <a:cs typeface="Arial" panose="020B0604020202020204" pitchFamily="34" charset="0"/>
            </a:endParaRPr>
          </a:p>
          <a:p>
            <a:pPr eaLnBrk="1" hangingPunct="1">
              <a:lnSpc>
                <a:spcPct val="90000"/>
              </a:lnSpc>
              <a:buFontTx/>
              <a:buNone/>
            </a:pPr>
            <a:r>
              <a:rPr lang="en-GB" dirty="0">
                <a:solidFill>
                  <a:srgbClr val="002060"/>
                </a:solidFill>
                <a:latin typeface="Arial" panose="020B0604020202020204" pitchFamily="34" charset="0"/>
                <a:cs typeface="Arial" panose="020B0604020202020204" pitchFamily="34" charset="0"/>
              </a:rPr>
              <a:t>Meals are nutritious and well balanced.</a:t>
            </a:r>
          </a:p>
          <a:p>
            <a:pPr eaLnBrk="1" hangingPunct="1">
              <a:lnSpc>
                <a:spcPct val="90000"/>
              </a:lnSpc>
              <a:buFontTx/>
              <a:buNone/>
            </a:pPr>
            <a:endParaRPr lang="en-GB" dirty="0">
              <a:latin typeface="Comic Sans MS" pitchFamily="66" charset="0"/>
            </a:endParaRPr>
          </a:p>
        </p:txBody>
      </p:sp>
      <p:pic>
        <p:nvPicPr>
          <p:cNvPr id="6" name="Audio 5">
            <a:hlinkClick r:id="" action="ppaction://media"/>
            <a:extLst>
              <a:ext uri="{FF2B5EF4-FFF2-40B4-BE49-F238E27FC236}">
                <a16:creationId xmlns:a16="http://schemas.microsoft.com/office/drawing/2014/main" id="{CD5DA3D6-06EB-4CA4-9BC4-4D773B204B3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686421233"/>
      </p:ext>
    </p:extLst>
  </p:cSld>
  <p:clrMapOvr>
    <a:masterClrMapping/>
  </p:clrMapOvr>
  <mc:AlternateContent xmlns:mc="http://schemas.openxmlformats.org/markup-compatibility/2006" xmlns:p14="http://schemas.microsoft.com/office/powerpoint/2010/main">
    <mc:Choice Requires="p14">
      <p:transition spd="slow" p14:dur="2000" advTm="36975"/>
    </mc:Choice>
    <mc:Fallback xmlns="">
      <p:transition spd="slow" advTm="3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Equipment List</a:t>
            </a:r>
          </a:p>
        </p:txBody>
      </p:sp>
      <p:sp>
        <p:nvSpPr>
          <p:cNvPr id="31746" name="Rectangle 5"/>
          <p:cNvSpPr>
            <a:spLocks noGrp="1" noChangeArrowheads="1"/>
          </p:cNvSpPr>
          <p:nvPr>
            <p:ph type="body" idx="1"/>
          </p:nvPr>
        </p:nvSpPr>
        <p:spPr>
          <a:xfrm>
            <a:off x="611560" y="1988840"/>
            <a:ext cx="7990656" cy="4114800"/>
          </a:xfrm>
        </p:spPr>
        <p:txBody>
          <a:bodyPr/>
          <a:lstStyle/>
          <a:p>
            <a:pPr eaLnBrk="1" hangingPunct="1">
              <a:lnSpc>
                <a:spcPct val="90000"/>
              </a:lnSpc>
              <a:buFontTx/>
              <a:buNone/>
            </a:pPr>
            <a:r>
              <a:rPr lang="en-GB" sz="2400" dirty="0">
                <a:solidFill>
                  <a:srgbClr val="002060"/>
                </a:solidFill>
                <a:latin typeface="Arial" panose="020B0604020202020204" pitchFamily="34" charset="0"/>
                <a:cs typeface="Arial" panose="020B0604020202020204" pitchFamily="34" charset="0"/>
              </a:rPr>
              <a:t>Bedding is provided</a:t>
            </a:r>
          </a:p>
          <a:p>
            <a:pPr eaLnBrk="1" hangingPunct="1">
              <a:lnSpc>
                <a:spcPct val="90000"/>
              </a:lnSpc>
              <a:buFontTx/>
              <a:buNone/>
            </a:pPr>
            <a:r>
              <a:rPr lang="en-GB" sz="2400" dirty="0">
                <a:solidFill>
                  <a:srgbClr val="002060"/>
                </a:solidFill>
                <a:latin typeface="Arial" panose="020B0604020202020204" pitchFamily="34" charset="0"/>
                <a:cs typeface="Arial" panose="020B0604020202020204" pitchFamily="34" charset="0"/>
              </a:rPr>
              <a:t>Something other than jeans for activities</a:t>
            </a:r>
          </a:p>
          <a:p>
            <a:pPr eaLnBrk="1" hangingPunct="1">
              <a:lnSpc>
                <a:spcPct val="90000"/>
              </a:lnSpc>
              <a:buFontTx/>
              <a:buNone/>
            </a:pPr>
            <a:r>
              <a:rPr lang="en-GB" sz="2400" dirty="0">
                <a:solidFill>
                  <a:srgbClr val="002060"/>
                </a:solidFill>
                <a:latin typeface="Arial" panose="020B0604020202020204" pitchFamily="34" charset="0"/>
                <a:cs typeface="Arial" panose="020B0604020202020204" pitchFamily="34" charset="0"/>
              </a:rPr>
              <a:t>Long trousers and sleeves needed for many activities</a:t>
            </a:r>
          </a:p>
          <a:p>
            <a:pPr eaLnBrk="1" hangingPunct="1">
              <a:lnSpc>
                <a:spcPct val="90000"/>
              </a:lnSpc>
              <a:buFontTx/>
              <a:buNone/>
            </a:pPr>
            <a:r>
              <a:rPr lang="en-GB" sz="2400" dirty="0">
                <a:solidFill>
                  <a:srgbClr val="002060"/>
                </a:solidFill>
                <a:latin typeface="Arial" panose="020B0604020202020204" pitchFamily="34" charset="0"/>
                <a:cs typeface="Arial" panose="020B0604020202020204" pitchFamily="34" charset="0"/>
              </a:rPr>
              <a:t>Waterproofs and sunscreen</a:t>
            </a:r>
          </a:p>
          <a:p>
            <a:pPr eaLnBrk="1" hangingPunct="1">
              <a:lnSpc>
                <a:spcPct val="90000"/>
              </a:lnSpc>
              <a:buFontTx/>
              <a:buNone/>
            </a:pPr>
            <a:r>
              <a:rPr lang="en-GB" sz="2400" dirty="0">
                <a:solidFill>
                  <a:srgbClr val="002060"/>
                </a:solidFill>
                <a:latin typeface="Arial" panose="020B0604020202020204" pitchFamily="34" charset="0"/>
                <a:cs typeface="Arial" panose="020B0604020202020204" pitchFamily="34" charset="0"/>
              </a:rPr>
              <a:t>A Plastic bag (bin bag) for muddy and wet clothes</a:t>
            </a:r>
          </a:p>
          <a:p>
            <a:pPr eaLnBrk="1" hangingPunct="1">
              <a:lnSpc>
                <a:spcPct val="90000"/>
              </a:lnSpc>
              <a:buFontTx/>
              <a:buNone/>
            </a:pPr>
            <a:r>
              <a:rPr lang="en-GB" sz="2400" dirty="0">
                <a:solidFill>
                  <a:srgbClr val="002060"/>
                </a:solidFill>
                <a:latin typeface="Arial" panose="020B0604020202020204" pitchFamily="34" charset="0"/>
                <a:cs typeface="Arial" panose="020B0604020202020204" pitchFamily="34" charset="0"/>
              </a:rPr>
              <a:t>Please no tight leggings unless with shorts on top</a:t>
            </a:r>
          </a:p>
          <a:p>
            <a:pPr eaLnBrk="1" hangingPunct="1">
              <a:lnSpc>
                <a:spcPct val="90000"/>
              </a:lnSpc>
              <a:buFontTx/>
              <a:buNone/>
            </a:pPr>
            <a:r>
              <a:rPr lang="en-GB" sz="2400" dirty="0">
                <a:solidFill>
                  <a:srgbClr val="002060"/>
                </a:solidFill>
                <a:latin typeface="Arial" panose="020B0604020202020204" pitchFamily="34" charset="0"/>
                <a:cs typeface="Arial" panose="020B0604020202020204" pitchFamily="34" charset="0"/>
              </a:rPr>
              <a:t>A pair of trainers that are really old is always a good idea!</a:t>
            </a:r>
          </a:p>
          <a:p>
            <a:pPr eaLnBrk="1" hangingPunct="1">
              <a:lnSpc>
                <a:spcPct val="90000"/>
              </a:lnSpc>
              <a:buFontTx/>
              <a:buNone/>
            </a:pPr>
            <a:endParaRPr lang="en-GB" dirty="0">
              <a:solidFill>
                <a:srgbClr val="002060"/>
              </a:solidFill>
              <a:latin typeface="Comic Sans MS" pitchFamily="66" charset="0"/>
            </a:endParaRPr>
          </a:p>
          <a:p>
            <a:pPr eaLnBrk="1" hangingPunct="1">
              <a:lnSpc>
                <a:spcPct val="90000"/>
              </a:lnSpc>
              <a:buFontTx/>
              <a:buNone/>
            </a:pPr>
            <a:endParaRPr lang="en-GB" dirty="0">
              <a:latin typeface="Comic Sans MS" pitchFamily="66" charset="0"/>
            </a:endParaRPr>
          </a:p>
        </p:txBody>
      </p:sp>
      <p:pic>
        <p:nvPicPr>
          <p:cNvPr id="4" name="Audio 3">
            <a:hlinkClick r:id="" action="ppaction://media"/>
            <a:extLst>
              <a:ext uri="{FF2B5EF4-FFF2-40B4-BE49-F238E27FC236}">
                <a16:creationId xmlns:a16="http://schemas.microsoft.com/office/drawing/2014/main" id="{889B8267-09B4-4E80-8E2A-4F3DFF72251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0693"/>
    </mc:Choice>
    <mc:Fallback xmlns="">
      <p:transition spd="slow" advTm="110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4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74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Medication</a:t>
            </a:r>
          </a:p>
        </p:txBody>
      </p:sp>
      <p:sp>
        <p:nvSpPr>
          <p:cNvPr id="32770" name="Rectangle 3"/>
          <p:cNvSpPr>
            <a:spLocks noGrp="1" noChangeArrowheads="1"/>
          </p:cNvSpPr>
          <p:nvPr>
            <p:ph type="body" idx="1"/>
          </p:nvPr>
        </p:nvSpPr>
        <p:spPr>
          <a:xfrm>
            <a:off x="685800" y="1628775"/>
            <a:ext cx="7772400" cy="4467225"/>
          </a:xfrm>
        </p:spPr>
        <p:txBody>
          <a:bodyPr/>
          <a:lstStyle/>
          <a:p>
            <a:pPr eaLnBrk="1" hangingPunct="1">
              <a:buFontTx/>
              <a:buNone/>
            </a:pPr>
            <a:r>
              <a:rPr lang="en-GB" sz="2600" dirty="0">
                <a:solidFill>
                  <a:srgbClr val="002060"/>
                </a:solidFill>
                <a:latin typeface="Arial" panose="020B0604020202020204" pitchFamily="34" charset="0"/>
                <a:cs typeface="Arial" panose="020B0604020202020204" pitchFamily="34" charset="0"/>
              </a:rPr>
              <a:t>Students who need them must carry inhalers.</a:t>
            </a:r>
          </a:p>
          <a:p>
            <a:pPr eaLnBrk="1" hangingPunct="1">
              <a:buFontTx/>
              <a:buNone/>
            </a:pPr>
            <a:r>
              <a:rPr lang="en-GB" sz="2600" dirty="0">
                <a:solidFill>
                  <a:srgbClr val="002060"/>
                </a:solidFill>
                <a:latin typeface="Arial" panose="020B0604020202020204" pitchFamily="34" charset="0"/>
                <a:cs typeface="Arial" panose="020B0604020202020204" pitchFamily="34" charset="0"/>
              </a:rPr>
              <a:t>Students who take medication should label it with clear instructions as to when and how much to take and give it to their tutor unless they have arranged otherwise with me.</a:t>
            </a:r>
          </a:p>
          <a:p>
            <a:pPr eaLnBrk="1" hangingPunct="1">
              <a:buFontTx/>
              <a:buNone/>
            </a:pPr>
            <a:r>
              <a:rPr lang="en-GB" sz="2600" dirty="0">
                <a:solidFill>
                  <a:srgbClr val="002060"/>
                </a:solidFill>
                <a:latin typeface="Arial" panose="020B0604020202020204" pitchFamily="34" charset="0"/>
                <a:cs typeface="Arial" panose="020B0604020202020204" pitchFamily="34" charset="0"/>
              </a:rPr>
              <a:t>For any pupils with health plans lodged in school, all staff on the trip will be made aware of their needs.</a:t>
            </a:r>
          </a:p>
          <a:p>
            <a:pPr eaLnBrk="1" hangingPunct="1">
              <a:buFontTx/>
              <a:buNone/>
            </a:pPr>
            <a:r>
              <a:rPr lang="en-GB" sz="2600" dirty="0">
                <a:solidFill>
                  <a:srgbClr val="002060"/>
                </a:solidFill>
                <a:latin typeface="Arial" panose="020B0604020202020204" pitchFamily="34" charset="0"/>
                <a:cs typeface="Arial" panose="020B0604020202020204" pitchFamily="34" charset="0"/>
              </a:rPr>
              <a:t>Please speak to your child’s tutor if you have any concerns. </a:t>
            </a:r>
          </a:p>
          <a:p>
            <a:pPr eaLnBrk="1" hangingPunct="1">
              <a:buFontTx/>
              <a:buNone/>
            </a:pPr>
            <a:endParaRPr lang="en-GB" sz="2400" dirty="0">
              <a:latin typeface="Comic Sans MS" pitchFamily="66" charset="0"/>
            </a:endParaRPr>
          </a:p>
        </p:txBody>
      </p:sp>
      <p:pic>
        <p:nvPicPr>
          <p:cNvPr id="2" name="Audio 1">
            <a:hlinkClick r:id="" action="ppaction://media"/>
            <a:extLst>
              <a:ext uri="{FF2B5EF4-FFF2-40B4-BE49-F238E27FC236}">
                <a16:creationId xmlns:a16="http://schemas.microsoft.com/office/drawing/2014/main" id="{9B49D595-7047-49CF-9551-687811F8AE7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625"/>
    </mc:Choice>
    <mc:Fallback xmlns="">
      <p:transition spd="slow" advTm="29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2770">
                                            <p:txEl>
                                              <p:pRg st="0" end="0"/>
                                            </p:txEl>
                                          </p:spTgt>
                                        </p:tgtEl>
                                        <p:attrNameLst>
                                          <p:attrName>style.visibility</p:attrName>
                                        </p:attrNameLst>
                                      </p:cBhvr>
                                      <p:to>
                                        <p:strVal val="visible"/>
                                      </p:to>
                                    </p:set>
                                    <p:animEffect transition="in" filter="fade">
                                      <p:cBhvr>
                                        <p:cTn id="11" dur="500"/>
                                        <p:tgtEl>
                                          <p:spTgt spid="3277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2770">
                                            <p:txEl>
                                              <p:pRg st="1" end="1"/>
                                            </p:txEl>
                                          </p:spTgt>
                                        </p:tgtEl>
                                        <p:attrNameLst>
                                          <p:attrName>style.visibility</p:attrName>
                                        </p:attrNameLst>
                                      </p:cBhvr>
                                      <p:to>
                                        <p:strVal val="visible"/>
                                      </p:to>
                                    </p:set>
                                    <p:animEffect transition="in" filter="fade">
                                      <p:cBhvr>
                                        <p:cTn id="16" dur="500"/>
                                        <p:tgtEl>
                                          <p:spTgt spid="3277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770">
                                            <p:txEl>
                                              <p:pRg st="2" end="2"/>
                                            </p:txEl>
                                          </p:spTgt>
                                        </p:tgtEl>
                                        <p:attrNameLst>
                                          <p:attrName>style.visibility</p:attrName>
                                        </p:attrNameLst>
                                      </p:cBhvr>
                                      <p:to>
                                        <p:strVal val="visible"/>
                                      </p:to>
                                    </p:set>
                                    <p:animEffect transition="in" filter="fade">
                                      <p:cBhvr>
                                        <p:cTn id="21" dur="500"/>
                                        <p:tgtEl>
                                          <p:spTgt spid="3277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770">
                                            <p:txEl>
                                              <p:pRg st="3" end="3"/>
                                            </p:txEl>
                                          </p:spTgt>
                                        </p:tgtEl>
                                        <p:attrNameLst>
                                          <p:attrName>style.visibility</p:attrName>
                                        </p:attrNameLst>
                                      </p:cBhvr>
                                      <p:to>
                                        <p:strVal val="visible"/>
                                      </p:to>
                                    </p:set>
                                    <p:animEffect transition="in" filter="fade">
                                      <p:cBhvr>
                                        <p:cTn id="26" dur="500"/>
                                        <p:tgtEl>
                                          <p:spTgt spid="327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Not To Take</a:t>
            </a:r>
          </a:p>
        </p:txBody>
      </p:sp>
      <p:sp>
        <p:nvSpPr>
          <p:cNvPr id="33794" name="Rectangle 3"/>
          <p:cNvSpPr>
            <a:spLocks noGrp="1" noChangeArrowheads="1"/>
          </p:cNvSpPr>
          <p:nvPr>
            <p:ph type="body" idx="1"/>
          </p:nvPr>
        </p:nvSpPr>
        <p:spPr>
          <a:xfrm>
            <a:off x="685800" y="1628775"/>
            <a:ext cx="7772400" cy="4896569"/>
          </a:xfrm>
        </p:spPr>
        <p:txBody>
          <a:bodyPr/>
          <a:lstStyle/>
          <a:p>
            <a:pPr eaLnBrk="1" hangingPunct="1">
              <a:lnSpc>
                <a:spcPct val="90000"/>
              </a:lnSpc>
              <a:buFontTx/>
              <a:buNone/>
            </a:pPr>
            <a:r>
              <a:rPr lang="en-GB" sz="2400" dirty="0">
                <a:solidFill>
                  <a:srgbClr val="002060"/>
                </a:solidFill>
                <a:latin typeface="Arial" panose="020B0604020202020204" pitchFamily="34" charset="0"/>
                <a:cs typeface="Arial" panose="020B0604020202020204" pitchFamily="34" charset="0"/>
              </a:rPr>
              <a:t>No mobile phones. You will be given details of how to contact the centre in an emergency and there is a pay phone if your child really needs to hear your voice. </a:t>
            </a:r>
          </a:p>
          <a:p>
            <a:pPr eaLnBrk="1" hangingPunct="1">
              <a:lnSpc>
                <a:spcPct val="90000"/>
              </a:lnSpc>
              <a:buFontTx/>
              <a:buNone/>
            </a:pPr>
            <a:endParaRPr lang="en-GB" sz="2400" dirty="0">
              <a:solidFill>
                <a:srgbClr val="002060"/>
              </a:solidFill>
              <a:latin typeface="Arial" panose="020B0604020202020204" pitchFamily="34" charset="0"/>
              <a:cs typeface="Arial" panose="020B0604020202020204" pitchFamily="34" charset="0"/>
            </a:endParaRPr>
          </a:p>
          <a:p>
            <a:pPr eaLnBrk="1" hangingPunct="1">
              <a:lnSpc>
                <a:spcPct val="90000"/>
              </a:lnSpc>
              <a:buFontTx/>
              <a:buNone/>
            </a:pPr>
            <a:r>
              <a:rPr lang="en-GB" sz="2400" dirty="0">
                <a:solidFill>
                  <a:srgbClr val="002060"/>
                </a:solidFill>
                <a:latin typeface="Arial" panose="020B0604020202020204" pitchFamily="34" charset="0"/>
                <a:cs typeface="Arial" panose="020B0604020202020204" pitchFamily="34" charset="0"/>
              </a:rPr>
              <a:t>No electronics or mobile phones, we cannot take responsibility if they are lost. </a:t>
            </a:r>
          </a:p>
          <a:p>
            <a:pPr eaLnBrk="1" hangingPunct="1">
              <a:lnSpc>
                <a:spcPct val="90000"/>
              </a:lnSpc>
              <a:buFontTx/>
              <a:buNone/>
            </a:pPr>
            <a:endParaRPr lang="en-GB" sz="2400" dirty="0">
              <a:solidFill>
                <a:srgbClr val="002060"/>
              </a:solidFill>
              <a:latin typeface="Arial" panose="020B0604020202020204" pitchFamily="34" charset="0"/>
              <a:cs typeface="Arial" panose="020B0604020202020204" pitchFamily="34" charset="0"/>
            </a:endParaRPr>
          </a:p>
          <a:p>
            <a:pPr eaLnBrk="1" hangingPunct="1">
              <a:lnSpc>
                <a:spcPct val="90000"/>
              </a:lnSpc>
              <a:buFontTx/>
              <a:buNone/>
            </a:pPr>
            <a:r>
              <a:rPr lang="en-GB" sz="2400" dirty="0">
                <a:solidFill>
                  <a:srgbClr val="002060"/>
                </a:solidFill>
                <a:latin typeface="Arial" panose="020B0604020202020204" pitchFamily="34" charset="0"/>
                <a:cs typeface="Arial" panose="020B0604020202020204" pitchFamily="34" charset="0"/>
              </a:rPr>
              <a:t>Money for phone and tuck-shop, £2-3 maximum.</a:t>
            </a:r>
          </a:p>
          <a:p>
            <a:pPr eaLnBrk="1" hangingPunct="1">
              <a:lnSpc>
                <a:spcPct val="90000"/>
              </a:lnSpc>
              <a:buFontTx/>
              <a:buNone/>
            </a:pPr>
            <a:endParaRPr lang="en-GB" sz="2400" dirty="0">
              <a:solidFill>
                <a:srgbClr val="002060"/>
              </a:solidFill>
              <a:latin typeface="Comic Sans MS" pitchFamily="66" charset="0"/>
              <a:cs typeface="Times New Roman" pitchFamily="18" charset="0"/>
            </a:endParaRPr>
          </a:p>
        </p:txBody>
      </p:sp>
      <p:pic>
        <p:nvPicPr>
          <p:cNvPr id="3" name="Audio 2">
            <a:hlinkClick r:id="" action="ppaction://media"/>
            <a:extLst>
              <a:ext uri="{FF2B5EF4-FFF2-40B4-BE49-F238E27FC236}">
                <a16:creationId xmlns:a16="http://schemas.microsoft.com/office/drawing/2014/main" id="{E9851D8E-C85B-4BBA-A0CA-CEA716D7C66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8311"/>
    </mc:Choice>
    <mc:Fallback xmlns="">
      <p:transition spd="slow" advTm="68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3794">
                                            <p:txEl>
                                              <p:pRg st="0" end="0"/>
                                            </p:txEl>
                                          </p:spTgt>
                                        </p:tgtEl>
                                        <p:attrNameLst>
                                          <p:attrName>style.visibility</p:attrName>
                                        </p:attrNameLst>
                                      </p:cBhvr>
                                      <p:to>
                                        <p:strVal val="visible"/>
                                      </p:to>
                                    </p:set>
                                    <p:animEffect transition="in" filter="fade">
                                      <p:cBhvr>
                                        <p:cTn id="11" dur="500"/>
                                        <p:tgtEl>
                                          <p:spTgt spid="3379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3794">
                                            <p:txEl>
                                              <p:pRg st="2" end="2"/>
                                            </p:txEl>
                                          </p:spTgt>
                                        </p:tgtEl>
                                        <p:attrNameLst>
                                          <p:attrName>style.visibility</p:attrName>
                                        </p:attrNameLst>
                                      </p:cBhvr>
                                      <p:to>
                                        <p:strVal val="visible"/>
                                      </p:to>
                                    </p:set>
                                    <p:animEffect transition="in" filter="fade">
                                      <p:cBhvr>
                                        <p:cTn id="16" dur="500"/>
                                        <p:tgtEl>
                                          <p:spTgt spid="3379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794">
                                            <p:txEl>
                                              <p:pRg st="4" end="4"/>
                                            </p:txEl>
                                          </p:spTgt>
                                        </p:tgtEl>
                                        <p:attrNameLst>
                                          <p:attrName>style.visibility</p:attrName>
                                        </p:attrNameLst>
                                      </p:cBhvr>
                                      <p:to>
                                        <p:strVal val="visible"/>
                                      </p:to>
                                    </p:set>
                                    <p:animEffect transition="in" filter="fade">
                                      <p:cBhvr>
                                        <p:cTn id="21" dur="500"/>
                                        <p:tgtEl>
                                          <p:spTgt spid="337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Standard of behaviour</a:t>
            </a:r>
          </a:p>
        </p:txBody>
      </p:sp>
      <p:sp>
        <p:nvSpPr>
          <p:cNvPr id="30722" name="Rectangle 3"/>
          <p:cNvSpPr>
            <a:spLocks noGrp="1" noChangeArrowheads="1"/>
          </p:cNvSpPr>
          <p:nvPr>
            <p:ph type="body" idx="1"/>
          </p:nvPr>
        </p:nvSpPr>
        <p:spPr>
          <a:xfrm>
            <a:off x="611560" y="1988840"/>
            <a:ext cx="7916416" cy="4114800"/>
          </a:xfrm>
        </p:spPr>
        <p:txBody>
          <a:bodyPr/>
          <a:lstStyle/>
          <a:p>
            <a:pPr eaLnBrk="1" hangingPunct="1">
              <a:buFontTx/>
              <a:buNone/>
            </a:pPr>
            <a:r>
              <a:rPr lang="en-GB" dirty="0">
                <a:solidFill>
                  <a:srgbClr val="002060"/>
                </a:solidFill>
                <a:latin typeface="Arial" panose="020B0604020202020204" pitchFamily="34" charset="0"/>
                <a:cs typeface="Arial" panose="020B0604020202020204" pitchFamily="34" charset="0"/>
              </a:rPr>
              <a:t>Primary concern is everyone’s safety</a:t>
            </a:r>
          </a:p>
          <a:p>
            <a:pPr eaLnBrk="1" hangingPunct="1">
              <a:buFontTx/>
              <a:buNone/>
            </a:pPr>
            <a:endParaRPr lang="en-GB" dirty="0">
              <a:solidFill>
                <a:srgbClr val="002060"/>
              </a:solidFill>
              <a:latin typeface="Arial" panose="020B0604020202020204" pitchFamily="34" charset="0"/>
              <a:cs typeface="Arial" panose="020B0604020202020204" pitchFamily="34" charset="0"/>
            </a:endParaRPr>
          </a:p>
          <a:p>
            <a:pPr eaLnBrk="1" hangingPunct="1">
              <a:buFontTx/>
              <a:buNone/>
            </a:pPr>
            <a:r>
              <a:rPr lang="en-GB" dirty="0">
                <a:solidFill>
                  <a:srgbClr val="002060"/>
                </a:solidFill>
                <a:latin typeface="Arial" panose="020B0604020202020204" pitchFamily="34" charset="0"/>
                <a:cs typeface="Arial" panose="020B0604020202020204" pitchFamily="34" charset="0"/>
              </a:rPr>
              <a:t>Follow instructions of </a:t>
            </a:r>
            <a:r>
              <a:rPr lang="en-GB" dirty="0" err="1">
                <a:solidFill>
                  <a:srgbClr val="002060"/>
                </a:solidFill>
                <a:latin typeface="Arial" panose="020B0604020202020204" pitchFamily="34" charset="0"/>
                <a:cs typeface="Arial" panose="020B0604020202020204" pitchFamily="34" charset="0"/>
              </a:rPr>
              <a:t>Whitemoor</a:t>
            </a:r>
            <a:r>
              <a:rPr lang="en-GB" dirty="0">
                <a:solidFill>
                  <a:srgbClr val="002060"/>
                </a:solidFill>
                <a:latin typeface="Arial" panose="020B0604020202020204" pitchFamily="34" charset="0"/>
                <a:cs typeface="Arial" panose="020B0604020202020204" pitchFamily="34" charset="0"/>
              </a:rPr>
              <a:t> Lakes staff </a:t>
            </a:r>
          </a:p>
          <a:p>
            <a:pPr eaLnBrk="1" hangingPunct="1">
              <a:buFontTx/>
              <a:buNone/>
            </a:pPr>
            <a:endParaRPr lang="en-GB" dirty="0">
              <a:solidFill>
                <a:srgbClr val="002060"/>
              </a:solidFill>
              <a:latin typeface="Arial" panose="020B0604020202020204" pitchFamily="34" charset="0"/>
              <a:cs typeface="Arial" panose="020B0604020202020204" pitchFamily="34" charset="0"/>
            </a:endParaRPr>
          </a:p>
          <a:p>
            <a:pPr eaLnBrk="1" hangingPunct="1">
              <a:buFontTx/>
              <a:buNone/>
            </a:pPr>
            <a:r>
              <a:rPr lang="en-GB" dirty="0">
                <a:solidFill>
                  <a:srgbClr val="002060"/>
                </a:solidFill>
                <a:latin typeface="Arial" panose="020B0604020202020204" pitchFamily="34" charset="0"/>
                <a:cs typeface="Arial" panose="020B0604020202020204" pitchFamily="34" charset="0"/>
              </a:rPr>
              <a:t>Courtesy and politeness</a:t>
            </a:r>
          </a:p>
        </p:txBody>
      </p:sp>
      <p:pic>
        <p:nvPicPr>
          <p:cNvPr id="2" name="Audio 1">
            <a:hlinkClick r:id="" action="ppaction://media"/>
            <a:extLst>
              <a:ext uri="{FF2B5EF4-FFF2-40B4-BE49-F238E27FC236}">
                <a16:creationId xmlns:a16="http://schemas.microsoft.com/office/drawing/2014/main" id="{323343C2-692A-43CD-9266-36C378814EC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343"/>
    </mc:Choice>
    <mc:Fallback xmlns="">
      <p:transition spd="slow" advTm="1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722">
                                            <p:txEl>
                                              <p:pRg st="0" end="0"/>
                                            </p:txEl>
                                          </p:spTgt>
                                        </p:tgtEl>
                                        <p:attrNameLst>
                                          <p:attrName>style.visibility</p:attrName>
                                        </p:attrNameLst>
                                      </p:cBhvr>
                                      <p:to>
                                        <p:strVal val="visible"/>
                                      </p:to>
                                    </p:set>
                                    <p:animEffect transition="in" filter="fade">
                                      <p:cBhvr>
                                        <p:cTn id="11" dur="500"/>
                                        <p:tgtEl>
                                          <p:spTgt spid="3072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22">
                                            <p:txEl>
                                              <p:pRg st="2" end="2"/>
                                            </p:txEl>
                                          </p:spTgt>
                                        </p:tgtEl>
                                        <p:attrNameLst>
                                          <p:attrName>style.visibility</p:attrName>
                                        </p:attrNameLst>
                                      </p:cBhvr>
                                      <p:to>
                                        <p:strVal val="visible"/>
                                      </p:to>
                                    </p:set>
                                    <p:animEffect transition="in" filter="fade">
                                      <p:cBhvr>
                                        <p:cTn id="16" dur="500"/>
                                        <p:tgtEl>
                                          <p:spTgt spid="3072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22">
                                            <p:txEl>
                                              <p:pRg st="4" end="4"/>
                                            </p:txEl>
                                          </p:spTgt>
                                        </p:tgtEl>
                                        <p:attrNameLst>
                                          <p:attrName>style.visibility</p:attrName>
                                        </p:attrNameLst>
                                      </p:cBhvr>
                                      <p:to>
                                        <p:strVal val="visible"/>
                                      </p:to>
                                    </p:set>
                                    <p:animEffect transition="in" filter="fade">
                                      <p:cBhvr>
                                        <p:cTn id="21" dur="500"/>
                                        <p:tgtEl>
                                          <p:spTgt spid="307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Security</a:t>
            </a:r>
          </a:p>
        </p:txBody>
      </p:sp>
      <p:sp>
        <p:nvSpPr>
          <p:cNvPr id="26626" name="Rectangle 3"/>
          <p:cNvSpPr>
            <a:spLocks noGrp="1" noChangeArrowheads="1"/>
          </p:cNvSpPr>
          <p:nvPr>
            <p:ph type="body" idx="1"/>
          </p:nvPr>
        </p:nvSpPr>
        <p:spPr>
          <a:xfrm>
            <a:off x="685800" y="1628775"/>
            <a:ext cx="7772400" cy="4537075"/>
          </a:xfrm>
        </p:spPr>
        <p:txBody>
          <a:bodyPr/>
          <a:lstStyle/>
          <a:p>
            <a:pPr eaLnBrk="1" hangingPunct="1">
              <a:lnSpc>
                <a:spcPct val="90000"/>
              </a:lnSpc>
              <a:buFontTx/>
              <a:buNone/>
            </a:pPr>
            <a:r>
              <a:rPr lang="en-GB" sz="2600" dirty="0">
                <a:solidFill>
                  <a:srgbClr val="002060"/>
                </a:solidFill>
                <a:latin typeface="Arial" panose="020B0604020202020204" pitchFamily="34" charset="0"/>
                <a:cs typeface="Arial" panose="020B0604020202020204" pitchFamily="34" charset="0"/>
              </a:rPr>
              <a:t>The centre has a main gate with barrier. There is security staff on duty 24 hours a day. </a:t>
            </a:r>
          </a:p>
          <a:p>
            <a:pPr eaLnBrk="1" hangingPunct="1">
              <a:lnSpc>
                <a:spcPct val="90000"/>
              </a:lnSpc>
              <a:buFontTx/>
              <a:buNone/>
            </a:pPr>
            <a:r>
              <a:rPr lang="en-GB" sz="2600" dirty="0">
                <a:solidFill>
                  <a:srgbClr val="002060"/>
                </a:solidFill>
                <a:latin typeface="Arial" panose="020B0604020202020204" pitchFamily="34" charset="0"/>
                <a:cs typeface="Arial" panose="020B0604020202020204" pitchFamily="34" charset="0"/>
              </a:rPr>
              <a:t>Centre staff patrol the area outside the pupil bedrooms after lights out. </a:t>
            </a:r>
          </a:p>
          <a:p>
            <a:pPr eaLnBrk="1" hangingPunct="1">
              <a:lnSpc>
                <a:spcPct val="90000"/>
              </a:lnSpc>
              <a:buFontTx/>
              <a:buNone/>
            </a:pPr>
            <a:r>
              <a:rPr lang="en-GB" sz="2600" dirty="0">
                <a:solidFill>
                  <a:srgbClr val="002060"/>
                </a:solidFill>
                <a:latin typeface="Arial" panose="020B0604020202020204" pitchFamily="34" charset="0"/>
                <a:cs typeface="Arial" panose="020B0604020202020204" pitchFamily="34" charset="0"/>
              </a:rPr>
              <a:t>There is no access to the general public.</a:t>
            </a:r>
          </a:p>
          <a:p>
            <a:pPr eaLnBrk="1" hangingPunct="1">
              <a:lnSpc>
                <a:spcPct val="90000"/>
              </a:lnSpc>
              <a:buFontTx/>
              <a:buNone/>
            </a:pPr>
            <a:r>
              <a:rPr lang="en-GB" sz="2600" dirty="0">
                <a:solidFill>
                  <a:srgbClr val="002060"/>
                </a:solidFill>
                <a:latin typeface="Arial" panose="020B0604020202020204" pitchFamily="34" charset="0"/>
                <a:cs typeface="Arial" panose="020B0604020202020204" pitchFamily="34" charset="0"/>
              </a:rPr>
              <a:t>Students should not come outside between 9.30 pm and 7 am unless the fire alarm goes off or a member of staff tells them to go outside. </a:t>
            </a:r>
          </a:p>
          <a:p>
            <a:pPr eaLnBrk="1" hangingPunct="1">
              <a:lnSpc>
                <a:spcPct val="90000"/>
              </a:lnSpc>
              <a:buFontTx/>
              <a:buNone/>
            </a:pPr>
            <a:endParaRPr lang="en-GB" sz="2600" dirty="0">
              <a:solidFill>
                <a:srgbClr val="002060"/>
              </a:solidFill>
              <a:latin typeface="Arial" panose="020B0604020202020204" pitchFamily="34" charset="0"/>
              <a:cs typeface="Arial" panose="020B0604020202020204" pitchFamily="34" charset="0"/>
            </a:endParaRPr>
          </a:p>
          <a:p>
            <a:pPr eaLnBrk="1" hangingPunct="1">
              <a:lnSpc>
                <a:spcPct val="90000"/>
              </a:lnSpc>
              <a:buFontTx/>
              <a:buNone/>
            </a:pPr>
            <a:r>
              <a:rPr lang="en-GB" sz="2600" dirty="0">
                <a:solidFill>
                  <a:srgbClr val="002060"/>
                </a:solidFill>
                <a:latin typeface="Arial" panose="020B0604020202020204" pitchFamily="34" charset="0"/>
                <a:cs typeface="Arial" panose="020B0604020202020204" pitchFamily="34" charset="0"/>
              </a:rPr>
              <a:t>Anyone breaking these simple rules can expect to be sent home</a:t>
            </a:r>
          </a:p>
        </p:txBody>
      </p:sp>
      <p:pic>
        <p:nvPicPr>
          <p:cNvPr id="2" name="Audio 1">
            <a:hlinkClick r:id="" action="ppaction://media"/>
            <a:extLst>
              <a:ext uri="{FF2B5EF4-FFF2-40B4-BE49-F238E27FC236}">
                <a16:creationId xmlns:a16="http://schemas.microsoft.com/office/drawing/2014/main" id="{6AC3275B-E5CA-4C3C-BBE0-7E77ED5236C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6836"/>
    </mc:Choice>
    <mc:Fallback xmlns="">
      <p:transition spd="slow" advTm="4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626">
                                            <p:txEl>
                                              <p:pRg st="0" end="0"/>
                                            </p:txEl>
                                          </p:spTgt>
                                        </p:tgtEl>
                                        <p:attrNameLst>
                                          <p:attrName>style.visibility</p:attrName>
                                        </p:attrNameLst>
                                      </p:cBhvr>
                                      <p:to>
                                        <p:strVal val="visible"/>
                                      </p:to>
                                    </p:set>
                                    <p:animEffect transition="in" filter="fade">
                                      <p:cBhvr>
                                        <p:cTn id="11" dur="500"/>
                                        <p:tgtEl>
                                          <p:spTgt spid="2662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626">
                                            <p:txEl>
                                              <p:pRg st="1" end="1"/>
                                            </p:txEl>
                                          </p:spTgt>
                                        </p:tgtEl>
                                        <p:attrNameLst>
                                          <p:attrName>style.visibility</p:attrName>
                                        </p:attrNameLst>
                                      </p:cBhvr>
                                      <p:to>
                                        <p:strVal val="visible"/>
                                      </p:to>
                                    </p:set>
                                    <p:animEffect transition="in" filter="fade">
                                      <p:cBhvr>
                                        <p:cTn id="16" dur="500"/>
                                        <p:tgtEl>
                                          <p:spTgt spid="2662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626">
                                            <p:txEl>
                                              <p:pRg st="2" end="2"/>
                                            </p:txEl>
                                          </p:spTgt>
                                        </p:tgtEl>
                                        <p:attrNameLst>
                                          <p:attrName>style.visibility</p:attrName>
                                        </p:attrNameLst>
                                      </p:cBhvr>
                                      <p:to>
                                        <p:strVal val="visible"/>
                                      </p:to>
                                    </p:set>
                                    <p:animEffect transition="in" filter="fade">
                                      <p:cBhvr>
                                        <p:cTn id="21" dur="500"/>
                                        <p:tgtEl>
                                          <p:spTgt spid="2662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626">
                                            <p:txEl>
                                              <p:pRg st="3" end="3"/>
                                            </p:txEl>
                                          </p:spTgt>
                                        </p:tgtEl>
                                        <p:attrNameLst>
                                          <p:attrName>style.visibility</p:attrName>
                                        </p:attrNameLst>
                                      </p:cBhvr>
                                      <p:to>
                                        <p:strVal val="visible"/>
                                      </p:to>
                                    </p:set>
                                    <p:animEffect transition="in" filter="fade">
                                      <p:cBhvr>
                                        <p:cTn id="26" dur="500"/>
                                        <p:tgtEl>
                                          <p:spTgt spid="2662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626">
                                            <p:txEl>
                                              <p:pRg st="5" end="5"/>
                                            </p:txEl>
                                          </p:spTgt>
                                        </p:tgtEl>
                                        <p:attrNameLst>
                                          <p:attrName>style.visibility</p:attrName>
                                        </p:attrNameLst>
                                      </p:cBhvr>
                                      <p:to>
                                        <p:strVal val="visible"/>
                                      </p:to>
                                    </p:set>
                                    <p:animEffect transition="in" filter="fade">
                                      <p:cBhvr>
                                        <p:cTn id="31" dur="500"/>
                                        <p:tgtEl>
                                          <p:spTgt spid="266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ln>
            <a:noFill/>
          </a:ln>
          <a:effectLst>
            <a:glow rad="63500">
              <a:schemeClr val="accent2">
                <a:satMod val="175000"/>
                <a:alpha val="40000"/>
              </a:schemeClr>
            </a:glow>
          </a:effectLst>
        </p:spPr>
        <p:txBody>
          <a:bodyPr/>
          <a:lstStyle/>
          <a:p>
            <a:pPr eaLnBrk="1" hangingPunct="1"/>
            <a:r>
              <a:rPr lang="en-GB"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Aims of the Visit</a:t>
            </a:r>
          </a:p>
        </p:txBody>
      </p:sp>
      <p:sp>
        <p:nvSpPr>
          <p:cNvPr id="16386" name="Rectangle 3"/>
          <p:cNvSpPr>
            <a:spLocks noGrp="1" noChangeArrowheads="1"/>
          </p:cNvSpPr>
          <p:nvPr>
            <p:ph type="body" idx="1"/>
          </p:nvPr>
        </p:nvSpPr>
        <p:spPr/>
        <p:txBody>
          <a:bodyPr/>
          <a:lstStyle/>
          <a:p>
            <a:pPr eaLnBrk="1" hangingPunct="1"/>
            <a:r>
              <a:rPr lang="en-GB" dirty="0">
                <a:solidFill>
                  <a:schemeClr val="accent3">
                    <a:lumMod val="25000"/>
                  </a:schemeClr>
                </a:solidFill>
                <a:latin typeface="Arial" panose="020B0604020202020204" pitchFamily="34" charset="0"/>
                <a:cs typeface="Arial" panose="020B0604020202020204" pitchFamily="34" charset="0"/>
              </a:rPr>
              <a:t>Personal and Social Development</a:t>
            </a:r>
          </a:p>
          <a:p>
            <a:pPr eaLnBrk="1" hangingPunct="1"/>
            <a:r>
              <a:rPr lang="en-GB" dirty="0">
                <a:solidFill>
                  <a:schemeClr val="accent3">
                    <a:lumMod val="25000"/>
                  </a:schemeClr>
                </a:solidFill>
                <a:latin typeface="Arial" panose="020B0604020202020204" pitchFamily="34" charset="0"/>
                <a:cs typeface="Arial" panose="020B0604020202020204" pitchFamily="34" charset="0"/>
              </a:rPr>
              <a:t>Teamwork</a:t>
            </a:r>
          </a:p>
          <a:p>
            <a:pPr eaLnBrk="1" hangingPunct="1"/>
            <a:r>
              <a:rPr lang="en-GB" dirty="0">
                <a:solidFill>
                  <a:schemeClr val="accent3">
                    <a:lumMod val="25000"/>
                  </a:schemeClr>
                </a:solidFill>
                <a:latin typeface="Arial" panose="020B0604020202020204" pitchFamily="34" charset="0"/>
                <a:cs typeface="Arial" panose="020B0604020202020204" pitchFamily="34" charset="0"/>
              </a:rPr>
              <a:t>Friendships</a:t>
            </a:r>
          </a:p>
          <a:p>
            <a:pPr eaLnBrk="1" hangingPunct="1"/>
            <a:r>
              <a:rPr lang="en-GB" dirty="0">
                <a:solidFill>
                  <a:schemeClr val="accent3">
                    <a:lumMod val="25000"/>
                  </a:schemeClr>
                </a:solidFill>
                <a:latin typeface="Arial" panose="020B0604020202020204" pitchFamily="34" charset="0"/>
                <a:cs typeface="Arial" panose="020B0604020202020204" pitchFamily="34" charset="0"/>
              </a:rPr>
              <a:t>Teacher and Pupil Trust</a:t>
            </a:r>
          </a:p>
          <a:p>
            <a:pPr eaLnBrk="1" hangingPunct="1">
              <a:buFontTx/>
              <a:buNone/>
            </a:pPr>
            <a:endParaRPr lang="en-GB" dirty="0">
              <a:solidFill>
                <a:schemeClr val="accent3">
                  <a:lumMod val="25000"/>
                </a:schemeClr>
              </a:solidFill>
              <a:latin typeface="Arial" panose="020B0604020202020204" pitchFamily="34" charset="0"/>
              <a:cs typeface="Arial" panose="020B0604020202020204" pitchFamily="34" charset="0"/>
            </a:endParaRPr>
          </a:p>
          <a:p>
            <a:pPr eaLnBrk="1" hangingPunct="1">
              <a:buFontTx/>
              <a:buNone/>
            </a:pPr>
            <a:r>
              <a:rPr lang="en-GB" dirty="0">
                <a:solidFill>
                  <a:schemeClr val="accent3">
                    <a:lumMod val="25000"/>
                  </a:schemeClr>
                </a:solidFill>
                <a:latin typeface="Arial" panose="020B0604020202020204" pitchFamily="34" charset="0"/>
                <a:cs typeface="Arial" panose="020B0604020202020204" pitchFamily="34" charset="0"/>
              </a:rPr>
              <a:t>Fun!!</a:t>
            </a:r>
          </a:p>
        </p:txBody>
      </p:sp>
      <p:pic>
        <p:nvPicPr>
          <p:cNvPr id="16387" name="Picture 4" descr="JCA334"/>
          <p:cNvPicPr>
            <a:picLocks noChangeAspect="1" noChangeArrowheads="1"/>
          </p:cNvPicPr>
          <p:nvPr/>
        </p:nvPicPr>
        <p:blipFill>
          <a:blip r:embed="rId4" cstate="print"/>
          <a:srcRect/>
          <a:stretch>
            <a:fillRect/>
          </a:stretch>
        </p:blipFill>
        <p:spPr bwMode="auto">
          <a:xfrm>
            <a:off x="5292080" y="4293096"/>
            <a:ext cx="3477354" cy="2420318"/>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54CDAB50-81C4-48FE-BE6C-F6EF1C1FD8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65"/>
    </mc:Choice>
    <mc:Fallback xmlns="">
      <p:transition spd="slow" advTm="1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ctrTitle"/>
          </p:nvPr>
        </p:nvSpPr>
        <p:spPr>
          <a:xfrm>
            <a:off x="683568" y="260648"/>
            <a:ext cx="7772400" cy="1143000"/>
          </a:xfrm>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Insurance</a:t>
            </a:r>
          </a:p>
        </p:txBody>
      </p:sp>
      <p:sp>
        <p:nvSpPr>
          <p:cNvPr id="34818" name="Rectangle 3"/>
          <p:cNvSpPr>
            <a:spLocks noGrp="1" noChangeArrowheads="1"/>
          </p:cNvSpPr>
          <p:nvPr>
            <p:ph type="subTitle" idx="1"/>
          </p:nvPr>
        </p:nvSpPr>
        <p:spPr>
          <a:xfrm>
            <a:off x="1475656" y="1412776"/>
            <a:ext cx="6400800" cy="2952328"/>
          </a:xfrm>
        </p:spPr>
        <p:txBody>
          <a:bodyPr/>
          <a:lstStyle/>
          <a:p>
            <a:pPr eaLnBrk="1" hangingPunct="1"/>
            <a:r>
              <a:rPr lang="en-GB" dirty="0" err="1">
                <a:solidFill>
                  <a:schemeClr val="accent3">
                    <a:lumMod val="25000"/>
                  </a:schemeClr>
                </a:solidFill>
                <a:latin typeface="Arial" panose="020B0604020202020204" pitchFamily="34" charset="0"/>
                <a:cs typeface="Arial" panose="020B0604020202020204" pitchFamily="34" charset="0"/>
              </a:rPr>
              <a:t>Whitemoor</a:t>
            </a:r>
            <a:r>
              <a:rPr lang="en-GB" dirty="0">
                <a:solidFill>
                  <a:schemeClr val="accent3">
                    <a:lumMod val="25000"/>
                  </a:schemeClr>
                </a:solidFill>
                <a:latin typeface="Arial" panose="020B0604020202020204" pitchFamily="34" charset="0"/>
                <a:cs typeface="Arial" panose="020B0604020202020204" pitchFamily="34" charset="0"/>
              </a:rPr>
              <a:t> Lakes has comprehensive insurance for all activities. In addition </a:t>
            </a:r>
            <a:r>
              <a:rPr lang="en-GB" dirty="0" err="1">
                <a:solidFill>
                  <a:schemeClr val="accent3">
                    <a:lumMod val="25000"/>
                  </a:schemeClr>
                </a:solidFill>
                <a:latin typeface="Arial" panose="020B0604020202020204" pitchFamily="34" charset="0"/>
                <a:cs typeface="Arial" panose="020B0604020202020204" pitchFamily="34" charset="0"/>
              </a:rPr>
              <a:t>Kingshill</a:t>
            </a:r>
            <a:r>
              <a:rPr lang="en-GB" dirty="0">
                <a:solidFill>
                  <a:schemeClr val="accent3">
                    <a:lumMod val="25000"/>
                  </a:schemeClr>
                </a:solidFill>
                <a:latin typeface="Arial" panose="020B0604020202020204" pitchFamily="34" charset="0"/>
                <a:cs typeface="Arial" panose="020B0604020202020204" pitchFamily="34" charset="0"/>
              </a:rPr>
              <a:t> School has full cover for all travel and personal insurance.</a:t>
            </a:r>
          </a:p>
          <a:p>
            <a:pPr eaLnBrk="1" hangingPunct="1"/>
            <a:endParaRPr lang="en-GB" sz="2000" dirty="0">
              <a:solidFill>
                <a:schemeClr val="accent3">
                  <a:lumMod val="25000"/>
                </a:schemeClr>
              </a:solidFill>
              <a:latin typeface="Comic Sans MS" pitchFamily="66" charset="0"/>
            </a:endParaRPr>
          </a:p>
        </p:txBody>
      </p:sp>
      <p:pic>
        <p:nvPicPr>
          <p:cNvPr id="2" name="Audio 1">
            <a:hlinkClick r:id="" action="ppaction://media"/>
            <a:extLst>
              <a:ext uri="{FF2B5EF4-FFF2-40B4-BE49-F238E27FC236}">
                <a16:creationId xmlns:a16="http://schemas.microsoft.com/office/drawing/2014/main" id="{5988495C-E32C-482B-83C9-D806746CB6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70"/>
    </mc:Choice>
    <mc:Fallback xmlns="">
      <p:transition spd="slow" advTm="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Diary</a:t>
            </a:r>
          </a:p>
        </p:txBody>
      </p:sp>
      <p:sp>
        <p:nvSpPr>
          <p:cNvPr id="35842" name="Rectangle 3"/>
          <p:cNvSpPr>
            <a:spLocks noGrp="1" noChangeArrowheads="1"/>
          </p:cNvSpPr>
          <p:nvPr>
            <p:ph type="body" idx="1"/>
          </p:nvPr>
        </p:nvSpPr>
        <p:spPr>
          <a:xfrm>
            <a:off x="685800" y="1981200"/>
            <a:ext cx="8207375" cy="4114800"/>
          </a:xfrm>
        </p:spPr>
        <p:txBody>
          <a:bodyPr/>
          <a:lstStyle/>
          <a:p>
            <a:r>
              <a:rPr lang="en-GB" dirty="0">
                <a:solidFill>
                  <a:srgbClr val="002060"/>
                </a:solidFill>
                <a:latin typeface="Arial" panose="020B0604020202020204" pitchFamily="34" charset="0"/>
                <a:cs typeface="Arial" panose="020B0604020202020204" pitchFamily="34" charset="0"/>
              </a:rPr>
              <a:t>The  students will have a diary to fill in whilst on their visit. </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There will be a competition for the best diary when we return to school.</a:t>
            </a:r>
          </a:p>
        </p:txBody>
      </p:sp>
      <p:pic>
        <p:nvPicPr>
          <p:cNvPr id="2" name="Audio 1">
            <a:hlinkClick r:id="" action="ppaction://media"/>
            <a:extLst>
              <a:ext uri="{FF2B5EF4-FFF2-40B4-BE49-F238E27FC236}">
                <a16:creationId xmlns:a16="http://schemas.microsoft.com/office/drawing/2014/main" id="{6867C626-9E35-4061-94CF-FB5D51E9DD6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454"/>
    </mc:Choice>
    <mc:Fallback xmlns="">
      <p:transition spd="slow" advTm="19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5842">
                                            <p:txEl>
                                              <p:pRg st="2" end="2"/>
                                            </p:txEl>
                                          </p:spTgt>
                                        </p:tgtEl>
                                        <p:attrNameLst>
                                          <p:attrName>style.visibility</p:attrName>
                                        </p:attrNameLst>
                                      </p:cBhvr>
                                      <p:to>
                                        <p:strVal val="visible"/>
                                      </p:to>
                                    </p:set>
                                    <p:animEffect transition="in" filter="fade">
                                      <p:cBhvr>
                                        <p:cTn id="11" dur="500"/>
                                        <p:tgtEl>
                                          <p:spTgt spid="358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4"/>
            <a:ext cx="7772400" cy="1143000"/>
          </a:xfrm>
        </p:spPr>
        <p:txBody>
          <a:bodyPr/>
          <a:lstStyle/>
          <a:p>
            <a:r>
              <a:rPr lang="en-GB" dirty="0">
                <a:solidFill>
                  <a:schemeClr val="bg1"/>
                </a:solidFill>
                <a:latin typeface="Arial" panose="020B0604020202020204" pitchFamily="34" charset="0"/>
                <a:cs typeface="Arial" panose="020B0604020202020204" pitchFamily="34" charset="0"/>
              </a:rPr>
              <a:t>COVID POLICY</a:t>
            </a:r>
          </a:p>
        </p:txBody>
      </p:sp>
      <p:sp>
        <p:nvSpPr>
          <p:cNvPr id="3" name="Content Placeholder 2"/>
          <p:cNvSpPr>
            <a:spLocks noGrp="1"/>
          </p:cNvSpPr>
          <p:nvPr>
            <p:ph idx="1"/>
          </p:nvPr>
        </p:nvSpPr>
        <p:spPr>
          <a:xfrm>
            <a:off x="107504" y="1158546"/>
            <a:ext cx="9036496" cy="5294790"/>
          </a:xfrm>
        </p:spPr>
        <p:txBody>
          <a:bodyPr/>
          <a:lstStyle/>
          <a:p>
            <a:r>
              <a:rPr lang="en-GB" sz="2800" dirty="0">
                <a:solidFill>
                  <a:schemeClr val="bg1"/>
                </a:solidFill>
                <a:latin typeface="Arial" panose="020B0604020202020204" pitchFamily="34" charset="0"/>
                <a:cs typeface="Arial" panose="020B0604020202020204" pitchFamily="34" charset="0"/>
              </a:rPr>
              <a:t>The centre has a strict COVID policy that adheres to Government advice</a:t>
            </a:r>
          </a:p>
          <a:p>
            <a:r>
              <a:rPr lang="en-US" sz="2800" dirty="0">
                <a:solidFill>
                  <a:schemeClr val="bg1"/>
                </a:solidFill>
                <a:latin typeface="Arial" panose="020B0604020202020204" pitchFamily="34" charset="0"/>
                <a:cs typeface="Arial" panose="020B0604020202020204" pitchFamily="34" charset="0"/>
              </a:rPr>
              <a:t>There are multiple hand sanitizer stations which are easily accessible</a:t>
            </a:r>
          </a:p>
          <a:p>
            <a:r>
              <a:rPr lang="en-US" sz="2800" dirty="0">
                <a:solidFill>
                  <a:schemeClr val="bg1"/>
                </a:solidFill>
                <a:latin typeface="Arial" panose="020B0604020202020204" pitchFamily="34" charset="0"/>
                <a:cs typeface="Arial" panose="020B0604020202020204" pitchFamily="34" charset="0"/>
              </a:rPr>
              <a:t>The site and equipment is regularly vigorously cleaned</a:t>
            </a:r>
            <a:endParaRPr lang="en-GB" sz="2800" dirty="0">
              <a:solidFill>
                <a:schemeClr val="bg1"/>
              </a:solidFill>
              <a:latin typeface="Arial" panose="020B0604020202020204" pitchFamily="34" charset="0"/>
              <a:cs typeface="Arial" panose="020B0604020202020204" pitchFamily="34" charset="0"/>
            </a:endParaRPr>
          </a:p>
          <a:p>
            <a:endParaRPr lang="en-GB" dirty="0">
              <a:solidFill>
                <a:schemeClr val="bg1"/>
              </a:solidFill>
            </a:endParaRPr>
          </a:p>
        </p:txBody>
      </p:sp>
      <p:pic>
        <p:nvPicPr>
          <p:cNvPr id="4" name="Audio 3">
            <a:hlinkClick r:id="" action="ppaction://media"/>
            <a:extLst>
              <a:ext uri="{FF2B5EF4-FFF2-40B4-BE49-F238E27FC236}">
                <a16:creationId xmlns:a16="http://schemas.microsoft.com/office/drawing/2014/main" id="{99FCD0A8-89D8-4362-86EA-4AEDBE07E0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12747701"/>
      </p:ext>
    </p:extLst>
  </p:cSld>
  <p:clrMapOvr>
    <a:masterClrMapping/>
  </p:clrMapOvr>
  <mc:AlternateContent xmlns:mc="http://schemas.openxmlformats.org/markup-compatibility/2006" xmlns:p14="http://schemas.microsoft.com/office/powerpoint/2010/main">
    <mc:Choice Requires="p14">
      <p:transition spd="slow" p14:dur="2000" advTm="15889"/>
    </mc:Choice>
    <mc:Fallback xmlns="">
      <p:transition spd="slow" advTm="1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DC83-3001-4442-98DA-67EA6CB0E5F5}"/>
              </a:ext>
            </a:extLst>
          </p:cNvPr>
          <p:cNvSpPr>
            <a:spLocks noGrp="1"/>
          </p:cNvSpPr>
          <p:nvPr>
            <p:ph type="title"/>
          </p:nvPr>
        </p:nvSpPr>
        <p:spPr/>
        <p:txBody>
          <a:bodyPr/>
          <a:lstStyle/>
          <a:p>
            <a:r>
              <a:rPr lang="en-US" dirty="0">
                <a:solidFill>
                  <a:srgbClr val="002060"/>
                </a:solidFill>
                <a:latin typeface="Arial" panose="020B0604020202020204" pitchFamily="34" charset="0"/>
                <a:cs typeface="Arial" panose="020B0604020202020204" pitchFamily="34" charset="0"/>
              </a:rPr>
              <a:t>Thank You</a:t>
            </a:r>
            <a:endParaRPr lang="en-GB" dirty="0">
              <a:solidFill>
                <a:srgbClr val="00206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144F83-436F-4662-BEE0-E1D6AA1CAFEB}"/>
              </a:ext>
            </a:extLst>
          </p:cNvPr>
          <p:cNvSpPr>
            <a:spLocks noGrp="1"/>
          </p:cNvSpPr>
          <p:nvPr>
            <p:ph idx="1"/>
          </p:nvPr>
        </p:nvSpPr>
        <p:spPr/>
        <p:txBody>
          <a:bodyPr/>
          <a:lstStyle/>
          <a:p>
            <a:r>
              <a:rPr lang="en-US" dirty="0">
                <a:solidFill>
                  <a:srgbClr val="002060"/>
                </a:solidFill>
                <a:latin typeface="Arial" panose="020B0604020202020204" pitchFamily="34" charset="0"/>
                <a:cs typeface="Arial" panose="020B0604020202020204" pitchFamily="34" charset="0"/>
              </a:rPr>
              <a:t>Thank you for taking the time to listen to my presentation</a:t>
            </a:r>
          </a:p>
          <a:p>
            <a:r>
              <a:rPr lang="en-US" dirty="0">
                <a:solidFill>
                  <a:srgbClr val="002060"/>
                </a:solidFill>
                <a:latin typeface="Arial" panose="020B0604020202020204" pitchFamily="34" charset="0"/>
                <a:cs typeface="Arial" panose="020B0604020202020204" pitchFamily="34" charset="0"/>
              </a:rPr>
              <a:t>Please email me if you have any worries or queries</a:t>
            </a:r>
          </a:p>
          <a:p>
            <a:r>
              <a:rPr lang="en-US" sz="2400" dirty="0">
                <a:solidFill>
                  <a:srgbClr val="002060"/>
                </a:solidFill>
                <a:latin typeface="Arial" panose="020B0604020202020204" pitchFamily="34" charset="0"/>
                <a:cs typeface="Arial" panose="020B0604020202020204" pitchFamily="34" charset="0"/>
                <a:hlinkClick r:id="rId4"/>
              </a:rPr>
              <a:t>lcolledge@cirencesterkingshill.gloucs.sch.uk</a:t>
            </a:r>
            <a:endParaRPr lang="en-US" sz="2400" dirty="0">
              <a:solidFill>
                <a:srgbClr val="002060"/>
              </a:solidFill>
              <a:latin typeface="Arial" panose="020B0604020202020204" pitchFamily="34" charset="0"/>
              <a:cs typeface="Arial" panose="020B0604020202020204" pitchFamily="34" charset="0"/>
            </a:endParaRPr>
          </a:p>
          <a:p>
            <a:endParaRPr lang="en-GB" dirty="0">
              <a:solidFill>
                <a:srgbClr val="002060"/>
              </a:solidFill>
            </a:endParaRPr>
          </a:p>
        </p:txBody>
      </p:sp>
      <p:pic>
        <p:nvPicPr>
          <p:cNvPr id="4" name="Audio 3">
            <a:hlinkClick r:id="" action="ppaction://media"/>
            <a:extLst>
              <a:ext uri="{FF2B5EF4-FFF2-40B4-BE49-F238E27FC236}">
                <a16:creationId xmlns:a16="http://schemas.microsoft.com/office/drawing/2014/main" id="{00645153-8632-4EC3-8E40-093DA634B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69533485"/>
      </p:ext>
    </p:extLst>
  </p:cSld>
  <p:clrMapOvr>
    <a:masterClrMapping/>
  </p:clrMapOvr>
  <mc:AlternateContent xmlns:mc="http://schemas.openxmlformats.org/markup-compatibility/2006" xmlns:p14="http://schemas.microsoft.com/office/powerpoint/2010/main">
    <mc:Choice Requires="p14">
      <p:transition spd="slow" p14:dur="2000" advTm="71950"/>
    </mc:Choice>
    <mc:Fallback xmlns="">
      <p:transition spd="slow" advTm="7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GB"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Trip Dates</a:t>
            </a:r>
          </a:p>
        </p:txBody>
      </p:sp>
      <p:sp>
        <p:nvSpPr>
          <p:cNvPr id="17410" name="Rectangle 3"/>
          <p:cNvSpPr>
            <a:spLocks noGrp="1" noChangeArrowheads="1"/>
          </p:cNvSpPr>
          <p:nvPr>
            <p:ph type="body" idx="1"/>
          </p:nvPr>
        </p:nvSpPr>
        <p:spPr>
          <a:xfrm>
            <a:off x="669357" y="2060848"/>
            <a:ext cx="7772400" cy="4114800"/>
          </a:xfrm>
        </p:spPr>
        <p:txBody>
          <a:bodyPr/>
          <a:lstStyle/>
          <a:p>
            <a:pPr eaLnBrk="1" hangingPunct="1">
              <a:buFontTx/>
              <a:buNone/>
            </a:pPr>
            <a:r>
              <a:rPr lang="en-US" b="1" u="sng" dirty="0">
                <a:solidFill>
                  <a:schemeClr val="bg1"/>
                </a:solidFill>
                <a:latin typeface="Arial" panose="020B0604020202020204" pitchFamily="34" charset="0"/>
                <a:cs typeface="Arial" panose="020B0604020202020204" pitchFamily="34" charset="0"/>
              </a:rPr>
              <a:t>27th - 29th June</a:t>
            </a:r>
            <a:r>
              <a:rPr lang="en-US" dirty="0">
                <a:solidFill>
                  <a:schemeClr val="bg1"/>
                </a:solidFill>
                <a:latin typeface="Arial" panose="020B0604020202020204" pitchFamily="34" charset="0"/>
                <a:cs typeface="Arial" panose="020B0604020202020204" pitchFamily="34" charset="0"/>
              </a:rPr>
              <a:t>: 7A, 7D, 7F, 7G. Staff: </a:t>
            </a:r>
            <a:r>
              <a:rPr lang="en-US" dirty="0" err="1">
                <a:solidFill>
                  <a:schemeClr val="bg1"/>
                </a:solidFill>
                <a:latin typeface="Arial" panose="020B0604020202020204" pitchFamily="34" charset="0"/>
                <a:cs typeface="Arial" panose="020B0604020202020204" pitchFamily="34" charset="0"/>
              </a:rPr>
              <a:t>Mrs</a:t>
            </a:r>
            <a:r>
              <a:rPr lang="en-US" dirty="0">
                <a:solidFill>
                  <a:schemeClr val="bg1"/>
                </a:solidFill>
                <a:latin typeface="Arial" panose="020B0604020202020204" pitchFamily="34" charset="0"/>
                <a:cs typeface="Arial" panose="020B0604020202020204" pitchFamily="34" charset="0"/>
              </a:rPr>
              <a:t> Stone, </a:t>
            </a:r>
            <a:r>
              <a:rPr lang="en-US" dirty="0" err="1">
                <a:solidFill>
                  <a:schemeClr val="bg1"/>
                </a:solidFill>
                <a:latin typeface="Arial" panose="020B0604020202020204" pitchFamily="34" charset="0"/>
                <a:cs typeface="Arial" panose="020B0604020202020204" pitchFamily="34" charset="0"/>
              </a:rPr>
              <a:t>Mrs</a:t>
            </a:r>
            <a:r>
              <a:rPr lang="en-US" dirty="0">
                <a:solidFill>
                  <a:schemeClr val="bg1"/>
                </a:solidFill>
                <a:latin typeface="Arial" panose="020B0604020202020204" pitchFamily="34" charset="0"/>
                <a:cs typeface="Arial" panose="020B0604020202020204" pitchFamily="34" charset="0"/>
              </a:rPr>
              <a:t> Brown, </a:t>
            </a:r>
            <a:r>
              <a:rPr lang="en-US" dirty="0" err="1">
                <a:solidFill>
                  <a:schemeClr val="bg1"/>
                </a:solidFill>
                <a:latin typeface="Arial" panose="020B0604020202020204" pitchFamily="34" charset="0"/>
                <a:cs typeface="Arial" panose="020B0604020202020204" pitchFamily="34" charset="0"/>
              </a:rPr>
              <a:t>Mrs</a:t>
            </a:r>
            <a:r>
              <a:rPr lang="en-US" dirty="0">
                <a:solidFill>
                  <a:schemeClr val="bg1"/>
                </a:solidFill>
                <a:latin typeface="Arial" panose="020B0604020202020204" pitchFamily="34" charset="0"/>
                <a:cs typeface="Arial" panose="020B0604020202020204" pitchFamily="34" charset="0"/>
              </a:rPr>
              <a:t> Muir, </a:t>
            </a:r>
            <a:r>
              <a:rPr lang="en-US" dirty="0" err="1">
                <a:solidFill>
                  <a:schemeClr val="bg1"/>
                </a:solidFill>
                <a:latin typeface="Arial" panose="020B0604020202020204" pitchFamily="34" charset="0"/>
                <a:cs typeface="Arial" panose="020B0604020202020204" pitchFamily="34" charset="0"/>
              </a:rPr>
              <a:t>Mrs</a:t>
            </a:r>
            <a:r>
              <a:rPr lang="en-US" dirty="0">
                <a:solidFill>
                  <a:schemeClr val="bg1"/>
                </a:solidFill>
                <a:latin typeface="Arial" panose="020B0604020202020204" pitchFamily="34" charset="0"/>
                <a:cs typeface="Arial" panose="020B0604020202020204" pitchFamily="34" charset="0"/>
              </a:rPr>
              <a:t> Hussey, Miss Colledge, </a:t>
            </a:r>
            <a:r>
              <a:rPr lang="en-US" dirty="0" err="1">
                <a:solidFill>
                  <a:schemeClr val="bg1"/>
                </a:solidFill>
                <a:latin typeface="Arial" panose="020B0604020202020204" pitchFamily="34" charset="0"/>
                <a:cs typeface="Arial" panose="020B0604020202020204" pitchFamily="34" charset="0"/>
              </a:rPr>
              <a:t>Mrs</a:t>
            </a:r>
            <a:r>
              <a:rPr lang="en-US" dirty="0">
                <a:solidFill>
                  <a:schemeClr val="bg1"/>
                </a:solidFill>
                <a:latin typeface="Arial" panose="020B0604020202020204" pitchFamily="34" charset="0"/>
                <a:cs typeface="Arial" panose="020B0604020202020204" pitchFamily="34" charset="0"/>
              </a:rPr>
              <a:t> Christopher and </a:t>
            </a:r>
            <a:r>
              <a:rPr lang="en-US" dirty="0" err="1">
                <a:solidFill>
                  <a:schemeClr val="bg1"/>
                </a:solidFill>
                <a:latin typeface="Arial" panose="020B0604020202020204" pitchFamily="34" charset="0"/>
                <a:cs typeface="Arial" panose="020B0604020202020204" pitchFamily="34" charset="0"/>
              </a:rPr>
              <a:t>Mr</a:t>
            </a:r>
            <a:r>
              <a:rPr lang="en-US" dirty="0">
                <a:solidFill>
                  <a:schemeClr val="bg1"/>
                </a:solidFill>
                <a:latin typeface="Arial" panose="020B0604020202020204" pitchFamily="34" charset="0"/>
                <a:cs typeface="Arial" panose="020B0604020202020204" pitchFamily="34" charset="0"/>
              </a:rPr>
              <a:t> Baker. </a:t>
            </a:r>
            <a:endParaRPr lang="en-GB" dirty="0">
              <a:solidFill>
                <a:schemeClr val="bg1"/>
              </a:solidFill>
              <a:latin typeface="Arial" panose="020B0604020202020204" pitchFamily="34" charset="0"/>
              <a:cs typeface="Arial" panose="020B0604020202020204" pitchFamily="34" charset="0"/>
            </a:endParaRPr>
          </a:p>
          <a:p>
            <a:pPr eaLnBrk="1" hangingPunct="1">
              <a:buFontTx/>
              <a:buNone/>
            </a:pPr>
            <a:r>
              <a:rPr lang="en-GB" b="1" u="sng" dirty="0">
                <a:solidFill>
                  <a:srgbClr val="002060"/>
                </a:solidFill>
                <a:latin typeface="Arial" panose="020B0604020202020204" pitchFamily="34" charset="0"/>
                <a:cs typeface="Arial" panose="020B0604020202020204" pitchFamily="34" charset="0"/>
              </a:rPr>
              <a:t>29</a:t>
            </a:r>
            <a:r>
              <a:rPr lang="en-GB" b="1" u="sng" baseline="30000" dirty="0">
                <a:solidFill>
                  <a:srgbClr val="002060"/>
                </a:solidFill>
                <a:latin typeface="Arial" panose="020B0604020202020204" pitchFamily="34" charset="0"/>
                <a:cs typeface="Arial" panose="020B0604020202020204" pitchFamily="34" charset="0"/>
              </a:rPr>
              <a:t>th</a:t>
            </a:r>
            <a:r>
              <a:rPr lang="en-GB" b="1" u="sng" dirty="0">
                <a:solidFill>
                  <a:srgbClr val="002060"/>
                </a:solidFill>
                <a:latin typeface="Arial" panose="020B0604020202020204" pitchFamily="34" charset="0"/>
                <a:cs typeface="Arial" panose="020B0604020202020204" pitchFamily="34" charset="0"/>
              </a:rPr>
              <a:t> June – 1</a:t>
            </a:r>
            <a:r>
              <a:rPr lang="en-GB" b="1" u="sng" baseline="30000" dirty="0">
                <a:solidFill>
                  <a:srgbClr val="002060"/>
                </a:solidFill>
                <a:latin typeface="Arial" panose="020B0604020202020204" pitchFamily="34" charset="0"/>
                <a:cs typeface="Arial" panose="020B0604020202020204" pitchFamily="34" charset="0"/>
              </a:rPr>
              <a:t>st</a:t>
            </a:r>
            <a:r>
              <a:rPr lang="en-GB" b="1" u="sng" dirty="0">
                <a:solidFill>
                  <a:srgbClr val="002060"/>
                </a:solidFill>
                <a:latin typeface="Arial" panose="020B0604020202020204" pitchFamily="34" charset="0"/>
                <a:cs typeface="Arial" panose="020B0604020202020204" pitchFamily="34" charset="0"/>
              </a:rPr>
              <a:t> July</a:t>
            </a:r>
            <a:r>
              <a:rPr lang="en-GB" dirty="0">
                <a:solidFill>
                  <a:srgbClr val="002060"/>
                </a:solidFill>
                <a:latin typeface="Arial" panose="020B0604020202020204" pitchFamily="34" charset="0"/>
                <a:cs typeface="Arial" panose="020B0604020202020204" pitchFamily="34" charset="0"/>
              </a:rPr>
              <a:t>:7B, 7C, 7E. </a:t>
            </a:r>
          </a:p>
          <a:p>
            <a:pPr eaLnBrk="1" hangingPunct="1">
              <a:buFontTx/>
              <a:buNone/>
            </a:pPr>
            <a:r>
              <a:rPr lang="en-GB" dirty="0">
                <a:solidFill>
                  <a:srgbClr val="002060"/>
                </a:solidFill>
                <a:latin typeface="Arial" panose="020B0604020202020204" pitchFamily="34" charset="0"/>
                <a:cs typeface="Arial" panose="020B0604020202020204" pitchFamily="34" charset="0"/>
              </a:rPr>
              <a:t>Staff: Miss De </a:t>
            </a:r>
            <a:r>
              <a:rPr lang="en-GB" dirty="0" err="1">
                <a:solidFill>
                  <a:srgbClr val="002060"/>
                </a:solidFill>
                <a:latin typeface="Arial" panose="020B0604020202020204" pitchFamily="34" charset="0"/>
                <a:cs typeface="Arial" panose="020B0604020202020204" pitchFamily="34" charset="0"/>
              </a:rPr>
              <a:t>Carles</a:t>
            </a:r>
            <a:r>
              <a:rPr lang="en-GB" dirty="0">
                <a:solidFill>
                  <a:srgbClr val="002060"/>
                </a:solidFill>
                <a:latin typeface="Arial" panose="020B0604020202020204" pitchFamily="34" charset="0"/>
                <a:cs typeface="Arial" panose="020B0604020202020204" pitchFamily="34" charset="0"/>
              </a:rPr>
              <a:t>, Mr Edwards, Mrs </a:t>
            </a:r>
            <a:r>
              <a:rPr lang="en-GB" dirty="0" err="1">
                <a:solidFill>
                  <a:srgbClr val="002060"/>
                </a:solidFill>
                <a:latin typeface="Arial" panose="020B0604020202020204" pitchFamily="34" charset="0"/>
                <a:cs typeface="Arial" panose="020B0604020202020204" pitchFamily="34" charset="0"/>
              </a:rPr>
              <a:t>Couchman</a:t>
            </a:r>
            <a:r>
              <a:rPr lang="en-GB" dirty="0">
                <a:solidFill>
                  <a:srgbClr val="002060"/>
                </a:solidFill>
                <a:latin typeface="Arial" panose="020B0604020202020204" pitchFamily="34" charset="0"/>
                <a:cs typeface="Arial" panose="020B0604020202020204" pitchFamily="34" charset="0"/>
              </a:rPr>
              <a:t>, Mr Lee and Miss Colledge. </a:t>
            </a:r>
          </a:p>
        </p:txBody>
      </p:sp>
      <p:pic>
        <p:nvPicPr>
          <p:cNvPr id="3" name="Audio 2">
            <a:hlinkClick r:id="" action="ppaction://media"/>
            <a:extLst>
              <a:ext uri="{FF2B5EF4-FFF2-40B4-BE49-F238E27FC236}">
                <a16:creationId xmlns:a16="http://schemas.microsoft.com/office/drawing/2014/main" id="{31F2294B-933E-4893-802A-88E9B68B0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52"/>
    </mc:Choice>
    <mc:Fallback xmlns="">
      <p:transition spd="slow" advTm="3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174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0" y="0"/>
            <a:ext cx="9396536" cy="1491952"/>
          </a:xfrm>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Whitemoor Lakes </a:t>
            </a:r>
            <a:b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&amp; Action Centres</a:t>
            </a:r>
          </a:p>
        </p:txBody>
      </p:sp>
      <p:sp>
        <p:nvSpPr>
          <p:cNvPr id="19458" name="Rectangle 3"/>
          <p:cNvSpPr>
            <a:spLocks noGrp="1" noChangeArrowheads="1"/>
          </p:cNvSpPr>
          <p:nvPr>
            <p:ph type="body" sz="half" idx="1"/>
          </p:nvPr>
        </p:nvSpPr>
        <p:spPr>
          <a:xfrm>
            <a:off x="179512" y="1484784"/>
            <a:ext cx="8712968" cy="5184576"/>
          </a:xfrm>
        </p:spPr>
        <p:txBody>
          <a:bodyPr/>
          <a:lstStyle/>
          <a:p>
            <a:pPr eaLnBrk="1" hangingPunct="1">
              <a:lnSpc>
                <a:spcPct val="90000"/>
              </a:lnSpc>
              <a:buNone/>
            </a:pPr>
            <a:r>
              <a:rPr lang="en-US" sz="2700" dirty="0">
                <a:solidFill>
                  <a:schemeClr val="accent3">
                    <a:lumMod val="25000"/>
                  </a:schemeClr>
                </a:solidFill>
                <a:latin typeface="Arial" panose="020B0604020202020204" pitchFamily="34" charset="0"/>
                <a:cs typeface="Arial" panose="020B0604020202020204" pitchFamily="34" charset="0"/>
              </a:rPr>
              <a:t>Whitemoor Lakes and Action Centres UK/NAYC have a combined experience of over 50 years in looking after people. </a:t>
            </a:r>
          </a:p>
          <a:p>
            <a:pPr eaLnBrk="1" hangingPunct="1">
              <a:lnSpc>
                <a:spcPct val="90000"/>
              </a:lnSpc>
              <a:buNone/>
            </a:pPr>
            <a:endParaRPr lang="en-US" sz="2700" dirty="0">
              <a:solidFill>
                <a:schemeClr val="accent3">
                  <a:lumMod val="25000"/>
                </a:schemeClr>
              </a:solidFill>
              <a:latin typeface="Arial" panose="020B0604020202020204" pitchFamily="34" charset="0"/>
              <a:cs typeface="Arial" panose="020B0604020202020204" pitchFamily="34" charset="0"/>
            </a:endParaRPr>
          </a:p>
          <a:p>
            <a:pPr eaLnBrk="1" hangingPunct="1">
              <a:lnSpc>
                <a:spcPct val="90000"/>
              </a:lnSpc>
              <a:buNone/>
            </a:pPr>
            <a:r>
              <a:rPr lang="en-US" sz="2700" dirty="0">
                <a:solidFill>
                  <a:schemeClr val="accent3">
                    <a:lumMod val="25000"/>
                  </a:schemeClr>
                </a:solidFill>
                <a:latin typeface="Arial" panose="020B0604020202020204" pitchFamily="34" charset="0"/>
                <a:cs typeface="Arial" panose="020B0604020202020204" pitchFamily="34" charset="0"/>
              </a:rPr>
              <a:t>Organising and hosting residential holidays for almost 300 affiliated youth groups. Welcoming around 150,000 people from around the World to the centers each year. </a:t>
            </a:r>
          </a:p>
          <a:p>
            <a:pPr eaLnBrk="1" hangingPunct="1">
              <a:lnSpc>
                <a:spcPct val="90000"/>
              </a:lnSpc>
              <a:buNone/>
            </a:pPr>
            <a:endParaRPr lang="en-US" sz="2700" dirty="0">
              <a:solidFill>
                <a:schemeClr val="accent3">
                  <a:lumMod val="25000"/>
                </a:schemeClr>
              </a:solidFill>
              <a:latin typeface="Arial" panose="020B0604020202020204" pitchFamily="34" charset="0"/>
              <a:cs typeface="Arial" panose="020B0604020202020204" pitchFamily="34" charset="0"/>
            </a:endParaRPr>
          </a:p>
          <a:p>
            <a:pPr eaLnBrk="1" hangingPunct="1">
              <a:lnSpc>
                <a:spcPct val="90000"/>
              </a:lnSpc>
              <a:buNone/>
            </a:pPr>
            <a:r>
              <a:rPr lang="en-US" sz="2700" dirty="0">
                <a:solidFill>
                  <a:schemeClr val="accent3">
                    <a:lumMod val="25000"/>
                  </a:schemeClr>
                </a:solidFill>
                <a:latin typeface="Arial" panose="020B0604020202020204" pitchFamily="34" charset="0"/>
                <a:cs typeface="Arial" panose="020B0604020202020204" pitchFamily="34" charset="0"/>
              </a:rPr>
              <a:t>Their experience help groups achieve the aims of their residential whilst providing the right environment for positive and long lasting impact.</a:t>
            </a:r>
          </a:p>
          <a:p>
            <a:pPr eaLnBrk="1" hangingPunct="1">
              <a:lnSpc>
                <a:spcPct val="90000"/>
              </a:lnSpc>
              <a:buFontTx/>
              <a:buNone/>
            </a:pPr>
            <a:endParaRPr lang="en-GB" dirty="0">
              <a:latin typeface="Comic Sans MS" pitchFamily="66" charset="0"/>
            </a:endParaRPr>
          </a:p>
          <a:p>
            <a:pPr eaLnBrk="1" hangingPunct="1">
              <a:lnSpc>
                <a:spcPct val="90000"/>
              </a:lnSpc>
              <a:buFontTx/>
              <a:buNone/>
            </a:pPr>
            <a:endParaRPr lang="en-GB" dirty="0">
              <a:latin typeface="Comic Sans MS" pitchFamily="66" charset="0"/>
            </a:endParaRPr>
          </a:p>
          <a:p>
            <a:pPr eaLnBrk="1" hangingPunct="1">
              <a:lnSpc>
                <a:spcPct val="90000"/>
              </a:lnSpc>
              <a:buFontTx/>
              <a:buNone/>
            </a:pPr>
            <a:endParaRPr lang="en-GB" dirty="0">
              <a:latin typeface="Comic Sans MS" pitchFamily="66" charset="0"/>
            </a:endParaRPr>
          </a:p>
        </p:txBody>
      </p:sp>
      <p:pic>
        <p:nvPicPr>
          <p:cNvPr id="2" name="Audio 1">
            <a:hlinkClick r:id="" action="ppaction://media"/>
            <a:extLst>
              <a:ext uri="{FF2B5EF4-FFF2-40B4-BE49-F238E27FC236}">
                <a16:creationId xmlns:a16="http://schemas.microsoft.com/office/drawing/2014/main" id="{9AB82770-3DE5-400F-BAA9-334E85540F6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493"/>
    </mc:Choice>
    <mc:Fallback xmlns="">
      <p:transition spd="slow" advTm="2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458">
                                            <p:txEl>
                                              <p:pRg st="0" end="0"/>
                                            </p:txEl>
                                          </p:spTgt>
                                        </p:tgtEl>
                                        <p:attrNameLst>
                                          <p:attrName>style.visibility</p:attrName>
                                        </p:attrNameLst>
                                      </p:cBhvr>
                                      <p:to>
                                        <p:strVal val="visible"/>
                                      </p:to>
                                    </p:set>
                                    <p:animEffect transition="in" filter="fade">
                                      <p:cBhvr>
                                        <p:cTn id="11" dur="500"/>
                                        <p:tgtEl>
                                          <p:spTgt spid="1945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458">
                                            <p:txEl>
                                              <p:pRg st="2" end="2"/>
                                            </p:txEl>
                                          </p:spTgt>
                                        </p:tgtEl>
                                        <p:attrNameLst>
                                          <p:attrName>style.visibility</p:attrName>
                                        </p:attrNameLst>
                                      </p:cBhvr>
                                      <p:to>
                                        <p:strVal val="visible"/>
                                      </p:to>
                                    </p:set>
                                    <p:animEffect transition="in" filter="fade">
                                      <p:cBhvr>
                                        <p:cTn id="16" dur="500"/>
                                        <p:tgtEl>
                                          <p:spTgt spid="1945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458">
                                            <p:txEl>
                                              <p:pRg st="4" end="4"/>
                                            </p:txEl>
                                          </p:spTgt>
                                        </p:tgtEl>
                                        <p:attrNameLst>
                                          <p:attrName>style.visibility</p:attrName>
                                        </p:attrNameLst>
                                      </p:cBhvr>
                                      <p:to>
                                        <p:strVal val="visible"/>
                                      </p:to>
                                    </p:set>
                                    <p:animEffect transition="in" filter="fade">
                                      <p:cBhvr>
                                        <p:cTn id="21" dur="500"/>
                                        <p:tgtEl>
                                          <p:spTgt spid="194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152401"/>
            <a:ext cx="7772400" cy="828328"/>
          </a:xfrm>
        </p:spPr>
        <p:txBody>
          <a:bodyPr/>
          <a:lstStyle/>
          <a:p>
            <a:pPr eaLnBrk="1" hangingPunct="1"/>
            <a: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site</a:t>
            </a:r>
          </a:p>
        </p:txBody>
      </p:sp>
      <p:pic>
        <p:nvPicPr>
          <p:cNvPr id="5" name="Picture 8"/>
          <p:cNvPicPr>
            <a:picLocks noChangeAspect="1" noChangeArrowheads="1"/>
          </p:cNvPicPr>
          <p:nvPr/>
        </p:nvPicPr>
        <p:blipFill rotWithShape="1">
          <a:blip r:embed="rId4" cstate="print"/>
          <a:srcRect l="14648" t="18555" r="44336" b="52137"/>
          <a:stretch/>
        </p:blipFill>
        <p:spPr bwMode="auto">
          <a:xfrm>
            <a:off x="559500" y="2780928"/>
            <a:ext cx="7927545" cy="3861048"/>
          </a:xfrm>
          <a:prstGeom prst="rect">
            <a:avLst/>
          </a:prstGeom>
          <a:noFill/>
          <a:ln w="9525">
            <a:noFill/>
            <a:miter lim="800000"/>
            <a:headEnd/>
            <a:tailEnd/>
          </a:ln>
          <a:effectLst/>
        </p:spPr>
      </p:pic>
      <p:sp>
        <p:nvSpPr>
          <p:cNvPr id="2" name="TextBox 1"/>
          <p:cNvSpPr txBox="1"/>
          <p:nvPr/>
        </p:nvSpPr>
        <p:spPr>
          <a:xfrm>
            <a:off x="510478" y="908720"/>
            <a:ext cx="7927545" cy="1938992"/>
          </a:xfrm>
          <a:prstGeom prst="rect">
            <a:avLst/>
          </a:prstGeom>
          <a:noFill/>
        </p:spPr>
        <p:txBody>
          <a:bodyPr wrap="square" rtlCol="0">
            <a:spAutoFit/>
          </a:bodyPr>
          <a:lstStyle/>
          <a:p>
            <a:pPr lvl="0"/>
            <a:r>
              <a:rPr lang="en-US" dirty="0">
                <a:solidFill>
                  <a:schemeClr val="accent3">
                    <a:lumMod val="25000"/>
                  </a:schemeClr>
                </a:solidFill>
                <a:latin typeface="Arial" pitchFamily="34" charset="0"/>
                <a:cs typeface="Arial" pitchFamily="34" charset="0"/>
              </a:rPr>
              <a:t>The centre is on the very edge of the National Forest; situated off the A38 just 10 miles north-east of Birmingham, only a few minutes from the M6 Toll Road and adjacent to the National Memorial Arboretum.</a:t>
            </a:r>
          </a:p>
          <a:p>
            <a:endParaRPr lang="en-GB" dirty="0"/>
          </a:p>
        </p:txBody>
      </p:sp>
      <p:pic>
        <p:nvPicPr>
          <p:cNvPr id="3" name="Audio 2">
            <a:hlinkClick r:id="" action="ppaction://media"/>
            <a:extLst>
              <a:ext uri="{FF2B5EF4-FFF2-40B4-BE49-F238E27FC236}">
                <a16:creationId xmlns:a16="http://schemas.microsoft.com/office/drawing/2014/main" id="{079EEBEE-D929-4BEF-B532-B1EB65B76E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23"/>
    </mc:Choice>
    <mc:Fallback xmlns="">
      <p:transition spd="slow" advTm="15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95536" y="814645"/>
            <a:ext cx="8208912" cy="493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88872"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3">
                    <a:lumMod val="25000"/>
                  </a:schemeClr>
                </a:solidFill>
                <a:effectLst/>
                <a:latin typeface="Arial" panose="020B0604020202020204" pitchFamily="34" charset="0"/>
                <a:cs typeface="Arial" panose="020B0604020202020204" pitchFamily="34" charset="0"/>
              </a:rPr>
              <a:t>The new 6,000 m² Centre includes: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accent3">
                    <a:lumMod val="25000"/>
                  </a:schemeClr>
                </a:solidFill>
                <a:effectLst/>
                <a:latin typeface="Arial" panose="020B0604020202020204" pitchFamily="34" charset="0"/>
                <a:cs typeface="Arial" panose="020B0604020202020204" pitchFamily="34" charset="0"/>
              </a:rPr>
              <a:t>Reception / Recreation Area / Training Room – an exciting building to form the core of our new state-of-the-art facilities.</a:t>
            </a:r>
          </a:p>
          <a:p>
            <a:pPr marL="0" marR="0" lvl="0" indent="0" algn="l"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a:ln>
                <a:noFill/>
              </a:ln>
              <a:solidFill>
                <a:schemeClr val="accent3">
                  <a:lumMod val="25000"/>
                </a:schemeClr>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accent3">
                    <a:lumMod val="25000"/>
                  </a:schemeClr>
                </a:solidFill>
                <a:effectLst/>
                <a:latin typeface="Arial" panose="020B0604020202020204" pitchFamily="34" charset="0"/>
                <a:cs typeface="Arial" panose="020B0604020202020204" pitchFamily="34" charset="0"/>
              </a:rPr>
              <a:t>Dining Room, Kitchen, Meeting Rooms – an attractive pine-clad facility to prepare and enjoy good home cooked food – and a place for 300 to meet for conferences.</a:t>
            </a:r>
          </a:p>
          <a:p>
            <a:pPr marL="0" marR="0" lvl="0" indent="0" algn="l"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a:ln>
                <a:noFill/>
              </a:ln>
              <a:solidFill>
                <a:schemeClr val="accent3">
                  <a:lumMod val="25000"/>
                </a:schemeClr>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accent3">
                    <a:lumMod val="25000"/>
                  </a:schemeClr>
                </a:solidFill>
                <a:effectLst/>
                <a:latin typeface="Arial" panose="020B0604020202020204" pitchFamily="34" charset="0"/>
                <a:cs typeface="Arial" panose="020B0604020202020204" pitchFamily="34" charset="0"/>
              </a:rPr>
              <a:t>6 Bedroom Wings accommodating 8 groups and up to 300 guests – contemporary rooms with en suite bathrooms, and facilities for various kinds of disabilities and special needs. Each wing has its own group lounge with kitchenette.</a:t>
            </a:r>
          </a:p>
          <a:p>
            <a:pPr marL="0" marR="0" lvl="0" indent="0" algn="l"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a:ln>
                <a:noFill/>
              </a:ln>
              <a:solidFill>
                <a:schemeClr val="accent3">
                  <a:lumMod val="25000"/>
                </a:schemeClr>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accent3">
                    <a:lumMod val="25000"/>
                  </a:schemeClr>
                </a:solidFill>
                <a:effectLst/>
                <a:latin typeface="Arial" panose="020B0604020202020204" pitchFamily="34" charset="0"/>
                <a:cs typeface="Arial" panose="020B0604020202020204" pitchFamily="34" charset="0"/>
              </a:rPr>
              <a:t>High quality environmentally sustainable buildings.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accent3">
                  <a:lumMod val="25000"/>
                </a:schemeClr>
              </a:solidFill>
              <a:effectLst/>
              <a:latin typeface="Arial" pitchFamily="34" charset="0"/>
              <a:cs typeface="Arial" pitchFamily="34" charset="0"/>
            </a:endParaRPr>
          </a:p>
        </p:txBody>
      </p:sp>
      <p:pic>
        <p:nvPicPr>
          <p:cNvPr id="14338" name="Picture 2" descr="http://www.actioncentres.co.uk/sites/default/files/groups/Whitemoor%20Lakes/Lakes%20201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70838" y="-2147483648"/>
            <a:ext cx="11430000" cy="74771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62A1A02-E5C5-442E-B751-7824F12B4B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962597409"/>
      </p:ext>
    </p:extLst>
  </p:cSld>
  <p:clrMapOvr>
    <a:masterClrMapping/>
  </p:clrMapOvr>
  <mc:AlternateContent xmlns:mc="http://schemas.openxmlformats.org/markup-compatibility/2006" xmlns:p14="http://schemas.microsoft.com/office/powerpoint/2010/main">
    <mc:Choice Requires="p14">
      <p:transition spd="slow" p14:dur="2000" advTm="40006"/>
    </mc:Choice>
    <mc:Fallback xmlns="">
      <p:transition spd="slow" advTm="4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Itinerary</a:t>
            </a:r>
          </a:p>
        </p:txBody>
      </p:sp>
      <p:sp>
        <p:nvSpPr>
          <p:cNvPr id="20482" name="Rectangle 3"/>
          <p:cNvSpPr>
            <a:spLocks noGrp="1" noChangeArrowheads="1"/>
          </p:cNvSpPr>
          <p:nvPr>
            <p:ph type="body" idx="1"/>
          </p:nvPr>
        </p:nvSpPr>
        <p:spPr>
          <a:xfrm>
            <a:off x="685800" y="1981200"/>
            <a:ext cx="8278688" cy="4688160"/>
          </a:xfrm>
        </p:spPr>
        <p:txBody>
          <a:bodyPr/>
          <a:lstStyle/>
          <a:p>
            <a:pPr eaLnBrk="1" hangingPunct="1">
              <a:buFontTx/>
              <a:buNone/>
            </a:pPr>
            <a:r>
              <a:rPr lang="en-GB" sz="2800" dirty="0">
                <a:solidFill>
                  <a:srgbClr val="002060"/>
                </a:solidFill>
                <a:latin typeface="Arial" panose="020B0604020202020204" pitchFamily="34" charset="0"/>
                <a:cs typeface="Arial" panose="020B0604020202020204" pitchFamily="34" charset="0"/>
              </a:rPr>
              <a:t>Day 1	Leave Kingshill at 9.00 am</a:t>
            </a:r>
          </a:p>
          <a:p>
            <a:pPr eaLnBrk="1" hangingPunct="1">
              <a:buFontTx/>
              <a:buNone/>
            </a:pPr>
            <a:r>
              <a:rPr lang="en-GB" sz="2800" dirty="0">
                <a:solidFill>
                  <a:srgbClr val="002060"/>
                </a:solidFill>
                <a:latin typeface="Arial" panose="020B0604020202020204" pitchFamily="34" charset="0"/>
                <a:cs typeface="Arial" panose="020B0604020202020204" pitchFamily="34" charset="0"/>
              </a:rPr>
              <a:t>			Arrive Whitemoor Lakes at 11.30 am</a:t>
            </a:r>
          </a:p>
          <a:p>
            <a:pPr eaLnBrk="1" hangingPunct="1">
              <a:buNone/>
            </a:pPr>
            <a:r>
              <a:rPr lang="en-GB" sz="2800" dirty="0">
                <a:solidFill>
                  <a:srgbClr val="002060"/>
                </a:solidFill>
                <a:latin typeface="Arial" panose="020B0604020202020204" pitchFamily="34" charset="0"/>
                <a:cs typeface="Arial" panose="020B0604020202020204" pitchFamily="34" charset="0"/>
              </a:rPr>
              <a:t>			Picnic lunch </a:t>
            </a:r>
          </a:p>
          <a:p>
            <a:pPr eaLnBrk="1" hangingPunct="1">
              <a:buFontTx/>
              <a:buNone/>
            </a:pPr>
            <a:r>
              <a:rPr lang="en-GB" sz="2800" dirty="0">
                <a:solidFill>
                  <a:srgbClr val="002060"/>
                </a:solidFill>
                <a:latin typeface="Arial" panose="020B0604020202020204" pitchFamily="34" charset="0"/>
                <a:cs typeface="Arial" panose="020B0604020202020204" pitchFamily="34" charset="0"/>
              </a:rPr>
              <a:t>			2-3.30 Activity one</a:t>
            </a:r>
          </a:p>
          <a:p>
            <a:pPr eaLnBrk="1" hangingPunct="1">
              <a:buFontTx/>
              <a:buNone/>
            </a:pPr>
            <a:r>
              <a:rPr lang="en-GB" sz="2800" dirty="0">
                <a:solidFill>
                  <a:srgbClr val="002060"/>
                </a:solidFill>
                <a:latin typeface="Arial" panose="020B0604020202020204" pitchFamily="34" charset="0"/>
                <a:cs typeface="Arial" panose="020B0604020202020204" pitchFamily="34" charset="0"/>
              </a:rPr>
              <a:t>			4-5.30 Activity two</a:t>
            </a:r>
          </a:p>
          <a:p>
            <a:pPr eaLnBrk="1" hangingPunct="1">
              <a:buFontTx/>
              <a:buNone/>
            </a:pPr>
            <a:r>
              <a:rPr lang="en-GB" sz="2800" dirty="0">
                <a:solidFill>
                  <a:srgbClr val="002060"/>
                </a:solidFill>
                <a:latin typeface="Arial" panose="020B0604020202020204" pitchFamily="34" charset="0"/>
                <a:cs typeface="Arial" panose="020B0604020202020204" pitchFamily="34" charset="0"/>
              </a:rPr>
              <a:t>			Dinner at 6.00 pm</a:t>
            </a:r>
          </a:p>
          <a:p>
            <a:pPr eaLnBrk="1" hangingPunct="1">
              <a:buFontTx/>
              <a:buNone/>
            </a:pPr>
            <a:r>
              <a:rPr lang="en-GB" sz="2800" dirty="0">
                <a:solidFill>
                  <a:srgbClr val="002060"/>
                </a:solidFill>
                <a:latin typeface="Arial" panose="020B0604020202020204" pitchFamily="34" charset="0"/>
                <a:cs typeface="Arial" panose="020B0604020202020204" pitchFamily="34" charset="0"/>
              </a:rPr>
              <a:t>			Evening activity at 7.30 pm</a:t>
            </a:r>
          </a:p>
          <a:p>
            <a:pPr eaLnBrk="1" hangingPunct="1">
              <a:buFontTx/>
              <a:buNone/>
            </a:pPr>
            <a:r>
              <a:rPr lang="en-GB" sz="2800" dirty="0">
                <a:solidFill>
                  <a:srgbClr val="002060"/>
                </a:solidFill>
                <a:latin typeface="Arial" panose="020B0604020202020204" pitchFamily="34" charset="0"/>
                <a:cs typeface="Arial" panose="020B0604020202020204" pitchFamily="34" charset="0"/>
              </a:rPr>
              <a:t>			In rooms at 9.30 pm, lights out at 10pm</a:t>
            </a:r>
          </a:p>
        </p:txBody>
      </p:sp>
      <p:pic>
        <p:nvPicPr>
          <p:cNvPr id="4" name="Audio 3">
            <a:hlinkClick r:id="" action="ppaction://media"/>
            <a:extLst>
              <a:ext uri="{FF2B5EF4-FFF2-40B4-BE49-F238E27FC236}">
                <a16:creationId xmlns:a16="http://schemas.microsoft.com/office/drawing/2014/main" id="{E5730E9B-4D3F-4BD4-B4D7-17A15B8EF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98"/>
    </mc:Choice>
    <mc:Fallback xmlns="">
      <p:transition spd="slow" advTm="3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Itinerary</a:t>
            </a:r>
          </a:p>
        </p:txBody>
      </p:sp>
      <p:sp>
        <p:nvSpPr>
          <p:cNvPr id="5" name="Rectangle 3"/>
          <p:cNvSpPr txBox="1">
            <a:spLocks noChangeArrowheads="1"/>
          </p:cNvSpPr>
          <p:nvPr/>
        </p:nvSpPr>
        <p:spPr bwMode="auto">
          <a:xfrm>
            <a:off x="323528" y="2133600"/>
            <a:ext cx="8496944"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buFontTx/>
              <a:buNone/>
            </a:pPr>
            <a:r>
              <a:rPr lang="en-GB" sz="2800" dirty="0">
                <a:solidFill>
                  <a:srgbClr val="002060"/>
                </a:solidFill>
                <a:latin typeface="Arial" panose="020B0604020202020204" pitchFamily="34" charset="0"/>
                <a:cs typeface="Arial" panose="020B0604020202020204" pitchFamily="34" charset="0"/>
              </a:rPr>
              <a:t>Day 2	Rise and shine and after</a:t>
            </a:r>
          </a:p>
          <a:p>
            <a:pPr>
              <a:lnSpc>
                <a:spcPct val="90000"/>
              </a:lnSpc>
              <a:buFontTx/>
              <a:buNone/>
            </a:pPr>
            <a:r>
              <a:rPr lang="en-GB" sz="2800" dirty="0">
                <a:solidFill>
                  <a:srgbClr val="002060"/>
                </a:solidFill>
                <a:latin typeface="Arial" panose="020B0604020202020204" pitchFamily="34" charset="0"/>
                <a:cs typeface="Arial" panose="020B0604020202020204" pitchFamily="34" charset="0"/>
              </a:rPr>
              <a:t>			Breakfast 2 lots of activities</a:t>
            </a:r>
          </a:p>
          <a:p>
            <a:pPr>
              <a:lnSpc>
                <a:spcPct val="90000"/>
              </a:lnSpc>
              <a:buFontTx/>
              <a:buNone/>
            </a:pPr>
            <a:r>
              <a:rPr lang="en-GB" sz="2800" dirty="0">
                <a:solidFill>
                  <a:srgbClr val="002060"/>
                </a:solidFill>
                <a:latin typeface="Arial" panose="020B0604020202020204" pitchFamily="34" charset="0"/>
                <a:cs typeface="Arial" panose="020B0604020202020204" pitchFamily="34" charset="0"/>
              </a:rPr>
              <a:t>			Lunch</a:t>
            </a:r>
          </a:p>
          <a:p>
            <a:pPr>
              <a:lnSpc>
                <a:spcPct val="90000"/>
              </a:lnSpc>
              <a:buFontTx/>
              <a:buNone/>
            </a:pPr>
            <a:r>
              <a:rPr lang="en-GB" sz="2800" dirty="0">
                <a:solidFill>
                  <a:srgbClr val="002060"/>
                </a:solidFill>
                <a:latin typeface="Arial" panose="020B0604020202020204" pitchFamily="34" charset="0"/>
                <a:cs typeface="Arial" panose="020B0604020202020204" pitchFamily="34" charset="0"/>
              </a:rPr>
              <a:t>			2 activities then dinner followed 				by the evening activity</a:t>
            </a:r>
          </a:p>
          <a:p>
            <a:pPr>
              <a:lnSpc>
                <a:spcPct val="90000"/>
              </a:lnSpc>
              <a:buFontTx/>
              <a:buNone/>
            </a:pPr>
            <a:endParaRPr lang="en-GB" sz="2800" dirty="0">
              <a:solidFill>
                <a:srgbClr val="002060"/>
              </a:solidFill>
              <a:latin typeface="Arial" panose="020B0604020202020204" pitchFamily="34" charset="0"/>
              <a:cs typeface="Arial" panose="020B0604020202020204" pitchFamily="34" charset="0"/>
            </a:endParaRPr>
          </a:p>
          <a:p>
            <a:pPr>
              <a:lnSpc>
                <a:spcPct val="90000"/>
              </a:lnSpc>
              <a:buFontTx/>
              <a:buNone/>
            </a:pPr>
            <a:r>
              <a:rPr lang="en-GB" sz="2800" dirty="0">
                <a:solidFill>
                  <a:srgbClr val="002060"/>
                </a:solidFill>
                <a:latin typeface="Arial" panose="020B0604020202020204" pitchFamily="34" charset="0"/>
                <a:cs typeface="Arial" panose="020B0604020202020204" pitchFamily="34" charset="0"/>
              </a:rPr>
              <a:t>			Diary writing and hot chocolate!</a:t>
            </a:r>
          </a:p>
          <a:p>
            <a:pPr>
              <a:lnSpc>
                <a:spcPct val="90000"/>
              </a:lnSpc>
              <a:buFontTx/>
              <a:buNone/>
            </a:pPr>
            <a:r>
              <a:rPr lang="en-GB" sz="2800" dirty="0">
                <a:solidFill>
                  <a:srgbClr val="002060"/>
                </a:solidFill>
                <a:latin typeface="Arial" panose="020B0604020202020204" pitchFamily="34" charset="0"/>
                <a:cs typeface="Arial" panose="020B0604020202020204" pitchFamily="34" charset="0"/>
              </a:rPr>
              <a:t>			In rooms at 9.30 pm, lights out at 10 pm</a:t>
            </a:r>
          </a:p>
        </p:txBody>
      </p:sp>
      <p:pic>
        <p:nvPicPr>
          <p:cNvPr id="2" name="Audio 1">
            <a:hlinkClick r:id="" action="ppaction://media"/>
            <a:extLst>
              <a:ext uri="{FF2B5EF4-FFF2-40B4-BE49-F238E27FC236}">
                <a16:creationId xmlns:a16="http://schemas.microsoft.com/office/drawing/2014/main" id="{5FA64740-2FF7-4952-A2D0-E5F7D99106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69"/>
    </mc:Choice>
    <mc:Fallback xmlns="">
      <p:transition spd="slow" advTm="20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Itinerary</a:t>
            </a:r>
          </a:p>
        </p:txBody>
      </p:sp>
      <p:sp>
        <p:nvSpPr>
          <p:cNvPr id="5" name="Rectangle 3"/>
          <p:cNvSpPr txBox="1">
            <a:spLocks noChangeArrowheads="1"/>
          </p:cNvSpPr>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GB" sz="2800" dirty="0">
                <a:solidFill>
                  <a:srgbClr val="002060"/>
                </a:solidFill>
                <a:latin typeface="Arial" panose="020B0604020202020204" pitchFamily="34" charset="0"/>
                <a:cs typeface="Arial" panose="020B0604020202020204" pitchFamily="34" charset="0"/>
              </a:rPr>
              <a:t>Day 3   Rise and continue to shine</a:t>
            </a:r>
          </a:p>
          <a:p>
            <a:pPr>
              <a:buFontTx/>
              <a:buNone/>
            </a:pPr>
            <a:r>
              <a:rPr lang="en-GB" sz="2800" dirty="0">
                <a:solidFill>
                  <a:srgbClr val="002060"/>
                </a:solidFill>
                <a:latin typeface="Arial" panose="020B0604020202020204" pitchFamily="34" charset="0"/>
                <a:cs typeface="Arial" panose="020B0604020202020204" pitchFamily="34" charset="0"/>
              </a:rPr>
              <a:t>		   Breakfast at 8.00 am followed by 		   2 activities</a:t>
            </a:r>
          </a:p>
          <a:p>
            <a:pPr>
              <a:buFontTx/>
              <a:buNone/>
            </a:pPr>
            <a:r>
              <a:rPr lang="en-GB" sz="2800" dirty="0">
                <a:solidFill>
                  <a:srgbClr val="002060"/>
                </a:solidFill>
                <a:latin typeface="Arial" panose="020B0604020202020204" pitchFamily="34" charset="0"/>
                <a:cs typeface="Arial" panose="020B0604020202020204" pitchFamily="34" charset="0"/>
              </a:rPr>
              <a:t>		   Lunch at 12.30 pm</a:t>
            </a:r>
          </a:p>
          <a:p>
            <a:pPr>
              <a:buFontTx/>
              <a:buNone/>
            </a:pPr>
            <a:r>
              <a:rPr lang="en-GB" sz="2800" dirty="0">
                <a:solidFill>
                  <a:srgbClr val="002060"/>
                </a:solidFill>
                <a:latin typeface="Arial" panose="020B0604020202020204" pitchFamily="34" charset="0"/>
                <a:cs typeface="Arial" panose="020B0604020202020204" pitchFamily="34" charset="0"/>
              </a:rPr>
              <a:t>		   </a:t>
            </a:r>
          </a:p>
          <a:p>
            <a:pPr>
              <a:buFontTx/>
              <a:buNone/>
            </a:pPr>
            <a:r>
              <a:rPr lang="en-GB" sz="2800" dirty="0">
                <a:solidFill>
                  <a:srgbClr val="002060"/>
                </a:solidFill>
                <a:latin typeface="Arial" panose="020B0604020202020204" pitchFamily="34" charset="0"/>
                <a:cs typeface="Arial" panose="020B0604020202020204" pitchFamily="34" charset="0"/>
              </a:rPr>
              <a:t>Coach departs for Kingshill at 1.00 pm</a:t>
            </a:r>
          </a:p>
          <a:p>
            <a:pPr>
              <a:buFontTx/>
              <a:buNone/>
            </a:pPr>
            <a:r>
              <a:rPr lang="en-GB" sz="2800" dirty="0">
                <a:solidFill>
                  <a:srgbClr val="002060"/>
                </a:solidFill>
                <a:latin typeface="Arial" panose="020B0604020202020204" pitchFamily="34" charset="0"/>
                <a:cs typeface="Arial" panose="020B0604020202020204" pitchFamily="34" charset="0"/>
              </a:rPr>
              <a:t>		   </a:t>
            </a:r>
          </a:p>
          <a:p>
            <a:pPr>
              <a:buFontTx/>
              <a:buNone/>
            </a:pPr>
            <a:r>
              <a:rPr lang="en-GB" sz="2800" dirty="0">
                <a:solidFill>
                  <a:srgbClr val="002060"/>
                </a:solidFill>
                <a:latin typeface="Arial" panose="020B0604020202020204" pitchFamily="34" charset="0"/>
                <a:cs typeface="Arial" panose="020B0604020202020204" pitchFamily="34" charset="0"/>
              </a:rPr>
              <a:t>Arrive Kingshill by 3.00 pm (hopefully!!!)</a:t>
            </a:r>
          </a:p>
        </p:txBody>
      </p:sp>
      <p:pic>
        <p:nvPicPr>
          <p:cNvPr id="2" name="Audio 1">
            <a:hlinkClick r:id="" action="ppaction://media"/>
            <a:extLst>
              <a:ext uri="{FF2B5EF4-FFF2-40B4-BE49-F238E27FC236}">
                <a16:creationId xmlns:a16="http://schemas.microsoft.com/office/drawing/2014/main" id="{2A4FE948-7607-47FB-9EB0-43AAF554BA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890"/>
    </mc:Choice>
    <mc:Fallback xmlns="">
      <p:transition spd="slow" advTm="2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7.8|11.1"/>
</p:tagLst>
</file>

<file path=ppt/tags/tag10.xml><?xml version="1.0" encoding="utf-8"?>
<p:tagLst xmlns:a="http://schemas.openxmlformats.org/drawingml/2006/main" xmlns:r="http://schemas.openxmlformats.org/officeDocument/2006/relationships" xmlns:p="http://schemas.openxmlformats.org/presentationml/2006/main">
  <p:tag name="TIMING" val="|14.8|6.2|5.7|3.1|9.3"/>
</p:tagLst>
</file>

<file path=ppt/tags/tag11.xml><?xml version="1.0" encoding="utf-8"?>
<p:tagLst xmlns:a="http://schemas.openxmlformats.org/drawingml/2006/main" xmlns:r="http://schemas.openxmlformats.org/officeDocument/2006/relationships" xmlns:p="http://schemas.openxmlformats.org/presentationml/2006/main">
  <p:tag name="TIMING" val="|6.5"/>
</p:tagLst>
</file>

<file path=ppt/tags/tag2.xml><?xml version="1.0" encoding="utf-8"?>
<p:tagLst xmlns:a="http://schemas.openxmlformats.org/drawingml/2006/main" xmlns:r="http://schemas.openxmlformats.org/officeDocument/2006/relationships" xmlns:p="http://schemas.openxmlformats.org/presentationml/2006/main">
  <p:tag name="TIMING" val="|0.1|11.1|10.4|14.3"/>
</p:tagLst>
</file>

<file path=ppt/tags/tag3.xml><?xml version="1.0" encoding="utf-8"?>
<p:tagLst xmlns:a="http://schemas.openxmlformats.org/drawingml/2006/main" xmlns:r="http://schemas.openxmlformats.org/officeDocument/2006/relationships" xmlns:p="http://schemas.openxmlformats.org/presentationml/2006/main">
  <p:tag name="TIMING" val="|1.2|5.5|32.2"/>
</p:tagLst>
</file>

<file path=ppt/tags/tag4.xml><?xml version="1.0" encoding="utf-8"?>
<p:tagLst xmlns:a="http://schemas.openxmlformats.org/drawingml/2006/main" xmlns:r="http://schemas.openxmlformats.org/officeDocument/2006/relationships" xmlns:p="http://schemas.openxmlformats.org/presentationml/2006/main">
  <p:tag name="TIMING" val="|3.9|13.4|5.4|3.7"/>
</p:tagLst>
</file>

<file path=ppt/tags/tag5.xml><?xml version="1.0" encoding="utf-8"?>
<p:tagLst xmlns:a="http://schemas.openxmlformats.org/drawingml/2006/main" xmlns:r="http://schemas.openxmlformats.org/officeDocument/2006/relationships" xmlns:p="http://schemas.openxmlformats.org/presentationml/2006/main">
  <p:tag name="TIMING" val="|3.5|3.4|4.6|2.4|6.7"/>
</p:tagLst>
</file>

<file path=ppt/tags/tag6.xml><?xml version="1.0" encoding="utf-8"?>
<p:tagLst xmlns:a="http://schemas.openxmlformats.org/drawingml/2006/main" xmlns:r="http://schemas.openxmlformats.org/officeDocument/2006/relationships" xmlns:p="http://schemas.openxmlformats.org/presentationml/2006/main">
  <p:tag name="TIMING" val="|6.8|32.9|11|17.9|15.5|13.4"/>
</p:tagLst>
</file>

<file path=ppt/tags/tag7.xml><?xml version="1.0" encoding="utf-8"?>
<p:tagLst xmlns:a="http://schemas.openxmlformats.org/drawingml/2006/main" xmlns:r="http://schemas.openxmlformats.org/officeDocument/2006/relationships" xmlns:p="http://schemas.openxmlformats.org/presentationml/2006/main">
  <p:tag name="TIMING" val="|1.8|3.9|10|7.4"/>
</p:tagLst>
</file>

<file path=ppt/tags/tag8.xml><?xml version="1.0" encoding="utf-8"?>
<p:tagLst xmlns:a="http://schemas.openxmlformats.org/drawingml/2006/main" xmlns:r="http://schemas.openxmlformats.org/officeDocument/2006/relationships" xmlns:p="http://schemas.openxmlformats.org/presentationml/2006/main">
  <p:tag name="TIMING" val="|2.1|39.7|14.6"/>
</p:tagLst>
</file>

<file path=ppt/tags/tag9.xml><?xml version="1.0" encoding="utf-8"?>
<p:tagLst xmlns:a="http://schemas.openxmlformats.org/drawingml/2006/main" xmlns:r="http://schemas.openxmlformats.org/officeDocument/2006/relationships" xmlns:p="http://schemas.openxmlformats.org/presentationml/2006/main">
  <p:tag name="TIMING" val="|2|3.8|4.7"/>
</p:tagLst>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1204</TotalTime>
  <Words>1010</Words>
  <Application>Microsoft Office PowerPoint</Application>
  <PresentationFormat>On-screen Show (4:3)</PresentationFormat>
  <Paragraphs>122</Paragraphs>
  <Slides>23</Slides>
  <Notes>0</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Comic Sans MS</vt:lpstr>
      <vt:lpstr>Times New Roman</vt:lpstr>
      <vt:lpstr>Default Design</vt:lpstr>
      <vt:lpstr>PowerPoint Presentation</vt:lpstr>
      <vt:lpstr>Aims of the Visit</vt:lpstr>
      <vt:lpstr>Trip Dates</vt:lpstr>
      <vt:lpstr>Whitemoor Lakes  &amp; Action Centres</vt:lpstr>
      <vt:lpstr>The site</vt:lpstr>
      <vt:lpstr>PowerPoint Presentation</vt:lpstr>
      <vt:lpstr>Itinerary</vt:lpstr>
      <vt:lpstr>Itinerary</vt:lpstr>
      <vt:lpstr>Itinerary</vt:lpstr>
      <vt:lpstr>Activities</vt:lpstr>
      <vt:lpstr>PowerPoint Presentation</vt:lpstr>
      <vt:lpstr>Accommodation</vt:lpstr>
      <vt:lpstr>PowerPoint Presentation</vt:lpstr>
      <vt:lpstr>PowerPoint Presentation</vt:lpstr>
      <vt:lpstr>Equipment List</vt:lpstr>
      <vt:lpstr>Medication</vt:lpstr>
      <vt:lpstr>What Not To Take</vt:lpstr>
      <vt:lpstr>Standard of behaviour</vt:lpstr>
      <vt:lpstr>Security</vt:lpstr>
      <vt:lpstr>Insurance</vt:lpstr>
      <vt:lpstr>Diary</vt:lpstr>
      <vt:lpstr>COVID POLICY</vt:lpstr>
      <vt:lpstr>Thank You</vt:lpstr>
    </vt:vector>
  </TitlesOfParts>
  <Company>The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Staffing</dc:title>
  <dc:creator>PROWE</dc:creator>
  <cp:lastModifiedBy>Duncan Evans</cp:lastModifiedBy>
  <cp:revision>73</cp:revision>
  <dcterms:created xsi:type="dcterms:W3CDTF">2006-05-22T15:33:13Z</dcterms:created>
  <dcterms:modified xsi:type="dcterms:W3CDTF">2022-05-06T08:57:00Z</dcterms:modified>
</cp:coreProperties>
</file>