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395" r:id="rId5"/>
    <p:sldId id="1791" r:id="rId6"/>
    <p:sldId id="1158" r:id="rId7"/>
    <p:sldId id="1772" r:id="rId8"/>
    <p:sldId id="1789" r:id="rId9"/>
    <p:sldId id="1788" r:id="rId10"/>
    <p:sldId id="1790" r:id="rId11"/>
    <p:sldId id="286" r:id="rId12"/>
    <p:sldId id="287" r:id="rId13"/>
    <p:sldId id="1171" r:id="rId14"/>
    <p:sldId id="1176" r:id="rId15"/>
    <p:sldId id="256" r:id="rId16"/>
    <p:sldId id="1167" r:id="rId17"/>
    <p:sldId id="1168" r:id="rId18"/>
    <p:sldId id="1785" r:id="rId19"/>
    <p:sldId id="396" r:id="rId20"/>
    <p:sldId id="261" r:id="rId21"/>
    <p:sldId id="259" r:id="rId22"/>
    <p:sldId id="260" r:id="rId23"/>
    <p:sldId id="262" r:id="rId24"/>
    <p:sldId id="1172" r:id="rId25"/>
    <p:sldId id="1173" r:id="rId26"/>
    <p:sldId id="1174" r:id="rId27"/>
    <p:sldId id="407" r:id="rId28"/>
    <p:sldId id="408" r:id="rId29"/>
    <p:sldId id="409" r:id="rId30"/>
    <p:sldId id="397" r:id="rId31"/>
    <p:sldId id="398" r:id="rId32"/>
    <p:sldId id="400" r:id="rId3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Geneva" pitchFamily="126"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Geneva" pitchFamily="126"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Geneva" pitchFamily="126"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Geneva" pitchFamily="126"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Geneva" pitchFamily="126" charset="-128"/>
        <a:cs typeface="+mn-cs"/>
      </a:defRPr>
    </a:lvl5pPr>
    <a:lvl6pPr marL="2286000" algn="l" defTabSz="914400" rtl="0" eaLnBrk="1" latinLnBrk="0" hangingPunct="1">
      <a:defRPr kern="1200">
        <a:solidFill>
          <a:schemeClr val="tx1"/>
        </a:solidFill>
        <a:latin typeface="Calibri" panose="020F0502020204030204" pitchFamily="34" charset="0"/>
        <a:ea typeface="Geneva" pitchFamily="126" charset="-128"/>
        <a:cs typeface="+mn-cs"/>
      </a:defRPr>
    </a:lvl6pPr>
    <a:lvl7pPr marL="2743200" algn="l" defTabSz="914400" rtl="0" eaLnBrk="1" latinLnBrk="0" hangingPunct="1">
      <a:defRPr kern="1200">
        <a:solidFill>
          <a:schemeClr val="tx1"/>
        </a:solidFill>
        <a:latin typeface="Calibri" panose="020F0502020204030204" pitchFamily="34" charset="0"/>
        <a:ea typeface="Geneva" pitchFamily="126" charset="-128"/>
        <a:cs typeface="+mn-cs"/>
      </a:defRPr>
    </a:lvl7pPr>
    <a:lvl8pPr marL="3200400" algn="l" defTabSz="914400" rtl="0" eaLnBrk="1" latinLnBrk="0" hangingPunct="1">
      <a:defRPr kern="1200">
        <a:solidFill>
          <a:schemeClr val="tx1"/>
        </a:solidFill>
        <a:latin typeface="Calibri" panose="020F0502020204030204" pitchFamily="34" charset="0"/>
        <a:ea typeface="Geneva" pitchFamily="126" charset="-128"/>
        <a:cs typeface="+mn-cs"/>
      </a:defRPr>
    </a:lvl8pPr>
    <a:lvl9pPr marL="3657600" algn="l" defTabSz="914400" rtl="0" eaLnBrk="1" latinLnBrk="0" hangingPunct="1">
      <a:defRPr kern="1200">
        <a:solidFill>
          <a:schemeClr val="tx1"/>
        </a:solidFill>
        <a:latin typeface="Calibri" panose="020F0502020204030204" pitchFamily="34" charset="0"/>
        <a:ea typeface="Geneva" pitchFamily="126" charset="-128"/>
        <a:cs typeface="+mn-cs"/>
      </a:defRPr>
    </a:lvl9pPr>
  </p:defaultTextStyle>
  <p:extLst>
    <p:ext uri="{EFAFB233-063F-42B5-8137-9DF3F51BA10A}">
      <p15:sldGuideLst xmlns:p15="http://schemas.microsoft.com/office/powerpoint/2012/main">
        <p15:guide id="1" orient="horz" pos="19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C49"/>
    <a:srgbClr val="13F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FB55E-70B3-BCC9-CF68-27D400C1E97B}" v="16" dt="2025-10-20T06:50:41.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9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vor Lee (STAFF)" userId="S::tlee@kingshillschool.co.uk::1923f0a3-e9a7-4f7b-a3d4-2997868bb53f" providerId="AD" clId="Web-{898FB55E-70B3-BCC9-CF68-27D400C1E97B}"/>
    <pc:docChg chg="delSld">
      <pc:chgData name="Trevor Lee (STAFF)" userId="S::tlee@kingshillschool.co.uk::1923f0a3-e9a7-4f7b-a3d4-2997868bb53f" providerId="AD" clId="Web-{898FB55E-70B3-BCC9-CF68-27D400C1E97B}" dt="2025-10-20T06:50:41.939" v="14"/>
      <pc:docMkLst>
        <pc:docMk/>
      </pc:docMkLst>
      <pc:sldChg chg="del">
        <pc:chgData name="Trevor Lee (STAFF)" userId="S::tlee@kingshillschool.co.uk::1923f0a3-e9a7-4f7b-a3d4-2997868bb53f" providerId="AD" clId="Web-{898FB55E-70B3-BCC9-CF68-27D400C1E97B}" dt="2025-10-20T06:50:35.610" v="6"/>
        <pc:sldMkLst>
          <pc:docMk/>
          <pc:sldMk cId="1204136123" sldId="264"/>
        </pc:sldMkLst>
      </pc:sldChg>
      <pc:sldChg chg="del">
        <pc:chgData name="Trevor Lee (STAFF)" userId="S::tlee@kingshillschool.co.uk::1923f0a3-e9a7-4f7b-a3d4-2997868bb53f" providerId="AD" clId="Web-{898FB55E-70B3-BCC9-CF68-27D400C1E97B}" dt="2025-10-20T06:50:36.079" v="7"/>
        <pc:sldMkLst>
          <pc:docMk/>
          <pc:sldMk cId="1759102140" sldId="265"/>
        </pc:sldMkLst>
      </pc:sldChg>
      <pc:sldChg chg="del">
        <pc:chgData name="Trevor Lee (STAFF)" userId="S::tlee@kingshillschool.co.uk::1923f0a3-e9a7-4f7b-a3d4-2997868bb53f" providerId="AD" clId="Web-{898FB55E-70B3-BCC9-CF68-27D400C1E97B}" dt="2025-10-20T06:50:36.923" v="8"/>
        <pc:sldMkLst>
          <pc:docMk/>
          <pc:sldMk cId="138597602" sldId="266"/>
        </pc:sldMkLst>
      </pc:sldChg>
      <pc:sldChg chg="del">
        <pc:chgData name="Trevor Lee (STAFF)" userId="S::tlee@kingshillschool.co.uk::1923f0a3-e9a7-4f7b-a3d4-2997868bb53f" providerId="AD" clId="Web-{898FB55E-70B3-BCC9-CF68-27D400C1E97B}" dt="2025-10-20T06:50:40.782" v="13"/>
        <pc:sldMkLst>
          <pc:docMk/>
          <pc:sldMk cId="2542944407" sldId="267"/>
        </pc:sldMkLst>
      </pc:sldChg>
      <pc:sldChg chg="del">
        <pc:chgData name="Trevor Lee (STAFF)" userId="S::tlee@kingshillschool.co.uk::1923f0a3-e9a7-4f7b-a3d4-2997868bb53f" providerId="AD" clId="Web-{898FB55E-70B3-BCC9-CF68-27D400C1E97B}" dt="2025-10-20T06:50:21.703" v="0"/>
        <pc:sldMkLst>
          <pc:docMk/>
          <pc:sldMk cId="333619675" sldId="375"/>
        </pc:sldMkLst>
      </pc:sldChg>
      <pc:sldChg chg="del">
        <pc:chgData name="Trevor Lee (STAFF)" userId="S::tlee@kingshillschool.co.uk::1923f0a3-e9a7-4f7b-a3d4-2997868bb53f" providerId="AD" clId="Web-{898FB55E-70B3-BCC9-CF68-27D400C1E97B}" dt="2025-10-20T06:50:23.265" v="2"/>
        <pc:sldMkLst>
          <pc:docMk/>
          <pc:sldMk cId="3011259956" sldId="404"/>
        </pc:sldMkLst>
      </pc:sldChg>
      <pc:sldChg chg="del">
        <pc:chgData name="Trevor Lee (STAFF)" userId="S::tlee@kingshillschool.co.uk::1923f0a3-e9a7-4f7b-a3d4-2997868bb53f" providerId="AD" clId="Web-{898FB55E-70B3-BCC9-CF68-27D400C1E97B}" dt="2025-10-20T06:50:22.531" v="1"/>
        <pc:sldMkLst>
          <pc:docMk/>
          <pc:sldMk cId="4172655960" sldId="1163"/>
        </pc:sldMkLst>
      </pc:sldChg>
      <pc:sldChg chg="del">
        <pc:chgData name="Trevor Lee (STAFF)" userId="S::tlee@kingshillschool.co.uk::1923f0a3-e9a7-4f7b-a3d4-2997868bb53f" providerId="AD" clId="Web-{898FB55E-70B3-BCC9-CF68-27D400C1E97B}" dt="2025-10-20T06:50:39.579" v="11"/>
        <pc:sldMkLst>
          <pc:docMk/>
          <pc:sldMk cId="3025130995" sldId="1177"/>
        </pc:sldMkLst>
      </pc:sldChg>
      <pc:sldChg chg="del">
        <pc:chgData name="Trevor Lee (STAFF)" userId="S::tlee@kingshillschool.co.uk::1923f0a3-e9a7-4f7b-a3d4-2997868bb53f" providerId="AD" clId="Web-{898FB55E-70B3-BCC9-CF68-27D400C1E97B}" dt="2025-10-20T06:50:38.470" v="9"/>
        <pc:sldMkLst>
          <pc:docMk/>
          <pc:sldMk cId="112144514" sldId="1186"/>
        </pc:sldMkLst>
      </pc:sldChg>
      <pc:sldChg chg="del">
        <pc:chgData name="Trevor Lee (STAFF)" userId="S::tlee@kingshillschool.co.uk::1923f0a3-e9a7-4f7b-a3d4-2997868bb53f" providerId="AD" clId="Web-{898FB55E-70B3-BCC9-CF68-27D400C1E97B}" dt="2025-10-20T06:50:38.845" v="10"/>
        <pc:sldMkLst>
          <pc:docMk/>
          <pc:sldMk cId="2025089892" sldId="1187"/>
        </pc:sldMkLst>
      </pc:sldChg>
      <pc:sldChg chg="del">
        <pc:chgData name="Trevor Lee (STAFF)" userId="S::tlee@kingshillschool.co.uk::1923f0a3-e9a7-4f7b-a3d4-2997868bb53f" providerId="AD" clId="Web-{898FB55E-70B3-BCC9-CF68-27D400C1E97B}" dt="2025-10-20T06:50:39.907" v="12"/>
        <pc:sldMkLst>
          <pc:docMk/>
          <pc:sldMk cId="1162738895" sldId="1189"/>
        </pc:sldMkLst>
      </pc:sldChg>
      <pc:sldChg chg="del">
        <pc:chgData name="Trevor Lee (STAFF)" userId="S::tlee@kingshillschool.co.uk::1923f0a3-e9a7-4f7b-a3d4-2997868bb53f" providerId="AD" clId="Web-{898FB55E-70B3-BCC9-CF68-27D400C1E97B}" dt="2025-10-20T06:50:34.516" v="4"/>
        <pc:sldMkLst>
          <pc:docMk/>
          <pc:sldMk cId="3653360364" sldId="1190"/>
        </pc:sldMkLst>
      </pc:sldChg>
      <pc:sldChg chg="del">
        <pc:chgData name="Trevor Lee (STAFF)" userId="S::tlee@kingshillschool.co.uk::1923f0a3-e9a7-4f7b-a3d4-2997868bb53f" providerId="AD" clId="Web-{898FB55E-70B3-BCC9-CF68-27D400C1E97B}" dt="2025-10-20T06:50:35.219" v="5"/>
        <pc:sldMkLst>
          <pc:docMk/>
          <pc:sldMk cId="1597157802" sldId="1774"/>
        </pc:sldMkLst>
      </pc:sldChg>
      <pc:sldChg chg="del">
        <pc:chgData name="Trevor Lee (STAFF)" userId="S::tlee@kingshillschool.co.uk::1923f0a3-e9a7-4f7b-a3d4-2997868bb53f" providerId="AD" clId="Web-{898FB55E-70B3-BCC9-CF68-27D400C1E97B}" dt="2025-10-20T06:50:33.516" v="3"/>
        <pc:sldMkLst>
          <pc:docMk/>
          <pc:sldMk cId="1243733263" sldId="1786"/>
        </pc:sldMkLst>
      </pc:sldChg>
      <pc:sldChg chg="del">
        <pc:chgData name="Trevor Lee (STAFF)" userId="S::tlee@kingshillschool.co.uk::1923f0a3-e9a7-4f7b-a3d4-2997868bb53f" providerId="AD" clId="Web-{898FB55E-70B3-BCC9-CF68-27D400C1E97B}" dt="2025-10-20T06:50:41.939" v="14"/>
        <pc:sldMkLst>
          <pc:docMk/>
          <pc:sldMk cId="3708210365" sldId="1787"/>
        </pc:sldMkLst>
      </pc:sldChg>
    </pc:docChg>
  </pc:docChgLst>
  <pc:docChgLst>
    <pc:chgData clId="Web-{898FB55E-70B3-BCC9-CF68-27D400C1E97B}"/>
    <pc:docChg chg="delSld">
      <pc:chgData name="" userId="" providerId="" clId="Web-{898FB55E-70B3-BCC9-CF68-27D400C1E97B}" dt="2025-10-20T06:50:04.077" v="0"/>
      <pc:docMkLst>
        <pc:docMk/>
      </pc:docMkLst>
      <pc:sldChg chg="del">
        <pc:chgData name="" userId="" providerId="" clId="Web-{898FB55E-70B3-BCC9-CF68-27D400C1E97B}" dt="2025-10-20T06:50:04.077" v="0"/>
        <pc:sldMkLst>
          <pc:docMk/>
          <pc:sldMk cId="906807769" sldId="17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9186F-EC8F-470F-8C52-1934E39B5721}" type="datetimeFigureOut">
              <a:t>10/19/2025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E7570-C282-4753-A263-DDFAE0107DF7}" type="slidenum">
              <a:t>‹#›</a:t>
            </a:fld>
            <a:endParaRPr lang="en-GB"/>
          </a:p>
        </p:txBody>
      </p:sp>
    </p:spTree>
    <p:extLst>
      <p:ext uri="{BB962C8B-B14F-4D97-AF65-F5344CB8AC3E}">
        <p14:creationId xmlns:p14="http://schemas.microsoft.com/office/powerpoint/2010/main" val="113353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EC30B7-E5D7-49C1-8ECE-B56C976C0D33}" type="slidenum">
              <a:rPr lang="en-GB" smtClean="0"/>
              <a:t>3</a:t>
            </a:fld>
            <a:endParaRPr lang="en-GB"/>
          </a:p>
        </p:txBody>
      </p:sp>
    </p:spTree>
    <p:extLst>
      <p:ext uri="{BB962C8B-B14F-4D97-AF65-F5344CB8AC3E}">
        <p14:creationId xmlns:p14="http://schemas.microsoft.com/office/powerpoint/2010/main" val="157359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EC30B7-E5D7-49C1-8ECE-B56C976C0D33}" type="slidenum">
              <a:rPr lang="en-GB" smtClean="0"/>
              <a:t>4</a:t>
            </a:fld>
            <a:endParaRPr lang="en-GB"/>
          </a:p>
        </p:txBody>
      </p:sp>
    </p:spTree>
    <p:extLst>
      <p:ext uri="{BB962C8B-B14F-4D97-AF65-F5344CB8AC3E}">
        <p14:creationId xmlns:p14="http://schemas.microsoft.com/office/powerpoint/2010/main" val="55182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EC30B7-E5D7-49C1-8ECE-B56C976C0D33}" type="slidenum">
              <a:rPr lang="en-GB" smtClean="0"/>
              <a:t>5</a:t>
            </a:fld>
            <a:endParaRPr lang="en-GB"/>
          </a:p>
        </p:txBody>
      </p:sp>
    </p:spTree>
    <p:extLst>
      <p:ext uri="{BB962C8B-B14F-4D97-AF65-F5344CB8AC3E}">
        <p14:creationId xmlns:p14="http://schemas.microsoft.com/office/powerpoint/2010/main" val="376171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E39E68D-363E-4EA8-96B3-5F8095DEAEDC}"/>
              </a:ext>
            </a:extLst>
          </p:cNvPr>
          <p:cNvSpPr>
            <a:spLocks noGrp="1"/>
          </p:cNvSpPr>
          <p:nvPr>
            <p:ph type="dt" sz="half" idx="10"/>
          </p:nvPr>
        </p:nvSpPr>
        <p:spPr/>
        <p:txBody>
          <a:bodyPr/>
          <a:lstStyle>
            <a:lvl1pPr>
              <a:defRPr/>
            </a:lvl1pPr>
          </a:lstStyle>
          <a:p>
            <a:fld id="{DB08DE1F-2A3F-4C55-A085-4D56E0D7DB62}" type="datetimeFigureOut">
              <a:rPr lang="en-US" altLang="en-US"/>
              <a:pPr/>
              <a:t>10/19/2025</a:t>
            </a:fld>
            <a:endParaRPr lang="en-US" altLang="en-US"/>
          </a:p>
        </p:txBody>
      </p:sp>
      <p:sp>
        <p:nvSpPr>
          <p:cNvPr id="5" name="Footer Placeholder 4">
            <a:extLst>
              <a:ext uri="{FF2B5EF4-FFF2-40B4-BE49-F238E27FC236}">
                <a16:creationId xmlns:a16="http://schemas.microsoft.com/office/drawing/2014/main" id="{690D818D-3D68-449A-BE8B-EF3D7AB9A9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873E22-6927-4E92-8203-74F7E665BBB0}"/>
              </a:ext>
            </a:extLst>
          </p:cNvPr>
          <p:cNvSpPr>
            <a:spLocks noGrp="1"/>
          </p:cNvSpPr>
          <p:nvPr>
            <p:ph type="sldNum" sz="quarter" idx="12"/>
          </p:nvPr>
        </p:nvSpPr>
        <p:spPr/>
        <p:txBody>
          <a:bodyPr/>
          <a:lstStyle>
            <a:lvl1pPr>
              <a:defRPr/>
            </a:lvl1pPr>
          </a:lstStyle>
          <a:p>
            <a:fld id="{8FF9F77A-C9CD-40B9-84E6-3412DE644F22}" type="slidenum">
              <a:rPr lang="en-US" altLang="en-US"/>
              <a:pPr/>
              <a:t>‹#›</a:t>
            </a:fld>
            <a:endParaRPr lang="en-US" altLang="en-US"/>
          </a:p>
        </p:txBody>
      </p:sp>
    </p:spTree>
    <p:extLst>
      <p:ext uri="{BB962C8B-B14F-4D97-AF65-F5344CB8AC3E}">
        <p14:creationId xmlns:p14="http://schemas.microsoft.com/office/powerpoint/2010/main" val="163068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E179A4D5-7DCC-4ADC-B68F-845DB6BF78CD}"/>
              </a:ext>
            </a:extLst>
          </p:cNvPr>
          <p:cNvSpPr>
            <a:spLocks noGrp="1"/>
          </p:cNvSpPr>
          <p:nvPr>
            <p:ph type="dt" sz="half" idx="10"/>
          </p:nvPr>
        </p:nvSpPr>
        <p:spPr/>
        <p:txBody>
          <a:bodyPr/>
          <a:lstStyle>
            <a:lvl1pPr>
              <a:defRPr/>
            </a:lvl1pPr>
          </a:lstStyle>
          <a:p>
            <a:fld id="{B8D6D997-C703-4977-A00D-5E5564340DFB}" type="datetimeFigureOut">
              <a:rPr lang="en-US" altLang="en-US"/>
              <a:pPr/>
              <a:t>10/19/2025</a:t>
            </a:fld>
            <a:endParaRPr lang="en-US" altLang="en-US"/>
          </a:p>
        </p:txBody>
      </p:sp>
      <p:sp>
        <p:nvSpPr>
          <p:cNvPr id="6" name="Footer Placeholder 4">
            <a:extLst>
              <a:ext uri="{FF2B5EF4-FFF2-40B4-BE49-F238E27FC236}">
                <a16:creationId xmlns:a16="http://schemas.microsoft.com/office/drawing/2014/main" id="{F5937DC7-E8E4-498E-BE98-1A1829D759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839F82-1F6A-4364-8043-8C00CF55F356}"/>
              </a:ext>
            </a:extLst>
          </p:cNvPr>
          <p:cNvSpPr>
            <a:spLocks noGrp="1"/>
          </p:cNvSpPr>
          <p:nvPr>
            <p:ph type="sldNum" sz="quarter" idx="12"/>
          </p:nvPr>
        </p:nvSpPr>
        <p:spPr/>
        <p:txBody>
          <a:bodyPr/>
          <a:lstStyle>
            <a:lvl1pPr>
              <a:defRPr/>
            </a:lvl1pPr>
          </a:lstStyle>
          <a:p>
            <a:fld id="{30DCBE11-ED47-442F-A33B-40F3687AC55E}" type="slidenum">
              <a:rPr lang="en-US" altLang="en-US"/>
              <a:pPr/>
              <a:t>‹#›</a:t>
            </a:fld>
            <a:endParaRPr lang="en-US" altLang="en-US"/>
          </a:p>
        </p:txBody>
      </p:sp>
    </p:spTree>
    <p:extLst>
      <p:ext uri="{BB962C8B-B14F-4D97-AF65-F5344CB8AC3E}">
        <p14:creationId xmlns:p14="http://schemas.microsoft.com/office/powerpoint/2010/main" val="29157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1C12E3-4880-47EE-BF75-43B7B4BA6A3C}"/>
              </a:ext>
            </a:extLst>
          </p:cNvPr>
          <p:cNvSpPr>
            <a:spLocks noGrp="1"/>
          </p:cNvSpPr>
          <p:nvPr>
            <p:ph type="dt" sz="half" idx="10"/>
          </p:nvPr>
        </p:nvSpPr>
        <p:spPr/>
        <p:txBody>
          <a:bodyPr/>
          <a:lstStyle>
            <a:lvl1pPr>
              <a:defRPr/>
            </a:lvl1pPr>
          </a:lstStyle>
          <a:p>
            <a:fld id="{FAB745B0-C824-4D3C-A301-0B98267264F8}" type="datetimeFigureOut">
              <a:rPr lang="en-US" altLang="en-US"/>
              <a:pPr/>
              <a:t>10/19/2025</a:t>
            </a:fld>
            <a:endParaRPr lang="en-US" altLang="en-US"/>
          </a:p>
        </p:txBody>
      </p:sp>
      <p:sp>
        <p:nvSpPr>
          <p:cNvPr id="5" name="Footer Placeholder 4">
            <a:extLst>
              <a:ext uri="{FF2B5EF4-FFF2-40B4-BE49-F238E27FC236}">
                <a16:creationId xmlns:a16="http://schemas.microsoft.com/office/drawing/2014/main" id="{FEBE06B9-69A9-42F4-9BA1-34CB42E389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F80A79-1CD7-44BF-99E1-D28558141BEE}"/>
              </a:ext>
            </a:extLst>
          </p:cNvPr>
          <p:cNvSpPr>
            <a:spLocks noGrp="1"/>
          </p:cNvSpPr>
          <p:nvPr>
            <p:ph type="sldNum" sz="quarter" idx="12"/>
          </p:nvPr>
        </p:nvSpPr>
        <p:spPr/>
        <p:txBody>
          <a:bodyPr/>
          <a:lstStyle>
            <a:lvl1pPr>
              <a:defRPr/>
            </a:lvl1pPr>
          </a:lstStyle>
          <a:p>
            <a:fld id="{E69136DF-D348-4FB5-8D25-EB29322F85B4}" type="slidenum">
              <a:rPr lang="en-US" altLang="en-US"/>
              <a:pPr/>
              <a:t>‹#›</a:t>
            </a:fld>
            <a:endParaRPr lang="en-US" altLang="en-US"/>
          </a:p>
        </p:txBody>
      </p:sp>
    </p:spTree>
    <p:extLst>
      <p:ext uri="{BB962C8B-B14F-4D97-AF65-F5344CB8AC3E}">
        <p14:creationId xmlns:p14="http://schemas.microsoft.com/office/powerpoint/2010/main" val="318658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69128C-1681-4BD5-A1CB-054408F74C61}"/>
              </a:ext>
            </a:extLst>
          </p:cNvPr>
          <p:cNvSpPr>
            <a:spLocks noGrp="1"/>
          </p:cNvSpPr>
          <p:nvPr>
            <p:ph type="dt" sz="half" idx="10"/>
          </p:nvPr>
        </p:nvSpPr>
        <p:spPr/>
        <p:txBody>
          <a:bodyPr/>
          <a:lstStyle>
            <a:lvl1pPr>
              <a:defRPr/>
            </a:lvl1pPr>
          </a:lstStyle>
          <a:p>
            <a:fld id="{015DDA7F-5C7A-4674-BD14-BD15B166024B}" type="datetimeFigureOut">
              <a:rPr lang="en-US" altLang="en-US"/>
              <a:pPr/>
              <a:t>10/19/2025</a:t>
            </a:fld>
            <a:endParaRPr lang="en-US" altLang="en-US"/>
          </a:p>
        </p:txBody>
      </p:sp>
      <p:sp>
        <p:nvSpPr>
          <p:cNvPr id="5" name="Footer Placeholder 4">
            <a:extLst>
              <a:ext uri="{FF2B5EF4-FFF2-40B4-BE49-F238E27FC236}">
                <a16:creationId xmlns:a16="http://schemas.microsoft.com/office/drawing/2014/main" id="{70C7A909-03C0-41DD-B35C-9292A3ED43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5DC620-134E-42D1-AF9E-54AD4CDDB8F4}"/>
              </a:ext>
            </a:extLst>
          </p:cNvPr>
          <p:cNvSpPr>
            <a:spLocks noGrp="1"/>
          </p:cNvSpPr>
          <p:nvPr>
            <p:ph type="sldNum" sz="quarter" idx="12"/>
          </p:nvPr>
        </p:nvSpPr>
        <p:spPr/>
        <p:txBody>
          <a:bodyPr/>
          <a:lstStyle>
            <a:lvl1pPr>
              <a:defRPr/>
            </a:lvl1pPr>
          </a:lstStyle>
          <a:p>
            <a:fld id="{03B365B3-E117-4356-B72E-5E88DCBC5B7B}" type="slidenum">
              <a:rPr lang="en-US" altLang="en-US"/>
              <a:pPr/>
              <a:t>‹#›</a:t>
            </a:fld>
            <a:endParaRPr lang="en-US" altLang="en-US"/>
          </a:p>
        </p:txBody>
      </p:sp>
    </p:spTree>
    <p:extLst>
      <p:ext uri="{BB962C8B-B14F-4D97-AF65-F5344CB8AC3E}">
        <p14:creationId xmlns:p14="http://schemas.microsoft.com/office/powerpoint/2010/main" val="381056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1"/>
        </a:solidFill>
        <a:effectLst/>
      </p:bgPr>
    </p:bg>
    <p:spTree>
      <p:nvGrpSpPr>
        <p:cNvPr id="1" name=""/>
        <p:cNvGrpSpPr/>
        <p:nvPr/>
      </p:nvGrpSpPr>
      <p:grpSpPr>
        <a:xfrm>
          <a:off x="0" y="0"/>
          <a:ext cx="0" cy="0"/>
          <a:chOff x="0" y="0"/>
          <a:chExt cx="0" cy="0"/>
        </a:xfrm>
      </p:grpSpPr>
      <p:pic>
        <p:nvPicPr>
          <p:cNvPr id="3" name="Picture 8" descr="shaping greater futures_blue.png">
            <a:extLst>
              <a:ext uri="{FF2B5EF4-FFF2-40B4-BE49-F238E27FC236}">
                <a16:creationId xmlns:a16="http://schemas.microsoft.com/office/drawing/2014/main" id="{8C042D9F-C7B1-4FDF-AC18-F020F85AB6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4522788"/>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Kimgshill Logo Colour.png">
            <a:extLst>
              <a:ext uri="{FF2B5EF4-FFF2-40B4-BE49-F238E27FC236}">
                <a16:creationId xmlns:a16="http://schemas.microsoft.com/office/drawing/2014/main" id="{3441DD0F-8C3A-4CE7-954F-DF79E6863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102100"/>
            <a:ext cx="1828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11C49"/>
                </a:solidFill>
              </a:defRPr>
            </a:lvl1pPr>
          </a:lstStyle>
          <a:p>
            <a:r>
              <a:rPr lang="en-GB"/>
              <a:t>Click to edit Master title style</a:t>
            </a:r>
            <a:endParaRPr lang="en-US"/>
          </a:p>
        </p:txBody>
      </p:sp>
      <p:sp>
        <p:nvSpPr>
          <p:cNvPr id="5" name="Date Placeholder 2">
            <a:extLst>
              <a:ext uri="{FF2B5EF4-FFF2-40B4-BE49-F238E27FC236}">
                <a16:creationId xmlns:a16="http://schemas.microsoft.com/office/drawing/2014/main" id="{66006CB0-FDB0-4FF8-8AE7-DCAD1005DF25}"/>
              </a:ext>
            </a:extLst>
          </p:cNvPr>
          <p:cNvSpPr>
            <a:spLocks noGrp="1"/>
          </p:cNvSpPr>
          <p:nvPr>
            <p:ph type="dt" sz="half" idx="10"/>
          </p:nvPr>
        </p:nvSpPr>
        <p:spPr/>
        <p:txBody>
          <a:bodyPr/>
          <a:lstStyle>
            <a:lvl1pPr>
              <a:defRPr/>
            </a:lvl1pPr>
          </a:lstStyle>
          <a:p>
            <a:fld id="{9461E264-FE64-4FA8-8F1A-C89F0DA01548}" type="datetimeFigureOut">
              <a:rPr lang="en-US" altLang="en-US"/>
              <a:pPr/>
              <a:t>10/19/2025</a:t>
            </a:fld>
            <a:endParaRPr lang="en-US" altLang="en-US"/>
          </a:p>
        </p:txBody>
      </p:sp>
      <p:sp>
        <p:nvSpPr>
          <p:cNvPr id="6" name="Footer Placeholder 3">
            <a:extLst>
              <a:ext uri="{FF2B5EF4-FFF2-40B4-BE49-F238E27FC236}">
                <a16:creationId xmlns:a16="http://schemas.microsoft.com/office/drawing/2014/main" id="{D783AE52-A736-4898-965B-B0638ACEF8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74FE9F4A-D28C-4D1F-ACC3-DA158F7C1C5D}"/>
              </a:ext>
            </a:extLst>
          </p:cNvPr>
          <p:cNvSpPr>
            <a:spLocks noGrp="1"/>
          </p:cNvSpPr>
          <p:nvPr>
            <p:ph type="sldNum" sz="quarter" idx="12"/>
          </p:nvPr>
        </p:nvSpPr>
        <p:spPr/>
        <p:txBody>
          <a:bodyPr/>
          <a:lstStyle>
            <a:lvl1pPr>
              <a:defRPr/>
            </a:lvl1pPr>
          </a:lstStyle>
          <a:p>
            <a:fld id="{9B23CA1F-FE58-4848-A0F8-5698381F6AE1}" type="slidenum">
              <a:rPr lang="en-US" altLang="en-US"/>
              <a:pPr/>
              <a:t>‹#›</a:t>
            </a:fld>
            <a:endParaRPr lang="en-US" altLang="en-US"/>
          </a:p>
        </p:txBody>
      </p:sp>
    </p:spTree>
    <p:extLst>
      <p:ext uri="{BB962C8B-B14F-4D97-AF65-F5344CB8AC3E}">
        <p14:creationId xmlns:p14="http://schemas.microsoft.com/office/powerpoint/2010/main" val="422530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0B6389-1B54-4B33-B3EA-01746E0B9925}"/>
              </a:ext>
            </a:extLst>
          </p:cNvPr>
          <p:cNvSpPr>
            <a:spLocks noGrp="1"/>
          </p:cNvSpPr>
          <p:nvPr>
            <p:ph type="dt" sz="half" idx="10"/>
          </p:nvPr>
        </p:nvSpPr>
        <p:spPr/>
        <p:txBody>
          <a:bodyPr/>
          <a:lstStyle>
            <a:lvl1pPr>
              <a:defRPr/>
            </a:lvl1pPr>
          </a:lstStyle>
          <a:p>
            <a:fld id="{882808D7-04C7-487A-9B09-8CF9E8438438}" type="datetimeFigureOut">
              <a:rPr lang="en-US" altLang="en-US"/>
              <a:pPr/>
              <a:t>10/19/2025</a:t>
            </a:fld>
            <a:endParaRPr lang="en-US" altLang="en-US"/>
          </a:p>
        </p:txBody>
      </p:sp>
      <p:sp>
        <p:nvSpPr>
          <p:cNvPr id="5" name="Footer Placeholder 4">
            <a:extLst>
              <a:ext uri="{FF2B5EF4-FFF2-40B4-BE49-F238E27FC236}">
                <a16:creationId xmlns:a16="http://schemas.microsoft.com/office/drawing/2014/main" id="{5EECDBE4-E305-4840-92EF-9F69812C68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5220C3-58A8-4AEF-B702-84EF0A6DA0B3}"/>
              </a:ext>
            </a:extLst>
          </p:cNvPr>
          <p:cNvSpPr>
            <a:spLocks noGrp="1"/>
          </p:cNvSpPr>
          <p:nvPr>
            <p:ph type="sldNum" sz="quarter" idx="12"/>
          </p:nvPr>
        </p:nvSpPr>
        <p:spPr/>
        <p:txBody>
          <a:bodyPr/>
          <a:lstStyle>
            <a:lvl1pPr>
              <a:defRPr/>
            </a:lvl1pPr>
          </a:lstStyle>
          <a:p>
            <a:fld id="{E3886DBB-93CA-4A72-A39F-2072481909E6}" type="slidenum">
              <a:rPr lang="en-US" altLang="en-US"/>
              <a:pPr/>
              <a:t>‹#›</a:t>
            </a:fld>
            <a:endParaRPr lang="en-US" altLang="en-US"/>
          </a:p>
        </p:txBody>
      </p:sp>
    </p:spTree>
    <p:extLst>
      <p:ext uri="{BB962C8B-B14F-4D97-AF65-F5344CB8AC3E}">
        <p14:creationId xmlns:p14="http://schemas.microsoft.com/office/powerpoint/2010/main" val="144038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CE78AE-1C20-4A04-B26B-DB5FFE7E1EE3}"/>
              </a:ext>
            </a:extLst>
          </p:cNvPr>
          <p:cNvSpPr>
            <a:spLocks noGrp="1"/>
          </p:cNvSpPr>
          <p:nvPr>
            <p:ph type="dt" sz="half" idx="10"/>
          </p:nvPr>
        </p:nvSpPr>
        <p:spPr/>
        <p:txBody>
          <a:bodyPr/>
          <a:lstStyle>
            <a:lvl1pPr>
              <a:defRPr/>
            </a:lvl1pPr>
          </a:lstStyle>
          <a:p>
            <a:fld id="{3E0BAB1F-E166-47BA-98BC-A2C574EFA7D1}" type="datetimeFigureOut">
              <a:rPr lang="en-US" altLang="en-US"/>
              <a:pPr/>
              <a:t>10/19/2025</a:t>
            </a:fld>
            <a:endParaRPr lang="en-US" altLang="en-US"/>
          </a:p>
        </p:txBody>
      </p:sp>
      <p:sp>
        <p:nvSpPr>
          <p:cNvPr id="5" name="Footer Placeholder 4">
            <a:extLst>
              <a:ext uri="{FF2B5EF4-FFF2-40B4-BE49-F238E27FC236}">
                <a16:creationId xmlns:a16="http://schemas.microsoft.com/office/drawing/2014/main" id="{4E717273-6E4D-40BA-9D39-F9F3AF9475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7D75D-2ADF-4FCC-81D6-F274140BC995}"/>
              </a:ext>
            </a:extLst>
          </p:cNvPr>
          <p:cNvSpPr>
            <a:spLocks noGrp="1"/>
          </p:cNvSpPr>
          <p:nvPr>
            <p:ph type="sldNum" sz="quarter" idx="12"/>
          </p:nvPr>
        </p:nvSpPr>
        <p:spPr/>
        <p:txBody>
          <a:bodyPr/>
          <a:lstStyle>
            <a:lvl1pPr>
              <a:defRPr/>
            </a:lvl1pPr>
          </a:lstStyle>
          <a:p>
            <a:fld id="{05126A68-2614-4E07-83FA-8EE752E2DB69}" type="slidenum">
              <a:rPr lang="en-US" altLang="en-US"/>
              <a:pPr/>
              <a:t>‹#›</a:t>
            </a:fld>
            <a:endParaRPr lang="en-US" altLang="en-US"/>
          </a:p>
        </p:txBody>
      </p:sp>
    </p:spTree>
    <p:extLst>
      <p:ext uri="{BB962C8B-B14F-4D97-AF65-F5344CB8AC3E}">
        <p14:creationId xmlns:p14="http://schemas.microsoft.com/office/powerpoint/2010/main" val="166871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ACCE373-5BCF-4A0B-97A9-E8D627F26054}"/>
              </a:ext>
            </a:extLst>
          </p:cNvPr>
          <p:cNvSpPr>
            <a:spLocks noGrp="1"/>
          </p:cNvSpPr>
          <p:nvPr>
            <p:ph type="dt" sz="half" idx="10"/>
          </p:nvPr>
        </p:nvSpPr>
        <p:spPr/>
        <p:txBody>
          <a:bodyPr/>
          <a:lstStyle>
            <a:lvl1pPr>
              <a:defRPr/>
            </a:lvl1pPr>
          </a:lstStyle>
          <a:p>
            <a:fld id="{909FDE84-3A40-49DF-96F7-7B81FB028FE9}" type="datetimeFigureOut">
              <a:rPr lang="en-US" altLang="en-US"/>
              <a:pPr/>
              <a:t>10/19/2025</a:t>
            </a:fld>
            <a:endParaRPr lang="en-US" altLang="en-US"/>
          </a:p>
        </p:txBody>
      </p:sp>
      <p:sp>
        <p:nvSpPr>
          <p:cNvPr id="6" name="Footer Placeholder 4">
            <a:extLst>
              <a:ext uri="{FF2B5EF4-FFF2-40B4-BE49-F238E27FC236}">
                <a16:creationId xmlns:a16="http://schemas.microsoft.com/office/drawing/2014/main" id="{FDF24553-D3BB-475A-A21A-42E724D8A2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3251D1-2BDA-42E6-8FE4-B6A9EEED0AC1}"/>
              </a:ext>
            </a:extLst>
          </p:cNvPr>
          <p:cNvSpPr>
            <a:spLocks noGrp="1"/>
          </p:cNvSpPr>
          <p:nvPr>
            <p:ph type="sldNum" sz="quarter" idx="12"/>
          </p:nvPr>
        </p:nvSpPr>
        <p:spPr/>
        <p:txBody>
          <a:bodyPr/>
          <a:lstStyle>
            <a:lvl1pPr>
              <a:defRPr/>
            </a:lvl1pPr>
          </a:lstStyle>
          <a:p>
            <a:fld id="{FFC2900D-3856-4806-A29A-AEC0DEBA8146}" type="slidenum">
              <a:rPr lang="en-US" altLang="en-US"/>
              <a:pPr/>
              <a:t>‹#›</a:t>
            </a:fld>
            <a:endParaRPr lang="en-US" altLang="en-US"/>
          </a:p>
        </p:txBody>
      </p:sp>
    </p:spTree>
    <p:extLst>
      <p:ext uri="{BB962C8B-B14F-4D97-AF65-F5344CB8AC3E}">
        <p14:creationId xmlns:p14="http://schemas.microsoft.com/office/powerpoint/2010/main" val="179783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EF579BA-5908-4E1F-A7E5-57125B57BB6A}"/>
              </a:ext>
            </a:extLst>
          </p:cNvPr>
          <p:cNvSpPr>
            <a:spLocks noGrp="1"/>
          </p:cNvSpPr>
          <p:nvPr>
            <p:ph type="dt" sz="half" idx="10"/>
          </p:nvPr>
        </p:nvSpPr>
        <p:spPr/>
        <p:txBody>
          <a:bodyPr/>
          <a:lstStyle>
            <a:lvl1pPr>
              <a:defRPr/>
            </a:lvl1pPr>
          </a:lstStyle>
          <a:p>
            <a:fld id="{6CB98686-1F19-4377-83F2-48FFC7DCB9B4}" type="datetimeFigureOut">
              <a:rPr lang="en-US" altLang="en-US"/>
              <a:pPr/>
              <a:t>10/19/2025</a:t>
            </a:fld>
            <a:endParaRPr lang="en-US" altLang="en-US"/>
          </a:p>
        </p:txBody>
      </p:sp>
      <p:sp>
        <p:nvSpPr>
          <p:cNvPr id="8" name="Footer Placeholder 4">
            <a:extLst>
              <a:ext uri="{FF2B5EF4-FFF2-40B4-BE49-F238E27FC236}">
                <a16:creationId xmlns:a16="http://schemas.microsoft.com/office/drawing/2014/main" id="{480706B2-8BC3-404F-AF45-224160EA08B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99BDCA-6AF4-4541-BDAC-D0565AA15B50}"/>
              </a:ext>
            </a:extLst>
          </p:cNvPr>
          <p:cNvSpPr>
            <a:spLocks noGrp="1"/>
          </p:cNvSpPr>
          <p:nvPr>
            <p:ph type="sldNum" sz="quarter" idx="12"/>
          </p:nvPr>
        </p:nvSpPr>
        <p:spPr/>
        <p:txBody>
          <a:bodyPr/>
          <a:lstStyle>
            <a:lvl1pPr>
              <a:defRPr/>
            </a:lvl1pPr>
          </a:lstStyle>
          <a:p>
            <a:fld id="{470670CC-BCCA-4716-B4B5-BA2925334F30}" type="slidenum">
              <a:rPr lang="en-US" altLang="en-US"/>
              <a:pPr/>
              <a:t>‹#›</a:t>
            </a:fld>
            <a:endParaRPr lang="en-US" altLang="en-US"/>
          </a:p>
        </p:txBody>
      </p:sp>
    </p:spTree>
    <p:extLst>
      <p:ext uri="{BB962C8B-B14F-4D97-AF65-F5344CB8AC3E}">
        <p14:creationId xmlns:p14="http://schemas.microsoft.com/office/powerpoint/2010/main" val="172692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2EBC782E-4F43-4627-A05E-F2391FBDA75F}"/>
              </a:ext>
            </a:extLst>
          </p:cNvPr>
          <p:cNvSpPr>
            <a:spLocks noGrp="1"/>
          </p:cNvSpPr>
          <p:nvPr>
            <p:ph type="dt" sz="half" idx="10"/>
          </p:nvPr>
        </p:nvSpPr>
        <p:spPr/>
        <p:txBody>
          <a:bodyPr/>
          <a:lstStyle>
            <a:lvl1pPr>
              <a:defRPr/>
            </a:lvl1pPr>
          </a:lstStyle>
          <a:p>
            <a:fld id="{19B2A78B-48C9-4A43-B1F2-E385B7B4661B}" type="datetimeFigureOut">
              <a:rPr lang="en-US" altLang="en-US"/>
              <a:pPr/>
              <a:t>10/19/2025</a:t>
            </a:fld>
            <a:endParaRPr lang="en-US" altLang="en-US"/>
          </a:p>
        </p:txBody>
      </p:sp>
      <p:sp>
        <p:nvSpPr>
          <p:cNvPr id="4" name="Footer Placeholder 4">
            <a:extLst>
              <a:ext uri="{FF2B5EF4-FFF2-40B4-BE49-F238E27FC236}">
                <a16:creationId xmlns:a16="http://schemas.microsoft.com/office/drawing/2014/main" id="{978A2217-3343-43AF-919F-164EAF239D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5A4E707-373F-4EA9-B117-C74369D5A9AD}"/>
              </a:ext>
            </a:extLst>
          </p:cNvPr>
          <p:cNvSpPr>
            <a:spLocks noGrp="1"/>
          </p:cNvSpPr>
          <p:nvPr>
            <p:ph type="sldNum" sz="quarter" idx="12"/>
          </p:nvPr>
        </p:nvSpPr>
        <p:spPr/>
        <p:txBody>
          <a:bodyPr/>
          <a:lstStyle>
            <a:lvl1pPr>
              <a:defRPr/>
            </a:lvl1pPr>
          </a:lstStyle>
          <a:p>
            <a:fld id="{A7CD0825-5629-40BF-83B8-205203CE4FCA}" type="slidenum">
              <a:rPr lang="en-US" altLang="en-US"/>
              <a:pPr/>
              <a:t>‹#›</a:t>
            </a:fld>
            <a:endParaRPr lang="en-US" altLang="en-US"/>
          </a:p>
        </p:txBody>
      </p:sp>
    </p:spTree>
    <p:extLst>
      <p:ext uri="{BB962C8B-B14F-4D97-AF65-F5344CB8AC3E}">
        <p14:creationId xmlns:p14="http://schemas.microsoft.com/office/powerpoint/2010/main" val="110206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1754D6-1F37-4950-8E31-4F4AC3AC3067}"/>
              </a:ext>
            </a:extLst>
          </p:cNvPr>
          <p:cNvSpPr>
            <a:spLocks noGrp="1"/>
          </p:cNvSpPr>
          <p:nvPr>
            <p:ph type="dt" sz="half" idx="10"/>
          </p:nvPr>
        </p:nvSpPr>
        <p:spPr/>
        <p:txBody>
          <a:bodyPr/>
          <a:lstStyle>
            <a:lvl1pPr>
              <a:defRPr/>
            </a:lvl1pPr>
          </a:lstStyle>
          <a:p>
            <a:fld id="{6292A9F0-727F-426E-B4BB-55465E922EC3}" type="datetimeFigureOut">
              <a:rPr lang="en-US" altLang="en-US"/>
              <a:pPr/>
              <a:t>10/19/2025</a:t>
            </a:fld>
            <a:endParaRPr lang="en-US" altLang="en-US"/>
          </a:p>
        </p:txBody>
      </p:sp>
      <p:sp>
        <p:nvSpPr>
          <p:cNvPr id="3" name="Footer Placeholder 4">
            <a:extLst>
              <a:ext uri="{FF2B5EF4-FFF2-40B4-BE49-F238E27FC236}">
                <a16:creationId xmlns:a16="http://schemas.microsoft.com/office/drawing/2014/main" id="{6BCA0E2D-9F5D-4B93-A764-F6F9F250DBB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D0AC788-44E5-4594-ABF4-D475467DD9C5}"/>
              </a:ext>
            </a:extLst>
          </p:cNvPr>
          <p:cNvSpPr>
            <a:spLocks noGrp="1"/>
          </p:cNvSpPr>
          <p:nvPr>
            <p:ph type="sldNum" sz="quarter" idx="12"/>
          </p:nvPr>
        </p:nvSpPr>
        <p:spPr/>
        <p:txBody>
          <a:bodyPr/>
          <a:lstStyle>
            <a:lvl1pPr>
              <a:defRPr/>
            </a:lvl1pPr>
          </a:lstStyle>
          <a:p>
            <a:fld id="{F5089CD6-0378-40D8-8B4A-B88ADA761C1D}" type="slidenum">
              <a:rPr lang="en-US" altLang="en-US"/>
              <a:pPr/>
              <a:t>‹#›</a:t>
            </a:fld>
            <a:endParaRPr lang="en-US" altLang="en-US"/>
          </a:p>
        </p:txBody>
      </p:sp>
    </p:spTree>
    <p:extLst>
      <p:ext uri="{BB962C8B-B14F-4D97-AF65-F5344CB8AC3E}">
        <p14:creationId xmlns:p14="http://schemas.microsoft.com/office/powerpoint/2010/main" val="382193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2198354-F1C1-4A11-986A-85E966E3142E}"/>
              </a:ext>
            </a:extLst>
          </p:cNvPr>
          <p:cNvSpPr>
            <a:spLocks noGrp="1"/>
          </p:cNvSpPr>
          <p:nvPr>
            <p:ph type="dt" sz="half" idx="10"/>
          </p:nvPr>
        </p:nvSpPr>
        <p:spPr/>
        <p:txBody>
          <a:bodyPr/>
          <a:lstStyle>
            <a:lvl1pPr>
              <a:defRPr/>
            </a:lvl1pPr>
          </a:lstStyle>
          <a:p>
            <a:fld id="{F72644E7-F5B8-46D4-87B3-57A6FA04763C}" type="datetimeFigureOut">
              <a:rPr lang="en-US" altLang="en-US"/>
              <a:pPr/>
              <a:t>10/19/2025</a:t>
            </a:fld>
            <a:endParaRPr lang="en-US" altLang="en-US"/>
          </a:p>
        </p:txBody>
      </p:sp>
      <p:sp>
        <p:nvSpPr>
          <p:cNvPr id="6" name="Footer Placeholder 4">
            <a:extLst>
              <a:ext uri="{FF2B5EF4-FFF2-40B4-BE49-F238E27FC236}">
                <a16:creationId xmlns:a16="http://schemas.microsoft.com/office/drawing/2014/main" id="{664D2C70-8A41-4C8E-AEE7-D81609176C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0D9FAF-7903-42DD-B269-849477B4F758}"/>
              </a:ext>
            </a:extLst>
          </p:cNvPr>
          <p:cNvSpPr>
            <a:spLocks noGrp="1"/>
          </p:cNvSpPr>
          <p:nvPr>
            <p:ph type="sldNum" sz="quarter" idx="12"/>
          </p:nvPr>
        </p:nvSpPr>
        <p:spPr/>
        <p:txBody>
          <a:bodyPr/>
          <a:lstStyle>
            <a:lvl1pPr>
              <a:defRPr/>
            </a:lvl1pPr>
          </a:lstStyle>
          <a:p>
            <a:fld id="{22FA6820-6D84-4400-B0F6-C80F93977455}" type="slidenum">
              <a:rPr lang="en-US" altLang="en-US"/>
              <a:pPr/>
              <a:t>‹#›</a:t>
            </a:fld>
            <a:endParaRPr lang="en-US" altLang="en-US"/>
          </a:p>
        </p:txBody>
      </p:sp>
    </p:spTree>
    <p:extLst>
      <p:ext uri="{BB962C8B-B14F-4D97-AF65-F5344CB8AC3E}">
        <p14:creationId xmlns:p14="http://schemas.microsoft.com/office/powerpoint/2010/main" val="161571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C49"/>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D20AA58-F4CA-4871-8B80-CFEC9D768FE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B05F8E09-371B-4CB4-8AE5-5243D19AFFFA}"/>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7B60079-900C-4AA5-81FE-5359A246C691}"/>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289AEACA-049F-4FC1-93A2-1BAC2645E6A1}" type="datetimeFigureOut">
              <a:rPr lang="en-US" altLang="en-US"/>
              <a:pPr/>
              <a:t>10/19/2025</a:t>
            </a:fld>
            <a:endParaRPr lang="en-US" altLang="en-US"/>
          </a:p>
        </p:txBody>
      </p:sp>
      <p:sp>
        <p:nvSpPr>
          <p:cNvPr id="5" name="Footer Placeholder 4">
            <a:extLst>
              <a:ext uri="{FF2B5EF4-FFF2-40B4-BE49-F238E27FC236}">
                <a16:creationId xmlns:a16="http://schemas.microsoft.com/office/drawing/2014/main" id="{B7FD1602-57B5-498D-BF54-A75716DE66F3}"/>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1849899-DD09-427F-8041-5C04E180C609}"/>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E8F944BB-554E-45B0-BAF1-F87C0BE2C089}" type="slidenum">
              <a:rPr lang="en-US" altLang="en-US"/>
              <a:pPr/>
              <a:t>‹#›</a:t>
            </a:fld>
            <a:endParaRPr lang="en-US" altLang="en-US"/>
          </a:p>
        </p:txBody>
      </p:sp>
      <p:pic>
        <p:nvPicPr>
          <p:cNvPr id="1031" name="Picture 6" descr="shaping greater futures_white.png">
            <a:extLst>
              <a:ext uri="{FF2B5EF4-FFF2-40B4-BE49-F238E27FC236}">
                <a16:creationId xmlns:a16="http://schemas.microsoft.com/office/drawing/2014/main" id="{B450E02B-271B-48C1-A737-9B82EA763C5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58000" y="4522788"/>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Kimgshill Logo Red+White.png">
            <a:extLst>
              <a:ext uri="{FF2B5EF4-FFF2-40B4-BE49-F238E27FC236}">
                <a16:creationId xmlns:a16="http://schemas.microsoft.com/office/drawing/2014/main" id="{3B2571D9-F6D7-4E3F-8922-7D607EF3C9D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4102100"/>
            <a:ext cx="1828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2"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fontAlgn="base">
        <a:spcBef>
          <a:spcPct val="0"/>
        </a:spcBef>
        <a:spcAft>
          <a:spcPct val="0"/>
        </a:spcAft>
        <a:defRPr sz="4400" kern="1200">
          <a:solidFill>
            <a:schemeClr val="tx1"/>
          </a:solidFill>
          <a:latin typeface="+mj-lt"/>
          <a:ea typeface="Geneva" pitchFamily="126"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2pPr>
      <a:lvl3pPr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3pPr>
      <a:lvl4pPr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4pPr>
      <a:lvl5pPr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Geneva" pitchFamily="126"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Geneva" pitchFamily="126"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Geneva" pitchFamily="126"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Geneva" pitchFamily="126"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Geneva" pitchFamily="126"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Geneva" pitchFamily="1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ED_rmT2Cf74?si=laCnIXXy7ZNA7tXk" TargetMode="External"/><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52DD-A2FA-B1AF-9A0F-5DE42FD39527}"/>
              </a:ext>
            </a:extLst>
          </p:cNvPr>
          <p:cNvSpPr>
            <a:spLocks noGrp="1"/>
          </p:cNvSpPr>
          <p:nvPr>
            <p:ph type="title"/>
          </p:nvPr>
        </p:nvSpPr>
        <p:spPr>
          <a:xfrm>
            <a:off x="385762" y="789781"/>
            <a:ext cx="8229600" cy="857250"/>
          </a:xfrm>
        </p:spPr>
        <p:txBody>
          <a:bodyPr/>
          <a:lstStyle/>
          <a:p>
            <a:r>
              <a:rPr lang="en-US" sz="6000" b="1">
                <a:ea typeface="Geneva"/>
                <a:cs typeface="Calibri"/>
              </a:rPr>
              <a:t>Welcome</a:t>
            </a:r>
            <a:r>
              <a:rPr lang="en-US">
                <a:ea typeface="Geneva"/>
                <a:cs typeface="Calibri"/>
              </a:rPr>
              <a:t> </a:t>
            </a:r>
            <a:br>
              <a:rPr lang="en-US">
                <a:ea typeface="Geneva"/>
                <a:cs typeface="Calibri"/>
              </a:rPr>
            </a:br>
            <a:r>
              <a:rPr lang="en-US">
                <a:ea typeface="Geneva"/>
                <a:cs typeface="Calibri"/>
              </a:rPr>
              <a:t>Year 11 Study Skills</a:t>
            </a:r>
            <a:endParaRPr lang="en-US"/>
          </a:p>
        </p:txBody>
      </p:sp>
      <p:sp>
        <p:nvSpPr>
          <p:cNvPr id="3" name="TextBox 2">
            <a:extLst>
              <a:ext uri="{FF2B5EF4-FFF2-40B4-BE49-F238E27FC236}">
                <a16:creationId xmlns:a16="http://schemas.microsoft.com/office/drawing/2014/main" id="{C2503A70-8BFD-0493-51E4-F54659B422A9}"/>
              </a:ext>
            </a:extLst>
          </p:cNvPr>
          <p:cNvSpPr txBox="1"/>
          <p:nvPr/>
        </p:nvSpPr>
        <p:spPr>
          <a:xfrm>
            <a:off x="1070274" y="2783270"/>
            <a:ext cx="73052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002060"/>
                </a:solidFill>
                <a:latin typeface="Calibri"/>
                <a:ea typeface="Geneva"/>
                <a:cs typeface="Calibri"/>
              </a:rPr>
              <a:t>Session Outcome:</a:t>
            </a:r>
            <a:r>
              <a:rPr lang="en-US">
                <a:solidFill>
                  <a:srgbClr val="002060"/>
                </a:solidFill>
                <a:latin typeface="Calibri"/>
                <a:ea typeface="Geneva"/>
                <a:cs typeface="Calibri"/>
              </a:rPr>
              <a:t> to learn practical strategies to improve revision at home and share ways to support our young people during this period</a:t>
            </a:r>
            <a:endParaRPr lang="en-US">
              <a:solidFill>
                <a:srgbClr val="002060"/>
              </a:solidFill>
              <a:cs typeface="Calibri"/>
            </a:endParaRPr>
          </a:p>
        </p:txBody>
      </p:sp>
    </p:spTree>
    <p:extLst>
      <p:ext uri="{BB962C8B-B14F-4D97-AF65-F5344CB8AC3E}">
        <p14:creationId xmlns:p14="http://schemas.microsoft.com/office/powerpoint/2010/main" val="304251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 screen&#10;&#10;AI-generated content may be incorrect.">
            <a:extLst>
              <a:ext uri="{FF2B5EF4-FFF2-40B4-BE49-F238E27FC236}">
                <a16:creationId xmlns:a16="http://schemas.microsoft.com/office/drawing/2014/main" id="{CD2330A3-0304-63AB-0E36-DDCDDF73AC66}"/>
              </a:ext>
            </a:extLst>
          </p:cNvPr>
          <p:cNvPicPr>
            <a:picLocks noChangeAspect="1"/>
          </p:cNvPicPr>
          <p:nvPr/>
        </p:nvPicPr>
        <p:blipFill>
          <a:blip r:embed="rId2"/>
          <a:stretch>
            <a:fillRect/>
          </a:stretch>
        </p:blipFill>
        <p:spPr>
          <a:xfrm rot="20280000">
            <a:off x="867722" y="1148714"/>
            <a:ext cx="2343150" cy="1809750"/>
          </a:xfrm>
          <a:prstGeom prst="rect">
            <a:avLst/>
          </a:prstGeom>
        </p:spPr>
      </p:pic>
      <p:pic>
        <p:nvPicPr>
          <p:cNvPr id="5" name="Picture 4" descr="A black and white sign with a pie chart and a pie graph&#10;&#10;AI-generated content may be incorrect.">
            <a:extLst>
              <a:ext uri="{FF2B5EF4-FFF2-40B4-BE49-F238E27FC236}">
                <a16:creationId xmlns:a16="http://schemas.microsoft.com/office/drawing/2014/main" id="{7A8D0938-A85A-4372-4F34-103B6B5A6F3D}"/>
              </a:ext>
            </a:extLst>
          </p:cNvPr>
          <p:cNvPicPr>
            <a:picLocks noChangeAspect="1"/>
          </p:cNvPicPr>
          <p:nvPr/>
        </p:nvPicPr>
        <p:blipFill>
          <a:blip r:embed="rId3"/>
          <a:stretch>
            <a:fillRect/>
          </a:stretch>
        </p:blipFill>
        <p:spPr>
          <a:xfrm>
            <a:off x="4293445" y="2153146"/>
            <a:ext cx="1794076" cy="1750671"/>
          </a:xfrm>
          <a:prstGeom prst="rect">
            <a:avLst/>
          </a:prstGeom>
        </p:spPr>
      </p:pic>
      <p:pic>
        <p:nvPicPr>
          <p:cNvPr id="6" name="Picture 5" descr="A black and white circle with a person reading a book&#10;&#10;AI-generated content may be incorrect.">
            <a:extLst>
              <a:ext uri="{FF2B5EF4-FFF2-40B4-BE49-F238E27FC236}">
                <a16:creationId xmlns:a16="http://schemas.microsoft.com/office/drawing/2014/main" id="{D439BF9A-68A4-23C2-515D-C79C3817056F}"/>
              </a:ext>
            </a:extLst>
          </p:cNvPr>
          <p:cNvPicPr>
            <a:picLocks noChangeAspect="1"/>
          </p:cNvPicPr>
          <p:nvPr/>
        </p:nvPicPr>
        <p:blipFill>
          <a:blip r:embed="rId4"/>
          <a:stretch>
            <a:fillRect/>
          </a:stretch>
        </p:blipFill>
        <p:spPr>
          <a:xfrm>
            <a:off x="6666889" y="2106081"/>
            <a:ext cx="1801311" cy="1801311"/>
          </a:xfrm>
          <a:prstGeom prst="rect">
            <a:avLst/>
          </a:prstGeom>
        </p:spPr>
      </p:pic>
      <p:sp>
        <p:nvSpPr>
          <p:cNvPr id="7" name="TextBox 6">
            <a:extLst>
              <a:ext uri="{FF2B5EF4-FFF2-40B4-BE49-F238E27FC236}">
                <a16:creationId xmlns:a16="http://schemas.microsoft.com/office/drawing/2014/main" id="{391C54BB-5BDE-4CC5-430E-12EE4B16D1AF}"/>
              </a:ext>
            </a:extLst>
          </p:cNvPr>
          <p:cNvSpPr txBox="1"/>
          <p:nvPr/>
        </p:nvSpPr>
        <p:spPr>
          <a:xfrm>
            <a:off x="4291483" y="1050572"/>
            <a:ext cx="1941227" cy="936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011C49"/>
                </a:solidFill>
                <a:latin typeface="Calibri"/>
                <a:ea typeface="Geneva"/>
                <a:cs typeface="Calibri"/>
              </a:rPr>
              <a:t>Do Now Activity – questions to test previous learning</a:t>
            </a:r>
            <a:endParaRPr lang="en-GB">
              <a:solidFill>
                <a:srgbClr val="011C49"/>
              </a:solidFill>
              <a:latin typeface="Calibri"/>
              <a:ea typeface="Geneva"/>
            </a:endParaRPr>
          </a:p>
        </p:txBody>
      </p:sp>
      <p:sp>
        <p:nvSpPr>
          <p:cNvPr id="8" name="TextBox 7">
            <a:extLst>
              <a:ext uri="{FF2B5EF4-FFF2-40B4-BE49-F238E27FC236}">
                <a16:creationId xmlns:a16="http://schemas.microsoft.com/office/drawing/2014/main" id="{6C9A4EE9-01A3-EBE0-333F-974A7893A655}"/>
              </a:ext>
            </a:extLst>
          </p:cNvPr>
          <p:cNvSpPr txBox="1"/>
          <p:nvPr/>
        </p:nvSpPr>
        <p:spPr>
          <a:xfrm>
            <a:off x="6611102" y="1050572"/>
            <a:ext cx="215637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011C49"/>
                </a:solidFill>
                <a:latin typeface="Calibri"/>
                <a:ea typeface="Geneva"/>
                <a:cs typeface="Calibri"/>
              </a:rPr>
              <a:t>Homework –  questions to test recall or revision task</a:t>
            </a:r>
            <a:endParaRPr lang="en-GB">
              <a:solidFill>
                <a:srgbClr val="011C49"/>
              </a:solidFill>
              <a:latin typeface="Calibri"/>
              <a:ea typeface="Geneva"/>
            </a:endParaRPr>
          </a:p>
        </p:txBody>
      </p:sp>
      <p:sp>
        <p:nvSpPr>
          <p:cNvPr id="9" name="TextBox 8">
            <a:extLst>
              <a:ext uri="{FF2B5EF4-FFF2-40B4-BE49-F238E27FC236}">
                <a16:creationId xmlns:a16="http://schemas.microsoft.com/office/drawing/2014/main" id="{4613A418-2C7F-EC86-2BB2-8E2C6A140D32}"/>
              </a:ext>
            </a:extLst>
          </p:cNvPr>
          <p:cNvSpPr txBox="1"/>
          <p:nvPr/>
        </p:nvSpPr>
        <p:spPr>
          <a:xfrm>
            <a:off x="835444" y="403017"/>
            <a:ext cx="24051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011C49"/>
                </a:solidFill>
                <a:latin typeface="Calibri"/>
                <a:ea typeface="Geneva"/>
                <a:cs typeface="Calibri"/>
              </a:rPr>
              <a:t>Subject Knowledge Organisers</a:t>
            </a:r>
          </a:p>
        </p:txBody>
      </p:sp>
      <p:sp>
        <p:nvSpPr>
          <p:cNvPr id="10" name="TextBox 9">
            <a:extLst>
              <a:ext uri="{FF2B5EF4-FFF2-40B4-BE49-F238E27FC236}">
                <a16:creationId xmlns:a16="http://schemas.microsoft.com/office/drawing/2014/main" id="{B7B5B4A7-998A-E2BE-F35F-668EA7DA276E}"/>
              </a:ext>
            </a:extLst>
          </p:cNvPr>
          <p:cNvSpPr txBox="1"/>
          <p:nvPr/>
        </p:nvSpPr>
        <p:spPr>
          <a:xfrm>
            <a:off x="248770" y="3960159"/>
            <a:ext cx="2084294" cy="96146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3" descr="A close-up of a poster&#10;&#10;AI-generated content may be incorrect.">
            <a:extLst>
              <a:ext uri="{FF2B5EF4-FFF2-40B4-BE49-F238E27FC236}">
                <a16:creationId xmlns:a16="http://schemas.microsoft.com/office/drawing/2014/main" id="{C0E1F465-6778-8D42-BEE9-A7F48FF985FC}"/>
              </a:ext>
            </a:extLst>
          </p:cNvPr>
          <p:cNvPicPr>
            <a:picLocks noChangeAspect="1"/>
          </p:cNvPicPr>
          <p:nvPr/>
        </p:nvPicPr>
        <p:blipFill>
          <a:blip r:embed="rId5"/>
          <a:stretch>
            <a:fillRect/>
          </a:stretch>
        </p:blipFill>
        <p:spPr>
          <a:xfrm rot="-480000">
            <a:off x="1121777" y="2732057"/>
            <a:ext cx="2428875" cy="1733550"/>
          </a:xfrm>
          <a:prstGeom prst="rect">
            <a:avLst/>
          </a:prstGeom>
        </p:spPr>
      </p:pic>
    </p:spTree>
    <p:extLst>
      <p:ext uri="{BB962C8B-B14F-4D97-AF65-F5344CB8AC3E}">
        <p14:creationId xmlns:p14="http://schemas.microsoft.com/office/powerpoint/2010/main" val="175547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107-EDAF-962C-6FDF-6C8F63B7DFB5}"/>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1EABFA4-C872-CD95-E936-43EAB544399C}"/>
              </a:ext>
            </a:extLst>
          </p:cNvPr>
          <p:cNvPicPr>
            <a:picLocks noChangeAspect="1"/>
          </p:cNvPicPr>
          <p:nvPr/>
        </p:nvPicPr>
        <p:blipFill>
          <a:blip r:embed="rId2"/>
          <a:stretch>
            <a:fillRect/>
          </a:stretch>
        </p:blipFill>
        <p:spPr>
          <a:xfrm>
            <a:off x="9525" y="33338"/>
            <a:ext cx="9124950" cy="5076825"/>
          </a:xfrm>
          <a:prstGeom prst="rect">
            <a:avLst/>
          </a:prstGeom>
        </p:spPr>
      </p:pic>
    </p:spTree>
    <p:extLst>
      <p:ext uri="{BB962C8B-B14F-4D97-AF65-F5344CB8AC3E}">
        <p14:creationId xmlns:p14="http://schemas.microsoft.com/office/powerpoint/2010/main" val="238627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44B203-6D58-F70C-7D0A-8B25ADB1F41A}"/>
              </a:ext>
            </a:extLst>
          </p:cNvPr>
          <p:cNvSpPr txBox="1"/>
          <p:nvPr/>
        </p:nvSpPr>
        <p:spPr>
          <a:xfrm>
            <a:off x="1224241" y="133656"/>
            <a:ext cx="694103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GB" sz="3200" b="1">
                <a:solidFill>
                  <a:srgbClr val="FFFFFF"/>
                </a:solidFill>
                <a:latin typeface="Calibri"/>
                <a:ea typeface="Geneva"/>
                <a:cs typeface="Calibri"/>
              </a:rPr>
              <a:t>ACTIVE MINDS – Helping you in school</a:t>
            </a:r>
            <a:endParaRPr lang="en-US" b="1">
              <a:latin typeface="Calibri"/>
              <a:ea typeface="Geneva"/>
              <a:cs typeface="Calibri"/>
            </a:endParaRPr>
          </a:p>
        </p:txBody>
      </p:sp>
      <p:sp>
        <p:nvSpPr>
          <p:cNvPr id="3" name="TextBox 2">
            <a:extLst>
              <a:ext uri="{FF2B5EF4-FFF2-40B4-BE49-F238E27FC236}">
                <a16:creationId xmlns:a16="http://schemas.microsoft.com/office/drawing/2014/main" id="{5C252AA4-C10F-DFE0-ADD4-AEBF8D4D902B}"/>
              </a:ext>
            </a:extLst>
          </p:cNvPr>
          <p:cNvSpPr txBox="1"/>
          <p:nvPr/>
        </p:nvSpPr>
        <p:spPr>
          <a:xfrm>
            <a:off x="409141" y="4052454"/>
            <a:ext cx="2065193" cy="844261"/>
          </a:xfrm>
          <a:prstGeom prst="rect">
            <a:avLst/>
          </a:prstGeom>
          <a:solidFill>
            <a:srgbClr val="011C4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93" name="CirencesterKingshillSchool_ActiveMinds_r2_1.png" descr="CirencesterKingshillSchool_ActiveMinds_r2_1.png"/>
          <p:cNvPicPr>
            <a:picLocks noChangeAspect="1"/>
          </p:cNvPicPr>
          <p:nvPr/>
        </p:nvPicPr>
        <p:blipFill rotWithShape="1">
          <a:blip r:embed="rId2"/>
          <a:srcRect l="3410" t="20179" r="3410" b="9286"/>
          <a:stretch/>
        </p:blipFill>
        <p:spPr>
          <a:xfrm>
            <a:off x="405924" y="833482"/>
            <a:ext cx="8410275" cy="35836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site&#10;&#10;AI-generated content may be incorrect.">
            <a:extLst>
              <a:ext uri="{FF2B5EF4-FFF2-40B4-BE49-F238E27FC236}">
                <a16:creationId xmlns:a16="http://schemas.microsoft.com/office/drawing/2014/main" id="{0026E380-7450-6BAC-8E85-6C7BEAC49CD6}"/>
              </a:ext>
            </a:extLst>
          </p:cNvPr>
          <p:cNvPicPr>
            <a:picLocks noChangeAspect="1"/>
          </p:cNvPicPr>
          <p:nvPr/>
        </p:nvPicPr>
        <p:blipFill>
          <a:blip r:embed="rId2"/>
          <a:stretch>
            <a:fillRect/>
          </a:stretch>
        </p:blipFill>
        <p:spPr>
          <a:xfrm>
            <a:off x="0" y="-764"/>
            <a:ext cx="9144000" cy="4972961"/>
          </a:xfrm>
          <a:prstGeom prst="rect">
            <a:avLst/>
          </a:prstGeom>
        </p:spPr>
      </p:pic>
      <p:sp>
        <p:nvSpPr>
          <p:cNvPr id="2" name="Rectangle 1">
            <a:extLst>
              <a:ext uri="{FF2B5EF4-FFF2-40B4-BE49-F238E27FC236}">
                <a16:creationId xmlns:a16="http://schemas.microsoft.com/office/drawing/2014/main" id="{2D0C52B0-9C44-73AD-C20D-6E80A937505F}"/>
              </a:ext>
            </a:extLst>
          </p:cNvPr>
          <p:cNvSpPr/>
          <p:nvPr/>
        </p:nvSpPr>
        <p:spPr>
          <a:xfrm>
            <a:off x="5577349" y="178824"/>
            <a:ext cx="914400" cy="53954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32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36004E-37F5-F7E6-02F8-1CFCE6F29382}"/>
              </a:ext>
            </a:extLst>
          </p:cNvPr>
          <p:cNvSpPr txBox="1"/>
          <p:nvPr/>
        </p:nvSpPr>
        <p:spPr>
          <a:xfrm>
            <a:off x="289111" y="3993776"/>
            <a:ext cx="1956547" cy="93457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 name="Picture 2" descr="A screenshot of a computer&#10;&#10;AI-generated content may be incorrect.">
            <a:extLst>
              <a:ext uri="{FF2B5EF4-FFF2-40B4-BE49-F238E27FC236}">
                <a16:creationId xmlns:a16="http://schemas.microsoft.com/office/drawing/2014/main" id="{16227E41-AD1D-B682-72B3-9D2015633B12}"/>
              </a:ext>
            </a:extLst>
          </p:cNvPr>
          <p:cNvPicPr>
            <a:picLocks noChangeAspect="1"/>
          </p:cNvPicPr>
          <p:nvPr/>
        </p:nvPicPr>
        <p:blipFill>
          <a:blip r:embed="rId2"/>
          <a:stretch>
            <a:fillRect/>
          </a:stretch>
        </p:blipFill>
        <p:spPr>
          <a:xfrm>
            <a:off x="1554532" y="208428"/>
            <a:ext cx="4912107" cy="4652683"/>
          </a:xfrm>
          <a:prstGeom prst="rect">
            <a:avLst/>
          </a:prstGeom>
          <a:ln w="57150">
            <a:solidFill>
              <a:schemeClr val="tx1"/>
            </a:solidFill>
          </a:ln>
        </p:spPr>
      </p:pic>
    </p:spTree>
    <p:extLst>
      <p:ext uri="{BB962C8B-B14F-4D97-AF65-F5344CB8AC3E}">
        <p14:creationId xmlns:p14="http://schemas.microsoft.com/office/powerpoint/2010/main" val="301181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194F-5EAF-A90F-8023-8941BF36AFC4}"/>
              </a:ext>
            </a:extLst>
          </p:cNvPr>
          <p:cNvSpPr>
            <a:spLocks noGrp="1"/>
          </p:cNvSpPr>
          <p:nvPr>
            <p:ph type="title"/>
          </p:nvPr>
        </p:nvSpPr>
        <p:spPr>
          <a:xfrm>
            <a:off x="2720065" y="3985452"/>
            <a:ext cx="3700617" cy="857250"/>
          </a:xfrm>
          <a:solidFill>
            <a:srgbClr val="13F047"/>
          </a:solidFill>
        </p:spPr>
        <p:txBody>
          <a:bodyPr/>
          <a:lstStyle/>
          <a:p>
            <a:r>
              <a:rPr lang="en-GB" sz="3200">
                <a:ea typeface="Geneva"/>
                <a:cs typeface="Calibri"/>
              </a:rPr>
              <a:t>November Mocks</a:t>
            </a:r>
            <a:br>
              <a:rPr lang="en-GB" sz="3200">
                <a:ea typeface="Geneva"/>
                <a:cs typeface="Calibri"/>
              </a:rPr>
            </a:br>
            <a:r>
              <a:rPr lang="en-GB" sz="1200">
                <a:ea typeface="Geneva"/>
                <a:cs typeface="Calibri"/>
              </a:rPr>
              <a:t>Practical subjects will have mocks before Christmas and will be advised separately</a:t>
            </a:r>
            <a:endParaRPr lang="en-GB" sz="1200">
              <a:cs typeface="Calibri"/>
            </a:endParaRPr>
          </a:p>
        </p:txBody>
      </p:sp>
      <p:graphicFrame>
        <p:nvGraphicFramePr>
          <p:cNvPr id="4" name="Table 3">
            <a:extLst>
              <a:ext uri="{FF2B5EF4-FFF2-40B4-BE49-F238E27FC236}">
                <a16:creationId xmlns:a16="http://schemas.microsoft.com/office/drawing/2014/main" id="{FFB47289-5A0B-19EC-68BD-8DBA9FD67ABE}"/>
              </a:ext>
            </a:extLst>
          </p:cNvPr>
          <p:cNvGraphicFramePr>
            <a:graphicFrameLocks noGrp="1"/>
          </p:cNvGraphicFramePr>
          <p:nvPr>
            <p:extLst>
              <p:ext uri="{D42A27DB-BD31-4B8C-83A1-F6EECF244321}">
                <p14:modId xmlns:p14="http://schemas.microsoft.com/office/powerpoint/2010/main" val="471572265"/>
              </p:ext>
            </p:extLst>
          </p:nvPr>
        </p:nvGraphicFramePr>
        <p:xfrm>
          <a:off x="424015" y="190500"/>
          <a:ext cx="8293127" cy="3661969"/>
        </p:xfrm>
        <a:graphic>
          <a:graphicData uri="http://schemas.openxmlformats.org/drawingml/2006/table">
            <a:tbl>
              <a:tblPr bandRow="1">
                <a:tableStyleId>{5C22544A-7EE6-4342-B048-85BDC9FD1C3A}</a:tableStyleId>
              </a:tblPr>
              <a:tblGrid>
                <a:gridCol w="989542">
                  <a:extLst>
                    <a:ext uri="{9D8B030D-6E8A-4147-A177-3AD203B41FA5}">
                      <a16:colId xmlns:a16="http://schemas.microsoft.com/office/drawing/2014/main" val="243373483"/>
                    </a:ext>
                  </a:extLst>
                </a:gridCol>
                <a:gridCol w="7303585">
                  <a:extLst>
                    <a:ext uri="{9D8B030D-6E8A-4147-A177-3AD203B41FA5}">
                      <a16:colId xmlns:a16="http://schemas.microsoft.com/office/drawing/2014/main" val="3362305419"/>
                    </a:ext>
                  </a:extLst>
                </a:gridCol>
              </a:tblGrid>
              <a:tr h="150694">
                <a:tc>
                  <a:txBody>
                    <a:bodyPr/>
                    <a:lstStyle/>
                    <a:p>
                      <a:pPr fontAlgn="b">
                        <a:buNone/>
                      </a:pPr>
                      <a:r>
                        <a:rPr lang="en-GB" sz="800" b="1">
                          <a:solidFill>
                            <a:srgbClr val="011C49"/>
                          </a:solidFill>
                          <a:effectLst/>
                          <a:latin typeface="Aptos Narrow"/>
                        </a:rPr>
                        <a:t>Subject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F047"/>
                    </a:solidFill>
                  </a:tcPr>
                </a:tc>
                <a:tc>
                  <a:txBody>
                    <a:bodyPr/>
                    <a:lstStyle/>
                    <a:p>
                      <a:pPr fontAlgn="b">
                        <a:buNone/>
                      </a:pPr>
                      <a:r>
                        <a:rPr lang="en-GB" sz="800" b="1">
                          <a:solidFill>
                            <a:srgbClr val="011C49"/>
                          </a:solidFill>
                          <a:effectLst/>
                          <a:latin typeface="Aptos Narrow"/>
                        </a:rPr>
                        <a:t>What topics will the students need to revise?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F047"/>
                    </a:solidFill>
                  </a:tcPr>
                </a:tc>
                <a:extLst>
                  <a:ext uri="{0D108BD9-81ED-4DB2-BD59-A6C34878D82A}">
                    <a16:rowId xmlns:a16="http://schemas.microsoft.com/office/drawing/2014/main" val="3560449605"/>
                  </a:ext>
                </a:extLst>
              </a:tr>
              <a:tr h="150694">
                <a:tc>
                  <a:txBody>
                    <a:bodyPr/>
                    <a:lstStyle/>
                    <a:p>
                      <a:pPr fontAlgn="t">
                        <a:buNone/>
                      </a:pPr>
                      <a:r>
                        <a:rPr lang="en-GB" sz="800">
                          <a:effectLst/>
                          <a:latin typeface="Aptos Narrow"/>
                        </a:rPr>
                        <a:t>Computer Science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Programming / Algorithms/ Flowcharts/ Pseudocode/ Computational Skills</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2577123"/>
                  </a:ext>
                </a:extLst>
              </a:tr>
              <a:tr h="150694">
                <a:tc>
                  <a:txBody>
                    <a:bodyPr/>
                    <a:lstStyle/>
                    <a:p>
                      <a:pPr fontAlgn="t">
                        <a:buNone/>
                      </a:pPr>
                      <a:r>
                        <a:rPr lang="en-GB" sz="800">
                          <a:effectLst/>
                          <a:latin typeface="Aptos Narrow"/>
                        </a:rPr>
                        <a:t>Drama</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n-GB" sz="800">
                          <a:effectLst/>
                          <a:latin typeface="Aptos Narrow"/>
                        </a:rPr>
                        <a:t>How would they direct An inspector Calls. Evaluation of live theatre. The Lion the Witch and the Wardrobe or Hades Town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1096276"/>
                  </a:ext>
                </a:extLst>
              </a:tr>
              <a:tr h="150694">
                <a:tc>
                  <a:txBody>
                    <a:bodyPr/>
                    <a:lstStyle/>
                    <a:p>
                      <a:pPr fontAlgn="t">
                        <a:buNone/>
                      </a:pPr>
                      <a:r>
                        <a:rPr lang="en-GB" sz="800">
                          <a:effectLst/>
                          <a:latin typeface="Aptos Narrow"/>
                        </a:rPr>
                        <a:t>English</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English Language Paper 2 non-fiction and persuasive writing</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902274"/>
                  </a:ext>
                </a:extLst>
              </a:tr>
              <a:tr h="150694">
                <a:tc>
                  <a:txBody>
                    <a:bodyPr/>
                    <a:lstStyle/>
                    <a:p>
                      <a:pPr fontAlgn="t">
                        <a:buNone/>
                      </a:pPr>
                      <a:r>
                        <a:rPr lang="en-GB" sz="800">
                          <a:effectLst/>
                          <a:latin typeface="Aptos Narrow"/>
                        </a:rPr>
                        <a:t>Enterprise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Marketing &amp; Finance sections of your revision guide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8156826"/>
                  </a:ext>
                </a:extLst>
              </a:tr>
              <a:tr h="150694">
                <a:tc>
                  <a:txBody>
                    <a:bodyPr/>
                    <a:lstStyle/>
                    <a:p>
                      <a:pPr fontAlgn="t">
                        <a:buNone/>
                      </a:pPr>
                      <a:r>
                        <a:rPr lang="en-GB" sz="800">
                          <a:effectLst/>
                          <a:latin typeface="Aptos Narrow"/>
                        </a:rPr>
                        <a:t>Food</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Choux, bread making, primary processing, nutrients, different dietary needs, food spoilage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5829737"/>
                  </a:ext>
                </a:extLst>
              </a:tr>
              <a:tr h="150694">
                <a:tc>
                  <a:txBody>
                    <a:bodyPr/>
                    <a:lstStyle/>
                    <a:p>
                      <a:pPr fontAlgn="t">
                        <a:buNone/>
                      </a:pPr>
                      <a:r>
                        <a:rPr lang="en-GB" sz="800">
                          <a:effectLst/>
                          <a:latin typeface="Aptos Narrow"/>
                        </a:rPr>
                        <a:t>Geography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Paper 1 - Hazards, Living World, Coasts and Rivers </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3900968"/>
                  </a:ext>
                </a:extLst>
              </a:tr>
              <a:tr h="150694">
                <a:tc>
                  <a:txBody>
                    <a:bodyPr/>
                    <a:lstStyle/>
                    <a:p>
                      <a:pPr fontAlgn="t">
                        <a:buNone/>
                      </a:pPr>
                      <a:r>
                        <a:rPr lang="en-GB" sz="800">
                          <a:effectLst/>
                          <a:latin typeface="Aptos Narrow"/>
                        </a:rPr>
                        <a:t>History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Medicine and Elizabeth</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6990274"/>
                  </a:ext>
                </a:extLst>
              </a:tr>
              <a:tr h="255020">
                <a:tc>
                  <a:txBody>
                    <a:bodyPr/>
                    <a:lstStyle/>
                    <a:p>
                      <a:pPr fontAlgn="t">
                        <a:buNone/>
                      </a:pPr>
                      <a:r>
                        <a:rPr lang="en-GB" sz="800">
                          <a:effectLst/>
                          <a:latin typeface="Aptos Narrow"/>
                        </a:rPr>
                        <a:t>Maths</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Students need to revise the topics they have found difficult. The end of year 10 QLAs they were given and progress sheets in the back of their books show the topics they need to practice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528763"/>
                  </a:ext>
                </a:extLst>
              </a:tr>
              <a:tr h="188258">
                <a:tc>
                  <a:txBody>
                    <a:bodyPr/>
                    <a:lstStyle/>
                    <a:p>
                      <a:pPr fontAlgn="t">
                        <a:buNone/>
                      </a:pPr>
                      <a:r>
                        <a:rPr lang="en-GB" sz="800">
                          <a:effectLst/>
                          <a:latin typeface="Aptos Narrow"/>
                        </a:rPr>
                        <a:t>MFL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French - modules 1-5                            German -  Modules 1-5                          Spanish - Modules 1-5</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022542"/>
                  </a:ext>
                </a:extLst>
              </a:tr>
              <a:tr h="537882">
                <a:tc>
                  <a:txBody>
                    <a:bodyPr/>
                    <a:lstStyle/>
                    <a:p>
                      <a:pPr fontAlgn="t">
                        <a:buNone/>
                      </a:pPr>
                      <a:r>
                        <a:rPr lang="en-GB" sz="800">
                          <a:effectLst/>
                          <a:latin typeface="Aptos Narrow"/>
                        </a:rPr>
                        <a:t>Music</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Revise the Knowledge Organisers shared in TEAMS. There will also be revision cards and other materials shared. Students might find it useful to listen to unfamiliar musical styles including Classical, Romantic, Film Music and Popular Musical Styles they are unfamiliar these might include Rock, Pop, Musical Theatre / Blues. While listening to the music they can use the knowledge organiser to link what they are hearing with the content of the KO. Students will also need to revise the 2 set pieces Toto Africa and Bach Badinerie. Revision Links will be shared via TEAMs as well as a revision lesson prior to the mocks. </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9215209"/>
                  </a:ext>
                </a:extLst>
              </a:tr>
              <a:tr h="793376">
                <a:tc>
                  <a:txBody>
                    <a:bodyPr/>
                    <a:lstStyle/>
                    <a:p>
                      <a:pPr fontAlgn="t">
                        <a:buNone/>
                      </a:pPr>
                      <a:r>
                        <a:rPr lang="en-GB" sz="800">
                          <a:effectLst/>
                          <a:latin typeface="Aptos Narrow"/>
                        </a:rPr>
                        <a:t>PE GCSE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Chapter 1 Anatomy and Physiology / Body System - All content</a:t>
                      </a:r>
                      <a:br>
                        <a:rPr lang="en-GB" sz="800">
                          <a:effectLst/>
                          <a:latin typeface="Aptos Narrow"/>
                        </a:rPr>
                      </a:br>
                      <a:r>
                        <a:rPr lang="en-GB" sz="800">
                          <a:effectLst/>
                          <a:latin typeface="Aptos Narrow"/>
                        </a:rPr>
                        <a:t>Chapter 2 Levers / Planes Axis / Mechanical Advantages / Movement analysis - All Content</a:t>
                      </a:r>
                      <a:br>
                        <a:rPr lang="en-GB" sz="800">
                          <a:effectLst/>
                          <a:latin typeface="Aptos Narrow"/>
                        </a:rPr>
                      </a:br>
                      <a:r>
                        <a:rPr lang="en-GB" sz="800">
                          <a:effectLst/>
                          <a:latin typeface="Aptos Narrow"/>
                        </a:rPr>
                        <a:t>Chapter 3 Training - All Content</a:t>
                      </a:r>
                      <a:br>
                        <a:rPr lang="en-GB" sz="800">
                          <a:effectLst/>
                          <a:latin typeface="Aptos Narrow"/>
                        </a:rPr>
                      </a:br>
                      <a:r>
                        <a:rPr lang="en-GB" sz="800">
                          <a:effectLst/>
                          <a:latin typeface="Aptos Narrow"/>
                        </a:rPr>
                        <a:t>Chapter 4 Sports Psychology - All Content</a:t>
                      </a:r>
                      <a:br>
                        <a:rPr lang="en-GB" sz="800">
                          <a:effectLst/>
                          <a:latin typeface="Aptos Narrow"/>
                        </a:rPr>
                      </a:br>
                      <a:r>
                        <a:rPr lang="en-GB" sz="800">
                          <a:effectLst/>
                          <a:latin typeface="Aptos Narrow"/>
                        </a:rPr>
                        <a:t>Chapter 5 - Socio - Cultural Factors Only</a:t>
                      </a:r>
                      <a:br>
                        <a:rPr lang="en-GB" sz="800">
                          <a:effectLst/>
                          <a:latin typeface="Aptos Narrow"/>
                        </a:rPr>
                      </a:br>
                      <a:r>
                        <a:rPr lang="en-GB" sz="800">
                          <a:effectLst/>
                          <a:latin typeface="Aptos Narrow"/>
                        </a:rPr>
                        <a:t>Chapter 6 Health Factors / Nutrition / Active Lifestyles - All Content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364524"/>
                  </a:ext>
                </a:extLst>
              </a:tr>
              <a:tr h="359347">
                <a:tc>
                  <a:txBody>
                    <a:bodyPr/>
                    <a:lstStyle/>
                    <a:p>
                      <a:pPr fontAlgn="t">
                        <a:buNone/>
                      </a:pPr>
                      <a:r>
                        <a:rPr lang="en-GB" sz="800">
                          <a:effectLst/>
                          <a:latin typeface="Aptos Narrow"/>
                        </a:rPr>
                        <a:t>Science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r>
                        <a:rPr lang="en-GB" sz="800">
                          <a:effectLst/>
                          <a:latin typeface="Aptos Narrow"/>
                        </a:rPr>
                        <a:t>ALL PAPER 1 CONTENT. </a:t>
                      </a:r>
                      <a:r>
                        <a:rPr lang="en-GB" sz="800" b="1">
                          <a:effectLst/>
                          <a:latin typeface="Aptos Narrow"/>
                        </a:rPr>
                        <a:t>Biology </a:t>
                      </a:r>
                      <a:r>
                        <a:rPr lang="en-GB" sz="800">
                          <a:effectLst/>
                          <a:latin typeface="Aptos Narrow"/>
                        </a:rPr>
                        <a:t>= Cell structure and transport, organisation, transport, Infection and response, Photosynthesis and respiration. </a:t>
                      </a:r>
                      <a:r>
                        <a:rPr lang="en-GB" sz="800" b="1">
                          <a:effectLst/>
                          <a:latin typeface="Aptos Narrow"/>
                        </a:rPr>
                        <a:t>Chemistry </a:t>
                      </a:r>
                      <a:r>
                        <a:rPr lang="en-GB" sz="800">
                          <a:effectLst/>
                          <a:latin typeface="Aptos Narrow"/>
                        </a:rPr>
                        <a:t>= Atomic structure and the periodic table, Structure and bonding, Quantitative chemistry, Chemical changes and energy changes. </a:t>
                      </a:r>
                      <a:r>
                        <a:rPr lang="en-GB" sz="800" b="1">
                          <a:effectLst/>
                          <a:latin typeface="Aptos Narrow"/>
                        </a:rPr>
                        <a:t>Physics </a:t>
                      </a:r>
                      <a:r>
                        <a:rPr lang="en-GB" sz="800">
                          <a:effectLst/>
                          <a:latin typeface="Aptos Narrow"/>
                        </a:rPr>
                        <a:t>= Energy Stores and transport, Electrical circuits and mains electricity, Particle model of matter and radioactivity.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412244"/>
                  </a:ext>
                </a:extLst>
              </a:tr>
            </a:tbl>
          </a:graphicData>
        </a:graphic>
      </p:graphicFrame>
    </p:spTree>
    <p:extLst>
      <p:ext uri="{BB962C8B-B14F-4D97-AF65-F5344CB8AC3E}">
        <p14:creationId xmlns:p14="http://schemas.microsoft.com/office/powerpoint/2010/main" val="130198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6F03-03DB-409C-0736-4643600F97E9}"/>
              </a:ext>
            </a:extLst>
          </p:cNvPr>
          <p:cNvSpPr>
            <a:spLocks noGrp="1"/>
          </p:cNvSpPr>
          <p:nvPr>
            <p:ph type="title"/>
          </p:nvPr>
        </p:nvSpPr>
        <p:spPr>
          <a:xfrm>
            <a:off x="361950" y="771922"/>
            <a:ext cx="8229600" cy="857250"/>
          </a:xfrm>
        </p:spPr>
        <p:txBody>
          <a:bodyPr/>
          <a:lstStyle/>
          <a:p>
            <a:r>
              <a:rPr lang="en-US" sz="5400">
                <a:ea typeface="Geneva"/>
                <a:cs typeface="Calibri"/>
              </a:rPr>
              <a:t>The biggest revision fail ….</a:t>
            </a:r>
            <a:endParaRPr lang="en-US" sz="5400"/>
          </a:p>
        </p:txBody>
      </p:sp>
      <p:pic>
        <p:nvPicPr>
          <p:cNvPr id="3" name="Picture 2" descr="Blade Tip Highlighter by Sharpie® SAN1825629 | OnTimeSupplies.com">
            <a:extLst>
              <a:ext uri="{FF2B5EF4-FFF2-40B4-BE49-F238E27FC236}">
                <a16:creationId xmlns:a16="http://schemas.microsoft.com/office/drawing/2014/main" id="{ECA43BB8-FA9C-BBC2-DC45-0AFB99FE4FD5}"/>
              </a:ext>
            </a:extLst>
          </p:cNvPr>
          <p:cNvPicPr>
            <a:picLocks noChangeAspect="1"/>
          </p:cNvPicPr>
          <p:nvPr/>
        </p:nvPicPr>
        <p:blipFill>
          <a:blip r:embed="rId2"/>
          <a:stretch>
            <a:fillRect/>
          </a:stretch>
        </p:blipFill>
        <p:spPr>
          <a:xfrm>
            <a:off x="6403181" y="2319338"/>
            <a:ext cx="2743200" cy="2743200"/>
          </a:xfrm>
          <a:prstGeom prst="rect">
            <a:avLst/>
          </a:prstGeom>
        </p:spPr>
      </p:pic>
    </p:spTree>
    <p:extLst>
      <p:ext uri="{BB962C8B-B14F-4D97-AF65-F5344CB8AC3E}">
        <p14:creationId xmlns:p14="http://schemas.microsoft.com/office/powerpoint/2010/main" val="30405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D93E-F86E-9835-C699-EC9D9D0A7C34}"/>
              </a:ext>
            </a:extLst>
          </p:cNvPr>
          <p:cNvSpPr>
            <a:spLocks noGrp="1"/>
          </p:cNvSpPr>
          <p:nvPr>
            <p:ph type="title"/>
          </p:nvPr>
        </p:nvSpPr>
        <p:spPr>
          <a:xfrm>
            <a:off x="310464" y="1488388"/>
            <a:ext cx="8229600" cy="857250"/>
          </a:xfrm>
        </p:spPr>
        <p:txBody>
          <a:bodyPr/>
          <a:lstStyle/>
          <a:p>
            <a:r>
              <a:rPr lang="en-US">
                <a:ea typeface="Geneva"/>
                <a:cs typeface="Calibri"/>
              </a:rPr>
              <a:t>Why </a:t>
            </a:r>
            <a:r>
              <a:rPr lang="en-US">
                <a:highlight>
                  <a:srgbClr val="FFFF00"/>
                </a:highlight>
                <a:ea typeface="Geneva"/>
                <a:cs typeface="Calibri"/>
              </a:rPr>
              <a:t>highlighting</a:t>
            </a:r>
            <a:r>
              <a:rPr lang="en-US">
                <a:ea typeface="Geneva"/>
                <a:cs typeface="Calibri"/>
              </a:rPr>
              <a:t> and rereading your notes/books is ineffective</a:t>
            </a:r>
            <a:endParaRPr lang="en-US"/>
          </a:p>
        </p:txBody>
      </p:sp>
    </p:spTree>
    <p:extLst>
      <p:ext uri="{BB962C8B-B14F-4D97-AF65-F5344CB8AC3E}">
        <p14:creationId xmlns:p14="http://schemas.microsoft.com/office/powerpoint/2010/main" val="155944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D93E-F86E-9835-C699-EC9D9D0A7C34}"/>
              </a:ext>
            </a:extLst>
          </p:cNvPr>
          <p:cNvSpPr>
            <a:spLocks noGrp="1"/>
          </p:cNvSpPr>
          <p:nvPr>
            <p:ph type="title"/>
          </p:nvPr>
        </p:nvSpPr>
        <p:spPr>
          <a:xfrm>
            <a:off x="333632" y="1055902"/>
            <a:ext cx="8229600" cy="857250"/>
          </a:xfrm>
        </p:spPr>
        <p:txBody>
          <a:bodyPr/>
          <a:lstStyle/>
          <a:p>
            <a:r>
              <a:rPr lang="en-US">
                <a:ea typeface="Geneva"/>
                <a:cs typeface="Calibri"/>
              </a:rPr>
              <a:t>They are popular study techniques but amongst the least effective</a:t>
            </a:r>
            <a:endParaRPr lang="en-US"/>
          </a:p>
        </p:txBody>
      </p:sp>
      <p:sp>
        <p:nvSpPr>
          <p:cNvPr id="3" name="TextBox 2">
            <a:extLst>
              <a:ext uri="{FF2B5EF4-FFF2-40B4-BE49-F238E27FC236}">
                <a16:creationId xmlns:a16="http://schemas.microsoft.com/office/drawing/2014/main" id="{C8FEF981-BF73-4AD2-90DF-DF452AC56441}"/>
              </a:ext>
            </a:extLst>
          </p:cNvPr>
          <p:cNvSpPr txBox="1"/>
          <p:nvPr/>
        </p:nvSpPr>
        <p:spPr>
          <a:xfrm>
            <a:off x="6086536" y="2209286"/>
            <a:ext cx="41714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11C49"/>
                </a:solidFill>
                <a:latin typeface="Calibri"/>
                <a:ea typeface="Geneva"/>
                <a:cs typeface="Calibri"/>
              </a:rPr>
              <a:t>Lee/</a:t>
            </a:r>
            <a:r>
              <a:rPr lang="en-US" err="1">
                <a:solidFill>
                  <a:srgbClr val="011C49"/>
                </a:solidFill>
                <a:latin typeface="Calibri"/>
                <a:ea typeface="Geneva"/>
                <a:cs typeface="Calibri"/>
              </a:rPr>
              <a:t>Dunlosky</a:t>
            </a:r>
            <a:r>
              <a:rPr lang="en-US">
                <a:solidFill>
                  <a:srgbClr val="011C49"/>
                </a:solidFill>
                <a:latin typeface="Calibri"/>
                <a:ea typeface="Geneva"/>
                <a:cs typeface="Calibri"/>
              </a:rPr>
              <a:t> et al., 2013</a:t>
            </a:r>
            <a:endParaRPr lang="en-US">
              <a:solidFill>
                <a:srgbClr val="011C49"/>
              </a:solidFill>
              <a:latin typeface="Calibri"/>
              <a:ea typeface="Geneva"/>
            </a:endParaRPr>
          </a:p>
        </p:txBody>
      </p:sp>
    </p:spTree>
    <p:extLst>
      <p:ext uri="{BB962C8B-B14F-4D97-AF65-F5344CB8AC3E}">
        <p14:creationId xmlns:p14="http://schemas.microsoft.com/office/powerpoint/2010/main" val="46278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D93E-F86E-9835-C699-EC9D9D0A7C34}"/>
              </a:ext>
            </a:extLst>
          </p:cNvPr>
          <p:cNvSpPr>
            <a:spLocks noGrp="1"/>
          </p:cNvSpPr>
          <p:nvPr>
            <p:ph type="title"/>
          </p:nvPr>
        </p:nvSpPr>
        <p:spPr>
          <a:xfrm>
            <a:off x="496109" y="595848"/>
            <a:ext cx="8229600" cy="857250"/>
          </a:xfrm>
        </p:spPr>
        <p:txBody>
          <a:bodyPr/>
          <a:lstStyle/>
          <a:p>
            <a:pPr algn="l"/>
            <a:r>
              <a:rPr lang="en-US" sz="3300">
                <a:ea typeface="Geneva"/>
                <a:cs typeface="Calibri"/>
              </a:rPr>
              <a:t>You become familiar with the material and your confidence increases</a:t>
            </a:r>
            <a:endParaRPr lang="en-US" sz="3300">
              <a:cs typeface="Calibri"/>
            </a:endParaRPr>
          </a:p>
        </p:txBody>
      </p:sp>
      <p:sp>
        <p:nvSpPr>
          <p:cNvPr id="3" name="TextBox 2">
            <a:extLst>
              <a:ext uri="{FF2B5EF4-FFF2-40B4-BE49-F238E27FC236}">
                <a16:creationId xmlns:a16="http://schemas.microsoft.com/office/drawing/2014/main" id="{297DF046-36AB-F086-082E-52008A4D358E}"/>
              </a:ext>
            </a:extLst>
          </p:cNvPr>
          <p:cNvSpPr txBox="1"/>
          <p:nvPr/>
        </p:nvSpPr>
        <p:spPr>
          <a:xfrm>
            <a:off x="1953107" y="1840871"/>
            <a:ext cx="6769499" cy="1077218"/>
          </a:xfrm>
          <a:prstGeom prst="rect">
            <a:avLst/>
          </a:prstGeom>
          <a:noFill/>
          <a:ln>
            <a:solidFill>
              <a:srgbClr val="011C4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11C49"/>
                </a:solidFill>
                <a:latin typeface="Calibri"/>
                <a:ea typeface="Geneva"/>
                <a:cs typeface="Calibri"/>
              </a:rPr>
              <a:t>But this creates a false sense of mastery and can discourage critical thinking</a:t>
            </a:r>
          </a:p>
        </p:txBody>
      </p:sp>
      <p:sp>
        <p:nvSpPr>
          <p:cNvPr id="4" name="TextBox 3">
            <a:extLst>
              <a:ext uri="{FF2B5EF4-FFF2-40B4-BE49-F238E27FC236}">
                <a16:creationId xmlns:a16="http://schemas.microsoft.com/office/drawing/2014/main" id="{FA7D819C-E502-4DCA-D15E-CEFC8526C59B}"/>
              </a:ext>
            </a:extLst>
          </p:cNvPr>
          <p:cNvSpPr txBox="1"/>
          <p:nvPr/>
        </p:nvSpPr>
        <p:spPr>
          <a:xfrm>
            <a:off x="4308340" y="3163586"/>
            <a:ext cx="52876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solidFill>
                  <a:srgbClr val="011C49"/>
                </a:solidFill>
                <a:latin typeface="Calibri"/>
                <a:ea typeface="Geneva"/>
                <a:cs typeface="Calibri"/>
              </a:rPr>
              <a:t>Adescope</a:t>
            </a:r>
            <a:r>
              <a:rPr lang="en-US" sz="1600">
                <a:solidFill>
                  <a:srgbClr val="011C49"/>
                </a:solidFill>
                <a:latin typeface="Calibri"/>
                <a:ea typeface="Geneva"/>
                <a:cs typeface="Calibri"/>
              </a:rPr>
              <a:t> et al., 2017; </a:t>
            </a:r>
            <a:r>
              <a:rPr lang="en-US" sz="1600" err="1">
                <a:solidFill>
                  <a:srgbClr val="011C49"/>
                </a:solidFill>
                <a:latin typeface="Calibri"/>
                <a:ea typeface="Geneva"/>
                <a:cs typeface="Calibri"/>
              </a:rPr>
              <a:t>Dunslosky</a:t>
            </a:r>
            <a:r>
              <a:rPr lang="en-US" sz="1600">
                <a:solidFill>
                  <a:srgbClr val="011C49"/>
                </a:solidFill>
                <a:latin typeface="Calibri"/>
                <a:ea typeface="Geneva"/>
                <a:cs typeface="Calibri"/>
              </a:rPr>
              <a:t> et al., 2013, Trev</a:t>
            </a:r>
            <a:endParaRPr lang="en-US" sz="1600" err="1">
              <a:solidFill>
                <a:srgbClr val="011C49"/>
              </a:solidFill>
              <a:latin typeface="Calibri"/>
              <a:ea typeface="Geneva"/>
            </a:endParaRPr>
          </a:p>
        </p:txBody>
      </p:sp>
    </p:spTree>
    <p:extLst>
      <p:ext uri="{BB962C8B-B14F-4D97-AF65-F5344CB8AC3E}">
        <p14:creationId xmlns:p14="http://schemas.microsoft.com/office/powerpoint/2010/main" val="29404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A6B96-7F60-9F47-AC5D-317F72F2179D}"/>
            </a:ext>
          </a:extLst>
        </p:cNvPr>
        <p:cNvGrpSpPr/>
        <p:nvPr/>
      </p:nvGrpSpPr>
      <p:grpSpPr>
        <a:xfrm>
          <a:off x="0" y="0"/>
          <a:ext cx="0" cy="0"/>
          <a:chOff x="0" y="0"/>
          <a:chExt cx="0" cy="0"/>
        </a:xfrm>
      </p:grpSpPr>
      <p:sp>
        <p:nvSpPr>
          <p:cNvPr id="5121" name="Title 3">
            <a:extLst>
              <a:ext uri="{FF2B5EF4-FFF2-40B4-BE49-F238E27FC236}">
                <a16:creationId xmlns:a16="http://schemas.microsoft.com/office/drawing/2014/main" id="{6CFC2A7C-4188-CE37-0430-628D5867A825}"/>
              </a:ext>
            </a:extLst>
          </p:cNvPr>
          <p:cNvSpPr>
            <a:spLocks noGrp="1"/>
          </p:cNvSpPr>
          <p:nvPr>
            <p:ph type="title"/>
          </p:nvPr>
        </p:nvSpPr>
        <p:spPr>
          <a:xfrm>
            <a:off x="581439" y="315802"/>
            <a:ext cx="8229600" cy="857250"/>
          </a:xfrm>
        </p:spPr>
        <p:txBody>
          <a:bodyPr/>
          <a:lstStyle/>
          <a:p>
            <a:r>
              <a:rPr lang="en-US" altLang="en-US" sz="3600">
                <a:latin typeface="Montserrat"/>
                <a:ea typeface="Geneva"/>
                <a:cs typeface="Calibri"/>
              </a:rPr>
              <a:t>Here at Kingshill, success does not happen by chance !</a:t>
            </a:r>
            <a:endParaRPr lang="en-US" altLang="en-US" sz="3600">
              <a:latin typeface="Montserrat"/>
              <a:cs typeface="Calibri"/>
            </a:endParaRPr>
          </a:p>
        </p:txBody>
      </p:sp>
      <p:pic>
        <p:nvPicPr>
          <p:cNvPr id="2" name="Picture 1" descr="A diagram of the shape of a circle&#10;&#10;Description automatically generated">
            <a:extLst>
              <a:ext uri="{FF2B5EF4-FFF2-40B4-BE49-F238E27FC236}">
                <a16:creationId xmlns:a16="http://schemas.microsoft.com/office/drawing/2014/main" id="{B29C7336-6C5C-6E19-96EB-3593428306BD}"/>
              </a:ext>
            </a:extLst>
          </p:cNvPr>
          <p:cNvPicPr>
            <a:picLocks noChangeAspect="1"/>
          </p:cNvPicPr>
          <p:nvPr/>
        </p:nvPicPr>
        <p:blipFill>
          <a:blip r:embed="rId3"/>
          <a:stretch>
            <a:fillRect/>
          </a:stretch>
        </p:blipFill>
        <p:spPr>
          <a:xfrm>
            <a:off x="3017184" y="1406692"/>
            <a:ext cx="3714750" cy="3629025"/>
          </a:xfrm>
          <a:prstGeom prst="rect">
            <a:avLst/>
          </a:prstGeom>
        </p:spPr>
      </p:pic>
    </p:spTree>
    <p:extLst>
      <p:ext uri="{BB962C8B-B14F-4D97-AF65-F5344CB8AC3E}">
        <p14:creationId xmlns:p14="http://schemas.microsoft.com/office/powerpoint/2010/main" val="91823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36F6-C86E-CCD6-58E3-6B161D9277E5}"/>
              </a:ext>
            </a:extLst>
          </p:cNvPr>
          <p:cNvSpPr>
            <a:spLocks noGrp="1"/>
          </p:cNvSpPr>
          <p:nvPr>
            <p:ph type="title"/>
          </p:nvPr>
        </p:nvSpPr>
        <p:spPr/>
        <p:txBody>
          <a:bodyPr/>
          <a:lstStyle/>
          <a:p>
            <a:r>
              <a:rPr lang="en-US">
                <a:ea typeface="Geneva"/>
                <a:cs typeface="Calibri"/>
              </a:rPr>
              <a:t>So … what works better?</a:t>
            </a:r>
            <a:endParaRPr lang="en-US"/>
          </a:p>
        </p:txBody>
      </p:sp>
      <p:sp>
        <p:nvSpPr>
          <p:cNvPr id="3" name="TextBox 2">
            <a:extLst>
              <a:ext uri="{FF2B5EF4-FFF2-40B4-BE49-F238E27FC236}">
                <a16:creationId xmlns:a16="http://schemas.microsoft.com/office/drawing/2014/main" id="{8DCD4302-C19A-F80E-48BC-4387504EA587}"/>
              </a:ext>
            </a:extLst>
          </p:cNvPr>
          <p:cNvSpPr txBox="1"/>
          <p:nvPr/>
        </p:nvSpPr>
        <p:spPr>
          <a:xfrm>
            <a:off x="494936" y="1591228"/>
            <a:ext cx="830553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US" sz="3000">
                <a:solidFill>
                  <a:srgbClr val="011C49"/>
                </a:solidFill>
                <a:latin typeface="Calibri"/>
                <a:ea typeface="Geneva"/>
                <a:cs typeface="Calibri"/>
              </a:rPr>
              <a:t> Work out what you don't know</a:t>
            </a:r>
            <a:endParaRPr lang="en-US" sz="3000"/>
          </a:p>
        </p:txBody>
      </p:sp>
      <p:sp>
        <p:nvSpPr>
          <p:cNvPr id="4" name="TextBox 3">
            <a:extLst>
              <a:ext uri="{FF2B5EF4-FFF2-40B4-BE49-F238E27FC236}">
                <a16:creationId xmlns:a16="http://schemas.microsoft.com/office/drawing/2014/main" id="{F6BF62C6-0E13-1432-9F02-7FA3250E7E97}"/>
              </a:ext>
            </a:extLst>
          </p:cNvPr>
          <p:cNvSpPr txBox="1"/>
          <p:nvPr/>
        </p:nvSpPr>
        <p:spPr>
          <a:xfrm>
            <a:off x="497622" y="2697352"/>
            <a:ext cx="799079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011C49"/>
                </a:solidFill>
                <a:latin typeface="Calibri"/>
                <a:ea typeface="Geneva"/>
                <a:cs typeface="Calibri"/>
              </a:rPr>
              <a:t>3)  Explain the material to yourself and others</a:t>
            </a:r>
            <a:endParaRPr lang="en-US" sz="3000">
              <a:solidFill>
                <a:srgbClr val="011C49"/>
              </a:solidFill>
              <a:cs typeface="Calibri"/>
            </a:endParaRPr>
          </a:p>
        </p:txBody>
      </p:sp>
      <p:sp>
        <p:nvSpPr>
          <p:cNvPr id="5" name="TextBox 4">
            <a:extLst>
              <a:ext uri="{FF2B5EF4-FFF2-40B4-BE49-F238E27FC236}">
                <a16:creationId xmlns:a16="http://schemas.microsoft.com/office/drawing/2014/main" id="{51FB257C-0181-D0F7-D68C-2D4B62262F8F}"/>
              </a:ext>
            </a:extLst>
          </p:cNvPr>
          <p:cNvSpPr txBox="1"/>
          <p:nvPr/>
        </p:nvSpPr>
        <p:spPr>
          <a:xfrm>
            <a:off x="495718" y="3248473"/>
            <a:ext cx="77423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011C49"/>
                </a:solidFill>
                <a:latin typeface="Calibri"/>
                <a:ea typeface="Geneva"/>
                <a:cs typeface="Calibri"/>
              </a:rPr>
              <a:t>4) Take frequent, low stakes tests practice tests</a:t>
            </a:r>
            <a:endParaRPr lang="en-US" sz="3000">
              <a:cs typeface="Calibri" panose="020F0502020204030204" pitchFamily="34" charset="0"/>
            </a:endParaRPr>
          </a:p>
        </p:txBody>
      </p:sp>
      <p:sp>
        <p:nvSpPr>
          <p:cNvPr id="6" name="TextBox 5">
            <a:extLst>
              <a:ext uri="{FF2B5EF4-FFF2-40B4-BE49-F238E27FC236}">
                <a16:creationId xmlns:a16="http://schemas.microsoft.com/office/drawing/2014/main" id="{BD81F8F4-7C72-7B3A-98F2-9AFCAC0C3B97}"/>
              </a:ext>
            </a:extLst>
          </p:cNvPr>
          <p:cNvSpPr txBox="1"/>
          <p:nvPr/>
        </p:nvSpPr>
        <p:spPr>
          <a:xfrm>
            <a:off x="495101" y="2142554"/>
            <a:ext cx="864966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011C49"/>
                </a:solidFill>
                <a:latin typeface="Calibri"/>
                <a:ea typeface="Geneva"/>
                <a:cs typeface="Calibri"/>
              </a:rPr>
              <a:t>2)  Don't cram - review at spaced intervals (timetable)</a:t>
            </a:r>
            <a:endParaRPr lang="en-US" sz="3000">
              <a:cs typeface="Calibri" panose="020F0502020204030204" pitchFamily="34" charset="0"/>
            </a:endParaRPr>
          </a:p>
        </p:txBody>
      </p:sp>
    </p:spTree>
    <p:extLst>
      <p:ext uri="{BB962C8B-B14F-4D97-AF65-F5344CB8AC3E}">
        <p14:creationId xmlns:p14="http://schemas.microsoft.com/office/powerpoint/2010/main" val="61958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ila School Exercise Book A4-plus 20mm Squared - Without Free Person - Exercise  Books">
            <a:extLst>
              <a:ext uri="{FF2B5EF4-FFF2-40B4-BE49-F238E27FC236}">
                <a16:creationId xmlns:a16="http://schemas.microsoft.com/office/drawing/2014/main" id="{10103620-AFA3-E723-15E3-42AA4200D78A}"/>
              </a:ext>
            </a:extLst>
          </p:cNvPr>
          <p:cNvPicPr>
            <a:picLocks noChangeAspect="1"/>
          </p:cNvPicPr>
          <p:nvPr/>
        </p:nvPicPr>
        <p:blipFill>
          <a:blip r:embed="rId2"/>
          <a:stretch>
            <a:fillRect/>
          </a:stretch>
        </p:blipFill>
        <p:spPr>
          <a:xfrm rot="20100000">
            <a:off x="616161" y="1060373"/>
            <a:ext cx="3925270" cy="4189036"/>
          </a:xfrm>
          <a:prstGeom prst="rect">
            <a:avLst/>
          </a:prstGeom>
        </p:spPr>
      </p:pic>
      <p:pic>
        <p:nvPicPr>
          <p:cNvPr id="3" name="Picture 2" descr="A notebook with writing on it&#10;&#10;AI-generated content may be incorrect.">
            <a:extLst>
              <a:ext uri="{FF2B5EF4-FFF2-40B4-BE49-F238E27FC236}">
                <a16:creationId xmlns:a16="http://schemas.microsoft.com/office/drawing/2014/main" id="{0282BC1F-F039-2847-CA09-29831D0278DF}"/>
              </a:ext>
            </a:extLst>
          </p:cNvPr>
          <p:cNvPicPr>
            <a:picLocks noChangeAspect="1"/>
          </p:cNvPicPr>
          <p:nvPr/>
        </p:nvPicPr>
        <p:blipFill>
          <a:blip r:embed="rId3"/>
          <a:stretch>
            <a:fillRect/>
          </a:stretch>
        </p:blipFill>
        <p:spPr>
          <a:xfrm rot="780000">
            <a:off x="3963270" y="1213010"/>
            <a:ext cx="2794054" cy="4189036"/>
          </a:xfrm>
          <a:prstGeom prst="rect">
            <a:avLst/>
          </a:prstGeom>
        </p:spPr>
      </p:pic>
      <p:sp>
        <p:nvSpPr>
          <p:cNvPr id="2" name="Title 1">
            <a:extLst>
              <a:ext uri="{FF2B5EF4-FFF2-40B4-BE49-F238E27FC236}">
                <a16:creationId xmlns:a16="http://schemas.microsoft.com/office/drawing/2014/main" id="{F10D1647-C32B-BFF4-D0A8-0B8BF642E47F}"/>
              </a:ext>
            </a:extLst>
          </p:cNvPr>
          <p:cNvSpPr>
            <a:spLocks noGrp="1"/>
          </p:cNvSpPr>
          <p:nvPr>
            <p:ph type="title"/>
          </p:nvPr>
        </p:nvSpPr>
        <p:spPr/>
        <p:txBody>
          <a:bodyPr/>
          <a:lstStyle/>
          <a:p>
            <a:r>
              <a:rPr lang="en-GB">
                <a:ea typeface="Geneva"/>
                <a:cs typeface="Calibri"/>
              </a:rPr>
              <a:t>The Power of Daily Recap</a:t>
            </a:r>
            <a:endParaRPr lang="en-GB">
              <a:ea typeface="Geneva"/>
            </a:endParaRPr>
          </a:p>
        </p:txBody>
      </p:sp>
    </p:spTree>
    <p:extLst>
      <p:ext uri="{BB962C8B-B14F-4D97-AF65-F5344CB8AC3E}">
        <p14:creationId xmlns:p14="http://schemas.microsoft.com/office/powerpoint/2010/main" val="162263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otebook with writing on it&#10;&#10;AI-generated content may be incorrect.">
            <a:extLst>
              <a:ext uri="{FF2B5EF4-FFF2-40B4-BE49-F238E27FC236}">
                <a16:creationId xmlns:a16="http://schemas.microsoft.com/office/drawing/2014/main" id="{50E3B2E4-8389-F57A-C0C4-9BD4552D3B55}"/>
              </a:ext>
            </a:extLst>
          </p:cNvPr>
          <p:cNvPicPr>
            <a:picLocks noChangeAspect="1"/>
          </p:cNvPicPr>
          <p:nvPr/>
        </p:nvPicPr>
        <p:blipFill>
          <a:blip r:embed="rId2"/>
          <a:stretch>
            <a:fillRect/>
          </a:stretch>
        </p:blipFill>
        <p:spPr>
          <a:xfrm>
            <a:off x="289313" y="-1909251"/>
            <a:ext cx="3762242" cy="5641318"/>
          </a:xfrm>
          <a:prstGeom prst="rect">
            <a:avLst/>
          </a:prstGeom>
        </p:spPr>
      </p:pic>
      <p:sp>
        <p:nvSpPr>
          <p:cNvPr id="5" name="TextBox 4">
            <a:extLst>
              <a:ext uri="{FF2B5EF4-FFF2-40B4-BE49-F238E27FC236}">
                <a16:creationId xmlns:a16="http://schemas.microsoft.com/office/drawing/2014/main" id="{C29F206E-4FEC-9F41-E782-9D781C4C925D}"/>
              </a:ext>
            </a:extLst>
          </p:cNvPr>
          <p:cNvSpPr txBox="1"/>
          <p:nvPr/>
        </p:nvSpPr>
        <p:spPr>
          <a:xfrm>
            <a:off x="4176830" y="1062137"/>
            <a:ext cx="503592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a:solidFill>
                  <a:schemeClr val="bg1"/>
                </a:solidFill>
                <a:latin typeface="Comic Sans MS"/>
                <a:ea typeface="Geneva"/>
              </a:rPr>
              <a:t>GEOGRAPHY</a:t>
            </a:r>
          </a:p>
          <a:p>
            <a:r>
              <a:rPr lang="en-US" sz="1600">
                <a:solidFill>
                  <a:schemeClr val="bg1"/>
                </a:solidFill>
                <a:latin typeface="Comic Sans MS"/>
                <a:ea typeface="Geneva"/>
              </a:rPr>
              <a:t>Combination of </a:t>
            </a:r>
            <a:r>
              <a:rPr lang="en-US" sz="1600">
                <a:solidFill>
                  <a:srgbClr val="FF0000"/>
                </a:solidFill>
                <a:latin typeface="Comic Sans MS"/>
                <a:ea typeface="Geneva"/>
              </a:rPr>
              <a:t>physical </a:t>
            </a:r>
            <a:r>
              <a:rPr lang="en-US" sz="1600">
                <a:solidFill>
                  <a:schemeClr val="bg1"/>
                </a:solidFill>
                <a:latin typeface="Comic Sans MS"/>
                <a:ea typeface="Geneva"/>
              </a:rPr>
              <a:t>and human characteristics:</a:t>
            </a:r>
          </a:p>
          <a:p>
            <a:endParaRPr lang="en-US" sz="1600">
              <a:solidFill>
                <a:schemeClr val="bg1"/>
              </a:solidFill>
              <a:latin typeface="Comic Sans MS"/>
              <a:ea typeface="Geneva"/>
            </a:endParaRPr>
          </a:p>
          <a:p>
            <a:r>
              <a:rPr lang="en-US" sz="1600">
                <a:solidFill>
                  <a:srgbClr val="FF0000"/>
                </a:solidFill>
                <a:latin typeface="Comic Sans MS"/>
                <a:ea typeface="Geneva"/>
              </a:rPr>
              <a:t>Food </a:t>
            </a:r>
            <a:r>
              <a:rPr lang="en-US" sz="1600">
                <a:solidFill>
                  <a:schemeClr val="bg1"/>
                </a:solidFill>
                <a:latin typeface="Comic Sans MS"/>
                <a:ea typeface="Geneva"/>
              </a:rPr>
              <a:t>– higher availability in richer countries</a:t>
            </a:r>
          </a:p>
          <a:p>
            <a:r>
              <a:rPr lang="en-US" sz="1600">
                <a:solidFill>
                  <a:srgbClr val="FF0000"/>
                </a:solidFill>
                <a:latin typeface="Comic Sans MS"/>
                <a:ea typeface="Geneva"/>
              </a:rPr>
              <a:t>Water </a:t>
            </a:r>
            <a:r>
              <a:rPr lang="en-US" sz="1600">
                <a:solidFill>
                  <a:schemeClr val="bg1"/>
                </a:solidFill>
                <a:latin typeface="Comic Sans MS"/>
                <a:ea typeface="Geneva"/>
              </a:rPr>
              <a:t>– amount of rainfall available</a:t>
            </a:r>
          </a:p>
          <a:p>
            <a:r>
              <a:rPr lang="en-US" sz="1600">
                <a:solidFill>
                  <a:srgbClr val="FF0000"/>
                </a:solidFill>
                <a:latin typeface="Comic Sans MS"/>
                <a:ea typeface="Geneva"/>
              </a:rPr>
              <a:t>Energy </a:t>
            </a:r>
            <a:r>
              <a:rPr lang="en-US" sz="1600">
                <a:solidFill>
                  <a:schemeClr val="bg1"/>
                </a:solidFill>
                <a:latin typeface="Comic Sans MS"/>
                <a:ea typeface="Geneva"/>
              </a:rPr>
              <a:t>– natural resources available</a:t>
            </a:r>
          </a:p>
          <a:p>
            <a:endParaRPr lang="en-US" sz="1600">
              <a:solidFill>
                <a:schemeClr val="bg1"/>
              </a:solidFill>
              <a:latin typeface="Comic Sans MS"/>
              <a:ea typeface="Geneva"/>
            </a:endParaRPr>
          </a:p>
          <a:p>
            <a:r>
              <a:rPr lang="en-US" sz="1600">
                <a:solidFill>
                  <a:srgbClr val="00B0F0"/>
                </a:solidFill>
                <a:latin typeface="Comic Sans MS"/>
                <a:ea typeface="Geneva"/>
              </a:rPr>
              <a:t>EXAMPLE -- Bangladesh </a:t>
            </a:r>
            <a:r>
              <a:rPr lang="en-US" sz="1600">
                <a:solidFill>
                  <a:schemeClr val="bg1"/>
                </a:solidFill>
                <a:latin typeface="Comic Sans MS"/>
                <a:ea typeface="Geneva"/>
              </a:rPr>
              <a:t>– good physical characteristics, poorer human ones (education)</a:t>
            </a:r>
          </a:p>
          <a:p>
            <a:endParaRPr lang="en-US" sz="1600" u="sng">
              <a:solidFill>
                <a:srgbClr val="000000"/>
              </a:solidFill>
              <a:latin typeface="Comic Sans MS"/>
              <a:cs typeface="Calibri"/>
            </a:endParaRPr>
          </a:p>
          <a:p>
            <a:endParaRPr lang="en-US" sz="1600">
              <a:solidFill>
                <a:srgbClr val="001D35"/>
              </a:solidFill>
              <a:latin typeface="Comic Sans MS"/>
              <a:cs typeface="Calibri"/>
            </a:endParaRPr>
          </a:p>
        </p:txBody>
      </p:sp>
      <p:sp>
        <p:nvSpPr>
          <p:cNvPr id="3" name="TextBox 2">
            <a:extLst>
              <a:ext uri="{FF2B5EF4-FFF2-40B4-BE49-F238E27FC236}">
                <a16:creationId xmlns:a16="http://schemas.microsoft.com/office/drawing/2014/main" id="{408D8ED3-BE2A-177D-8282-8958546D3E85}"/>
              </a:ext>
            </a:extLst>
          </p:cNvPr>
          <p:cNvSpPr txBox="1"/>
          <p:nvPr/>
        </p:nvSpPr>
        <p:spPr>
          <a:xfrm>
            <a:off x="416859" y="1062317"/>
            <a:ext cx="3623982" cy="826994"/>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35284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0601-75F5-E402-26EE-96CE0BD9B962}"/>
              </a:ext>
            </a:extLst>
          </p:cNvPr>
          <p:cNvSpPr>
            <a:spLocks noGrp="1"/>
          </p:cNvSpPr>
          <p:nvPr>
            <p:ph type="title"/>
          </p:nvPr>
        </p:nvSpPr>
        <p:spPr>
          <a:xfrm>
            <a:off x="524435" y="262116"/>
            <a:ext cx="8229600" cy="857250"/>
          </a:xfrm>
        </p:spPr>
        <p:txBody>
          <a:bodyPr/>
          <a:lstStyle/>
          <a:p>
            <a:r>
              <a:rPr lang="en-GB" sz="4000">
                <a:ea typeface="Geneva"/>
                <a:cs typeface="Calibri"/>
              </a:rPr>
              <a:t>Making Daily Recap a </a:t>
            </a:r>
            <a:r>
              <a:rPr lang="en-GB" sz="4000">
                <a:solidFill>
                  <a:schemeClr val="accent6">
                    <a:lumMod val="76000"/>
                  </a:schemeClr>
                </a:solidFill>
                <a:ea typeface="Geneva"/>
                <a:cs typeface="Calibri"/>
              </a:rPr>
              <a:t>Habit</a:t>
            </a:r>
            <a:endParaRPr lang="en-GB" sz="4000">
              <a:solidFill>
                <a:schemeClr val="accent6">
                  <a:lumMod val="76000"/>
                </a:schemeClr>
              </a:solidFill>
              <a:cs typeface="Calibri"/>
            </a:endParaRPr>
          </a:p>
        </p:txBody>
      </p:sp>
      <p:sp>
        <p:nvSpPr>
          <p:cNvPr id="4" name="TextBox 3">
            <a:extLst>
              <a:ext uri="{FF2B5EF4-FFF2-40B4-BE49-F238E27FC236}">
                <a16:creationId xmlns:a16="http://schemas.microsoft.com/office/drawing/2014/main" id="{239682FC-7A95-9266-4845-5C23CC36F495}"/>
              </a:ext>
            </a:extLst>
          </p:cNvPr>
          <p:cNvSpPr txBox="1"/>
          <p:nvPr/>
        </p:nvSpPr>
        <p:spPr>
          <a:xfrm>
            <a:off x="251951" y="3969774"/>
            <a:ext cx="2316725" cy="112456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BEC273EB-BF7D-79C1-6C5F-E3B06D71195E}"/>
              </a:ext>
            </a:extLst>
          </p:cNvPr>
          <p:cNvSpPr txBox="1"/>
          <p:nvPr/>
        </p:nvSpPr>
        <p:spPr>
          <a:xfrm>
            <a:off x="521785" y="1284313"/>
            <a:ext cx="823365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200" b="1">
                <a:solidFill>
                  <a:schemeClr val="accent6">
                    <a:lumMod val="76000"/>
                  </a:schemeClr>
                </a:solidFill>
                <a:latin typeface="Calibri"/>
                <a:ea typeface="Geneva"/>
                <a:cs typeface="Calibri"/>
              </a:rPr>
              <a:t>Make it obvious</a:t>
            </a:r>
            <a:r>
              <a:rPr lang="en-GB" sz="2200">
                <a:solidFill>
                  <a:srgbClr val="011C49"/>
                </a:solidFill>
                <a:latin typeface="Calibri"/>
                <a:ea typeface="Geneva"/>
                <a:cs typeface="Calibri"/>
              </a:rPr>
              <a:t> – set up a study space so it's easy to get started and hard to miss!</a:t>
            </a:r>
            <a:endParaRPr lang="en-GB" sz="2200">
              <a:solidFill>
                <a:srgbClr val="011C49"/>
              </a:solidFill>
              <a:cs typeface="Calibri"/>
            </a:endParaRPr>
          </a:p>
          <a:p>
            <a:pPr marL="285750" indent="-285750">
              <a:buFont typeface="Arial"/>
              <a:buChar char="•"/>
            </a:pPr>
            <a:endParaRPr lang="en-GB" sz="2200">
              <a:solidFill>
                <a:srgbClr val="011C49"/>
              </a:solidFill>
              <a:latin typeface="Calibri"/>
              <a:ea typeface="Geneva"/>
              <a:cs typeface="Calibri"/>
            </a:endParaRPr>
          </a:p>
          <a:p>
            <a:pPr marL="285750" indent="-285750">
              <a:buFont typeface="Arial"/>
              <a:buChar char="•"/>
            </a:pPr>
            <a:r>
              <a:rPr lang="en-GB" sz="2200" b="1">
                <a:solidFill>
                  <a:schemeClr val="accent6">
                    <a:lumMod val="76000"/>
                  </a:schemeClr>
                </a:solidFill>
                <a:latin typeface="Calibri"/>
                <a:ea typeface="Geneva"/>
                <a:cs typeface="Calibri"/>
              </a:rPr>
              <a:t>Make it attractive</a:t>
            </a:r>
            <a:r>
              <a:rPr lang="en-GB" sz="2200">
                <a:solidFill>
                  <a:srgbClr val="011C49"/>
                </a:solidFill>
                <a:latin typeface="Calibri"/>
                <a:ea typeface="Geneva"/>
                <a:cs typeface="Calibri"/>
              </a:rPr>
              <a:t> – give yourself a reward after every daily recap</a:t>
            </a:r>
          </a:p>
          <a:p>
            <a:pPr marL="285750" indent="-285750">
              <a:buFont typeface="Arial"/>
              <a:buChar char="•"/>
            </a:pPr>
            <a:endParaRPr lang="en-GB" sz="2200">
              <a:solidFill>
                <a:srgbClr val="011C49"/>
              </a:solidFill>
              <a:latin typeface="Calibri"/>
              <a:ea typeface="Geneva"/>
              <a:cs typeface="Calibri"/>
            </a:endParaRPr>
          </a:p>
          <a:p>
            <a:pPr marL="285750" indent="-285750">
              <a:buFont typeface="Arial"/>
              <a:buChar char="•"/>
            </a:pPr>
            <a:r>
              <a:rPr lang="en-GB" sz="2200" b="1">
                <a:solidFill>
                  <a:schemeClr val="accent6">
                    <a:lumMod val="76000"/>
                  </a:schemeClr>
                </a:solidFill>
                <a:latin typeface="Calibri"/>
                <a:ea typeface="Geneva"/>
                <a:cs typeface="Calibri"/>
              </a:rPr>
              <a:t>Make it easy</a:t>
            </a:r>
            <a:r>
              <a:rPr lang="en-GB" sz="2200">
                <a:solidFill>
                  <a:srgbClr val="011C49"/>
                </a:solidFill>
                <a:latin typeface="Calibri"/>
                <a:ea typeface="Geneva"/>
                <a:cs typeface="Calibri"/>
              </a:rPr>
              <a:t> – each day is a separate page </a:t>
            </a:r>
            <a:endParaRPr lang="en-GB" sz="2200">
              <a:solidFill>
                <a:srgbClr val="011C49"/>
              </a:solidFill>
              <a:cs typeface="Calibri"/>
            </a:endParaRPr>
          </a:p>
          <a:p>
            <a:pPr marL="285750" indent="-285750">
              <a:buFont typeface="Arial"/>
              <a:buChar char="•"/>
            </a:pPr>
            <a:endParaRPr lang="en-GB" sz="2200">
              <a:solidFill>
                <a:srgbClr val="011C49"/>
              </a:solidFill>
              <a:latin typeface="Calibri"/>
              <a:ea typeface="Geneva"/>
              <a:cs typeface="Calibri"/>
            </a:endParaRPr>
          </a:p>
          <a:p>
            <a:pPr marL="285750" indent="-285750">
              <a:buFont typeface="Arial"/>
              <a:buChar char="•"/>
            </a:pPr>
            <a:r>
              <a:rPr lang="en-GB" sz="2200" b="1">
                <a:solidFill>
                  <a:schemeClr val="accent6">
                    <a:lumMod val="76000"/>
                  </a:schemeClr>
                </a:solidFill>
                <a:latin typeface="Calibri"/>
                <a:ea typeface="Geneva"/>
                <a:cs typeface="Calibri"/>
              </a:rPr>
              <a:t>Make it satisfying</a:t>
            </a:r>
            <a:r>
              <a:rPr lang="en-GB" sz="2200">
                <a:solidFill>
                  <a:srgbClr val="011C49"/>
                </a:solidFill>
                <a:latin typeface="Calibri"/>
                <a:ea typeface="Geneva"/>
                <a:cs typeface="Calibri"/>
              </a:rPr>
              <a:t> – day by day you can track your progress</a:t>
            </a:r>
            <a:endParaRPr lang="en-GB" sz="2200">
              <a:solidFill>
                <a:srgbClr val="011C49"/>
              </a:solidFill>
              <a:cs typeface="Calibri"/>
            </a:endParaRPr>
          </a:p>
        </p:txBody>
      </p:sp>
    </p:spTree>
    <p:extLst>
      <p:ext uri="{BB962C8B-B14F-4D97-AF65-F5344CB8AC3E}">
        <p14:creationId xmlns:p14="http://schemas.microsoft.com/office/powerpoint/2010/main" val="1950442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5907-32EB-D153-5892-B22E685A52BE}"/>
              </a:ext>
            </a:extLst>
          </p:cNvPr>
          <p:cNvSpPr>
            <a:spLocks noGrp="1"/>
          </p:cNvSpPr>
          <p:nvPr>
            <p:ph type="title"/>
          </p:nvPr>
        </p:nvSpPr>
        <p:spPr/>
        <p:txBody>
          <a:bodyPr/>
          <a:lstStyle/>
          <a:p>
            <a:r>
              <a:rPr lang="en-GB">
                <a:ea typeface="Geneva"/>
                <a:cs typeface="Calibri"/>
              </a:rPr>
              <a:t>Next Level Unlocked – BLURTING!</a:t>
            </a:r>
            <a:endParaRPr lang="en-GB"/>
          </a:p>
        </p:txBody>
      </p:sp>
      <p:pic>
        <p:nvPicPr>
          <p:cNvPr id="4" name="Picture 3">
            <a:extLst>
              <a:ext uri="{FF2B5EF4-FFF2-40B4-BE49-F238E27FC236}">
                <a16:creationId xmlns:a16="http://schemas.microsoft.com/office/drawing/2014/main" id="{005783A3-0805-F7AB-D09C-3C98A76EA591}"/>
              </a:ext>
            </a:extLst>
          </p:cNvPr>
          <p:cNvPicPr>
            <a:picLocks noChangeAspect="1"/>
          </p:cNvPicPr>
          <p:nvPr/>
        </p:nvPicPr>
        <p:blipFill>
          <a:blip r:embed="rId2"/>
          <a:stretch>
            <a:fillRect/>
          </a:stretch>
        </p:blipFill>
        <p:spPr>
          <a:xfrm>
            <a:off x="2433578" y="1172979"/>
            <a:ext cx="3987476" cy="3014568"/>
          </a:xfrm>
          <a:prstGeom prst="rect">
            <a:avLst/>
          </a:prstGeom>
        </p:spPr>
      </p:pic>
    </p:spTree>
    <p:extLst>
      <p:ext uri="{BB962C8B-B14F-4D97-AF65-F5344CB8AC3E}">
        <p14:creationId xmlns:p14="http://schemas.microsoft.com/office/powerpoint/2010/main" val="112601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072EF9-8849-195A-48BC-21273B04AE80}"/>
              </a:ext>
            </a:extLst>
          </p:cNvPr>
          <p:cNvSpPr txBox="1"/>
          <p:nvPr/>
        </p:nvSpPr>
        <p:spPr>
          <a:xfrm>
            <a:off x="251951" y="3969774"/>
            <a:ext cx="2316725" cy="112456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 name="Title 1">
            <a:extLst>
              <a:ext uri="{FF2B5EF4-FFF2-40B4-BE49-F238E27FC236}">
                <a16:creationId xmlns:a16="http://schemas.microsoft.com/office/drawing/2014/main" id="{5141E9BA-CE3C-5746-3EF0-3D787AC6B10C}"/>
              </a:ext>
            </a:extLst>
          </p:cNvPr>
          <p:cNvSpPr>
            <a:spLocks noGrp="1"/>
          </p:cNvSpPr>
          <p:nvPr>
            <p:ph type="title"/>
          </p:nvPr>
        </p:nvSpPr>
        <p:spPr/>
        <p:txBody>
          <a:bodyPr/>
          <a:lstStyle/>
          <a:p>
            <a:r>
              <a:rPr lang="en-GB">
                <a:solidFill>
                  <a:schemeClr val="accent6">
                    <a:lumMod val="76000"/>
                  </a:schemeClr>
                </a:solidFill>
                <a:ea typeface="Geneva"/>
                <a:cs typeface="Calibri"/>
              </a:rPr>
              <a:t>BLURTING!</a:t>
            </a:r>
            <a:endParaRPr lang="en-GB">
              <a:solidFill>
                <a:schemeClr val="accent6">
                  <a:lumMod val="76000"/>
                </a:schemeClr>
              </a:solidFill>
              <a:cs typeface="Calibri"/>
            </a:endParaRPr>
          </a:p>
        </p:txBody>
      </p:sp>
      <p:sp>
        <p:nvSpPr>
          <p:cNvPr id="3" name="TextBox 2">
            <a:extLst>
              <a:ext uri="{FF2B5EF4-FFF2-40B4-BE49-F238E27FC236}">
                <a16:creationId xmlns:a16="http://schemas.microsoft.com/office/drawing/2014/main" id="{54E349F6-03BC-A7F0-32AA-6C485460CC35}"/>
              </a:ext>
            </a:extLst>
          </p:cNvPr>
          <p:cNvSpPr txBox="1"/>
          <p:nvPr/>
        </p:nvSpPr>
        <p:spPr>
          <a:xfrm>
            <a:off x="662449" y="1194005"/>
            <a:ext cx="792357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6000"/>
                  </a:schemeClr>
                </a:solidFill>
                <a:latin typeface="Calibri"/>
                <a:ea typeface="Calibri"/>
                <a:cs typeface="Calibri"/>
              </a:rPr>
              <a:t>Blurting </a:t>
            </a:r>
            <a:r>
              <a:rPr lang="en-US" sz="2400" b="1">
                <a:solidFill>
                  <a:srgbClr val="011C49"/>
                </a:solidFill>
                <a:latin typeface="Calibri"/>
                <a:ea typeface="Calibri"/>
                <a:cs typeface="Calibri"/>
              </a:rPr>
              <a:t>helps you identify </a:t>
            </a:r>
            <a:r>
              <a:rPr lang="en-US" sz="2400" b="1" u="sng">
                <a:solidFill>
                  <a:srgbClr val="011C49"/>
                </a:solidFill>
                <a:latin typeface="Calibri"/>
                <a:ea typeface="Calibri"/>
                <a:cs typeface="Calibri"/>
              </a:rPr>
              <a:t>what you don't know.</a:t>
            </a:r>
            <a:r>
              <a:rPr lang="en-US" sz="2400">
                <a:solidFill>
                  <a:srgbClr val="011C49"/>
                </a:solidFill>
                <a:latin typeface="Calibri"/>
                <a:ea typeface="Calibri"/>
                <a:cs typeface="Calibri"/>
              </a:rPr>
              <a:t> Use it for each topic you need to study:</a:t>
            </a:r>
            <a:endParaRPr lang="en-US"/>
          </a:p>
          <a:p>
            <a:endParaRPr lang="en-US" sz="2400">
              <a:solidFill>
                <a:srgbClr val="011C49"/>
              </a:solidFill>
              <a:latin typeface="Calibri"/>
              <a:ea typeface="Geneva"/>
              <a:cs typeface="Calibri"/>
            </a:endParaRPr>
          </a:p>
          <a:p>
            <a:pPr marL="114300" indent="-342900">
              <a:buAutoNum type="arabicPeriod"/>
            </a:pPr>
            <a:r>
              <a:rPr lang="en-US" sz="2400">
                <a:solidFill>
                  <a:srgbClr val="011C49"/>
                </a:solidFill>
                <a:latin typeface="Calibri"/>
                <a:ea typeface="Geneva"/>
                <a:cs typeface="Calibri"/>
              </a:rPr>
              <a:t>Pick a topic</a:t>
            </a:r>
          </a:p>
          <a:p>
            <a:pPr marL="114300" indent="-342900">
              <a:buAutoNum type="arabicPeriod"/>
            </a:pPr>
            <a:r>
              <a:rPr lang="en-US" sz="2400">
                <a:solidFill>
                  <a:srgbClr val="011C49"/>
                </a:solidFill>
                <a:latin typeface="Calibri"/>
                <a:ea typeface="Geneva"/>
                <a:cs typeface="Calibri"/>
              </a:rPr>
              <a:t>Write down everything you know – </a:t>
            </a:r>
            <a:r>
              <a:rPr lang="en-US" sz="2400">
                <a:solidFill>
                  <a:schemeClr val="accent6">
                    <a:lumMod val="76000"/>
                  </a:schemeClr>
                </a:solidFill>
                <a:latin typeface="Calibri"/>
                <a:ea typeface="Geneva"/>
                <a:cs typeface="Calibri"/>
              </a:rPr>
              <a:t>the BLURT!</a:t>
            </a:r>
          </a:p>
          <a:p>
            <a:pPr marL="114300" indent="-342900">
              <a:buAutoNum type="arabicPeriod"/>
            </a:pPr>
            <a:r>
              <a:rPr lang="en-US" sz="2400">
                <a:solidFill>
                  <a:srgbClr val="011C49"/>
                </a:solidFill>
                <a:latin typeface="Calibri"/>
                <a:ea typeface="Geneva"/>
                <a:cs typeface="Calibri"/>
              </a:rPr>
              <a:t>Compare your blurt to your knowledge </a:t>
            </a:r>
            <a:r>
              <a:rPr lang="en-US" sz="2400" err="1">
                <a:solidFill>
                  <a:srgbClr val="011C49"/>
                </a:solidFill>
                <a:latin typeface="Calibri"/>
                <a:ea typeface="Geneva"/>
                <a:cs typeface="Calibri"/>
              </a:rPr>
              <a:t>organiser</a:t>
            </a:r>
            <a:r>
              <a:rPr lang="en-US" sz="2400">
                <a:solidFill>
                  <a:srgbClr val="011C49"/>
                </a:solidFill>
                <a:latin typeface="Calibri"/>
                <a:ea typeface="Geneva"/>
                <a:cs typeface="Calibri"/>
              </a:rPr>
              <a:t>, textbook, exercise books, notes </a:t>
            </a:r>
            <a:r>
              <a:rPr lang="en-US" sz="2400" err="1">
                <a:solidFill>
                  <a:srgbClr val="011C49"/>
                </a:solidFill>
                <a:latin typeface="Calibri"/>
                <a:ea typeface="Geneva"/>
                <a:cs typeface="Calibri"/>
              </a:rPr>
              <a:t>etc</a:t>
            </a:r>
            <a:endParaRPr lang="en-US" sz="2400">
              <a:solidFill>
                <a:srgbClr val="011C49"/>
              </a:solidFill>
              <a:latin typeface="Calibri"/>
              <a:ea typeface="Geneva"/>
              <a:cs typeface="Calibri"/>
            </a:endParaRPr>
          </a:p>
          <a:p>
            <a:pPr marL="114300" indent="-342900">
              <a:buAutoNum type="arabicPeriod"/>
            </a:pPr>
            <a:r>
              <a:rPr lang="en-US" sz="2400">
                <a:solidFill>
                  <a:srgbClr val="011C49"/>
                </a:solidFill>
                <a:latin typeface="Calibri"/>
                <a:ea typeface="Geneva"/>
                <a:cs typeface="Calibri"/>
              </a:rPr>
              <a:t>Study what you missed out </a:t>
            </a:r>
          </a:p>
        </p:txBody>
      </p:sp>
    </p:spTree>
    <p:extLst>
      <p:ext uri="{BB962C8B-B14F-4D97-AF65-F5344CB8AC3E}">
        <p14:creationId xmlns:p14="http://schemas.microsoft.com/office/powerpoint/2010/main" val="165066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E01BECD9-A4BD-6BE0-6F4E-0FEB7E4AA15B}"/>
              </a:ext>
            </a:extLst>
          </p:cNvPr>
          <p:cNvGraphicFramePr>
            <a:graphicFrameLocks/>
          </p:cNvGraphicFramePr>
          <p:nvPr/>
        </p:nvGraphicFramePr>
        <p:xfrm>
          <a:off x="1485901" y="1200150"/>
          <a:ext cx="6172201" cy="1695640"/>
        </p:xfrm>
        <a:graphic>
          <a:graphicData uri="http://schemas.openxmlformats.org/drawingml/2006/table">
            <a:tbl>
              <a:tblPr firstRow="1" bandRow="1">
                <a:tableStyleId>{5C22544A-7EE6-4342-B048-85BDC9FD1C3A}</a:tableStyleId>
              </a:tblPr>
              <a:tblGrid>
                <a:gridCol w="881743">
                  <a:extLst>
                    <a:ext uri="{9D8B030D-6E8A-4147-A177-3AD203B41FA5}">
                      <a16:colId xmlns:a16="http://schemas.microsoft.com/office/drawing/2014/main" val="3310622001"/>
                    </a:ext>
                  </a:extLst>
                </a:gridCol>
                <a:gridCol w="881743">
                  <a:extLst>
                    <a:ext uri="{9D8B030D-6E8A-4147-A177-3AD203B41FA5}">
                      <a16:colId xmlns:a16="http://schemas.microsoft.com/office/drawing/2014/main" val="182738436"/>
                    </a:ext>
                  </a:extLst>
                </a:gridCol>
                <a:gridCol w="881743">
                  <a:extLst>
                    <a:ext uri="{9D8B030D-6E8A-4147-A177-3AD203B41FA5}">
                      <a16:colId xmlns:a16="http://schemas.microsoft.com/office/drawing/2014/main" val="3284185304"/>
                    </a:ext>
                  </a:extLst>
                </a:gridCol>
                <a:gridCol w="881743">
                  <a:extLst>
                    <a:ext uri="{9D8B030D-6E8A-4147-A177-3AD203B41FA5}">
                      <a16:colId xmlns:a16="http://schemas.microsoft.com/office/drawing/2014/main" val="3662303475"/>
                    </a:ext>
                  </a:extLst>
                </a:gridCol>
                <a:gridCol w="881743">
                  <a:extLst>
                    <a:ext uri="{9D8B030D-6E8A-4147-A177-3AD203B41FA5}">
                      <a16:colId xmlns:a16="http://schemas.microsoft.com/office/drawing/2014/main" val="844856553"/>
                    </a:ext>
                  </a:extLst>
                </a:gridCol>
                <a:gridCol w="881743">
                  <a:extLst>
                    <a:ext uri="{9D8B030D-6E8A-4147-A177-3AD203B41FA5}">
                      <a16:colId xmlns:a16="http://schemas.microsoft.com/office/drawing/2014/main" val="3065947408"/>
                    </a:ext>
                  </a:extLst>
                </a:gridCol>
                <a:gridCol w="881743">
                  <a:extLst>
                    <a:ext uri="{9D8B030D-6E8A-4147-A177-3AD203B41FA5}">
                      <a16:colId xmlns:a16="http://schemas.microsoft.com/office/drawing/2014/main" val="3102476499"/>
                    </a:ext>
                  </a:extLst>
                </a:gridCol>
              </a:tblGrid>
              <a:tr h="339128">
                <a:tc>
                  <a:txBody>
                    <a:bodyPr/>
                    <a:lstStyle/>
                    <a:p>
                      <a:r>
                        <a:rPr lang="en-US" sz="1400"/>
                        <a:t>Mon</a:t>
                      </a:r>
                      <a:endParaRPr lang="en-GB" sz="1400"/>
                    </a:p>
                  </a:txBody>
                  <a:tcPr marL="68580" marR="68580" marT="34290" marB="34290"/>
                </a:tc>
                <a:tc>
                  <a:txBody>
                    <a:bodyPr/>
                    <a:lstStyle/>
                    <a:p>
                      <a:r>
                        <a:rPr lang="en-US" sz="1400"/>
                        <a:t>Tues</a:t>
                      </a:r>
                      <a:endParaRPr lang="en-GB" sz="1400"/>
                    </a:p>
                  </a:txBody>
                  <a:tcPr marL="68580" marR="68580" marT="34290" marB="34290"/>
                </a:tc>
                <a:tc>
                  <a:txBody>
                    <a:bodyPr/>
                    <a:lstStyle/>
                    <a:p>
                      <a:r>
                        <a:rPr lang="en-US" sz="1400"/>
                        <a:t>Wed</a:t>
                      </a:r>
                      <a:endParaRPr lang="en-GB" sz="1400"/>
                    </a:p>
                  </a:txBody>
                  <a:tcPr marL="68580" marR="68580" marT="34290" marB="34290"/>
                </a:tc>
                <a:tc>
                  <a:txBody>
                    <a:bodyPr/>
                    <a:lstStyle/>
                    <a:p>
                      <a:r>
                        <a:rPr lang="en-US" sz="1400"/>
                        <a:t>Thurs</a:t>
                      </a:r>
                      <a:endParaRPr lang="en-GB" sz="1400"/>
                    </a:p>
                  </a:txBody>
                  <a:tcPr marL="68580" marR="68580" marT="34290" marB="34290"/>
                </a:tc>
                <a:tc>
                  <a:txBody>
                    <a:bodyPr/>
                    <a:lstStyle/>
                    <a:p>
                      <a:r>
                        <a:rPr lang="en-US" sz="1400"/>
                        <a:t>Fri</a:t>
                      </a:r>
                      <a:endParaRPr lang="en-GB" sz="1400"/>
                    </a:p>
                  </a:txBody>
                  <a:tcPr marL="68580" marR="68580" marT="34290" marB="34290"/>
                </a:tc>
                <a:tc>
                  <a:txBody>
                    <a:bodyPr/>
                    <a:lstStyle/>
                    <a:p>
                      <a:r>
                        <a:rPr lang="en-US" sz="1400"/>
                        <a:t>Sat</a:t>
                      </a:r>
                      <a:endParaRPr lang="en-GB" sz="1400"/>
                    </a:p>
                  </a:txBody>
                  <a:tcPr marL="68580" marR="68580" marT="34290" marB="34290"/>
                </a:tc>
                <a:tc>
                  <a:txBody>
                    <a:bodyPr/>
                    <a:lstStyle/>
                    <a:p>
                      <a:r>
                        <a:rPr lang="en-US" sz="1400"/>
                        <a:t>Sun</a:t>
                      </a:r>
                      <a:endParaRPr lang="en-GB" sz="1400"/>
                    </a:p>
                  </a:txBody>
                  <a:tcPr marL="68580" marR="68580" marT="34290" marB="34290"/>
                </a:tc>
                <a:extLst>
                  <a:ext uri="{0D108BD9-81ED-4DB2-BD59-A6C34878D82A}">
                    <a16:rowId xmlns:a16="http://schemas.microsoft.com/office/drawing/2014/main" val="1271049379"/>
                  </a:ext>
                </a:extLst>
              </a:tr>
              <a:tr h="339128">
                <a:tc rowSpan="2" gridSpan="5">
                  <a:txBody>
                    <a:bodyPr/>
                    <a:lstStyle/>
                    <a:p>
                      <a:pPr algn="ctr"/>
                      <a:endParaRPr lang="en-US" sz="1400">
                        <a:solidFill>
                          <a:srgbClr val="FFFF00"/>
                        </a:solidFill>
                      </a:endParaRPr>
                    </a:p>
                    <a:p>
                      <a:pPr algn="ctr"/>
                      <a:r>
                        <a:rPr lang="en-US" sz="1400">
                          <a:solidFill>
                            <a:srgbClr val="FFFF00"/>
                          </a:solidFill>
                        </a:rPr>
                        <a:t>School!</a:t>
                      </a:r>
                      <a:endParaRPr lang="en-GB" sz="1400">
                        <a:solidFill>
                          <a:srgbClr val="FFFF00"/>
                        </a:solidFill>
                      </a:endParaRPr>
                    </a:p>
                  </a:txBody>
                  <a:tcPr marL="68580" marR="68580" marT="34290" marB="34290">
                    <a:solidFill>
                      <a:schemeClr val="bg1">
                        <a:lumMod val="85000"/>
                        <a:lumOff val="15000"/>
                      </a:schemeClr>
                    </a:solidFill>
                  </a:tcPr>
                </a:tc>
                <a:tc rowSpan="2" hMerge="1">
                  <a:txBody>
                    <a:bodyPr/>
                    <a:lstStyle/>
                    <a:p>
                      <a:endParaRPr lang="en-GB"/>
                    </a:p>
                  </a:txBody>
                  <a:tcPr>
                    <a:solidFill>
                      <a:schemeClr val="bg1">
                        <a:lumMod val="85000"/>
                        <a:lumOff val="15000"/>
                      </a:schemeClr>
                    </a:solidFill>
                  </a:tcPr>
                </a:tc>
                <a:tc rowSpan="2" hMerge="1">
                  <a:txBody>
                    <a:bodyPr/>
                    <a:lstStyle/>
                    <a:p>
                      <a:endParaRPr lang="en-GB"/>
                    </a:p>
                  </a:txBody>
                  <a:tcPr>
                    <a:solidFill>
                      <a:schemeClr val="bg1">
                        <a:lumMod val="85000"/>
                        <a:lumOff val="15000"/>
                      </a:schemeClr>
                    </a:solidFill>
                  </a:tcPr>
                </a:tc>
                <a:tc rowSpan="2" hMerge="1">
                  <a:txBody>
                    <a:bodyPr/>
                    <a:lstStyle/>
                    <a:p>
                      <a:endParaRPr lang="en-GB"/>
                    </a:p>
                  </a:txBody>
                  <a:tcPr>
                    <a:solidFill>
                      <a:schemeClr val="bg1">
                        <a:lumMod val="85000"/>
                        <a:lumOff val="15000"/>
                      </a:schemeClr>
                    </a:solidFill>
                  </a:tcPr>
                </a:tc>
                <a:tc rowSpan="2" hMerge="1">
                  <a:txBody>
                    <a:bodyPr/>
                    <a:lstStyle/>
                    <a:p>
                      <a:endParaRPr lang="en-GB"/>
                    </a:p>
                  </a:txBody>
                  <a:tcPr>
                    <a:solidFill>
                      <a:schemeClr val="bg1">
                        <a:lumMod val="85000"/>
                        <a:lumOff val="15000"/>
                      </a:schemeClr>
                    </a:solidFill>
                  </a:tcPr>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4229355510"/>
                  </a:ext>
                </a:extLst>
              </a:tr>
              <a:tr h="339128">
                <a:tc gridSpan="5" vMerge="1">
                  <a:txBody>
                    <a:bodyPr/>
                    <a:lstStyle/>
                    <a:p>
                      <a:endParaRPr lang="en-GB"/>
                    </a:p>
                  </a:txBody>
                  <a:tcPr>
                    <a:solidFill>
                      <a:schemeClr val="bg1">
                        <a:lumMod val="85000"/>
                        <a:lumOff val="15000"/>
                      </a:schemeClr>
                    </a:solidFill>
                  </a:tcPr>
                </a:tc>
                <a:tc hMerge="1" vMerge="1">
                  <a:txBody>
                    <a:bodyPr/>
                    <a:lstStyle/>
                    <a:p>
                      <a:endParaRPr lang="en-GB"/>
                    </a:p>
                  </a:txBody>
                  <a:tcPr>
                    <a:solidFill>
                      <a:schemeClr val="bg1">
                        <a:lumMod val="85000"/>
                        <a:lumOff val="15000"/>
                      </a:schemeClr>
                    </a:solidFill>
                  </a:tcPr>
                </a:tc>
                <a:tc hMerge="1" vMerge="1">
                  <a:txBody>
                    <a:bodyPr/>
                    <a:lstStyle/>
                    <a:p>
                      <a:endParaRPr lang="en-GB"/>
                    </a:p>
                  </a:txBody>
                  <a:tcPr>
                    <a:solidFill>
                      <a:schemeClr val="bg1">
                        <a:lumMod val="85000"/>
                        <a:lumOff val="15000"/>
                      </a:schemeClr>
                    </a:solidFill>
                  </a:tcPr>
                </a:tc>
                <a:tc hMerge="1" vMerge="1">
                  <a:txBody>
                    <a:bodyPr/>
                    <a:lstStyle/>
                    <a:p>
                      <a:endParaRPr lang="en-GB"/>
                    </a:p>
                  </a:txBody>
                  <a:tcPr>
                    <a:solidFill>
                      <a:schemeClr val="bg1">
                        <a:lumMod val="85000"/>
                        <a:lumOff val="15000"/>
                      </a:schemeClr>
                    </a:solidFill>
                  </a:tcPr>
                </a:tc>
                <a:tc hMerge="1" vMerge="1">
                  <a:txBody>
                    <a:bodyPr/>
                    <a:lstStyle/>
                    <a:p>
                      <a:endParaRPr lang="en-GB"/>
                    </a:p>
                  </a:txBody>
                  <a:tcPr>
                    <a:solidFill>
                      <a:schemeClr val="bg1">
                        <a:lumMod val="85000"/>
                        <a:lumOff val="15000"/>
                      </a:schemeClr>
                    </a:solidFill>
                  </a:tcPr>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057569006"/>
                  </a:ext>
                </a:extLst>
              </a:tr>
              <a:tr h="339128">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2821407074"/>
                  </a:ext>
                </a:extLst>
              </a:tr>
              <a:tr h="339128">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tc>
                  <a:txBody>
                    <a:bodyPr/>
                    <a:lstStyle/>
                    <a:p>
                      <a:endParaRPr lang="en-GB" sz="1400">
                        <a:solidFill>
                          <a:schemeClr val="accent3">
                            <a:lumMod val="20000"/>
                            <a:lumOff val="80000"/>
                          </a:schemeClr>
                        </a:solidFill>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181598898"/>
                  </a:ext>
                </a:extLst>
              </a:tr>
            </a:tbl>
          </a:graphicData>
        </a:graphic>
      </p:graphicFrame>
      <p:sp>
        <p:nvSpPr>
          <p:cNvPr id="5" name="TextBox 4">
            <a:extLst>
              <a:ext uri="{FF2B5EF4-FFF2-40B4-BE49-F238E27FC236}">
                <a16:creationId xmlns:a16="http://schemas.microsoft.com/office/drawing/2014/main" id="{BB1452A7-B62C-E177-04C9-ADAC4D2DAFE3}"/>
              </a:ext>
            </a:extLst>
          </p:cNvPr>
          <p:cNvSpPr txBox="1"/>
          <p:nvPr/>
        </p:nvSpPr>
        <p:spPr>
          <a:xfrm>
            <a:off x="616226" y="214520"/>
            <a:ext cx="65117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11C49"/>
                </a:solidFill>
                <a:latin typeface="Calibri"/>
                <a:ea typeface="Geneva"/>
                <a:cs typeface="Calibri"/>
              </a:rPr>
              <a:t>Term Time revision: (each block = 35-45 minutes)</a:t>
            </a:r>
            <a:r>
              <a:rPr lang="en-GB">
                <a:solidFill>
                  <a:srgbClr val="011C49"/>
                </a:solidFill>
                <a:latin typeface="Calibri"/>
                <a:ea typeface="Geneva"/>
                <a:cs typeface="Calibri"/>
              </a:rPr>
              <a:t>​</a:t>
            </a:r>
            <a:br>
              <a:rPr lang="en-GB">
                <a:solidFill>
                  <a:srgbClr val="011C49"/>
                </a:solidFill>
              </a:rPr>
            </a:br>
            <a:r>
              <a:rPr lang="en-US">
                <a:solidFill>
                  <a:srgbClr val="011C49"/>
                </a:solidFill>
                <a:latin typeface="Calibri"/>
                <a:ea typeface="Geneva"/>
                <a:cs typeface="Calibri"/>
              </a:rPr>
              <a:t>Include Task – (precise details!) And testing/checking</a:t>
            </a:r>
            <a:endParaRPr lang="en-GB">
              <a:solidFill>
                <a:srgbClr val="011C49"/>
              </a:solidFill>
              <a:latin typeface="Calibri"/>
              <a:ea typeface="Geneva"/>
              <a:cs typeface="Calibri"/>
            </a:endParaRPr>
          </a:p>
        </p:txBody>
      </p:sp>
      <p:sp>
        <p:nvSpPr>
          <p:cNvPr id="7" name="TextBox 6">
            <a:extLst>
              <a:ext uri="{FF2B5EF4-FFF2-40B4-BE49-F238E27FC236}">
                <a16:creationId xmlns:a16="http://schemas.microsoft.com/office/drawing/2014/main" id="{7008E544-32E9-FF3B-F3DD-EC6CB1A921FF}"/>
              </a:ext>
            </a:extLst>
          </p:cNvPr>
          <p:cNvSpPr txBox="1"/>
          <p:nvPr/>
        </p:nvSpPr>
        <p:spPr>
          <a:xfrm>
            <a:off x="1485899" y="3043183"/>
            <a:ext cx="6172200" cy="969496"/>
          </a:xfrm>
          <a:prstGeom prst="rect">
            <a:avLst/>
          </a:prstGeom>
          <a:noFill/>
        </p:spPr>
        <p:txBody>
          <a:bodyPr wrap="square" lIns="91440" tIns="45720" rIns="91440" bIns="45720" rtlCol="0" anchor="t">
            <a:spAutoFit/>
          </a:bodyPr>
          <a:lstStyle/>
          <a:p>
            <a:r>
              <a:rPr lang="en-US" sz="1800">
                <a:solidFill>
                  <a:srgbClr val="011C49"/>
                </a:solidFill>
                <a:latin typeface="Calibri"/>
                <a:ea typeface="Geneva"/>
                <a:cs typeface="Calibri"/>
              </a:rPr>
              <a:t>Aim for </a:t>
            </a:r>
            <a:r>
              <a:rPr lang="en-US" sz="2100" b="1">
                <a:solidFill>
                  <a:srgbClr val="011C49"/>
                </a:solidFill>
                <a:latin typeface="Calibri"/>
                <a:ea typeface="Geneva"/>
                <a:cs typeface="Calibri"/>
              </a:rPr>
              <a:t>2</a:t>
            </a:r>
            <a:r>
              <a:rPr lang="en-US" sz="1800">
                <a:solidFill>
                  <a:srgbClr val="011C49"/>
                </a:solidFill>
                <a:latin typeface="Calibri"/>
                <a:ea typeface="Geneva"/>
                <a:cs typeface="Calibri"/>
              </a:rPr>
              <a:t> specific revision sessions </a:t>
            </a:r>
            <a:r>
              <a:rPr lang="en-US" sz="1800" b="1">
                <a:solidFill>
                  <a:srgbClr val="011C49"/>
                </a:solidFill>
                <a:latin typeface="Calibri"/>
                <a:ea typeface="Geneva"/>
                <a:cs typeface="Calibri"/>
              </a:rPr>
              <a:t>most</a:t>
            </a:r>
            <a:r>
              <a:rPr lang="en-US" sz="1800">
                <a:solidFill>
                  <a:srgbClr val="011C49"/>
                </a:solidFill>
                <a:latin typeface="Calibri"/>
                <a:ea typeface="Geneva"/>
                <a:cs typeface="Calibri"/>
              </a:rPr>
              <a:t> evenings and around </a:t>
            </a:r>
            <a:r>
              <a:rPr lang="en-US" sz="2100" b="1">
                <a:solidFill>
                  <a:srgbClr val="011C49"/>
                </a:solidFill>
                <a:latin typeface="Calibri"/>
                <a:ea typeface="Geneva"/>
                <a:cs typeface="Calibri"/>
              </a:rPr>
              <a:t>4</a:t>
            </a:r>
            <a:r>
              <a:rPr lang="en-US" sz="1800">
                <a:solidFill>
                  <a:srgbClr val="011C49"/>
                </a:solidFill>
                <a:latin typeface="Calibri"/>
                <a:ea typeface="Geneva"/>
                <a:cs typeface="Calibri"/>
              </a:rPr>
              <a:t> over a weekend (these could be linked to HW). Think about the best times for you!</a:t>
            </a:r>
            <a:endParaRPr lang="en-GB" sz="1800">
              <a:solidFill>
                <a:srgbClr val="011C49"/>
              </a:solidFill>
              <a:latin typeface="Calibri"/>
              <a:ea typeface="Geneva"/>
              <a:cs typeface="Calibri"/>
            </a:endParaRPr>
          </a:p>
        </p:txBody>
      </p:sp>
    </p:spTree>
    <p:extLst>
      <p:ext uri="{BB962C8B-B14F-4D97-AF65-F5344CB8AC3E}">
        <p14:creationId xmlns:p14="http://schemas.microsoft.com/office/powerpoint/2010/main" val="3701063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ck of post it notes&#10;&#10;Description automatically generated">
            <a:extLst>
              <a:ext uri="{FF2B5EF4-FFF2-40B4-BE49-F238E27FC236}">
                <a16:creationId xmlns:a16="http://schemas.microsoft.com/office/drawing/2014/main" id="{5D172276-8583-811A-06BD-CC182F5C2B02}"/>
              </a:ext>
            </a:extLst>
          </p:cNvPr>
          <p:cNvPicPr>
            <a:picLocks noChangeAspect="1"/>
          </p:cNvPicPr>
          <p:nvPr/>
        </p:nvPicPr>
        <p:blipFill>
          <a:blip r:embed="rId2"/>
          <a:stretch>
            <a:fillRect/>
          </a:stretch>
        </p:blipFill>
        <p:spPr>
          <a:xfrm>
            <a:off x="6629401" y="1286961"/>
            <a:ext cx="2562346" cy="2562346"/>
          </a:xfrm>
          <a:prstGeom prst="rect">
            <a:avLst/>
          </a:prstGeom>
        </p:spPr>
      </p:pic>
      <p:sp>
        <p:nvSpPr>
          <p:cNvPr id="2" name="Title 1">
            <a:extLst>
              <a:ext uri="{FF2B5EF4-FFF2-40B4-BE49-F238E27FC236}">
                <a16:creationId xmlns:a16="http://schemas.microsoft.com/office/drawing/2014/main" id="{633BF3AE-4BB5-F8B9-B4C8-D2D97D18FF93}"/>
              </a:ext>
            </a:extLst>
          </p:cNvPr>
          <p:cNvSpPr>
            <a:spLocks noGrp="1"/>
          </p:cNvSpPr>
          <p:nvPr>
            <p:ph type="title"/>
          </p:nvPr>
        </p:nvSpPr>
        <p:spPr>
          <a:xfrm>
            <a:off x="457201" y="180398"/>
            <a:ext cx="8301037" cy="857250"/>
          </a:xfrm>
        </p:spPr>
        <p:txBody>
          <a:bodyPr/>
          <a:lstStyle/>
          <a:p>
            <a:r>
              <a:rPr lang="en-US" sz="3600" b="1">
                <a:ea typeface="Calibri"/>
                <a:cs typeface="Calibri"/>
                <a:hlinkClick r:id="rId3"/>
              </a:rPr>
              <a:t>Explain</a:t>
            </a:r>
            <a:r>
              <a:rPr lang="en-US" sz="3600" b="1">
                <a:ea typeface="Calibri"/>
                <a:cs typeface="Calibri"/>
              </a:rPr>
              <a:t> the material to yourself and others</a:t>
            </a:r>
            <a:endParaRPr lang="en-US" sz="3600" b="1">
              <a:cs typeface="Calibri"/>
            </a:endParaRPr>
          </a:p>
        </p:txBody>
      </p:sp>
      <p:pic>
        <p:nvPicPr>
          <p:cNvPr id="3" name="Picture 2" descr="Mind Map on how to create a mind map | Based on Tony Buzan's… | Flickr">
            <a:extLst>
              <a:ext uri="{FF2B5EF4-FFF2-40B4-BE49-F238E27FC236}">
                <a16:creationId xmlns:a16="http://schemas.microsoft.com/office/drawing/2014/main" id="{E1C7336F-E57D-2370-4174-B2320C57AA15}"/>
              </a:ext>
            </a:extLst>
          </p:cNvPr>
          <p:cNvPicPr>
            <a:picLocks noChangeAspect="1"/>
          </p:cNvPicPr>
          <p:nvPr/>
        </p:nvPicPr>
        <p:blipFill>
          <a:blip r:embed="rId4"/>
          <a:stretch>
            <a:fillRect/>
          </a:stretch>
        </p:blipFill>
        <p:spPr>
          <a:xfrm>
            <a:off x="3027026" y="1440172"/>
            <a:ext cx="3596831" cy="2258058"/>
          </a:xfrm>
          <a:prstGeom prst="rect">
            <a:avLst/>
          </a:prstGeom>
        </p:spPr>
      </p:pic>
      <p:pic>
        <p:nvPicPr>
          <p:cNvPr id="4" name="Picture 3" descr="How To Make Good Revision Cards - Pin on School : She absolutely ...">
            <a:extLst>
              <a:ext uri="{FF2B5EF4-FFF2-40B4-BE49-F238E27FC236}">
                <a16:creationId xmlns:a16="http://schemas.microsoft.com/office/drawing/2014/main" id="{5FE5BB28-9A77-DFF3-B716-BC97657485BC}"/>
              </a:ext>
            </a:extLst>
          </p:cNvPr>
          <p:cNvPicPr>
            <a:picLocks noChangeAspect="1"/>
          </p:cNvPicPr>
          <p:nvPr/>
        </p:nvPicPr>
        <p:blipFill>
          <a:blip r:embed="rId5"/>
          <a:stretch>
            <a:fillRect/>
          </a:stretch>
        </p:blipFill>
        <p:spPr>
          <a:xfrm>
            <a:off x="458647" y="1207385"/>
            <a:ext cx="2562346" cy="2562346"/>
          </a:xfrm>
          <a:prstGeom prst="rect">
            <a:avLst/>
          </a:prstGeom>
        </p:spPr>
      </p:pic>
    </p:spTree>
    <p:extLst>
      <p:ext uri="{BB962C8B-B14F-4D97-AF65-F5344CB8AC3E}">
        <p14:creationId xmlns:p14="http://schemas.microsoft.com/office/powerpoint/2010/main" val="41421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0CC9-DD16-81A1-6E8B-3C8B16523343}"/>
              </a:ext>
            </a:extLst>
          </p:cNvPr>
          <p:cNvSpPr>
            <a:spLocks noGrp="1"/>
          </p:cNvSpPr>
          <p:nvPr>
            <p:ph type="title"/>
          </p:nvPr>
        </p:nvSpPr>
        <p:spPr>
          <a:xfrm>
            <a:off x="276347" y="257014"/>
            <a:ext cx="8692586" cy="857250"/>
          </a:xfrm>
        </p:spPr>
        <p:txBody>
          <a:bodyPr/>
          <a:lstStyle/>
          <a:p>
            <a:r>
              <a:rPr lang="en-US" sz="3600" b="1">
                <a:ea typeface="Calibri"/>
                <a:cs typeface="Calibri"/>
              </a:rPr>
              <a:t>Take frequent, low stakes tests practice tests</a:t>
            </a:r>
            <a:endParaRPr lang="en-US" sz="3600" b="1">
              <a:cs typeface="Calibri"/>
            </a:endParaRPr>
          </a:p>
        </p:txBody>
      </p:sp>
      <p:pic>
        <p:nvPicPr>
          <p:cNvPr id="3" name="Picture 2" descr="A screenshot of a quizlet&#10;&#10;Description automatically generated">
            <a:extLst>
              <a:ext uri="{FF2B5EF4-FFF2-40B4-BE49-F238E27FC236}">
                <a16:creationId xmlns:a16="http://schemas.microsoft.com/office/drawing/2014/main" id="{1AA6D091-5C4F-EEA7-2439-AAED3A340335}"/>
              </a:ext>
            </a:extLst>
          </p:cNvPr>
          <p:cNvPicPr>
            <a:picLocks noChangeAspect="1"/>
          </p:cNvPicPr>
          <p:nvPr/>
        </p:nvPicPr>
        <p:blipFill>
          <a:blip r:embed="rId2"/>
          <a:stretch>
            <a:fillRect/>
          </a:stretch>
        </p:blipFill>
        <p:spPr>
          <a:xfrm>
            <a:off x="277683" y="1714595"/>
            <a:ext cx="3289220" cy="3429000"/>
          </a:xfrm>
          <a:prstGeom prst="rect">
            <a:avLst/>
          </a:prstGeom>
        </p:spPr>
      </p:pic>
      <p:pic>
        <p:nvPicPr>
          <p:cNvPr id="4" name="Picture 3" descr="Educake - BESA">
            <a:extLst>
              <a:ext uri="{FF2B5EF4-FFF2-40B4-BE49-F238E27FC236}">
                <a16:creationId xmlns:a16="http://schemas.microsoft.com/office/drawing/2014/main" id="{08B57B7A-B276-2C57-4AAE-07D643860B3C}"/>
              </a:ext>
            </a:extLst>
          </p:cNvPr>
          <p:cNvPicPr>
            <a:picLocks noChangeAspect="1"/>
          </p:cNvPicPr>
          <p:nvPr/>
        </p:nvPicPr>
        <p:blipFill>
          <a:blip r:embed="rId3"/>
          <a:stretch>
            <a:fillRect/>
          </a:stretch>
        </p:blipFill>
        <p:spPr>
          <a:xfrm>
            <a:off x="4726907" y="1508212"/>
            <a:ext cx="2743199" cy="1435260"/>
          </a:xfrm>
          <a:prstGeom prst="rect">
            <a:avLst/>
          </a:prstGeom>
        </p:spPr>
      </p:pic>
      <p:pic>
        <p:nvPicPr>
          <p:cNvPr id="5" name="Picture 4" descr="Quizlet – Logos Download">
            <a:extLst>
              <a:ext uri="{FF2B5EF4-FFF2-40B4-BE49-F238E27FC236}">
                <a16:creationId xmlns:a16="http://schemas.microsoft.com/office/drawing/2014/main" id="{507E097D-3A74-BCA0-71C1-6D6C9E36E30F}"/>
              </a:ext>
            </a:extLst>
          </p:cNvPr>
          <p:cNvPicPr>
            <a:picLocks noChangeAspect="1"/>
          </p:cNvPicPr>
          <p:nvPr/>
        </p:nvPicPr>
        <p:blipFill>
          <a:blip r:embed="rId4"/>
          <a:stretch>
            <a:fillRect/>
          </a:stretch>
        </p:blipFill>
        <p:spPr>
          <a:xfrm>
            <a:off x="162426" y="1383698"/>
            <a:ext cx="2126581" cy="974863"/>
          </a:xfrm>
          <a:prstGeom prst="rect">
            <a:avLst/>
          </a:prstGeom>
        </p:spPr>
      </p:pic>
      <p:pic>
        <p:nvPicPr>
          <p:cNvPr id="6" name="Picture 5" descr="How to Use ChatGpt to Write a Scientific Research Paper? - iLovePhD">
            <a:extLst>
              <a:ext uri="{FF2B5EF4-FFF2-40B4-BE49-F238E27FC236}">
                <a16:creationId xmlns:a16="http://schemas.microsoft.com/office/drawing/2014/main" id="{2AE3AD4B-445B-CA3A-5FFB-4001D0D62C87}"/>
              </a:ext>
            </a:extLst>
          </p:cNvPr>
          <p:cNvPicPr>
            <a:picLocks noChangeAspect="1"/>
          </p:cNvPicPr>
          <p:nvPr/>
        </p:nvPicPr>
        <p:blipFill>
          <a:blip r:embed="rId5"/>
          <a:stretch>
            <a:fillRect/>
          </a:stretch>
        </p:blipFill>
        <p:spPr>
          <a:xfrm>
            <a:off x="3959894" y="3095429"/>
            <a:ext cx="2743198" cy="1539432"/>
          </a:xfrm>
          <a:prstGeom prst="rect">
            <a:avLst/>
          </a:prstGeom>
        </p:spPr>
      </p:pic>
    </p:spTree>
    <p:extLst>
      <p:ext uri="{BB962C8B-B14F-4D97-AF65-F5344CB8AC3E}">
        <p14:creationId xmlns:p14="http://schemas.microsoft.com/office/powerpoint/2010/main" val="4133916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3359-2BD7-20B6-F11F-0682ED58F668}"/>
              </a:ext>
            </a:extLst>
          </p:cNvPr>
          <p:cNvSpPr>
            <a:spLocks noGrp="1"/>
          </p:cNvSpPr>
          <p:nvPr>
            <p:ph type="title"/>
          </p:nvPr>
        </p:nvSpPr>
        <p:spPr/>
        <p:txBody>
          <a:bodyPr/>
          <a:lstStyle/>
          <a:p>
            <a:r>
              <a:rPr lang="en-US" b="1">
                <a:solidFill>
                  <a:srgbClr val="13F047"/>
                </a:solidFill>
                <a:ea typeface="Geneva"/>
                <a:cs typeface="Calibri"/>
              </a:rPr>
              <a:t>How do you know it's working?</a:t>
            </a:r>
            <a:endParaRPr lang="en-US" b="1">
              <a:solidFill>
                <a:srgbClr val="13F047"/>
              </a:solidFill>
              <a:cs typeface="Calibri"/>
            </a:endParaRPr>
          </a:p>
        </p:txBody>
      </p:sp>
      <p:sp>
        <p:nvSpPr>
          <p:cNvPr id="3" name="Content Placeholder 2">
            <a:extLst>
              <a:ext uri="{FF2B5EF4-FFF2-40B4-BE49-F238E27FC236}">
                <a16:creationId xmlns:a16="http://schemas.microsoft.com/office/drawing/2014/main" id="{C1149AF5-8CA1-97B9-8177-D2FF132C4DBD}"/>
              </a:ext>
            </a:extLst>
          </p:cNvPr>
          <p:cNvSpPr>
            <a:spLocks noGrp="1"/>
          </p:cNvSpPr>
          <p:nvPr>
            <p:ph idx="1"/>
          </p:nvPr>
        </p:nvSpPr>
        <p:spPr/>
        <p:txBody>
          <a:bodyPr/>
          <a:lstStyle/>
          <a:p>
            <a:r>
              <a:rPr lang="en-US">
                <a:ea typeface="Geneva"/>
                <a:cs typeface="Calibri"/>
              </a:rPr>
              <a:t>Mock Exams – November &amp; March</a:t>
            </a:r>
            <a:endParaRPr lang="en-US">
              <a:cs typeface="Calibri"/>
            </a:endParaRPr>
          </a:p>
          <a:p>
            <a:r>
              <a:rPr lang="en-US">
                <a:ea typeface="Geneva"/>
                <a:cs typeface="Calibri"/>
              </a:rPr>
              <a:t>Parents' Evening – 16 December &amp; 26 March</a:t>
            </a:r>
          </a:p>
          <a:p>
            <a:r>
              <a:rPr lang="en-US">
                <a:ea typeface="Geneva"/>
                <a:cs typeface="Calibri"/>
              </a:rPr>
              <a:t>Reports – November, January, April</a:t>
            </a:r>
          </a:p>
          <a:p>
            <a:pPr marL="0" indent="0">
              <a:buNone/>
            </a:pPr>
            <a:r>
              <a:rPr lang="en-US" sz="1600">
                <a:ea typeface="Geneva"/>
                <a:cs typeface="Calibri"/>
              </a:rPr>
              <a:t>   </a:t>
            </a:r>
          </a:p>
          <a:p>
            <a:pPr marL="0" indent="0">
              <a:buNone/>
            </a:pPr>
            <a:r>
              <a:rPr lang="en-US" b="1">
                <a:solidFill>
                  <a:srgbClr val="13F047"/>
                </a:solidFill>
                <a:ea typeface="Geneva"/>
                <a:cs typeface="Calibri"/>
              </a:rPr>
              <a:t>Exams commence Monday 4 May 2026</a:t>
            </a:r>
            <a:endParaRPr lang="en-US" b="1">
              <a:solidFill>
                <a:srgbClr val="13F047"/>
              </a:solidFill>
              <a:cs typeface="Calibri"/>
            </a:endParaRPr>
          </a:p>
        </p:txBody>
      </p:sp>
    </p:spTree>
    <p:extLst>
      <p:ext uri="{BB962C8B-B14F-4D97-AF65-F5344CB8AC3E}">
        <p14:creationId xmlns:p14="http://schemas.microsoft.com/office/powerpoint/2010/main" val="60426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eople hugging&#10;&#10;AI-generated content may be incorrect.">
            <a:extLst>
              <a:ext uri="{FF2B5EF4-FFF2-40B4-BE49-F238E27FC236}">
                <a16:creationId xmlns:a16="http://schemas.microsoft.com/office/drawing/2014/main" id="{3C0CA5B8-ADE2-2271-8987-0B3C1D40C208}"/>
              </a:ext>
            </a:extLst>
          </p:cNvPr>
          <p:cNvPicPr>
            <a:picLocks noChangeAspect="1"/>
          </p:cNvPicPr>
          <p:nvPr/>
        </p:nvPicPr>
        <p:blipFill>
          <a:blip r:embed="rId3"/>
          <a:stretch>
            <a:fillRect/>
          </a:stretch>
        </p:blipFill>
        <p:spPr>
          <a:xfrm>
            <a:off x="-7467" y="-5844"/>
            <a:ext cx="9152441" cy="5200649"/>
          </a:xfrm>
          <a:prstGeom prst="rect">
            <a:avLst/>
          </a:prstGeom>
        </p:spPr>
      </p:pic>
    </p:spTree>
    <p:extLst>
      <p:ext uri="{BB962C8B-B14F-4D97-AF65-F5344CB8AC3E}">
        <p14:creationId xmlns:p14="http://schemas.microsoft.com/office/powerpoint/2010/main" val="60660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0E0B6-AB81-4DB6-D2EA-ACFEFBAC8130}"/>
            </a:ext>
          </a:extLst>
        </p:cNvPr>
        <p:cNvGrpSpPr/>
        <p:nvPr/>
      </p:nvGrpSpPr>
      <p:grpSpPr>
        <a:xfrm>
          <a:off x="0" y="0"/>
          <a:ext cx="0" cy="0"/>
          <a:chOff x="0" y="0"/>
          <a:chExt cx="0" cy="0"/>
        </a:xfrm>
      </p:grpSpPr>
      <p:sp>
        <p:nvSpPr>
          <p:cNvPr id="16385" name="Title 1">
            <a:extLst>
              <a:ext uri="{FF2B5EF4-FFF2-40B4-BE49-F238E27FC236}">
                <a16:creationId xmlns:a16="http://schemas.microsoft.com/office/drawing/2014/main" id="{8AD1D787-2E29-6881-6676-1D8CDECC404E}"/>
              </a:ext>
            </a:extLst>
          </p:cNvPr>
          <p:cNvSpPr>
            <a:spLocks noGrp="1"/>
          </p:cNvSpPr>
          <p:nvPr>
            <p:ph type="title"/>
          </p:nvPr>
        </p:nvSpPr>
        <p:spPr/>
        <p:txBody>
          <a:bodyPr/>
          <a:lstStyle/>
          <a:p>
            <a:pPr eaLnBrk="1" hangingPunct="1"/>
            <a:r>
              <a:rPr lang="en-US" altLang="en-US">
                <a:ea typeface="Geneva" pitchFamily="123" charset="-128"/>
              </a:rPr>
              <a:t> </a:t>
            </a:r>
          </a:p>
        </p:txBody>
      </p:sp>
      <p:grpSp>
        <p:nvGrpSpPr>
          <p:cNvPr id="16386" name="Group 3">
            <a:extLst>
              <a:ext uri="{FF2B5EF4-FFF2-40B4-BE49-F238E27FC236}">
                <a16:creationId xmlns:a16="http://schemas.microsoft.com/office/drawing/2014/main" id="{F3A23D06-745D-C62C-EA9E-17DED654BB39}"/>
              </a:ext>
            </a:extLst>
          </p:cNvPr>
          <p:cNvGrpSpPr>
            <a:grpSpLocks/>
          </p:cNvGrpSpPr>
          <p:nvPr/>
        </p:nvGrpSpPr>
        <p:grpSpPr bwMode="auto">
          <a:xfrm>
            <a:off x="3992564" y="212726"/>
            <a:ext cx="4110037" cy="4546600"/>
            <a:chOff x="4342474" y="654448"/>
            <a:chExt cx="3548265" cy="3926179"/>
          </a:xfrm>
        </p:grpSpPr>
        <p:pic>
          <p:nvPicPr>
            <p:cNvPr id="16389" name="Picture 5">
              <a:extLst>
                <a:ext uri="{FF2B5EF4-FFF2-40B4-BE49-F238E27FC236}">
                  <a16:creationId xmlns:a16="http://schemas.microsoft.com/office/drawing/2014/main" id="{861F0B4D-5C0F-169E-9F5D-5610B40CA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3642" y="3351902"/>
              <a:ext cx="12271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040E0D56-8E19-A958-745C-9261B4BAAE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2014" y="2702323"/>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Ambition.png">
              <a:extLst>
                <a:ext uri="{FF2B5EF4-FFF2-40B4-BE49-F238E27FC236}">
                  <a16:creationId xmlns:a16="http://schemas.microsoft.com/office/drawing/2014/main" id="{5699CA88-528D-268B-0C99-4F4FC991FD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2014" y="1351896"/>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a:extLst>
                <a:ext uri="{FF2B5EF4-FFF2-40B4-BE49-F238E27FC236}">
                  <a16:creationId xmlns:a16="http://schemas.microsoft.com/office/drawing/2014/main" id="{97963A34-00FA-8782-050F-0DC68372A7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2634" y="2702323"/>
              <a:ext cx="122840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a:extLst>
                <a:ext uri="{FF2B5EF4-FFF2-40B4-BE49-F238E27FC236}">
                  <a16:creationId xmlns:a16="http://schemas.microsoft.com/office/drawing/2014/main" id="{7A63FBA7-4BC2-8240-9CF7-6A62F2FDD52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13642" y="654448"/>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a:extLst>
                <a:ext uri="{FF2B5EF4-FFF2-40B4-BE49-F238E27FC236}">
                  <a16:creationId xmlns:a16="http://schemas.microsoft.com/office/drawing/2014/main" id="{BBD3B7F8-B4ED-056E-42CE-1D0093E4CF1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42474" y="1351896"/>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extBox 2">
            <a:extLst>
              <a:ext uri="{FF2B5EF4-FFF2-40B4-BE49-F238E27FC236}">
                <a16:creationId xmlns:a16="http://schemas.microsoft.com/office/drawing/2014/main" id="{3C36C9E5-4DFF-3DFD-EC67-242B58E6BBDD}"/>
              </a:ext>
            </a:extLst>
          </p:cNvPr>
          <p:cNvSpPr txBox="1">
            <a:spLocks noChangeArrowheads="1"/>
          </p:cNvSpPr>
          <p:nvPr/>
        </p:nvSpPr>
        <p:spPr bwMode="auto">
          <a:xfrm>
            <a:off x="457201" y="1190625"/>
            <a:ext cx="33750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Geneva" pitchFamily="123" charset="-128"/>
              </a:defRPr>
            </a:lvl1pPr>
            <a:lvl2pPr marL="742950" indent="-285750" eaLnBrk="0" hangingPunct="0">
              <a:defRPr sz="2400">
                <a:solidFill>
                  <a:schemeClr val="tx1"/>
                </a:solidFill>
                <a:latin typeface="Calibri" panose="020F0502020204030204" pitchFamily="34" charset="0"/>
                <a:ea typeface="Geneva" pitchFamily="123" charset="-128"/>
              </a:defRPr>
            </a:lvl2pPr>
            <a:lvl3pPr marL="1143000" indent="-228600" eaLnBrk="0" hangingPunct="0">
              <a:defRPr sz="2400">
                <a:solidFill>
                  <a:schemeClr val="tx1"/>
                </a:solidFill>
                <a:latin typeface="Calibri" panose="020F0502020204030204" pitchFamily="34" charset="0"/>
                <a:ea typeface="Geneva" pitchFamily="123" charset="-128"/>
              </a:defRPr>
            </a:lvl3pPr>
            <a:lvl4pPr marL="1600200" indent="-228600" eaLnBrk="0" hangingPunct="0">
              <a:defRPr sz="2400">
                <a:solidFill>
                  <a:schemeClr val="tx1"/>
                </a:solidFill>
                <a:latin typeface="Calibri" panose="020F0502020204030204" pitchFamily="34" charset="0"/>
                <a:ea typeface="Geneva" pitchFamily="123" charset="-128"/>
              </a:defRPr>
            </a:lvl4pPr>
            <a:lvl5pPr marL="2057400" indent="-228600" eaLnBrk="0" hangingPunct="0">
              <a:defRPr sz="24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9pPr>
          </a:lstStyle>
          <a:p>
            <a:pPr defTabSz="457189" eaLnBrk="1" fontAlgn="base" hangingPunct="1">
              <a:spcBef>
                <a:spcPct val="0"/>
              </a:spcBef>
              <a:spcAft>
                <a:spcPct val="0"/>
              </a:spcAft>
            </a:pPr>
            <a:r>
              <a:rPr lang="en-US" altLang="en-US">
                <a:solidFill>
                  <a:prstClr val="white"/>
                </a:solidFill>
              </a:rPr>
              <a:t>Our Kingshill STEPs</a:t>
            </a:r>
          </a:p>
          <a:p>
            <a:pPr defTabSz="457189" eaLnBrk="1" fontAlgn="base" hangingPunct="1">
              <a:spcBef>
                <a:spcPct val="0"/>
              </a:spcBef>
              <a:spcAft>
                <a:spcPct val="0"/>
              </a:spcAft>
            </a:pPr>
            <a:r>
              <a:rPr lang="en-US" altLang="en-US">
                <a:solidFill>
                  <a:prstClr val="white"/>
                </a:solidFill>
              </a:rPr>
              <a:t>underpin our culture and</a:t>
            </a:r>
          </a:p>
          <a:p>
            <a:pPr defTabSz="457189" eaLnBrk="1" fontAlgn="base" hangingPunct="1">
              <a:spcBef>
                <a:spcPct val="0"/>
              </a:spcBef>
              <a:spcAft>
                <a:spcPct val="0"/>
              </a:spcAft>
            </a:pPr>
            <a:r>
              <a:rPr lang="en-US" altLang="en-US">
                <a:solidFill>
                  <a:prstClr val="white"/>
                </a:solidFill>
              </a:rPr>
              <a:t>develop our personal</a:t>
            </a:r>
          </a:p>
          <a:p>
            <a:pPr defTabSz="457189" eaLnBrk="1" fontAlgn="base" hangingPunct="1">
              <a:spcBef>
                <a:spcPct val="0"/>
              </a:spcBef>
              <a:spcAft>
                <a:spcPct val="0"/>
              </a:spcAft>
            </a:pPr>
            <a:r>
              <a:rPr lang="en-US" altLang="en-US">
                <a:solidFill>
                  <a:prstClr val="white"/>
                </a:solidFill>
              </a:rPr>
              <a:t>character so that we can</a:t>
            </a:r>
          </a:p>
          <a:p>
            <a:pPr defTabSz="457189" eaLnBrk="1" fontAlgn="base" hangingPunct="1">
              <a:spcBef>
                <a:spcPct val="0"/>
              </a:spcBef>
              <a:spcAft>
                <a:spcPct val="0"/>
              </a:spcAft>
            </a:pPr>
            <a:r>
              <a:rPr lang="en-US" altLang="en-US">
                <a:solidFill>
                  <a:prstClr val="white"/>
                </a:solidFill>
              </a:rPr>
              <a:t>flourish to be the best</a:t>
            </a:r>
          </a:p>
          <a:p>
            <a:pPr defTabSz="457189" eaLnBrk="1" fontAlgn="base" hangingPunct="1">
              <a:spcBef>
                <a:spcPct val="0"/>
              </a:spcBef>
              <a:spcAft>
                <a:spcPct val="0"/>
              </a:spcAft>
            </a:pPr>
            <a:r>
              <a:rPr lang="en-US" altLang="en-US">
                <a:solidFill>
                  <a:prstClr val="white"/>
                </a:solidFill>
              </a:rPr>
              <a:t>version of ourselves.</a:t>
            </a:r>
          </a:p>
        </p:txBody>
      </p:sp>
      <p:sp>
        <p:nvSpPr>
          <p:cNvPr id="16388" name="TextBox 10">
            <a:extLst>
              <a:ext uri="{FF2B5EF4-FFF2-40B4-BE49-F238E27FC236}">
                <a16:creationId xmlns:a16="http://schemas.microsoft.com/office/drawing/2014/main" id="{EB11C253-EB95-9620-8406-2195AA36EE21}"/>
              </a:ext>
            </a:extLst>
          </p:cNvPr>
          <p:cNvSpPr txBox="1">
            <a:spLocks noChangeArrowheads="1"/>
          </p:cNvSpPr>
          <p:nvPr/>
        </p:nvSpPr>
        <p:spPr bwMode="auto">
          <a:xfrm>
            <a:off x="457201" y="407989"/>
            <a:ext cx="23352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Geneva" pitchFamily="123" charset="-128"/>
              </a:defRPr>
            </a:lvl1pPr>
            <a:lvl2pPr marL="742950" indent="-285750" eaLnBrk="0" hangingPunct="0">
              <a:defRPr sz="2400">
                <a:solidFill>
                  <a:schemeClr val="tx1"/>
                </a:solidFill>
                <a:latin typeface="Calibri" panose="020F0502020204030204" pitchFamily="34" charset="0"/>
                <a:ea typeface="Geneva" pitchFamily="123" charset="-128"/>
              </a:defRPr>
            </a:lvl2pPr>
            <a:lvl3pPr marL="1143000" indent="-228600" eaLnBrk="0" hangingPunct="0">
              <a:defRPr sz="2400">
                <a:solidFill>
                  <a:schemeClr val="tx1"/>
                </a:solidFill>
                <a:latin typeface="Calibri" panose="020F0502020204030204" pitchFamily="34" charset="0"/>
                <a:ea typeface="Geneva" pitchFamily="123" charset="-128"/>
              </a:defRPr>
            </a:lvl3pPr>
            <a:lvl4pPr marL="1600200" indent="-228600" eaLnBrk="0" hangingPunct="0">
              <a:defRPr sz="2400">
                <a:solidFill>
                  <a:schemeClr val="tx1"/>
                </a:solidFill>
                <a:latin typeface="Calibri" panose="020F0502020204030204" pitchFamily="34" charset="0"/>
                <a:ea typeface="Geneva" pitchFamily="123" charset="-128"/>
              </a:defRPr>
            </a:lvl4pPr>
            <a:lvl5pPr marL="2057400" indent="-228600" eaLnBrk="0" hangingPunct="0">
              <a:defRPr sz="24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3" charset="-128"/>
              </a:defRPr>
            </a:lvl9pPr>
          </a:lstStyle>
          <a:p>
            <a:pPr defTabSz="457189" eaLnBrk="1" fontAlgn="base" hangingPunct="1">
              <a:spcBef>
                <a:spcPct val="0"/>
              </a:spcBef>
              <a:spcAft>
                <a:spcPct val="0"/>
              </a:spcAft>
            </a:pPr>
            <a:r>
              <a:rPr lang="en-US" altLang="en-US" sz="3200" b="1">
                <a:solidFill>
                  <a:srgbClr val="BFBFBF"/>
                </a:solidFill>
              </a:rPr>
              <a:t>Our STEPs</a:t>
            </a:r>
          </a:p>
        </p:txBody>
      </p:sp>
    </p:spTree>
    <p:extLst>
      <p:ext uri="{BB962C8B-B14F-4D97-AF65-F5344CB8AC3E}">
        <p14:creationId xmlns:p14="http://schemas.microsoft.com/office/powerpoint/2010/main" val="52446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30AD-71E0-CF52-A868-2FEC20CEC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BA1FA-8C7D-EE05-2F75-5097B3507E76}"/>
              </a:ext>
            </a:extLst>
          </p:cNvPr>
          <p:cNvSpPr>
            <a:spLocks noGrp="1"/>
          </p:cNvSpPr>
          <p:nvPr>
            <p:ph type="title"/>
          </p:nvPr>
        </p:nvSpPr>
        <p:spPr/>
        <p:txBody>
          <a:bodyPr/>
          <a:lstStyle/>
          <a:p>
            <a:r>
              <a:rPr lang="en-GB">
                <a:ea typeface="Geneva"/>
                <a:cs typeface="Calibri"/>
              </a:rPr>
              <a:t>Getting into a routine at home</a:t>
            </a:r>
            <a:endParaRPr lang="en-GB">
              <a:cs typeface="Calibri"/>
            </a:endParaRPr>
          </a:p>
        </p:txBody>
      </p:sp>
      <p:pic>
        <p:nvPicPr>
          <p:cNvPr id="7" name="Picture 6" descr="A green sprout growing from a dirt mound&#10;&#10;AI-generated content may be incorrect.">
            <a:extLst>
              <a:ext uri="{FF2B5EF4-FFF2-40B4-BE49-F238E27FC236}">
                <a16:creationId xmlns:a16="http://schemas.microsoft.com/office/drawing/2014/main" id="{FB664393-B73E-91C6-813E-759D92AB001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50717" y="2273530"/>
            <a:ext cx="732461" cy="725227"/>
          </a:xfrm>
          <a:prstGeom prst="rect">
            <a:avLst/>
          </a:prstGeom>
        </p:spPr>
      </p:pic>
      <p:pic>
        <p:nvPicPr>
          <p:cNvPr id="8" name="Picture 7" descr="A red and white calendar with black numbers&#10;&#10;AI-generated content may be incorrect.">
            <a:extLst>
              <a:ext uri="{FF2B5EF4-FFF2-40B4-BE49-F238E27FC236}">
                <a16:creationId xmlns:a16="http://schemas.microsoft.com/office/drawing/2014/main" id="{8D0C81C4-1CE4-148B-F2B0-B9B21D90FCF9}"/>
              </a:ext>
            </a:extLst>
          </p:cNvPr>
          <p:cNvPicPr>
            <a:picLocks noChangeAspect="1"/>
          </p:cNvPicPr>
          <p:nvPr/>
        </p:nvPicPr>
        <p:blipFill>
          <a:blip r:embed="rId4"/>
          <a:stretch>
            <a:fillRect/>
          </a:stretch>
        </p:blipFill>
        <p:spPr>
          <a:xfrm>
            <a:off x="460046" y="3373839"/>
            <a:ext cx="508201" cy="515436"/>
          </a:xfrm>
          <a:prstGeom prst="rect">
            <a:avLst/>
          </a:prstGeom>
        </p:spPr>
      </p:pic>
      <p:pic>
        <p:nvPicPr>
          <p:cNvPr id="9" name="Picture 8" descr="A person and child standing together&#10;&#10;AI-generated content may be incorrect.">
            <a:extLst>
              <a:ext uri="{FF2B5EF4-FFF2-40B4-BE49-F238E27FC236}">
                <a16:creationId xmlns:a16="http://schemas.microsoft.com/office/drawing/2014/main" id="{F86C3A86-285C-9929-A79A-AF3D874F65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49901" y="1283365"/>
            <a:ext cx="696291" cy="725227"/>
          </a:xfrm>
          <a:prstGeom prst="rect">
            <a:avLst/>
          </a:prstGeom>
        </p:spPr>
      </p:pic>
      <p:sp>
        <p:nvSpPr>
          <p:cNvPr id="4" name="TextBox 3">
            <a:extLst>
              <a:ext uri="{FF2B5EF4-FFF2-40B4-BE49-F238E27FC236}">
                <a16:creationId xmlns:a16="http://schemas.microsoft.com/office/drawing/2014/main" id="{A52DC88F-8441-4AE8-D06B-4FCC53A1F55C}"/>
              </a:ext>
            </a:extLst>
          </p:cNvPr>
          <p:cNvSpPr txBox="1"/>
          <p:nvPr/>
        </p:nvSpPr>
        <p:spPr>
          <a:xfrm>
            <a:off x="352234" y="4035597"/>
            <a:ext cx="2042958" cy="855425"/>
          </a:xfrm>
          <a:prstGeom prst="rect">
            <a:avLst/>
          </a:prstGeom>
          <a:solidFill>
            <a:schemeClr val="tx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303528A1-EEF6-EFB8-3E41-2B14901D5495}"/>
              </a:ext>
            </a:extLst>
          </p:cNvPr>
          <p:cNvSpPr txBox="1"/>
          <p:nvPr/>
        </p:nvSpPr>
        <p:spPr>
          <a:xfrm>
            <a:off x="1085522" y="1138936"/>
            <a:ext cx="776990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latin typeface="Calibri"/>
                <a:ea typeface="Geneva"/>
                <a:cs typeface="Calibri"/>
              </a:rPr>
              <a:t>Involve your child</a:t>
            </a:r>
            <a:endParaRPr lang="en-US" b="1">
              <a:solidFill>
                <a:schemeClr val="bg1"/>
              </a:solidFill>
            </a:endParaRPr>
          </a:p>
          <a:p>
            <a:r>
              <a:rPr lang="en-GB">
                <a:solidFill>
                  <a:schemeClr val="bg1"/>
                </a:solidFill>
                <a:latin typeface="Calibri"/>
                <a:ea typeface="Geneva"/>
                <a:cs typeface="Calibri"/>
              </a:rPr>
              <a:t>Teenagers are more likely to follow routines they've helped create. Ask for their input</a:t>
            </a:r>
          </a:p>
          <a:p>
            <a:endParaRPr lang="en-GB">
              <a:solidFill>
                <a:schemeClr val="bg1"/>
              </a:solidFill>
              <a:cs typeface="Calibri"/>
            </a:endParaRPr>
          </a:p>
          <a:p>
            <a:r>
              <a:rPr lang="en-GB" b="1">
                <a:solidFill>
                  <a:schemeClr val="bg1"/>
                </a:solidFill>
                <a:latin typeface="Calibri"/>
                <a:ea typeface="Geneva"/>
                <a:cs typeface="Calibri"/>
              </a:rPr>
              <a:t>Start small</a:t>
            </a:r>
          </a:p>
          <a:p>
            <a:r>
              <a:rPr lang="en-GB">
                <a:solidFill>
                  <a:schemeClr val="bg1"/>
                </a:solidFill>
                <a:latin typeface="Calibri"/>
                <a:ea typeface="Geneva"/>
                <a:cs typeface="Calibri"/>
              </a:rPr>
              <a:t>Focus on a few key routines (bedtime, screen time, homework) and build from there</a:t>
            </a:r>
          </a:p>
          <a:p>
            <a:endParaRPr lang="en-GB">
              <a:solidFill>
                <a:schemeClr val="bg1"/>
              </a:solidFill>
              <a:cs typeface="Calibri"/>
            </a:endParaRPr>
          </a:p>
          <a:p>
            <a:r>
              <a:rPr lang="en-GB" b="1">
                <a:solidFill>
                  <a:schemeClr val="bg1"/>
                </a:solidFill>
                <a:latin typeface="Calibri"/>
                <a:ea typeface="Geneva"/>
                <a:cs typeface="Calibri"/>
              </a:rPr>
              <a:t>Use visual reminders</a:t>
            </a:r>
          </a:p>
          <a:p>
            <a:r>
              <a:rPr lang="en-GB">
                <a:solidFill>
                  <a:schemeClr val="bg1"/>
                </a:solidFill>
                <a:latin typeface="Calibri"/>
                <a:ea typeface="Geneva"/>
                <a:cs typeface="Calibri"/>
              </a:rPr>
              <a:t>Weekly planner or checklist on the fridge makes routines visible and easier to follow</a:t>
            </a:r>
            <a:endParaRPr lang="en-GB">
              <a:solidFill>
                <a:schemeClr val="bg1"/>
              </a:solidFill>
              <a:cs typeface="Calibri"/>
            </a:endParaRPr>
          </a:p>
        </p:txBody>
      </p:sp>
    </p:spTree>
    <p:extLst>
      <p:ext uri="{BB962C8B-B14F-4D97-AF65-F5344CB8AC3E}">
        <p14:creationId xmlns:p14="http://schemas.microsoft.com/office/powerpoint/2010/main" val="275246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8A672-840B-9ACA-4FBD-3C932A1A5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893BC-E8E7-BA64-8D68-AD8C888848BA}"/>
              </a:ext>
            </a:extLst>
          </p:cNvPr>
          <p:cNvSpPr>
            <a:spLocks noGrp="1"/>
          </p:cNvSpPr>
          <p:nvPr>
            <p:ph type="title"/>
          </p:nvPr>
        </p:nvSpPr>
        <p:spPr/>
        <p:txBody>
          <a:bodyPr/>
          <a:lstStyle/>
          <a:p>
            <a:r>
              <a:rPr lang="en-GB">
                <a:ea typeface="Geneva"/>
                <a:cs typeface="Calibri"/>
              </a:rPr>
              <a:t>Getting into a routine at home</a:t>
            </a:r>
            <a:endParaRPr lang="en-GB">
              <a:cs typeface="Calibri"/>
            </a:endParaRPr>
          </a:p>
        </p:txBody>
      </p:sp>
      <p:sp>
        <p:nvSpPr>
          <p:cNvPr id="3" name="TextBox 2">
            <a:extLst>
              <a:ext uri="{FF2B5EF4-FFF2-40B4-BE49-F238E27FC236}">
                <a16:creationId xmlns:a16="http://schemas.microsoft.com/office/drawing/2014/main" id="{29A80EE0-B555-928D-4BF8-104BE492A366}"/>
              </a:ext>
            </a:extLst>
          </p:cNvPr>
          <p:cNvSpPr txBox="1"/>
          <p:nvPr/>
        </p:nvSpPr>
        <p:spPr>
          <a:xfrm>
            <a:off x="1201268" y="1340373"/>
            <a:ext cx="77626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latin typeface="Calibri"/>
                <a:ea typeface="Geneva"/>
                <a:cs typeface="Calibri"/>
              </a:rPr>
              <a:t>Be consistent, but flexible</a:t>
            </a:r>
            <a:endParaRPr lang="en-US" b="1">
              <a:solidFill>
                <a:schemeClr val="bg1"/>
              </a:solidFill>
            </a:endParaRPr>
          </a:p>
          <a:p>
            <a:r>
              <a:rPr lang="en-GB">
                <a:solidFill>
                  <a:schemeClr val="bg1"/>
                </a:solidFill>
                <a:latin typeface="Calibri"/>
                <a:ea typeface="Geneva"/>
                <a:cs typeface="Calibri"/>
              </a:rPr>
              <a:t>Life happens – allow for changes, but return to the routine quickly</a:t>
            </a:r>
          </a:p>
          <a:p>
            <a:endParaRPr lang="en-GB">
              <a:solidFill>
                <a:schemeClr val="bg1"/>
              </a:solidFill>
              <a:cs typeface="Calibri"/>
            </a:endParaRPr>
          </a:p>
          <a:p>
            <a:r>
              <a:rPr lang="en-GB" b="1">
                <a:solidFill>
                  <a:schemeClr val="bg1"/>
                </a:solidFill>
                <a:latin typeface="Calibri"/>
                <a:ea typeface="Geneva"/>
                <a:cs typeface="Calibri"/>
              </a:rPr>
              <a:t>Praise Progress</a:t>
            </a:r>
          </a:p>
          <a:p>
            <a:r>
              <a:rPr lang="en-GB">
                <a:solidFill>
                  <a:schemeClr val="bg1"/>
                </a:solidFill>
                <a:latin typeface="Calibri"/>
                <a:ea typeface="Geneva"/>
                <a:cs typeface="Calibri"/>
              </a:rPr>
              <a:t>Acknowledge effort. Positive reinforcement goes a long way</a:t>
            </a:r>
          </a:p>
          <a:p>
            <a:endParaRPr lang="en-GB">
              <a:solidFill>
                <a:schemeClr val="bg1"/>
              </a:solidFill>
              <a:cs typeface="Calibri"/>
            </a:endParaRPr>
          </a:p>
          <a:p>
            <a:r>
              <a:rPr lang="en-GB" b="1">
                <a:solidFill>
                  <a:schemeClr val="bg1"/>
                </a:solidFill>
                <a:latin typeface="Calibri"/>
                <a:ea typeface="Geneva"/>
                <a:cs typeface="Calibri"/>
              </a:rPr>
              <a:t>Sleep, Screen and Curfews</a:t>
            </a:r>
          </a:p>
          <a:p>
            <a:r>
              <a:rPr lang="en-GB">
                <a:solidFill>
                  <a:schemeClr val="bg1"/>
                </a:solidFill>
                <a:latin typeface="Calibri"/>
                <a:ea typeface="Geneva"/>
                <a:cs typeface="Calibri"/>
              </a:rPr>
              <a:t>Teenagers need 8-10 hours of sleep to focus and feel their best</a:t>
            </a:r>
            <a:endParaRPr lang="en-GB">
              <a:solidFill>
                <a:schemeClr val="bg1"/>
              </a:solidFill>
              <a:cs typeface="Calibri"/>
            </a:endParaRPr>
          </a:p>
        </p:txBody>
      </p:sp>
      <p:pic>
        <p:nvPicPr>
          <p:cNvPr id="4" name="Picture 3" descr="A yellow star with brown outline&#10;&#10;AI-generated content may be incorrect.">
            <a:extLst>
              <a:ext uri="{FF2B5EF4-FFF2-40B4-BE49-F238E27FC236}">
                <a16:creationId xmlns:a16="http://schemas.microsoft.com/office/drawing/2014/main" id="{681AE54D-7451-E486-D00D-666E1C8272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3671" y="2262059"/>
            <a:ext cx="494939" cy="456357"/>
          </a:xfrm>
          <a:prstGeom prst="rect">
            <a:avLst/>
          </a:prstGeom>
        </p:spPr>
      </p:pic>
      <p:pic>
        <p:nvPicPr>
          <p:cNvPr id="5" name="Picture 4">
            <a:extLst>
              <a:ext uri="{FF2B5EF4-FFF2-40B4-BE49-F238E27FC236}">
                <a16:creationId xmlns:a16="http://schemas.microsoft.com/office/drawing/2014/main" id="{D0BA588C-081D-05BE-4B60-45179B7CC6F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6612" y="2948143"/>
            <a:ext cx="689056" cy="689056"/>
          </a:xfrm>
          <a:prstGeom prst="rect">
            <a:avLst/>
          </a:prstGeom>
        </p:spPr>
      </p:pic>
      <p:pic>
        <p:nvPicPr>
          <p:cNvPr id="6" name="Picture 5" descr="A black circle with arrows&#10;&#10;AI-generated content may be incorrect.">
            <a:extLst>
              <a:ext uri="{FF2B5EF4-FFF2-40B4-BE49-F238E27FC236}">
                <a16:creationId xmlns:a16="http://schemas.microsoft.com/office/drawing/2014/main" id="{854D222D-042D-1F16-DB5D-47B979FDFB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60758" y="1339915"/>
            <a:ext cx="573309" cy="558841"/>
          </a:xfrm>
          <a:prstGeom prst="rect">
            <a:avLst/>
          </a:prstGeom>
        </p:spPr>
      </p:pic>
    </p:spTree>
    <p:extLst>
      <p:ext uri="{BB962C8B-B14F-4D97-AF65-F5344CB8AC3E}">
        <p14:creationId xmlns:p14="http://schemas.microsoft.com/office/powerpoint/2010/main" val="5138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E975-542C-5CE0-3D95-A578F4FA5CC9}"/>
            </a:ext>
          </a:extLst>
        </p:cNvPr>
        <p:cNvGrpSpPr/>
        <p:nvPr/>
      </p:nvGrpSpPr>
      <p:grpSpPr>
        <a:xfrm>
          <a:off x="0" y="0"/>
          <a:ext cx="0" cy="0"/>
          <a:chOff x="0" y="0"/>
          <a:chExt cx="0" cy="0"/>
        </a:xfrm>
      </p:grpSpPr>
      <p:pic>
        <p:nvPicPr>
          <p:cNvPr id="4" name="Picture 3" descr="A spiral bound notebook with a spiral bound notebook&#10;&#10;AI-generated content may be incorrect.">
            <a:extLst>
              <a:ext uri="{FF2B5EF4-FFF2-40B4-BE49-F238E27FC236}">
                <a16:creationId xmlns:a16="http://schemas.microsoft.com/office/drawing/2014/main" id="{039E80E2-DA84-2FF1-8124-0AAF3CF497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360000">
            <a:off x="3553387" y="353825"/>
            <a:ext cx="5143499" cy="3857624"/>
          </a:xfrm>
          <a:prstGeom prst="rect">
            <a:avLst/>
          </a:prstGeom>
        </p:spPr>
      </p:pic>
      <p:pic>
        <p:nvPicPr>
          <p:cNvPr id="3" name="Picture 2" descr="A spiral bound notebook on a wood surface&#10;&#10;AI-generated content may be incorrect.">
            <a:extLst>
              <a:ext uri="{FF2B5EF4-FFF2-40B4-BE49-F238E27FC236}">
                <a16:creationId xmlns:a16="http://schemas.microsoft.com/office/drawing/2014/main" id="{2D74791B-7689-88B8-3F8B-F779AB227CF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6965" t="5636" r="7109" b="545"/>
          <a:stretch>
            <a:fillRect/>
          </a:stretch>
        </p:blipFill>
        <p:spPr>
          <a:xfrm rot="4080000">
            <a:off x="820633" y="706063"/>
            <a:ext cx="3847648" cy="3152373"/>
          </a:xfrm>
          <a:prstGeom prst="rect">
            <a:avLst/>
          </a:prstGeom>
        </p:spPr>
      </p:pic>
    </p:spTree>
    <p:extLst>
      <p:ext uri="{BB962C8B-B14F-4D97-AF65-F5344CB8AC3E}">
        <p14:creationId xmlns:p14="http://schemas.microsoft.com/office/powerpoint/2010/main" val="145645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7F2BCA39-8A57-45DA-8152-C24F1E1FF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70" y="0"/>
            <a:ext cx="8306260" cy="493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2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8F19-6A3E-4F3B-B42A-88F10AB4424B}"/>
              </a:ext>
            </a:extLst>
          </p:cNvPr>
          <p:cNvSpPr>
            <a:spLocks noGrp="1"/>
          </p:cNvSpPr>
          <p:nvPr>
            <p:ph type="title"/>
          </p:nvPr>
        </p:nvSpPr>
        <p:spPr/>
        <p:txBody>
          <a:bodyPr/>
          <a:lstStyle/>
          <a:p>
            <a:r>
              <a:rPr lang="en-GB"/>
              <a:t>Forgetting Curve</a:t>
            </a:r>
          </a:p>
        </p:txBody>
      </p:sp>
      <p:pic>
        <p:nvPicPr>
          <p:cNvPr id="3" name="Picture 2">
            <a:extLst>
              <a:ext uri="{FF2B5EF4-FFF2-40B4-BE49-F238E27FC236}">
                <a16:creationId xmlns:a16="http://schemas.microsoft.com/office/drawing/2014/main" id="{5DAA3812-87CC-4D65-A5C5-9E26EBFC10AA}"/>
              </a:ext>
            </a:extLst>
          </p:cNvPr>
          <p:cNvPicPr>
            <a:picLocks noChangeAspect="1"/>
          </p:cNvPicPr>
          <p:nvPr/>
        </p:nvPicPr>
        <p:blipFill>
          <a:blip r:embed="rId2"/>
          <a:stretch>
            <a:fillRect/>
          </a:stretch>
        </p:blipFill>
        <p:spPr>
          <a:xfrm>
            <a:off x="54472" y="32546"/>
            <a:ext cx="9035055" cy="5078408"/>
          </a:xfrm>
          <a:prstGeom prst="rect">
            <a:avLst/>
          </a:prstGeom>
        </p:spPr>
      </p:pic>
    </p:spTree>
    <p:extLst>
      <p:ext uri="{BB962C8B-B14F-4D97-AF65-F5344CB8AC3E}">
        <p14:creationId xmlns:p14="http://schemas.microsoft.com/office/powerpoint/2010/main" val="540670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1e0c98-7905-419a-8a27-0eb4be4d254c">
      <Terms xmlns="http://schemas.microsoft.com/office/infopath/2007/PartnerControls"/>
    </lcf76f155ced4ddcb4097134ff3c332f>
    <TaxCatchAll xmlns="c6f0243b-d933-453e-b3db-a58101c7cb7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C63E1E5F4974FAD690CCEE85E2E64" ma:contentTypeVersion="11" ma:contentTypeDescription="Create a new document." ma:contentTypeScope="" ma:versionID="6c6b2808dea194f78d5abe29e089b58b">
  <xsd:schema xmlns:xsd="http://www.w3.org/2001/XMLSchema" xmlns:xs="http://www.w3.org/2001/XMLSchema" xmlns:p="http://schemas.microsoft.com/office/2006/metadata/properties" xmlns:ns2="2d1e0c98-7905-419a-8a27-0eb4be4d254c" xmlns:ns3="c6f0243b-d933-453e-b3db-a58101c7cb7d" targetNamespace="http://schemas.microsoft.com/office/2006/metadata/properties" ma:root="true" ma:fieldsID="c30a5319d88468acb9dc014f016720b8" ns2:_="" ns3:_="">
    <xsd:import namespace="2d1e0c98-7905-419a-8a27-0eb4be4d254c"/>
    <xsd:import namespace="c6f0243b-d933-453e-b3db-a58101c7cb7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e0c98-7905-419a-8a27-0eb4be4d25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fb0798-4322-4503-9a9e-ec0273e624c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f0243b-d933-453e-b3db-a58101c7cb7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0e129e4-a077-469b-a013-eb905cc3890e}" ma:internalName="TaxCatchAll" ma:showField="CatchAllData" ma:web="c6f0243b-d933-453e-b3db-a58101c7cb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0E0CE1-D7B8-4998-97F2-90CD616E9C27}">
  <ds:schemaRefs>
    <ds:schemaRef ds:uri="2d1e0c98-7905-419a-8a27-0eb4be4d254c"/>
    <ds:schemaRef ds:uri="c6f0243b-d933-453e-b3db-a58101c7cb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68F665-761B-468D-B94F-CDBA25241D07}">
  <ds:schemaRefs>
    <ds:schemaRef ds:uri="http://schemas.microsoft.com/sharepoint/v3/contenttype/forms"/>
  </ds:schemaRefs>
</ds:datastoreItem>
</file>

<file path=customXml/itemProps3.xml><?xml version="1.0" encoding="utf-8"?>
<ds:datastoreItem xmlns:ds="http://schemas.openxmlformats.org/officeDocument/2006/customXml" ds:itemID="{75F76D1B-7A55-489C-899A-89A8B79F417B}">
  <ds:schemaRefs>
    <ds:schemaRef ds:uri="2d1e0c98-7905-419a-8a27-0eb4be4d254c"/>
    <ds:schemaRef ds:uri="c6f0243b-d933-453e-b3db-a58101c7cb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29</Slides>
  <Notes>3</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Welcome  Year 11 Study Skills</vt:lpstr>
      <vt:lpstr>Here at Kingshill, success does not happen by chance !</vt:lpstr>
      <vt:lpstr>PowerPoint Presentation</vt:lpstr>
      <vt:lpstr> </vt:lpstr>
      <vt:lpstr>Getting into a routine at home</vt:lpstr>
      <vt:lpstr>Getting into a routine at home</vt:lpstr>
      <vt:lpstr>PowerPoint Presentation</vt:lpstr>
      <vt:lpstr>PowerPoint Presentation</vt:lpstr>
      <vt:lpstr>Forgetting Curve</vt:lpstr>
      <vt:lpstr>PowerPoint Presentation</vt:lpstr>
      <vt:lpstr>PowerPoint Presentation</vt:lpstr>
      <vt:lpstr>PowerPoint Presentation</vt:lpstr>
      <vt:lpstr>PowerPoint Presentation</vt:lpstr>
      <vt:lpstr>PowerPoint Presentation</vt:lpstr>
      <vt:lpstr>November Mocks Practical subjects will have mocks before Christmas and will be advised separately</vt:lpstr>
      <vt:lpstr>The biggest revision fail ….</vt:lpstr>
      <vt:lpstr>Why highlighting and rereading your notes/books is ineffective</vt:lpstr>
      <vt:lpstr>They are popular study techniques but amongst the least effective</vt:lpstr>
      <vt:lpstr>You become familiar with the material and your confidence increases</vt:lpstr>
      <vt:lpstr>So … what works better?</vt:lpstr>
      <vt:lpstr>The Power of Daily Recap</vt:lpstr>
      <vt:lpstr>PowerPoint Presentation</vt:lpstr>
      <vt:lpstr>Making Daily Recap a Habit</vt:lpstr>
      <vt:lpstr>Next Level Unlocked – BLURTING!</vt:lpstr>
      <vt:lpstr>BLURTING!</vt:lpstr>
      <vt:lpstr>PowerPoint Presentation</vt:lpstr>
      <vt:lpstr>Explain the material to yourself and others</vt:lpstr>
      <vt:lpstr>Take frequent, low stakes tests practice tests</vt:lpstr>
      <vt:lpstr>How do you know it's working?</vt:lpstr>
    </vt:vector>
  </TitlesOfParts>
  <Company>RYE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RYE</dc:creator>
  <cp:revision>14</cp:revision>
  <dcterms:created xsi:type="dcterms:W3CDTF">2023-08-30T11:04:00Z</dcterms:created>
  <dcterms:modified xsi:type="dcterms:W3CDTF">2025-10-20T06:50:44Z</dcterms:modified>
</cp:coreProperties>
</file>