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60" r:id="rId6"/>
  </p:sldMasterIdLst>
  <p:sldIdLst>
    <p:sldId id="256" r:id="rId7"/>
    <p:sldId id="389" r:id="rId8"/>
    <p:sldId id="390" r:id="rId9"/>
    <p:sldId id="312" r:id="rId10"/>
    <p:sldId id="384" r:id="rId11"/>
    <p:sldId id="343" r:id="rId12"/>
    <p:sldId id="392" r:id="rId13"/>
    <p:sldId id="393" r:id="rId14"/>
    <p:sldId id="391" r:id="rId15"/>
    <p:sldId id="380" r:id="rId16"/>
    <p:sldId id="268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378" r:id="rId27"/>
    <p:sldId id="311" r:id="rId28"/>
    <p:sldId id="379" r:id="rId29"/>
    <p:sldId id="310" r:id="rId30"/>
    <p:sldId id="301" r:id="rId31"/>
    <p:sldId id="346" r:id="rId32"/>
    <p:sldId id="359" r:id="rId33"/>
    <p:sldId id="374" r:id="rId34"/>
    <p:sldId id="395" r:id="rId35"/>
    <p:sldId id="375" r:id="rId36"/>
    <p:sldId id="308" r:id="rId37"/>
    <p:sldId id="307" r:id="rId38"/>
    <p:sldId id="394" r:id="rId39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C49"/>
    <a:srgbClr val="066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DEF840-2F2B-C13B-5A76-1FBF981870D6}" v="227" dt="2024-09-09T19:49:47.928"/>
    <p1510:client id="{9C48E7DD-1083-4992-AF03-141E719D6B06}" v="46" dt="2024-09-10T08:59:37.445"/>
    <p1510:client id="{48398C3D-3D1D-D836-7848-3EFA5C9BC5C7}" v="22" dt="2024-09-11T08:14:19.256"/>
    <p1510:client id="{13859A3D-70B8-2C3A-5443-66F353F25C6B}" v="486" dt="2024-09-11T15:53:03.397"/>
    <p1510:client id="{B682C294-20F1-8C3E-3AC1-81B69E85D1EA}" v="235" dt="2024-09-11T16:54:54.291"/>
    <p1510:client id="{3EB082B9-BE18-4BE3-967B-EE8AF0F9294A}" v="185" dt="2024-09-10T11:07:37.703"/>
    <p1510:client id="{5C444C0A-F8B6-F99C-4A11-D282A3E962D9}" v="36" dt="2024-09-11T15:59:22.422"/>
    <p1510:client id="{7F797254-73F5-692D-1A2A-37D1884D1AB3}" v="12" dt="2024-09-10T08:42:57.155"/>
    <p1510:client id="{A65F87D8-624A-0EED-E72C-0BD0C43C7A3F}" v="4" dt="2024-09-10T16:17:18.024"/>
    <p1510:client id="{C6A60EEC-2A26-1133-E531-E2FA0212B7F4}" v="1" dt="2024-09-10T15:39:23.953"/>
    <p1510:client id="{CBCE5ECD-D94B-4D70-1C39-E4FD18CF9554}" v="6" dt="2024-09-10T13:46:53.122"/>
    <p1510:client id="{F9993ABC-665C-522B-C765-E6B131F68011}" v="233" dt="2024-09-10T10:57:39.655"/>
    <p1510:client id="{FFEAA213-0070-207B-F197-6D0937179372}" v="287" dt="2024-09-11T16:40:17.3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9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4E4C5-AD3B-A91B-298D-A3130590F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FD13E-51CF-42B3-B8B1-AC0F15B4F04F}" type="datetimeFigureOut">
              <a:rPr lang="en-US" altLang="en-US"/>
              <a:pPr>
                <a:defRPr/>
              </a:pPr>
              <a:t>9/11/2024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BB919-C4B9-62A1-D392-E1925248C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2BC40-3EB9-F78F-79F6-F139C6646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183398-4CD5-4FF2-ACCF-27065EFB66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770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364F7A-0B93-6249-196B-F24DC5BDC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A4BAB-3029-4BF0-949F-7D296D6013FF}" type="datetimeFigureOut">
              <a:rPr lang="en-US" altLang="en-US"/>
              <a:pPr>
                <a:defRPr/>
              </a:pPr>
              <a:t>9/11/2024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3F4DBF-D112-C97E-06D3-8D968711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D0C703-E35E-407C-EC12-38636717F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1354C-8F55-4DC4-B628-674B48E597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781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85091-39BF-FD64-63CE-1F17699F0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FD124-48C7-4900-9E50-B9729C1AEDC0}" type="datetimeFigureOut">
              <a:rPr lang="en-US" altLang="en-US"/>
              <a:pPr>
                <a:defRPr/>
              </a:pPr>
              <a:t>9/11/2024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A2AF6-EBEC-F1A0-342D-D2F4BA228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FE9D3-218E-BBC2-7358-114FC39B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FB399-B8AB-426B-B3EA-3D4F421CE4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265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5F2A1-5DD5-DE1B-6817-80B25055D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16C32-E3BD-4F25-B376-39C58C8994E5}" type="datetimeFigureOut">
              <a:rPr lang="en-US" altLang="en-US"/>
              <a:pPr>
                <a:defRPr/>
              </a:pPr>
              <a:t>9/11/2024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AFEA3-F6C0-38ED-6B10-33F3C7629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1F700-0BE3-939F-717D-CC05B28C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C8E49-3A6B-4017-9117-A254AC934C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65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DDB0A-7ADB-4708-8E49-28DC1DCC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067AFC-BE26-4867-81FD-3910736ABFC9}" type="datetimeFigureOut">
              <a:rPr lang="en-US" altLang="en-US"/>
              <a:pPr/>
              <a:t>9/11/2024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04E4F-7BA6-4EB2-B3A1-B2E2D639C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D532B-C616-43E5-BBF0-6A1A85C7E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ED3BB-FD23-4EC8-B31C-9549DD78E6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765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shaping greater futures_blue.png">
            <a:extLst>
              <a:ext uri="{FF2B5EF4-FFF2-40B4-BE49-F238E27FC236}">
                <a16:creationId xmlns:a16="http://schemas.microsoft.com/office/drawing/2014/main" id="{3BB1059E-FE76-4CE1-8CDD-B404A9685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22789"/>
            <a:ext cx="1828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Kimgshill Logo Colour.png">
            <a:extLst>
              <a:ext uri="{FF2B5EF4-FFF2-40B4-BE49-F238E27FC236}">
                <a16:creationId xmlns:a16="http://schemas.microsoft.com/office/drawing/2014/main" id="{729C8EA1-DAED-47B8-B384-CAEDC53ABC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02100"/>
            <a:ext cx="18288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11C4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6ABD9615-3934-4C3C-86D0-5C00255C9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31BBF-8CD5-4B31-AE04-61362C32C84C}" type="datetimeFigureOut">
              <a:rPr lang="en-US" altLang="en-US"/>
              <a:pPr/>
              <a:t>9/11/2024</a:t>
            </a:fld>
            <a:endParaRPr lang="en-US" alt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44E7EC9-E210-4A61-A793-80D21BE7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5B3142E-7617-4E82-B5F4-4BA956509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84D50-0854-45D2-85FF-B583F22867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2366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7D170-3610-4563-9B17-6A254DB5D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A56BAE-13F4-461D-883C-4F0BA7C29C18}" type="datetimeFigureOut">
              <a:rPr lang="en-US" altLang="en-US"/>
              <a:pPr/>
              <a:t>9/11/2024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081FB-0638-4AFB-8D04-4FC8649F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C4180-C415-4F60-99CE-B183DC7E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D10BB-AA68-43E6-8121-D1C91478AD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12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208DE-03F4-43B5-A16C-1B9218757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A25D79-16DB-44B8-ABA2-92C4709C732B}" type="datetimeFigureOut">
              <a:rPr lang="en-US" altLang="en-US"/>
              <a:pPr/>
              <a:t>9/11/2024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39E44-34BA-4EEB-9872-498F2057E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C11A7-EEEE-4592-A30D-AEAA27DB6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6D5B2-D62E-47FF-A970-27C25305B8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404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67F663-3CF1-4859-A248-D5CF7EB8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E0A2EA-4082-4BF1-890C-FD04F02DC6C7}" type="datetimeFigureOut">
              <a:rPr lang="en-US" altLang="en-US"/>
              <a:pPr/>
              <a:t>9/11/2024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5D79CA-E218-4941-BE2D-4A5F7347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788E0B-2A47-490C-A3AE-C86996A4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E7EBE-00AA-4631-B751-6D0733AB74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583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FB0BC74-A444-43E9-958C-505879A93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FF8C28-BAB3-4926-98E6-85A465E37276}" type="datetimeFigureOut">
              <a:rPr lang="en-US" altLang="en-US"/>
              <a:pPr/>
              <a:t>9/11/2024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E5FD955-54EE-42B6-B763-60DFE0A3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649465-055B-426B-A6FC-40B6C0B4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B794F-EC41-47B7-9CC6-3C98B9557F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466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2C81339-7F0D-4639-8816-F8161A521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CFC0AB-98AE-4B99-A44D-7ABCB724D6E6}" type="datetimeFigureOut">
              <a:rPr lang="en-US" altLang="en-US"/>
              <a:pPr/>
              <a:t>9/11/2024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DB15FA-E853-41D1-B506-94C69A87A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8133562-943A-421C-B11F-9899E896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08159-77EA-4274-9ED8-CB9FD58416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29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shaping greater futures_blue.png">
            <a:extLst>
              <a:ext uri="{FF2B5EF4-FFF2-40B4-BE49-F238E27FC236}">
                <a16:creationId xmlns:a16="http://schemas.microsoft.com/office/drawing/2014/main" id="{98EF4CE5-CEA6-DAE3-63CA-EB7CF9A677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22788"/>
            <a:ext cx="1828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Kimgshill Logo Colour.png">
            <a:extLst>
              <a:ext uri="{FF2B5EF4-FFF2-40B4-BE49-F238E27FC236}">
                <a16:creationId xmlns:a16="http://schemas.microsoft.com/office/drawing/2014/main" id="{1C61BD72-E22A-0488-8CF1-A7C905E26D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02100"/>
            <a:ext cx="18288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11C4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1987CEEC-C9F2-6899-BEE0-3AEDCADAB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C3BEA-6FD0-4619-A150-191AD2461D5F}" type="datetimeFigureOut">
              <a:rPr lang="en-US" altLang="en-US"/>
              <a:pPr>
                <a:defRPr/>
              </a:pPr>
              <a:t>9/11/2024</a:t>
            </a:fld>
            <a:endParaRPr lang="en-US" alt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8437734-DC87-E9F3-7FA6-8C490AF69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743F48C-1AA9-805E-231E-59F06D59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5C0D8-793B-4816-8759-F7FE1EAD82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709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D17122D-C84F-4E7F-82FC-B1C174196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E50E9C-BC56-4A3C-BE65-8B76FA1D8FCD}" type="datetimeFigureOut">
              <a:rPr lang="en-US" altLang="en-US"/>
              <a:pPr/>
              <a:t>9/11/2024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39B2668-9E61-4593-81A7-025D7BED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0C81F7B-4E1D-4F2B-B043-3B14C5DA6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10005-BAF4-4A84-80F8-518ECEF738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613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EB9CE9-348B-4F4F-A30A-A67206F23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E28B0B-6D42-4C0F-92F8-F2316EB76434}" type="datetimeFigureOut">
              <a:rPr lang="en-US" altLang="en-US"/>
              <a:pPr/>
              <a:t>9/11/2024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5924B4-919A-4304-A612-8FF58AAEF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2ED93A-919D-4036-8768-F01AF7404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231D6-9820-4CF5-8630-9D55605CE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866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300E1C-018F-4D5B-B686-903B90545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B378D3-066D-4BD8-952A-B19259E305D0}" type="datetimeFigureOut">
              <a:rPr lang="en-US" altLang="en-US"/>
              <a:pPr/>
              <a:t>9/11/2024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9B1A01-CC21-49D4-AA4C-B0383B8CE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1F8326-5EAC-45F0-AE36-0B752EDB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841AB-F5A1-482E-B167-5A27FB028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399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27ED0-BDD2-473F-A41F-39CE7803C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B7F661-E60B-419C-A9CF-1221470AC520}" type="datetimeFigureOut">
              <a:rPr lang="en-US" altLang="en-US"/>
              <a:pPr/>
              <a:t>9/11/2024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0B3D7-5A57-426A-AAA2-05B399CB2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80B31-D341-41DE-842E-2826A9551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E7F690-76DE-4681-BD81-1BDF256B29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140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CDC3-F1B1-42A0-9E78-E0055CE98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4C73B8-875C-43C7-BF3B-16D401BE7127}" type="datetimeFigureOut">
              <a:rPr lang="en-US" altLang="en-US"/>
              <a:pPr/>
              <a:t>9/11/2024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FA2DB-F51B-4B2A-BEF7-F5746D64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6EEC7-D846-4133-B26C-F6640F2A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5576A-5835-47E0-8001-8F9EC27A4E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720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29365-8E75-2D78-1993-CEB441A94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B929D-A6CB-481A-87B2-77D51FE1CCE7}" type="datetimeFigureOut">
              <a:rPr lang="en-US" altLang="en-US"/>
              <a:pPr>
                <a:defRPr/>
              </a:pPr>
              <a:t>9/11/2024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1508F-E214-15B2-0B7B-A7D3346A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67D09-DA6E-0CEC-3941-653B7101C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30DF8-7140-413B-ADF0-ACE01B1094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55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0F9DA-5A25-0285-DD89-6C5A74DFE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3249C-9ED5-4A73-A28A-11210A9EB594}" type="datetimeFigureOut">
              <a:rPr lang="en-US" altLang="en-US"/>
              <a:pPr>
                <a:defRPr/>
              </a:pPr>
              <a:t>9/11/2024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FCA9D-B6E5-93CF-0A66-D2D2EFDAE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601F7-DDEC-0C4B-B5D8-784C84378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021F7-75A2-4DF6-B510-61044EFC38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72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8C62C4-B288-995F-841A-382D22B9C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8A802-68FF-480E-A145-D3DB5C4D7D39}" type="datetimeFigureOut">
              <a:rPr lang="en-US" altLang="en-US"/>
              <a:pPr>
                <a:defRPr/>
              </a:pPr>
              <a:t>9/11/2024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171B96-F897-A44F-F94E-DA38956AD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04C69D-5BF3-CB1F-6A78-B36A4FF4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1C7DA-0966-4141-9717-1BBBE65009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806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D530DB-33BF-E6AA-0CEA-58D9AC919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2AFEB-3DCF-474C-85B9-D65D0FD1D0B3}" type="datetimeFigureOut">
              <a:rPr lang="en-US" altLang="en-US"/>
              <a:pPr>
                <a:defRPr/>
              </a:pPr>
              <a:t>9/11/2024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E20335-2D93-6D9B-7344-BF1BEC520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0D8947-A6A0-983C-8BAF-F1B624CB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0AC8A-0A49-4882-94B7-0DA29F3729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733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DF0286-A773-532B-2B4D-D8080CC8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91DF2-EBB4-4ECE-A9D0-FE2432A113B2}" type="datetimeFigureOut">
              <a:rPr lang="en-US" altLang="en-US"/>
              <a:pPr>
                <a:defRPr/>
              </a:pPr>
              <a:t>9/11/2024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6ADDE20-0D32-0898-D485-99330CB8F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FDF46-0D33-18A7-513B-E80FB0D04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EEC81-2B75-4872-AECD-104BFECDEA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435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1F553DC-DD31-3B35-31FF-D11CA8DFA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A13D0-C189-4FF3-AC0F-4BB36D1479A5}" type="datetimeFigureOut">
              <a:rPr lang="en-US" altLang="en-US"/>
              <a:pPr>
                <a:defRPr/>
              </a:pPr>
              <a:t>9/11/2024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43126FF-A7AB-9B7D-1404-24196159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C212D4-839C-4DAA-92C6-EF86664BE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2393F-422B-41DD-8354-2A4F3C77A9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89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B304ED-CE99-F131-F05D-E0EC93A45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23C41-2E4C-4196-9F84-E3B3E197CC6E}" type="datetimeFigureOut">
              <a:rPr lang="en-US" altLang="en-US"/>
              <a:pPr>
                <a:defRPr/>
              </a:pPr>
              <a:t>9/11/2024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1281D35-308C-D8A5-4789-8BF0B6A8F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C66FD2-40C2-A6B1-3DF8-D6EA4BFD5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6B497-5C5B-4CC4-AD16-E782912B81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33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C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5D63371-DCE9-A7ED-71DB-C3A27EB4260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113AF00-3632-A5A8-10CB-15D3513495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1D1E1-4ADF-4E04-91BC-7F0F9F393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33C576A-D1E3-4D47-AC77-453C28373734}" type="datetimeFigureOut">
              <a:rPr lang="en-US" altLang="en-US"/>
              <a:pPr>
                <a:defRPr/>
              </a:pPr>
              <a:t>9/11/2024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23003-C6C1-416C-8E78-E1441E430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01CEA-44E7-4D32-9078-4B111C4A0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2C832D7B-EB2D-4E0E-8D9B-2D9DC922E0F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6" descr="shaping greater futures_white.png">
            <a:extLst>
              <a:ext uri="{FF2B5EF4-FFF2-40B4-BE49-F238E27FC236}">
                <a16:creationId xmlns:a16="http://schemas.microsoft.com/office/drawing/2014/main" id="{3BBD36F6-5EEC-CF13-3838-C7C42B8F40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22788"/>
            <a:ext cx="1828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Kimgshill Logo Red+White.png">
            <a:extLst>
              <a:ext uri="{FF2B5EF4-FFF2-40B4-BE49-F238E27FC236}">
                <a16:creationId xmlns:a16="http://schemas.microsoft.com/office/drawing/2014/main" id="{756E1FAD-76F9-9FFD-E45D-7E0ECECB2C6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02100"/>
            <a:ext cx="18288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99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126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Geneva" pitchFamily="126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Geneva" pitchFamily="126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Geneva" pitchFamily="126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Geneva" pitchFamily="126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Geneva" pitchFamily="12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Geneva" pitchFamily="12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Geneva" pitchFamily="12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Geneva" pitchFamily="12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Geneva" pitchFamily="126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Geneva" pitchFamily="126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Geneva" pitchFamily="12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Geneva" pitchFamily="12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Geneva" pitchFamily="12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C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636AF9F-343E-4917-8E76-1B1054E2140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434C74-318B-4B8E-AFF9-BA4BD206E6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C862D-DD89-43FB-BAFF-A864A2B7F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D6CA5520-E289-4BFD-8A0E-C540F787CDC1}" type="datetimeFigureOut">
              <a:rPr lang="en-US" altLang="en-US"/>
              <a:pPr/>
              <a:t>9/11/2024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0F4E8-33CD-4D76-9F6C-77AC6645E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96CC2-227A-4986-A96D-FD14BAC69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14DD0840-D456-46AD-A320-5F81944B341F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6" descr="shaping greater futures_white.png">
            <a:extLst>
              <a:ext uri="{FF2B5EF4-FFF2-40B4-BE49-F238E27FC236}">
                <a16:creationId xmlns:a16="http://schemas.microsoft.com/office/drawing/2014/main" id="{3E96AE83-DCD6-4687-B73F-547393DFF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22789"/>
            <a:ext cx="1828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Kimgshill Logo Red+White.png">
            <a:extLst>
              <a:ext uri="{FF2B5EF4-FFF2-40B4-BE49-F238E27FC236}">
                <a16:creationId xmlns:a16="http://schemas.microsoft.com/office/drawing/2014/main" id="{EBCD8ECA-FE7B-43EA-9625-5188F53607C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02100"/>
            <a:ext cx="18288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678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09585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609585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1219170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828754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2438339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0.pn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51.png"/><Relationship Id="rId9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6;g27684422899_1_9">
            <a:extLst>
              <a:ext uri="{FF2B5EF4-FFF2-40B4-BE49-F238E27FC236}">
                <a16:creationId xmlns:a16="http://schemas.microsoft.com/office/drawing/2014/main" id="{7EDD2FBF-F630-430F-976D-7E73E11E9160}"/>
              </a:ext>
            </a:extLst>
          </p:cNvPr>
          <p:cNvSpPr txBox="1"/>
          <p:nvPr/>
        </p:nvSpPr>
        <p:spPr>
          <a:xfrm>
            <a:off x="755593" y="924584"/>
            <a:ext cx="7167983" cy="60821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/>
          <a:lstStyle/>
          <a:p>
            <a:pPr marL="95250" algn="ctr" eaLnBrk="1" hangingPunct="1">
              <a:buClr>
                <a:schemeClr val="lt1"/>
              </a:buClr>
              <a:buSzPts val="2100"/>
              <a:defRPr/>
            </a:pPr>
            <a:r>
              <a:rPr lang="en-US" sz="4400" b="1">
                <a:solidFill>
                  <a:schemeClr val="lt1"/>
                </a:solidFill>
                <a:latin typeface="Montserrat"/>
                <a:ea typeface="Geneva"/>
              </a:rPr>
              <a:t>Welcome to our </a:t>
            </a:r>
            <a:endParaRPr lang="en-US" sz="4400" b="1">
              <a:solidFill>
                <a:schemeClr val="lt1"/>
              </a:solidFill>
              <a:latin typeface="Montserrat"/>
            </a:endParaRPr>
          </a:p>
          <a:p>
            <a:pPr marL="95250" algn="ctr">
              <a:buSzPts val="2100"/>
              <a:defRPr/>
            </a:pPr>
            <a:r>
              <a:rPr lang="en-US" sz="4400" b="1" i="1">
                <a:solidFill>
                  <a:schemeClr val="lt1"/>
                </a:solidFill>
                <a:latin typeface="Montserrat"/>
                <a:ea typeface="Geneva"/>
              </a:rPr>
              <a:t>Starting Key Stage 4  Information</a:t>
            </a:r>
            <a:r>
              <a:rPr lang="en-US" sz="4400" b="1">
                <a:solidFill>
                  <a:schemeClr val="lt1"/>
                </a:solidFill>
                <a:latin typeface="Montserrat"/>
                <a:ea typeface="Geneva"/>
              </a:rPr>
              <a:t> Evening</a:t>
            </a:r>
            <a:endParaRPr lang="en-US" sz="4400" b="1" err="1">
              <a:solidFill>
                <a:schemeClr val="lt1"/>
              </a:solidFill>
              <a:latin typeface="Montserrat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700">
              <a:solidFill>
                <a:schemeClr val="lt1"/>
              </a:solidFill>
              <a:latin typeface="Montserrat"/>
              <a:ea typeface="Geneva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08A77-7D5B-7289-1248-C51454738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2BF69FF2-D97B-D7D8-C21B-88446F418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992563"/>
            <a:ext cx="22161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Google Shape;67;g24819061468_0_8">
            <a:extLst>
              <a:ext uri="{FF2B5EF4-FFF2-40B4-BE49-F238E27FC236}">
                <a16:creationId xmlns:a16="http://schemas.microsoft.com/office/drawing/2014/main" id="{A546C532-9855-3E9A-47AB-F819BC06A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-9525"/>
            <a:ext cx="9082088" cy="766763"/>
          </a:xfrm>
          <a:prstGeom prst="flowChartProcess">
            <a:avLst/>
          </a:prstGeom>
          <a:solidFill>
            <a:schemeClr val="tx1"/>
          </a:solidFill>
          <a:ln w="28575">
            <a:solidFill>
              <a:srgbClr val="CC0000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None/>
            </a:pPr>
            <a:r>
              <a:rPr lang="en-GB" altLang="en-US" b="1">
                <a:solidFill>
                  <a:srgbClr val="003399"/>
                </a:solidFill>
                <a:latin typeface="Calibri"/>
                <a:ea typeface="Geneva"/>
                <a:cs typeface="Calibri"/>
              </a:rPr>
              <a:t>Welcome to Key Stage 4 Information Evening</a:t>
            </a:r>
            <a:endParaRPr lang="en-GB" altLang="en-US" b="1">
              <a:solidFill>
                <a:srgbClr val="003399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2DBB65-0A0C-E334-1589-C4A1C439C263}"/>
              </a:ext>
            </a:extLst>
          </p:cNvPr>
          <p:cNvSpPr txBox="1"/>
          <p:nvPr/>
        </p:nvSpPr>
        <p:spPr>
          <a:xfrm>
            <a:off x="23117" y="693347"/>
            <a:ext cx="9086984" cy="36625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Aptos"/>
                <a:ea typeface="Geneva"/>
                <a:cs typeface="Calibri"/>
              </a:rPr>
              <a:t>AT HOME: Homework expectations, study routine, managing distractions</a:t>
            </a:r>
            <a:endParaRPr lang="en-US" sz="2000">
              <a:latin typeface="Aptos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1600" b="1">
              <a:latin typeface="Montserrat"/>
              <a:ea typeface="Geneva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1600" b="1">
              <a:latin typeface="Montserrat"/>
              <a:cs typeface="Calibri"/>
            </a:endParaRPr>
          </a:p>
          <a:p>
            <a:pPr lvl="1">
              <a:lnSpc>
                <a:spcPct val="150000"/>
              </a:lnSpc>
            </a:pPr>
            <a:endParaRPr lang="en-US" sz="1600">
              <a:latin typeface="Montserrat"/>
              <a:cs typeface="Calibri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endParaRPr lang="en-US" sz="1600">
              <a:latin typeface="Montserrat"/>
              <a:cs typeface="Calibri"/>
            </a:endParaRPr>
          </a:p>
          <a:p>
            <a:pPr lvl="1">
              <a:lnSpc>
                <a:spcPct val="150000"/>
              </a:lnSpc>
            </a:pPr>
            <a:endParaRPr lang="en-US" sz="1600">
              <a:latin typeface="Montserrat"/>
              <a:cs typeface="Calibri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endParaRPr lang="en-US" sz="1400">
              <a:latin typeface="Montserrat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400">
              <a:latin typeface="Montserrat"/>
              <a:cs typeface="Calibri"/>
            </a:endParaRPr>
          </a:p>
          <a:p>
            <a:endParaRPr lang="en-US" sz="2000">
              <a:latin typeface="Montserrat"/>
              <a:cs typeface="Calibri"/>
            </a:endParaRPr>
          </a:p>
          <a:p>
            <a:pPr lvl="1"/>
            <a:endParaRPr lang="en-US" sz="2000">
              <a:cs typeface="Calibri"/>
            </a:endParaRPr>
          </a:p>
        </p:txBody>
      </p:sp>
      <p:pic>
        <p:nvPicPr>
          <p:cNvPr id="3" name="Picture 2" descr="A graph with red and black lines&#10;&#10;Description automatically generated">
            <a:extLst>
              <a:ext uri="{FF2B5EF4-FFF2-40B4-BE49-F238E27FC236}">
                <a16:creationId xmlns:a16="http://schemas.microsoft.com/office/drawing/2014/main" id="{A24C72D9-BF20-C948-F1AF-F9E293A60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309" y="1288655"/>
            <a:ext cx="6868116" cy="385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8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6;g27684422899_1_9">
            <a:extLst>
              <a:ext uri="{FF2B5EF4-FFF2-40B4-BE49-F238E27FC236}">
                <a16:creationId xmlns:a16="http://schemas.microsoft.com/office/drawing/2014/main" id="{7EDD2FBF-F630-430F-976D-7E73E11E9160}"/>
              </a:ext>
            </a:extLst>
          </p:cNvPr>
          <p:cNvSpPr txBox="1"/>
          <p:nvPr/>
        </p:nvSpPr>
        <p:spPr>
          <a:xfrm>
            <a:off x="1587345" y="417457"/>
            <a:ext cx="5971992" cy="60821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4774" algn="ctr">
              <a:buClr>
                <a:schemeClr val="lt1"/>
              </a:buClr>
              <a:buSzPts val="2100"/>
              <a:defRPr/>
            </a:pPr>
            <a:r>
              <a:rPr lang="en-US" sz="4388" err="1">
                <a:solidFill>
                  <a:schemeClr val="lt1"/>
                </a:solidFill>
                <a:latin typeface="Montserrat"/>
                <a:ea typeface="Geneva"/>
              </a:rPr>
              <a:t>Edulink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3642AC-F82D-B2AE-8C68-58D508C16A1E}"/>
              </a:ext>
            </a:extLst>
          </p:cNvPr>
          <p:cNvSpPr txBox="1"/>
          <p:nvPr/>
        </p:nvSpPr>
        <p:spPr>
          <a:xfrm>
            <a:off x="1622449" y="3291331"/>
            <a:ext cx="5890885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>
                <a:latin typeface="Montserrat"/>
                <a:ea typeface="Calibri"/>
                <a:cs typeface="Calibri"/>
              </a:rPr>
              <a:t>What is it and how do I use it?</a:t>
            </a:r>
          </a:p>
        </p:txBody>
      </p:sp>
      <p:pic>
        <p:nvPicPr>
          <p:cNvPr id="4" name="Picture 3" descr="Introducing Edulink One - Workington Academy">
            <a:extLst>
              <a:ext uri="{FF2B5EF4-FFF2-40B4-BE49-F238E27FC236}">
                <a16:creationId xmlns:a16="http://schemas.microsoft.com/office/drawing/2014/main" id="{F9DFC2CB-9FD4-6C50-403C-CF6581F3D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34152" b="35045"/>
          <a:stretch/>
        </p:blipFill>
        <p:spPr>
          <a:xfrm>
            <a:off x="1218272" y="1763425"/>
            <a:ext cx="6706881" cy="11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42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93019-1982-E301-7A6A-D2CFBD465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350">
              <a:solidFill>
                <a:schemeClr val="bg2"/>
              </a:solidFill>
              <a:ea typeface="Geneva"/>
              <a:cs typeface="Calibri"/>
            </a:endParaRPr>
          </a:p>
        </p:txBody>
      </p:sp>
      <p:pic>
        <p:nvPicPr>
          <p:cNvPr id="4" name="Picture 3" descr="Cycling Track | Team GB">
            <a:extLst>
              <a:ext uri="{FF2B5EF4-FFF2-40B4-BE49-F238E27FC236}">
                <a16:creationId xmlns:a16="http://schemas.microsoft.com/office/drawing/2014/main" id="{B5520256-9436-878D-3978-94DB55366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30" y="2566615"/>
            <a:ext cx="1981760" cy="1321358"/>
          </a:xfrm>
          <a:prstGeom prst="rect">
            <a:avLst/>
          </a:prstGeom>
        </p:spPr>
      </p:pic>
      <p:pic>
        <p:nvPicPr>
          <p:cNvPr id="6" name="Picture 5" descr="AWS, Formula 1 unveil new real-time racing statistics ...">
            <a:extLst>
              <a:ext uri="{FF2B5EF4-FFF2-40B4-BE49-F238E27FC236}">
                <a16:creationId xmlns:a16="http://schemas.microsoft.com/office/drawing/2014/main" id="{AD8359F5-B25A-15BF-23B0-0791FECB4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19" y="1064666"/>
            <a:ext cx="1975659" cy="1257072"/>
          </a:xfrm>
          <a:prstGeom prst="rect">
            <a:avLst/>
          </a:prstGeom>
        </p:spPr>
      </p:pic>
      <p:pic>
        <p:nvPicPr>
          <p:cNvPr id="8" name="Picture 7" descr="Moneyball 20 Years Later: A Progress Report On Data And Analytics In  Professional Sports">
            <a:extLst>
              <a:ext uri="{FF2B5EF4-FFF2-40B4-BE49-F238E27FC236}">
                <a16:creationId xmlns:a16="http://schemas.microsoft.com/office/drawing/2014/main" id="{57539F9B-E2CF-4F0E-A2EB-0433DE20C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521" y="1065353"/>
            <a:ext cx="1897717" cy="2836301"/>
          </a:xfrm>
          <a:prstGeom prst="rect">
            <a:avLst/>
          </a:prstGeom>
        </p:spPr>
      </p:pic>
      <p:pic>
        <p:nvPicPr>
          <p:cNvPr id="10" name="Picture 9" descr="at Arsenal ...">
            <a:extLst>
              <a:ext uri="{FF2B5EF4-FFF2-40B4-BE49-F238E27FC236}">
                <a16:creationId xmlns:a16="http://schemas.microsoft.com/office/drawing/2014/main" id="{5FA2ED1B-82D7-60C2-B7D1-F4B16BF7A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807" y="1062108"/>
            <a:ext cx="2834388" cy="28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18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EFDE936-042D-8986-C45E-68A86B65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88">
                <a:ea typeface="Geneva"/>
                <a:cs typeface="Calibri"/>
              </a:rPr>
              <a:t>The power of data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9C6ED-9F04-7814-10A2-950FB09E3D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546" b="3134"/>
          <a:stretch/>
        </p:blipFill>
        <p:spPr>
          <a:xfrm>
            <a:off x="457200" y="1200151"/>
            <a:ext cx="8229600" cy="3394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3364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D9E48-8253-9CFB-11C0-11343A517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 wrap="square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u="sng" err="1"/>
              <a:t>Edulink</a:t>
            </a:r>
            <a:endParaRPr lang="en-US" sz="4400" b="1" u="sng">
              <a:ea typeface="Calibri"/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23B220-D09B-DE06-8C61-A777C584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075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265" indent="-342265"/>
            <a:r>
              <a:rPr lang="en-US" sz="3188">
                <a:ea typeface="Geneva"/>
                <a:cs typeface="Calibri"/>
              </a:rPr>
              <a:t>Attendance </a:t>
            </a:r>
            <a:endParaRPr lang="en-US">
              <a:ea typeface="Calibri"/>
              <a:cs typeface="Calibri"/>
            </a:endParaRPr>
          </a:p>
          <a:p>
            <a:pPr marL="342265" indent="-342265"/>
            <a:r>
              <a:rPr lang="en-US" sz="3150" err="1">
                <a:ea typeface="Geneva"/>
                <a:cs typeface="Calibri"/>
              </a:rPr>
              <a:t>Behaviour</a:t>
            </a:r>
            <a:r>
              <a:rPr lang="en-US" sz="3150">
                <a:ea typeface="Geneva"/>
                <a:cs typeface="Calibri"/>
              </a:rPr>
              <a:t> totals </a:t>
            </a:r>
          </a:p>
          <a:p>
            <a:pPr marL="342265" indent="-342265"/>
            <a:r>
              <a:rPr lang="en-US" sz="3188">
                <a:ea typeface="Geneva"/>
                <a:cs typeface="Calibri"/>
              </a:rPr>
              <a:t>Homework </a:t>
            </a:r>
          </a:p>
          <a:p>
            <a:pPr marL="342265" indent="-342265"/>
            <a:r>
              <a:rPr lang="en-US" sz="3188">
                <a:ea typeface="Geneva"/>
                <a:cs typeface="Calibri"/>
              </a:rPr>
              <a:t>Timetable </a:t>
            </a:r>
          </a:p>
          <a:p>
            <a:pPr marL="342265" indent="-342265"/>
            <a:r>
              <a:rPr lang="en-US" sz="3188">
                <a:cs typeface="Calibri"/>
              </a:rPr>
              <a:t>Reports</a:t>
            </a:r>
            <a:endParaRPr lang="en-US" sz="3188">
              <a:ea typeface="Calibri"/>
              <a:cs typeface="Calibri"/>
            </a:endParaRPr>
          </a:p>
        </p:txBody>
      </p:sp>
      <p:pic>
        <p:nvPicPr>
          <p:cNvPr id="4" name="Picture 3" descr="A circle with colorful circles with white text&#10;&#10;Description automatically generated">
            <a:extLst>
              <a:ext uri="{FF2B5EF4-FFF2-40B4-BE49-F238E27FC236}">
                <a16:creationId xmlns:a16="http://schemas.microsoft.com/office/drawing/2014/main" id="{1B2CDBDA-EF9A-5BF2-5722-E034909C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021" y="1066520"/>
            <a:ext cx="4236665" cy="338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1AC0-6EE6-4B13-18D0-F4833EF8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88">
                <a:solidFill>
                  <a:srgbClr val="1F497D"/>
                </a:solidFill>
                <a:ea typeface="Geneva"/>
                <a:cs typeface="Calibri"/>
              </a:rPr>
              <a:t>How to log in ...</a:t>
            </a:r>
            <a:endParaRPr lang="en-US">
              <a:solidFill>
                <a:srgbClr val="1F497D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406D3DF-24C2-2691-1434-80F5C1C58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63" y="1064839"/>
            <a:ext cx="3637850" cy="2980205"/>
          </a:xfrm>
          <a:prstGeom prst="rect">
            <a:avLst/>
          </a:prstGeom>
        </p:spPr>
      </p:pic>
      <p:pic>
        <p:nvPicPr>
          <p:cNvPr id="5" name="Picture 4" descr="A screenshot of a log in&#10;&#10;Description automatically generated">
            <a:extLst>
              <a:ext uri="{FF2B5EF4-FFF2-40B4-BE49-F238E27FC236}">
                <a16:creationId xmlns:a16="http://schemas.microsoft.com/office/drawing/2014/main" id="{1BEA185D-D0A0-B370-5BE1-87B0EB855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958" y="1065259"/>
            <a:ext cx="2920113" cy="297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5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45EE36E6-1BB5-2654-A04F-89EB0CC75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434" y="234863"/>
            <a:ext cx="5362961" cy="363254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B5D51A-F75F-ED94-8D8D-DEEB1EE6E5AC}"/>
              </a:ext>
            </a:extLst>
          </p:cNvPr>
          <p:cNvSpPr/>
          <p:nvPr/>
        </p:nvSpPr>
        <p:spPr>
          <a:xfrm>
            <a:off x="5747881" y="232515"/>
            <a:ext cx="1421704" cy="3491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96235-16CE-6437-C3C7-FC70463EED92}"/>
              </a:ext>
            </a:extLst>
          </p:cNvPr>
          <p:cNvSpPr txBox="1"/>
          <p:nvPr/>
        </p:nvSpPr>
        <p:spPr>
          <a:xfrm>
            <a:off x="7497490" y="703546"/>
            <a:ext cx="1470096" cy="3810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rgbClr val="FF0000"/>
                </a:solidFill>
                <a:ea typeface="Calibri"/>
                <a:cs typeface="Calibri"/>
              </a:rPr>
              <a:t>Multiple children, one log in</a:t>
            </a:r>
            <a:endParaRPr lang="en-US" sz="1013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250E49D-C076-A181-F3DA-5AB2C4DC19D6}"/>
              </a:ext>
            </a:extLst>
          </p:cNvPr>
          <p:cNvCxnSpPr/>
          <p:nvPr/>
        </p:nvCxnSpPr>
        <p:spPr>
          <a:xfrm flipH="1" flipV="1">
            <a:off x="7264019" y="370790"/>
            <a:ext cx="1052187" cy="2927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1C41F93-B181-26F7-A08C-0406304BB8B3}"/>
              </a:ext>
            </a:extLst>
          </p:cNvPr>
          <p:cNvSpPr/>
          <p:nvPr/>
        </p:nvSpPr>
        <p:spPr>
          <a:xfrm>
            <a:off x="5411244" y="3559741"/>
            <a:ext cx="1421704" cy="3491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79E14-BE34-677B-BF90-5AC5F04613EA}"/>
              </a:ext>
            </a:extLst>
          </p:cNvPr>
          <p:cNvSpPr txBox="1"/>
          <p:nvPr/>
        </p:nvSpPr>
        <p:spPr>
          <a:xfrm>
            <a:off x="7497489" y="3287039"/>
            <a:ext cx="1470096" cy="2251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rgbClr val="FF0000"/>
                </a:solidFill>
                <a:ea typeface="Calibri"/>
                <a:cs typeface="Calibri"/>
              </a:rPr>
              <a:t>In App messaging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172306-8049-2E5F-BA3B-A7EF3B30FA18}"/>
              </a:ext>
            </a:extLst>
          </p:cNvPr>
          <p:cNvCxnSpPr>
            <a:cxnSpLocks/>
          </p:cNvCxnSpPr>
          <p:nvPr/>
        </p:nvCxnSpPr>
        <p:spPr>
          <a:xfrm flipH="1">
            <a:off x="6935212" y="3497599"/>
            <a:ext cx="465030" cy="2004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A4F080-B4FC-FE7F-A0F8-55853C856AAC}"/>
              </a:ext>
            </a:extLst>
          </p:cNvPr>
          <p:cNvSpPr/>
          <p:nvPr/>
        </p:nvSpPr>
        <p:spPr>
          <a:xfrm>
            <a:off x="3148729" y="1508603"/>
            <a:ext cx="873691" cy="3491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2CDDB3-3385-F4D3-D253-F34035A102B9}"/>
              </a:ext>
            </a:extLst>
          </p:cNvPr>
          <p:cNvSpPr txBox="1"/>
          <p:nvPr/>
        </p:nvSpPr>
        <p:spPr>
          <a:xfrm>
            <a:off x="232393" y="1110642"/>
            <a:ext cx="1470096" cy="2251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rgbClr val="FF0000"/>
                </a:solidFill>
                <a:ea typeface="Calibri"/>
                <a:cs typeface="Calibri"/>
              </a:rPr>
              <a:t>Your child's attendance</a:t>
            </a:r>
            <a:endParaRPr lang="en-US" sz="1013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2149E11-92F5-7A03-8256-064AE1ABABAE}"/>
              </a:ext>
            </a:extLst>
          </p:cNvPr>
          <p:cNvCxnSpPr>
            <a:cxnSpLocks/>
          </p:cNvCxnSpPr>
          <p:nvPr/>
        </p:nvCxnSpPr>
        <p:spPr>
          <a:xfrm>
            <a:off x="1693069" y="1383831"/>
            <a:ext cx="1437361" cy="2630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AECFE2A-4316-D6AA-76B5-6D2DB67BE4F5}"/>
              </a:ext>
            </a:extLst>
          </p:cNvPr>
          <p:cNvSpPr/>
          <p:nvPr/>
        </p:nvSpPr>
        <p:spPr>
          <a:xfrm>
            <a:off x="5129407" y="1508604"/>
            <a:ext cx="811061" cy="3491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1C43C5-1946-076C-F314-1255E6BFAF27}"/>
              </a:ext>
            </a:extLst>
          </p:cNvPr>
          <p:cNvSpPr txBox="1"/>
          <p:nvPr/>
        </p:nvSpPr>
        <p:spPr>
          <a:xfrm>
            <a:off x="7520975" y="1439449"/>
            <a:ext cx="1470096" cy="2231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FF0000"/>
                </a:solidFill>
                <a:ea typeface="Calibri"/>
                <a:cs typeface="Calibri"/>
              </a:rPr>
              <a:t>Timetable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177D7B-F9FB-1BB6-DFAF-B5344EDA3E78}"/>
              </a:ext>
            </a:extLst>
          </p:cNvPr>
          <p:cNvCxnSpPr>
            <a:cxnSpLocks/>
          </p:cNvCxnSpPr>
          <p:nvPr/>
        </p:nvCxnSpPr>
        <p:spPr>
          <a:xfrm flipH="1" flipV="1">
            <a:off x="6003588" y="1639049"/>
            <a:ext cx="1498427" cy="31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0ADC049-3F9C-F3B1-9735-FE0A11476C2A}"/>
              </a:ext>
            </a:extLst>
          </p:cNvPr>
          <p:cNvSpPr/>
          <p:nvPr/>
        </p:nvSpPr>
        <p:spPr>
          <a:xfrm>
            <a:off x="3313133" y="2542000"/>
            <a:ext cx="873691" cy="3491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A9CB63-D8E8-2843-4924-1E6F7CD4A382}"/>
              </a:ext>
            </a:extLst>
          </p:cNvPr>
          <p:cNvSpPr txBox="1"/>
          <p:nvPr/>
        </p:nvSpPr>
        <p:spPr>
          <a:xfrm>
            <a:off x="232393" y="2230156"/>
            <a:ext cx="1470096" cy="2251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rgbClr val="FF0000"/>
                </a:solidFill>
                <a:ea typeface="Calibri"/>
                <a:cs typeface="Calibri"/>
              </a:rPr>
              <a:t>Your child's homework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70E2BF-C88D-0147-6D4E-D9B066B231D5}"/>
              </a:ext>
            </a:extLst>
          </p:cNvPr>
          <p:cNvCxnSpPr>
            <a:cxnSpLocks/>
          </p:cNvCxnSpPr>
          <p:nvPr/>
        </p:nvCxnSpPr>
        <p:spPr>
          <a:xfrm>
            <a:off x="1716555" y="2503344"/>
            <a:ext cx="1586107" cy="1769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335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37B0B-D2BF-0A43-D46D-1AD324E63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88">
                <a:solidFill>
                  <a:srgbClr val="1F497D"/>
                </a:solidFill>
                <a:ea typeface="Geneva"/>
                <a:cs typeface="Calibri"/>
              </a:rPr>
              <a:t>Attendance </a:t>
            </a:r>
            <a:endParaRPr lang="en-US">
              <a:solidFill>
                <a:srgbClr val="1F497D"/>
              </a:solidFill>
            </a:endParaRP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734E8C51-E678-A05A-27EE-69594918B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470" y="1003275"/>
            <a:ext cx="6597464" cy="312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45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37B0B-D2BF-0A43-D46D-1AD324E63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88">
                <a:solidFill>
                  <a:srgbClr val="1F497D"/>
                </a:solidFill>
                <a:ea typeface="Geneva"/>
                <a:cs typeface="Calibri"/>
              </a:rPr>
              <a:t>Achievement </a:t>
            </a:r>
            <a:endParaRPr lang="en-US">
              <a:solidFill>
                <a:srgbClr val="1F497D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0406423-CDC9-AFCB-70E1-8192198AE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147" y="951708"/>
            <a:ext cx="7059707" cy="324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29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37B0B-D2BF-0A43-D46D-1AD324E63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88" err="1">
                <a:solidFill>
                  <a:srgbClr val="1F497D"/>
                </a:solidFill>
                <a:ea typeface="Geneva"/>
                <a:cs typeface="Calibri"/>
              </a:rPr>
              <a:t>Behaviour</a:t>
            </a:r>
            <a:r>
              <a:rPr lang="en-US" sz="4388">
                <a:solidFill>
                  <a:srgbClr val="1F497D"/>
                </a:solidFill>
                <a:ea typeface="Geneva"/>
                <a:cs typeface="Calibri"/>
              </a:rPr>
              <a:t> </a:t>
            </a:r>
            <a:endParaRPr lang="en-US">
              <a:solidFill>
                <a:srgbClr val="1F497D"/>
              </a:solidFill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432DA8D-ADC2-9E53-5F27-68D61BC6C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5" y="1063347"/>
            <a:ext cx="6841192" cy="30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3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22664-DE80-614C-9EA4-5E6E9C69B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89" y="1939486"/>
            <a:ext cx="8229600" cy="857250"/>
          </a:xfrm>
        </p:spPr>
        <p:txBody>
          <a:bodyPr/>
          <a:lstStyle/>
          <a:p>
            <a:r>
              <a:rPr lang="en-US">
                <a:ea typeface="Geneva"/>
              </a:rPr>
              <a:t>A slide coming to make us smile...</a:t>
            </a:r>
            <a:br>
              <a:rPr lang="en-US" sz="1600"/>
            </a:b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55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54DB-A31D-945F-9864-E841E2A35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88">
                <a:solidFill>
                  <a:srgbClr val="1F497D"/>
                </a:solidFill>
                <a:ea typeface="Geneva"/>
                <a:cs typeface="Calibri"/>
              </a:rPr>
              <a:t>Homework</a:t>
            </a:r>
            <a:endParaRPr lang="en-US">
              <a:solidFill>
                <a:srgbClr val="1F497D"/>
              </a:solidFill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D55F3CD-2D1C-24C7-F5B7-F2F9ECF2C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574" y="894075"/>
            <a:ext cx="6958853" cy="334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94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08A77-7D5B-7289-1248-C51454738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2BF69FF2-D97B-D7D8-C21B-88446F418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992563"/>
            <a:ext cx="22161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Google Shape;67;g24819061468_0_8">
            <a:extLst>
              <a:ext uri="{FF2B5EF4-FFF2-40B4-BE49-F238E27FC236}">
                <a16:creationId xmlns:a16="http://schemas.microsoft.com/office/drawing/2014/main" id="{A546C532-9855-3E9A-47AB-F819BC06A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-9525"/>
            <a:ext cx="9082088" cy="766763"/>
          </a:xfrm>
          <a:prstGeom prst="flowChartProcess">
            <a:avLst/>
          </a:prstGeom>
          <a:solidFill>
            <a:schemeClr val="tx1"/>
          </a:solidFill>
          <a:ln w="28575">
            <a:solidFill>
              <a:srgbClr val="CC0000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None/>
            </a:pPr>
            <a:r>
              <a:rPr lang="en-GB" altLang="en-US" sz="3600" b="1">
                <a:solidFill>
                  <a:srgbClr val="003399"/>
                </a:solidFill>
                <a:latin typeface="Calibri"/>
                <a:ea typeface="Geneva"/>
                <a:cs typeface="Calibri"/>
              </a:rPr>
              <a:t>Personal Development:</a:t>
            </a:r>
            <a:r>
              <a:rPr lang="en-GB" altLang="en-US" b="1">
                <a:solidFill>
                  <a:srgbClr val="003399"/>
                </a:solidFill>
                <a:latin typeface="Calibri"/>
                <a:ea typeface="Geneva"/>
                <a:cs typeface="Calibri"/>
              </a:rPr>
              <a:t> </a:t>
            </a:r>
            <a:r>
              <a:rPr lang="en-GB" altLang="en-US" b="1" i="1">
                <a:solidFill>
                  <a:srgbClr val="003399"/>
                </a:solidFill>
                <a:latin typeface="Calibri"/>
                <a:ea typeface="Geneva"/>
                <a:cs typeface="Calibri"/>
              </a:rPr>
              <a:t>'beyond the grades</a:t>
            </a:r>
            <a:r>
              <a:rPr lang="en-GB" altLang="en-US" b="1">
                <a:solidFill>
                  <a:srgbClr val="003399"/>
                </a:solidFill>
                <a:latin typeface="Calibri"/>
                <a:ea typeface="Geneva"/>
                <a:cs typeface="Calibri"/>
              </a:rPr>
              <a:t>'</a:t>
            </a:r>
            <a:endParaRPr lang="en-GB" altLang="en-US" b="1">
              <a:solidFill>
                <a:srgbClr val="003399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2DBB65-0A0C-E334-1589-C4A1C439C263}"/>
              </a:ext>
            </a:extLst>
          </p:cNvPr>
          <p:cNvSpPr txBox="1"/>
          <p:nvPr/>
        </p:nvSpPr>
        <p:spPr>
          <a:xfrm>
            <a:off x="123238" y="768805"/>
            <a:ext cx="8479766" cy="39081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>
                <a:latin typeface="Aptos"/>
                <a:ea typeface="Geneva"/>
                <a:cs typeface="Calibri"/>
              </a:rPr>
              <a:t>Importance of wider character</a:t>
            </a:r>
            <a:endParaRPr lang="en-US" sz="2800">
              <a:latin typeface="Aptos"/>
              <a:cs typeface="Calibri"/>
            </a:endParaRPr>
          </a:p>
          <a:p>
            <a:pPr indent="-457200">
              <a:lnSpc>
                <a:spcPct val="150000"/>
              </a:lnSpc>
              <a:buFont typeface="Arial"/>
              <a:buChar char="•"/>
            </a:pPr>
            <a:r>
              <a:rPr lang="en-US" sz="2800">
                <a:latin typeface="Aptos"/>
                <a:ea typeface="Geneva"/>
                <a:cs typeface="Calibri"/>
              </a:rPr>
              <a:t>Our RESPECT course, life in modern Britain</a:t>
            </a:r>
          </a:p>
          <a:p>
            <a:pPr indent="-457200">
              <a:lnSpc>
                <a:spcPct val="150000"/>
              </a:lnSpc>
              <a:buFont typeface="Arial"/>
              <a:buChar char="•"/>
            </a:pPr>
            <a:r>
              <a:rPr lang="en-US" sz="2800">
                <a:latin typeface="Aptos"/>
                <a:ea typeface="Geneva"/>
                <a:cs typeface="Calibri"/>
              </a:rPr>
              <a:t>Embracing opportunities: </a:t>
            </a:r>
            <a:endParaRPr lang="en-US" sz="2800">
              <a:latin typeface="Aptos"/>
              <a:cs typeface="Calibri"/>
            </a:endParaRPr>
          </a:p>
          <a:p>
            <a:pPr lvl="2" indent="-457200">
              <a:lnSpc>
                <a:spcPct val="150000"/>
              </a:lnSpc>
              <a:buFont typeface="Wingdings"/>
              <a:buChar char="§"/>
            </a:pPr>
            <a:r>
              <a:rPr lang="en-US" sz="2800">
                <a:latin typeface="Aptos"/>
                <a:ea typeface="Geneva"/>
                <a:cs typeface="Calibri"/>
              </a:rPr>
              <a:t>Leadership</a:t>
            </a:r>
          </a:p>
          <a:p>
            <a:pPr lvl="2" indent="-457200">
              <a:lnSpc>
                <a:spcPct val="150000"/>
              </a:lnSpc>
              <a:buFont typeface="Wingdings"/>
              <a:buChar char="§"/>
            </a:pPr>
            <a:r>
              <a:rPr lang="en-US" sz="2800">
                <a:latin typeface="Aptos"/>
                <a:ea typeface="Geneva"/>
                <a:cs typeface="Calibri"/>
              </a:rPr>
              <a:t>Wider experiences: work, volunteering, charity</a:t>
            </a:r>
          </a:p>
          <a:p>
            <a:pPr lvl="2" indent="-457200">
              <a:lnSpc>
                <a:spcPct val="150000"/>
              </a:lnSpc>
              <a:buFont typeface="Wingdings"/>
              <a:buChar char="§"/>
            </a:pPr>
            <a:r>
              <a:rPr lang="en-US" sz="2800">
                <a:latin typeface="Aptos"/>
                <a:ea typeface="Geneva"/>
                <a:cs typeface="Calibri"/>
              </a:rPr>
              <a:t>Extend – our Kingshill extra-curricular offer</a:t>
            </a:r>
            <a:endParaRPr lang="en-US" sz="2800">
              <a:latin typeface="Aptos"/>
              <a:cs typeface="Calibri"/>
            </a:endParaRPr>
          </a:p>
        </p:txBody>
      </p:sp>
      <p:pic>
        <p:nvPicPr>
          <p:cNvPr id="5" name="Picture 4" descr="CirencesterKingshill_StrategyWheel_IntCharDev_PD.jpg">
            <a:extLst>
              <a:ext uri="{FF2B5EF4-FFF2-40B4-BE49-F238E27FC236}">
                <a16:creationId xmlns:a16="http://schemas.microsoft.com/office/drawing/2014/main" id="{213CCF8D-D87F-ED9C-AA21-0DC9D7F3C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452" y="758599"/>
            <a:ext cx="1711530" cy="171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5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6FB8D51-65F4-492A-A813-DA5266964224" descr="IMG_7480.jpg">
            <a:extLst>
              <a:ext uri="{FF2B5EF4-FFF2-40B4-BE49-F238E27FC236}">
                <a16:creationId xmlns:a16="http://schemas.microsoft.com/office/drawing/2014/main" id="{6233347F-87F2-4D3A-AD8F-19E0AE0E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1498" y="1734262"/>
            <a:ext cx="3792070" cy="284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09D02AD8-2F1C-4C1E-8C39-71169A27400F" descr="IMG_7486.jpg">
            <a:extLst>
              <a:ext uri="{FF2B5EF4-FFF2-40B4-BE49-F238E27FC236}">
                <a16:creationId xmlns:a16="http://schemas.microsoft.com/office/drawing/2014/main" id="{B234B79A-C0D5-481C-BC70-AA3478068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73265" y="705086"/>
            <a:ext cx="4797970" cy="359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2E50F3-E8CC-4778-B02E-E8E7F5C0F357}"/>
              </a:ext>
            </a:extLst>
          </p:cNvPr>
          <p:cNvSpPr txBox="1"/>
          <p:nvPr/>
        </p:nvSpPr>
        <p:spPr>
          <a:xfrm>
            <a:off x="272512" y="245409"/>
            <a:ext cx="5509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Reflecting on your Personal Development</a:t>
            </a: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A48F895-076E-48BF-8B80-306B3BE838BE}"/>
              </a:ext>
            </a:extLst>
          </p:cNvPr>
          <p:cNvSpPr/>
          <p:nvPr/>
        </p:nvSpPr>
        <p:spPr>
          <a:xfrm>
            <a:off x="3321423" y="2815154"/>
            <a:ext cx="1620371" cy="5109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CE7564-08BD-4B9D-9C22-966DF20FB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781" y="863306"/>
            <a:ext cx="1293188" cy="1935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ACB16D-1F33-407A-A65F-F7E613379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773" y="3326143"/>
            <a:ext cx="1784881" cy="177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08A77-7D5B-7289-1248-C51454738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2BF69FF2-D97B-D7D8-C21B-88446F418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992563"/>
            <a:ext cx="22161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Google Shape;67;g24819061468_0_8">
            <a:extLst>
              <a:ext uri="{FF2B5EF4-FFF2-40B4-BE49-F238E27FC236}">
                <a16:creationId xmlns:a16="http://schemas.microsoft.com/office/drawing/2014/main" id="{A546C532-9855-3E9A-47AB-F819BC06A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-9525"/>
            <a:ext cx="9082088" cy="766763"/>
          </a:xfrm>
          <a:prstGeom prst="flowChartProcess">
            <a:avLst/>
          </a:prstGeom>
          <a:solidFill>
            <a:schemeClr val="tx1"/>
          </a:solidFill>
          <a:ln w="28575">
            <a:solidFill>
              <a:srgbClr val="CC0000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None/>
            </a:pPr>
            <a:r>
              <a:rPr lang="en-GB" altLang="en-US" b="1">
                <a:solidFill>
                  <a:srgbClr val="003399"/>
                </a:solidFill>
                <a:latin typeface="Calibri"/>
                <a:ea typeface="Geneva"/>
                <a:cs typeface="Calibri"/>
              </a:rPr>
              <a:t>Creating </a:t>
            </a:r>
            <a:r>
              <a:rPr lang="en-GB" altLang="en-US" sz="3600" b="1">
                <a:solidFill>
                  <a:srgbClr val="003399"/>
                </a:solidFill>
                <a:latin typeface="Calibri"/>
                <a:ea typeface="Geneva"/>
                <a:cs typeface="Calibri"/>
              </a:rPr>
              <a:t>Opportunity </a:t>
            </a:r>
            <a:r>
              <a:rPr lang="en-GB" altLang="en-US" b="1">
                <a:solidFill>
                  <a:srgbClr val="003399"/>
                </a:solidFill>
                <a:latin typeface="Calibri"/>
                <a:ea typeface="Geneva"/>
                <a:cs typeface="Calibri"/>
              </a:rPr>
              <a:t>and Developing </a:t>
            </a:r>
            <a:r>
              <a:rPr lang="en-GB" altLang="en-US" sz="3600" b="1">
                <a:solidFill>
                  <a:srgbClr val="003399"/>
                </a:solidFill>
                <a:latin typeface="Calibri"/>
                <a:ea typeface="Geneva"/>
                <a:cs typeface="Calibri"/>
              </a:rPr>
              <a:t>Ambition</a:t>
            </a:r>
            <a:endParaRPr lang="en-GB" altLang="en-US" sz="3600" b="1">
              <a:solidFill>
                <a:srgbClr val="003399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CirencesterKingshill_StrategyWheel_HighAmb_Creating.jpg">
            <a:extLst>
              <a:ext uri="{FF2B5EF4-FFF2-40B4-BE49-F238E27FC236}">
                <a16:creationId xmlns:a16="http://schemas.microsoft.com/office/drawing/2014/main" id="{013E6680-1376-CDDF-96B4-358164718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133" y="756618"/>
            <a:ext cx="1610344" cy="1581769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BA5DC5F-BC67-43A3-ADB0-45C46389CB4F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 rot="5400000">
            <a:off x="5429877" y="1102390"/>
            <a:ext cx="2299146" cy="171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C61E3753-E3B5-4B2E-AED7-7969A57D9D0B}"/>
              </a:ext>
            </a:extLst>
          </p:cNvPr>
          <p:cNvSpPr txBox="1"/>
          <p:nvPr/>
        </p:nvSpPr>
        <p:spPr>
          <a:xfrm>
            <a:off x="333732" y="903224"/>
            <a:ext cx="5963159" cy="36471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  <a:cs typeface="+mn-cs"/>
              </a:defRPr>
            </a:lvl9pPr>
          </a:lstStyle>
          <a:p>
            <a:r>
              <a:rPr lang="en-US" sz="2100" b="1" err="1">
                <a:latin typeface="Calibri"/>
                <a:ea typeface="Geneva"/>
                <a:cs typeface="Calibri"/>
              </a:rPr>
              <a:t>Maximising</a:t>
            </a:r>
            <a:r>
              <a:rPr lang="en-US" sz="2100" b="1">
                <a:latin typeface="Calibri"/>
                <a:ea typeface="Geneva"/>
                <a:cs typeface="Calibri"/>
              </a:rPr>
              <a:t> Opportunities</a:t>
            </a:r>
            <a:endParaRPr lang="en-US" b="1"/>
          </a:p>
          <a:p>
            <a:endParaRPr lang="en-US" sz="2100"/>
          </a:p>
          <a:p>
            <a:pPr marL="342900" indent="-342900">
              <a:buFontTx/>
              <a:buChar char="-"/>
            </a:pPr>
            <a:r>
              <a:rPr lang="en-US" sz="2100">
                <a:latin typeface="Calibri"/>
                <a:ea typeface="Geneva"/>
                <a:cs typeface="Calibri"/>
              </a:rPr>
              <a:t>Our EXTEND </a:t>
            </a:r>
            <a:r>
              <a:rPr lang="en-US" sz="2100" err="1">
                <a:latin typeface="Calibri"/>
                <a:ea typeface="Geneva"/>
                <a:cs typeface="Calibri"/>
              </a:rPr>
              <a:t>programme</a:t>
            </a:r>
            <a:endParaRPr lang="en-US" err="1"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100">
                <a:latin typeface="Calibri"/>
                <a:ea typeface="Geneva"/>
                <a:cs typeface="Calibri"/>
              </a:rPr>
              <a:t>Trips and visits</a:t>
            </a:r>
          </a:p>
          <a:p>
            <a:pPr marL="342900" indent="-342900">
              <a:buFontTx/>
              <a:buChar char="-"/>
            </a:pPr>
            <a:r>
              <a:rPr lang="en-US" sz="2100">
                <a:latin typeface="Calibri"/>
                <a:ea typeface="Geneva"/>
                <a:cs typeface="Calibri"/>
              </a:rPr>
              <a:t>A full time Careers Advisor, </a:t>
            </a:r>
            <a:r>
              <a:rPr lang="en-US" sz="2100" err="1">
                <a:latin typeface="Calibri"/>
                <a:ea typeface="Geneva"/>
                <a:cs typeface="Calibri"/>
              </a:rPr>
              <a:t>Mrs</a:t>
            </a:r>
            <a:r>
              <a:rPr lang="en-US" sz="2100">
                <a:latin typeface="Calibri"/>
                <a:ea typeface="Geneva"/>
                <a:cs typeface="Calibri"/>
              </a:rPr>
              <a:t> Hicks</a:t>
            </a:r>
            <a:endParaRPr lang="en-US">
              <a:cs typeface="Calibri"/>
            </a:endParaRPr>
          </a:p>
          <a:p>
            <a:pPr marL="342900" indent="-342900">
              <a:buFontTx/>
              <a:buChar char="-"/>
            </a:pPr>
            <a:r>
              <a:rPr lang="en-US" sz="2100">
                <a:latin typeface="Calibri"/>
                <a:ea typeface="Geneva"/>
                <a:cs typeface="Calibri"/>
              </a:rPr>
              <a:t>Employer talks</a:t>
            </a:r>
          </a:p>
          <a:p>
            <a:pPr marL="342900" indent="-342900">
              <a:buFontTx/>
              <a:buChar char="-"/>
            </a:pPr>
            <a:r>
              <a:rPr lang="en-US" sz="2100">
                <a:latin typeface="Calibri"/>
                <a:ea typeface="Geneva"/>
                <a:cs typeface="Calibri"/>
              </a:rPr>
              <a:t>The Careers Convention, (8</a:t>
            </a:r>
            <a:r>
              <a:rPr lang="en-US" sz="2100" baseline="30000">
                <a:latin typeface="Calibri"/>
                <a:ea typeface="Geneva"/>
                <a:cs typeface="Calibri"/>
              </a:rPr>
              <a:t>th</a:t>
            </a:r>
            <a:r>
              <a:rPr lang="en-US" sz="2100">
                <a:latin typeface="Calibri"/>
                <a:ea typeface="Geneva"/>
                <a:cs typeface="Calibri"/>
              </a:rPr>
              <a:t> October)</a:t>
            </a:r>
          </a:p>
          <a:p>
            <a:pPr marL="342900" indent="-342900">
              <a:buFontTx/>
              <a:buChar char="-"/>
            </a:pPr>
            <a:r>
              <a:rPr lang="en-US" sz="2100">
                <a:latin typeface="Calibri"/>
                <a:ea typeface="Geneva"/>
                <a:cs typeface="Calibri"/>
              </a:rPr>
              <a:t>Support in PSHEE/Respect lessons</a:t>
            </a:r>
          </a:p>
          <a:p>
            <a:pPr marL="342900" indent="-342900">
              <a:buFontTx/>
              <a:buChar char="-"/>
            </a:pPr>
            <a:r>
              <a:rPr lang="en-US" sz="2100">
                <a:latin typeface="Calibri"/>
                <a:ea typeface="Geneva"/>
                <a:cs typeface="Calibri"/>
              </a:rPr>
              <a:t>College visits</a:t>
            </a:r>
          </a:p>
          <a:p>
            <a:pPr marL="342900" indent="-342900">
              <a:buFontTx/>
              <a:buChar char="-"/>
            </a:pPr>
            <a:r>
              <a:rPr lang="en-US" sz="2100">
                <a:latin typeface="Calibri"/>
                <a:ea typeface="Geneva"/>
                <a:cs typeface="Calibri"/>
              </a:rPr>
              <a:t>Work Experience, w/c 29 Sept 2025! (Y11)</a:t>
            </a:r>
          </a:p>
          <a:p>
            <a:pPr marL="342900" indent="-342900">
              <a:buFontTx/>
              <a:buChar char="-"/>
            </a:pPr>
            <a:r>
              <a:rPr lang="en-US" sz="2100">
                <a:latin typeface="Calibri"/>
                <a:ea typeface="Geneva"/>
                <a:cs typeface="Calibri"/>
              </a:rPr>
              <a:t>Y11 Mock Interview Day</a:t>
            </a:r>
          </a:p>
        </p:txBody>
      </p:sp>
      <p:pic>
        <p:nvPicPr>
          <p:cNvPr id="7" name="E4697675-51DB-4C20-A4D2-B8F1713E4653">
            <a:extLst>
              <a:ext uri="{FF2B5EF4-FFF2-40B4-BE49-F238E27FC236}">
                <a16:creationId xmlns:a16="http://schemas.microsoft.com/office/drawing/2014/main" id="{7881ADDE-2AB2-4F7B-A459-27B2B5F8D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4851" y="1325726"/>
            <a:ext cx="3486678" cy="279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45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2A4F4F-354D-48EC-8847-F7F35DBD7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5445" y="205750"/>
            <a:ext cx="1229975" cy="1229975"/>
          </a:xfrm>
          <a:prstGeom prst="rect">
            <a:avLst/>
          </a:prstGeom>
        </p:spPr>
      </p:pic>
      <p:pic>
        <p:nvPicPr>
          <p:cNvPr id="5" name="Picture 7" descr="Ambition.png">
            <a:extLst>
              <a:ext uri="{FF2B5EF4-FFF2-40B4-BE49-F238E27FC236}">
                <a16:creationId xmlns:a16="http://schemas.microsoft.com/office/drawing/2014/main" id="{730D69E2-870F-4F44-9C68-3506D8CAC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45" y="1657218"/>
            <a:ext cx="12287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82ED48-679E-48A0-BF43-EA28E312F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2651" y="848325"/>
            <a:ext cx="2901688" cy="2178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E2FD27-FADC-486D-AAB3-B00B703D0E94}"/>
              </a:ext>
            </a:extLst>
          </p:cNvPr>
          <p:cNvSpPr txBox="1"/>
          <p:nvPr/>
        </p:nvSpPr>
        <p:spPr>
          <a:xfrm>
            <a:off x="2755170" y="354717"/>
            <a:ext cx="5378824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err="1">
                <a:solidFill>
                  <a:prstClr val="white"/>
                </a:solidFill>
                <a:latin typeface="Calibri"/>
              </a:rPr>
              <a:t>Organisation</a:t>
            </a:r>
            <a:r>
              <a:rPr lang="en-US" sz="3000" b="1">
                <a:solidFill>
                  <a:prstClr val="white"/>
                </a:solidFill>
                <a:latin typeface="Calibri"/>
              </a:rPr>
              <a:t> and Routine: the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value and rationale of a journal….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Those who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prioritise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well…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perform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well</a:t>
            </a:r>
            <a:endParaRPr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100">
              <a:solidFill>
                <a:prstClr val="white"/>
              </a:solidFill>
              <a:latin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Those who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well ….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realise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things</a:t>
            </a:r>
            <a:endParaRPr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42" name="Picture 2" descr="Image result for lighbulb">
            <a:extLst>
              <a:ext uri="{FF2B5EF4-FFF2-40B4-BE49-F238E27FC236}">
                <a16:creationId xmlns:a16="http://schemas.microsoft.com/office/drawing/2014/main" id="{82D3F568-31BD-48BC-B51D-63BD7423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079" y="3047248"/>
            <a:ext cx="989456" cy="132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170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CC1A62-85E4-49B2-BF95-E23E22601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245303">
            <a:off x="-233257" y="1322738"/>
            <a:ext cx="4231693" cy="3177065"/>
          </a:xfrm>
          <a:prstGeom prst="rect">
            <a:avLst/>
          </a:prstGeom>
        </p:spPr>
      </p:pic>
      <p:pic>
        <p:nvPicPr>
          <p:cNvPr id="7170" name="5A91D84A-44FC-4C02-B0D0-62CF0076597A" descr="IMG_7489.jpg">
            <a:extLst>
              <a:ext uri="{FF2B5EF4-FFF2-40B4-BE49-F238E27FC236}">
                <a16:creationId xmlns:a16="http://schemas.microsoft.com/office/drawing/2014/main" id="{52ED39AC-7845-475F-8CB9-CDA3A9FC4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08953" y="997585"/>
            <a:ext cx="4485614" cy="336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42AF46-2C43-4BDD-9EA7-83F3C735A74F}"/>
              </a:ext>
            </a:extLst>
          </p:cNvPr>
          <p:cNvSpPr txBox="1"/>
          <p:nvPr/>
        </p:nvSpPr>
        <p:spPr>
          <a:xfrm>
            <a:off x="410136" y="285749"/>
            <a:ext cx="4693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/>
              <a:t>Daily Notes/Priorities</a:t>
            </a:r>
            <a:endParaRPr lang="en-GB" sz="3000" b="1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602A567-D771-4E16-9F6B-54E8A011ED25}"/>
              </a:ext>
            </a:extLst>
          </p:cNvPr>
          <p:cNvSpPr/>
          <p:nvPr/>
        </p:nvSpPr>
        <p:spPr>
          <a:xfrm>
            <a:off x="3697941" y="2306170"/>
            <a:ext cx="1620371" cy="5109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E33A93C8-E147-4EBA-AA4D-6AB521A4F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866127" y="201676"/>
            <a:ext cx="1229975" cy="122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48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CDE9EAC-B48A-D9D0-3EF8-7C5EB837A1C0}"/>
              </a:ext>
            </a:extLst>
          </p:cNvPr>
          <p:cNvSpPr txBox="1"/>
          <p:nvPr/>
        </p:nvSpPr>
        <p:spPr>
          <a:xfrm>
            <a:off x="2079" y="194907"/>
            <a:ext cx="6295465" cy="249299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>
                <a:solidFill>
                  <a:schemeClr val="bg2"/>
                </a:solidFill>
                <a:latin typeface="Montserrat"/>
              </a:rPr>
              <a:t>The Wider Team</a:t>
            </a:r>
          </a:p>
          <a:p>
            <a:endParaRPr lang="en-US" sz="2400" b="1">
              <a:solidFill>
                <a:schemeClr val="bg2"/>
              </a:solidFill>
              <a:latin typeface="Montserrat"/>
            </a:endParaRPr>
          </a:p>
          <a:p>
            <a:r>
              <a:rPr lang="en-US" sz="2400" b="1">
                <a:solidFill>
                  <a:schemeClr val="bg2"/>
                </a:solidFill>
                <a:latin typeface="Montserrat"/>
              </a:rPr>
              <a:t>Our Unlocking Potential Assistants</a:t>
            </a:r>
            <a:endParaRPr lang="en-US" sz="2800" b="1">
              <a:solidFill>
                <a:schemeClr val="bg2"/>
              </a:solidFill>
              <a:latin typeface="Montserrat"/>
            </a:endParaRPr>
          </a:p>
          <a:p>
            <a:endParaRPr lang="en-US" sz="2000" b="1">
              <a:solidFill>
                <a:schemeClr val="bg2"/>
              </a:solidFill>
              <a:latin typeface="Montserrat"/>
            </a:endParaRPr>
          </a:p>
          <a:p>
            <a:r>
              <a:rPr lang="en-US" sz="2000" b="1" err="1">
                <a:solidFill>
                  <a:schemeClr val="bg2"/>
                </a:solidFill>
                <a:latin typeface="Montserrat"/>
              </a:rPr>
              <a:t>Mrs</a:t>
            </a:r>
            <a:r>
              <a:rPr lang="en-US" sz="2000" b="1">
                <a:solidFill>
                  <a:schemeClr val="bg2"/>
                </a:solidFill>
                <a:latin typeface="Montserrat"/>
              </a:rPr>
              <a:t> Nicci Norman</a:t>
            </a:r>
            <a:endParaRPr lang="en-US">
              <a:solidFill>
                <a:schemeClr val="bg2"/>
              </a:solidFill>
            </a:endParaRPr>
          </a:p>
          <a:p>
            <a:pPr algn="ctr"/>
            <a:endParaRPr lang="en-US" sz="1600">
              <a:solidFill>
                <a:srgbClr val="1F497D"/>
              </a:solidFill>
              <a:latin typeface="Montserrat"/>
            </a:endParaRPr>
          </a:p>
          <a:p>
            <a:pPr algn="ctr"/>
            <a:endParaRPr lang="en-US" sz="2400">
              <a:solidFill>
                <a:srgbClr val="FFFFFF"/>
              </a:solidFill>
              <a:latin typeface="Montserrat"/>
            </a:endParaRPr>
          </a:p>
        </p:txBody>
      </p:sp>
      <p:pic>
        <p:nvPicPr>
          <p:cNvPr id="4" name="Picture 3" descr="CirencesterKingshill_StrategyWheel_IntCharDev_Culture.jpg">
            <a:extLst>
              <a:ext uri="{FF2B5EF4-FFF2-40B4-BE49-F238E27FC236}">
                <a16:creationId xmlns:a16="http://schemas.microsoft.com/office/drawing/2014/main" id="{240E72AF-F41A-7644-35FD-42C00A872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046" y="495594"/>
            <a:ext cx="2491921" cy="2456414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9F48528-97A9-7090-1D15-70E51C32B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778" y="1770255"/>
            <a:ext cx="1415221" cy="160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11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6;g27684422899_1_9">
            <a:extLst>
              <a:ext uri="{FF2B5EF4-FFF2-40B4-BE49-F238E27FC236}">
                <a16:creationId xmlns:a16="http://schemas.microsoft.com/office/drawing/2014/main" id="{7EDD2FBF-F630-430F-976D-7E73E11E9160}"/>
              </a:ext>
            </a:extLst>
          </p:cNvPr>
          <p:cNvSpPr txBox="1"/>
          <p:nvPr/>
        </p:nvSpPr>
        <p:spPr>
          <a:xfrm>
            <a:off x="4737842" y="2043880"/>
            <a:ext cx="3178162" cy="2977473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6365">
              <a:buClr>
                <a:schemeClr val="lt1"/>
              </a:buClr>
              <a:buSzPts val="2100"/>
              <a:defRPr/>
            </a:pPr>
            <a:r>
              <a:rPr lang="en-US" sz="2000">
                <a:solidFill>
                  <a:schemeClr val="bg2"/>
                </a:solidFill>
                <a:latin typeface="Montserrat"/>
                <a:ea typeface="Geneva"/>
              </a:rPr>
              <a:t>CIRENCSTER</a:t>
            </a:r>
          </a:p>
          <a:p>
            <a:pPr marL="126365">
              <a:buClr>
                <a:schemeClr val="lt1"/>
              </a:buClr>
              <a:buSzPts val="2100"/>
              <a:defRPr/>
            </a:pPr>
            <a:r>
              <a:rPr lang="en-US" sz="2000">
                <a:solidFill>
                  <a:schemeClr val="bg2"/>
                </a:solidFill>
                <a:latin typeface="Montserrat"/>
                <a:ea typeface="Geneva"/>
              </a:rPr>
              <a:t>KINGSHILL</a:t>
            </a:r>
          </a:p>
          <a:p>
            <a:pPr marL="126365">
              <a:buClr>
                <a:schemeClr val="lt1"/>
              </a:buClr>
              <a:buSzPts val="2100"/>
              <a:defRPr/>
            </a:pPr>
            <a:r>
              <a:rPr lang="en-US" sz="2000">
                <a:solidFill>
                  <a:schemeClr val="bg2"/>
                </a:solidFill>
                <a:latin typeface="Montserrat"/>
                <a:ea typeface="Geneva"/>
              </a:rPr>
              <a:t>SCHOOL</a:t>
            </a:r>
          </a:p>
          <a:p>
            <a:pPr marL="126365">
              <a:buClr>
                <a:schemeClr val="lt1"/>
              </a:buClr>
              <a:buSzPts val="2100"/>
              <a:defRPr/>
            </a:pPr>
            <a:r>
              <a:rPr lang="en-US" sz="5850" b="1">
                <a:solidFill>
                  <a:schemeClr val="bg2"/>
                </a:solidFill>
                <a:latin typeface="Montserrat"/>
                <a:ea typeface="Geneva"/>
              </a:rPr>
              <a:t>UP</a:t>
            </a:r>
            <a:endParaRPr lang="en-US" sz="5850" b="1">
              <a:solidFill>
                <a:schemeClr val="bg2"/>
              </a:solidFill>
              <a:latin typeface="Montserrat"/>
            </a:endParaRPr>
          </a:p>
          <a:p>
            <a:pPr marL="126365">
              <a:buSzPts val="2100"/>
              <a:defRPr/>
            </a:pPr>
            <a:r>
              <a:rPr lang="en-US" sz="200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Unlocking Potential</a:t>
            </a:r>
            <a:endParaRPr sz="2000">
              <a:solidFill>
                <a:schemeClr val="bg2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0B8CA-27B6-F048-B3E5-8E08046F6EE9}"/>
              </a:ext>
            </a:extLst>
          </p:cNvPr>
          <p:cNvSpPr txBox="1"/>
          <p:nvPr/>
        </p:nvSpPr>
        <p:spPr>
          <a:xfrm>
            <a:off x="-3817" y="6232"/>
            <a:ext cx="6295465" cy="243143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>
                <a:solidFill>
                  <a:schemeClr val="bg2"/>
                </a:solidFill>
                <a:latin typeface="Montserrat"/>
              </a:rPr>
              <a:t>Our UP Strategy</a:t>
            </a:r>
            <a:endParaRPr lang="en-US">
              <a:solidFill>
                <a:schemeClr val="bg2"/>
              </a:solidFill>
            </a:endParaRPr>
          </a:p>
          <a:p>
            <a:endParaRPr lang="en-US" sz="2800" b="1">
              <a:solidFill>
                <a:schemeClr val="bg2"/>
              </a:solidFill>
              <a:latin typeface="Montserrat"/>
            </a:endParaRPr>
          </a:p>
          <a:p>
            <a:r>
              <a:rPr lang="en-US" sz="2800" b="1" err="1">
                <a:solidFill>
                  <a:schemeClr val="bg2"/>
                </a:solidFill>
                <a:latin typeface="Montserrat"/>
              </a:rPr>
              <a:t>Mr</a:t>
            </a:r>
            <a:r>
              <a:rPr lang="en-US" sz="2800" b="1">
                <a:solidFill>
                  <a:schemeClr val="bg2"/>
                </a:solidFill>
                <a:latin typeface="Montserrat"/>
              </a:rPr>
              <a:t> Darren Stillman</a:t>
            </a:r>
          </a:p>
          <a:p>
            <a:endParaRPr lang="en-US" sz="2800" b="1">
              <a:solidFill>
                <a:schemeClr val="bg2"/>
              </a:solidFill>
              <a:latin typeface="Montserrat"/>
            </a:endParaRPr>
          </a:p>
          <a:p>
            <a:pPr algn="ctr"/>
            <a:endParaRPr lang="en-US" sz="1600">
              <a:solidFill>
                <a:srgbClr val="1F497D"/>
              </a:solidFill>
              <a:latin typeface="Montserrat"/>
            </a:endParaRPr>
          </a:p>
          <a:p>
            <a:pPr algn="ctr"/>
            <a:endParaRPr lang="en-US" sz="2400">
              <a:solidFill>
                <a:srgbClr val="FFFFFF"/>
              </a:solidFill>
              <a:latin typeface="Montserra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E2272-0F8B-4AFE-98BF-7766AE38F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218">
            <a:off x="3789677" y="1314392"/>
            <a:ext cx="1268173" cy="2088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7C64BA-BE28-424C-A3B8-3A08A2CD4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b="-16575"/>
          <a:stretch/>
        </p:blipFill>
        <p:spPr>
          <a:xfrm>
            <a:off x="3147521" y="1695307"/>
            <a:ext cx="1193417" cy="2290724"/>
          </a:xfrm>
          <a:prstGeom prst="flowChartDocumen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D9136B-2C0E-41F4-9189-699808C5F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207" y="2948343"/>
            <a:ext cx="829688" cy="1372093"/>
          </a:xfrm>
          <a:prstGeom prst="rect">
            <a:avLst/>
          </a:prstGeom>
        </p:spPr>
      </p:pic>
      <p:pic>
        <p:nvPicPr>
          <p:cNvPr id="9" name="Picture 8" descr="CirencesterKingshill_StrategyWheel_HighAmb_Unlocking.jpg">
            <a:extLst>
              <a:ext uri="{FF2B5EF4-FFF2-40B4-BE49-F238E27FC236}">
                <a16:creationId xmlns:a16="http://schemas.microsoft.com/office/drawing/2014/main" id="{EE1077EB-0137-3CC0-C310-0FEB1F044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887" y="-2249"/>
            <a:ext cx="2345813" cy="22961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425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B2F9-96D7-40A9-9D20-630E9637D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-100806"/>
            <a:ext cx="8229600" cy="857250"/>
          </a:xfrm>
        </p:spPr>
        <p:txBody>
          <a:bodyPr/>
          <a:lstStyle/>
          <a:p>
            <a:r>
              <a:rPr lang="en-US"/>
              <a:t>Our Performance </a:t>
            </a:r>
            <a:r>
              <a:rPr lang="en-US" err="1"/>
              <a:t>Colours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967E80-691C-47EE-900C-572B6FB3B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29" y="1115782"/>
            <a:ext cx="1044105" cy="1726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8673C5-1B5D-437C-9EC5-3EFDB0315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135" y="1117314"/>
            <a:ext cx="1017213" cy="1726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2CF767-3F55-4F7A-8402-BFF825C09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966" y="1117313"/>
            <a:ext cx="1012989" cy="1726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6BF277-656F-444B-B32D-286422929214}"/>
              </a:ext>
            </a:extLst>
          </p:cNvPr>
          <p:cNvSpPr txBox="1"/>
          <p:nvPr/>
        </p:nvSpPr>
        <p:spPr>
          <a:xfrm>
            <a:off x="798181" y="592562"/>
            <a:ext cx="1527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Platinum</a:t>
            </a:r>
            <a:endParaRPr lang="en-GB" sz="28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FBC04F-7B79-480C-B376-F8BA58658C45}"/>
              </a:ext>
            </a:extLst>
          </p:cNvPr>
          <p:cNvSpPr txBox="1"/>
          <p:nvPr/>
        </p:nvSpPr>
        <p:spPr>
          <a:xfrm>
            <a:off x="4055586" y="645477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Blue</a:t>
            </a:r>
            <a:endParaRPr lang="en-GB" sz="28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4BB720-6C59-4F02-B789-024F921DB36A}"/>
              </a:ext>
            </a:extLst>
          </p:cNvPr>
          <p:cNvSpPr txBox="1"/>
          <p:nvPr/>
        </p:nvSpPr>
        <p:spPr>
          <a:xfrm>
            <a:off x="6817966" y="648983"/>
            <a:ext cx="1092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Green</a:t>
            </a:r>
            <a:endParaRPr lang="en-GB" sz="2800" b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82C683-7217-4850-B0CB-314F9F19A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035" y="3189600"/>
            <a:ext cx="1153818" cy="115381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378AED-908E-4D2B-AC56-6F278FF09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514" y="3189600"/>
            <a:ext cx="1158451" cy="11538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5CABAA-F5F1-497A-8A9F-644C602EDD51}"/>
              </a:ext>
            </a:extLst>
          </p:cNvPr>
          <p:cNvSpPr txBox="1"/>
          <p:nvPr/>
        </p:nvSpPr>
        <p:spPr>
          <a:xfrm>
            <a:off x="2429565" y="2727935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Amber</a:t>
            </a:r>
            <a:endParaRPr lang="en-GB" sz="24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C686BB-7AE0-4D0E-95D0-4CA71979A351}"/>
              </a:ext>
            </a:extLst>
          </p:cNvPr>
          <p:cNvSpPr txBox="1"/>
          <p:nvPr/>
        </p:nvSpPr>
        <p:spPr>
          <a:xfrm>
            <a:off x="5569745" y="2727934"/>
            <a:ext cx="673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Red</a:t>
            </a:r>
            <a:endParaRPr lang="en-GB" sz="2400" b="1"/>
          </a:p>
        </p:txBody>
      </p:sp>
    </p:spTree>
    <p:extLst>
      <p:ext uri="{BB962C8B-B14F-4D97-AF65-F5344CB8AC3E}">
        <p14:creationId xmlns:p14="http://schemas.microsoft.com/office/powerpoint/2010/main" val="2254988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15805-DAC9-E663-736D-E509342E3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screenshot of a test&#10;&#10;Description automatically generated">
            <a:extLst>
              <a:ext uri="{FF2B5EF4-FFF2-40B4-BE49-F238E27FC236}">
                <a16:creationId xmlns:a16="http://schemas.microsoft.com/office/drawing/2014/main" id="{6C99E20E-4386-8581-6AB9-27559D97F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" y="-1681"/>
            <a:ext cx="9142011" cy="5142191"/>
          </a:xfrm>
        </p:spPr>
      </p:pic>
    </p:spTree>
    <p:extLst>
      <p:ext uri="{BB962C8B-B14F-4D97-AF65-F5344CB8AC3E}">
        <p14:creationId xmlns:p14="http://schemas.microsoft.com/office/powerpoint/2010/main" val="218563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ECCB3D-6BE6-A4CA-1823-FD48DB54B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4" y="0"/>
            <a:ext cx="90716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17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137C9-8258-4BF7-A7AD-68F0D37AE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Responsibility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A7F804-6424-43A7-970B-31AB55A1F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0" y="1344972"/>
            <a:ext cx="870750" cy="14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C97204-975E-4621-A9D6-9E689D22AB14}"/>
              </a:ext>
            </a:extLst>
          </p:cNvPr>
          <p:cNvSpPr txBox="1"/>
          <p:nvPr/>
        </p:nvSpPr>
        <p:spPr>
          <a:xfrm>
            <a:off x="1087061" y="1424734"/>
            <a:ext cx="1828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 have </a:t>
            </a:r>
            <a:r>
              <a:rPr lang="en-US" b="1"/>
              <a:t>no more than 1</a:t>
            </a:r>
            <a:r>
              <a:rPr lang="en-US"/>
              <a:t> </a:t>
            </a:r>
            <a:r>
              <a:rPr lang="en-US" err="1"/>
              <a:t>behaviour</a:t>
            </a:r>
            <a:r>
              <a:rPr lang="en-US"/>
              <a:t> point each term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3F70A0-61C0-4D7B-A178-19FE8CFA0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337" y="1307328"/>
            <a:ext cx="848322" cy="144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44717E-71C7-485B-B6A5-7D90BBA32106}"/>
              </a:ext>
            </a:extLst>
          </p:cNvPr>
          <p:cNvSpPr txBox="1"/>
          <p:nvPr/>
        </p:nvSpPr>
        <p:spPr>
          <a:xfrm>
            <a:off x="3812995" y="1472147"/>
            <a:ext cx="1807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 have </a:t>
            </a:r>
            <a:r>
              <a:rPr lang="en-US" b="1"/>
              <a:t>2 behavior</a:t>
            </a:r>
          </a:p>
          <a:p>
            <a:r>
              <a:rPr lang="en-US" b="1"/>
              <a:t>points</a:t>
            </a:r>
            <a:r>
              <a:rPr lang="en-US"/>
              <a:t> in a term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F05886-5066-478C-A171-663C86974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512" y="1344972"/>
            <a:ext cx="844800" cy="144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2A3FA8-2CAF-4845-863A-B7DC26B0857D}"/>
              </a:ext>
            </a:extLst>
          </p:cNvPr>
          <p:cNvSpPr txBox="1"/>
          <p:nvPr/>
        </p:nvSpPr>
        <p:spPr>
          <a:xfrm>
            <a:off x="6889984" y="1448424"/>
            <a:ext cx="1807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 have </a:t>
            </a:r>
            <a:r>
              <a:rPr lang="en-US" b="1"/>
              <a:t>3 behavior</a:t>
            </a:r>
          </a:p>
          <a:p>
            <a:r>
              <a:rPr lang="en-US" b="1"/>
              <a:t>points </a:t>
            </a:r>
            <a:r>
              <a:rPr lang="en-US"/>
              <a:t>in a term</a:t>
            </a:r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575CD8-1AF8-46EA-AE5B-38FCDFD0A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67" y="2949071"/>
            <a:ext cx="974392" cy="97439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7D99C3-D635-4187-820E-2FFD7AD6C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2585" y="2974602"/>
            <a:ext cx="978305" cy="9743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1842A4-50EA-4A93-8788-EED6604EF4D8}"/>
              </a:ext>
            </a:extLst>
          </p:cNvPr>
          <p:cNvSpPr txBox="1"/>
          <p:nvPr/>
        </p:nvSpPr>
        <p:spPr>
          <a:xfrm>
            <a:off x="2010087" y="2949071"/>
            <a:ext cx="21998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 have between </a:t>
            </a:r>
            <a:r>
              <a:rPr lang="en-US" b="1"/>
              <a:t>4 and</a:t>
            </a:r>
          </a:p>
          <a:p>
            <a:r>
              <a:rPr lang="en-US" b="1"/>
              <a:t>10 </a:t>
            </a:r>
            <a:r>
              <a:rPr lang="en-US" b="1" err="1"/>
              <a:t>behaviour</a:t>
            </a:r>
            <a:r>
              <a:rPr lang="en-US"/>
              <a:t> points</a:t>
            </a:r>
          </a:p>
          <a:p>
            <a:r>
              <a:rPr lang="en-US"/>
              <a:t>in a term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0C1CF7-FA5F-49A2-9B40-AEF74CF7A53C}"/>
              </a:ext>
            </a:extLst>
          </p:cNvPr>
          <p:cNvSpPr txBox="1"/>
          <p:nvPr/>
        </p:nvSpPr>
        <p:spPr>
          <a:xfrm>
            <a:off x="6070551" y="2888424"/>
            <a:ext cx="21584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 have more than 10</a:t>
            </a:r>
          </a:p>
          <a:p>
            <a:r>
              <a:rPr lang="en-US" err="1"/>
              <a:t>behaviour</a:t>
            </a:r>
            <a:r>
              <a:rPr lang="en-US"/>
              <a:t> points in a</a:t>
            </a:r>
          </a:p>
          <a:p>
            <a:r>
              <a:rPr lang="en-US"/>
              <a:t>Single term</a:t>
            </a:r>
            <a:endParaRPr lang="en-GB"/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114490EA-EED0-4E6B-8AB8-BAAFA39CBD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8"/>
            <a:ext cx="1311745" cy="121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A6EDC053-D32E-42DE-BB1A-2D12CD29B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255" y="1678"/>
            <a:ext cx="1311745" cy="121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433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137C9-8258-4BF7-A7AD-68F0D37AE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Kindness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A7F804-6424-43A7-970B-31AB55A1F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0" y="1344972"/>
            <a:ext cx="870750" cy="14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C97204-975E-4621-A9D6-9E689D22AB14}"/>
              </a:ext>
            </a:extLst>
          </p:cNvPr>
          <p:cNvSpPr txBox="1"/>
          <p:nvPr/>
        </p:nvSpPr>
        <p:spPr>
          <a:xfrm>
            <a:off x="960867" y="1129185"/>
            <a:ext cx="2458221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Calibri"/>
                <a:ea typeface="Geneva"/>
                <a:cs typeface="Calibri"/>
              </a:rPr>
              <a:t>I fully embrace</a:t>
            </a:r>
            <a:endParaRPr lang="en-US" sz="1600" b="1">
              <a:latin typeface="Calibri"/>
              <a:ea typeface="Geneva"/>
              <a:cs typeface="Calibri"/>
            </a:endParaRPr>
          </a:p>
          <a:p>
            <a:r>
              <a:rPr lang="en-US" sz="1600">
                <a:latin typeface="Calibri"/>
                <a:ea typeface="Geneva"/>
                <a:cs typeface="Calibri"/>
              </a:rPr>
              <a:t>myself into the</a:t>
            </a:r>
          </a:p>
          <a:p>
            <a:r>
              <a:rPr lang="en-US" sz="1600">
                <a:latin typeface="Calibri"/>
                <a:ea typeface="Geneva"/>
                <a:cs typeface="Calibri"/>
              </a:rPr>
              <a:t>Extend </a:t>
            </a:r>
            <a:r>
              <a:rPr lang="en-US" sz="1600" err="1">
                <a:latin typeface="Calibri"/>
                <a:ea typeface="Geneva"/>
                <a:cs typeface="Calibri"/>
              </a:rPr>
              <a:t>Programme</a:t>
            </a:r>
            <a:r>
              <a:rPr lang="en-US" sz="1600">
                <a:latin typeface="Calibri"/>
                <a:ea typeface="Geneva"/>
                <a:cs typeface="Calibri"/>
              </a:rPr>
              <a:t>, take part in charity events, am a student leader and support the wider community</a:t>
            </a:r>
            <a:r>
              <a:rPr lang="en-US" sz="1600" b="1">
                <a:latin typeface="Calibri"/>
                <a:ea typeface="Geneva"/>
                <a:cs typeface="Calibri"/>
              </a:rPr>
              <a:t> </a:t>
            </a:r>
          </a:p>
          <a:p>
            <a:endParaRPr lang="en-US" sz="1600"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3F70A0-61C0-4D7B-A178-19FE8CFA0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489" y="1307328"/>
            <a:ext cx="848322" cy="144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44717E-71C7-485B-B6A5-7D90BBA32106}"/>
              </a:ext>
            </a:extLst>
          </p:cNvPr>
          <p:cNvSpPr txBox="1"/>
          <p:nvPr/>
        </p:nvSpPr>
        <p:spPr>
          <a:xfrm>
            <a:off x="3981003" y="1259693"/>
            <a:ext cx="2000141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Calibri"/>
                <a:ea typeface="Geneva"/>
                <a:cs typeface="Calibri"/>
              </a:rPr>
              <a:t>I embrace the Extend </a:t>
            </a:r>
            <a:r>
              <a:rPr lang="en-US" err="1">
                <a:latin typeface="Calibri"/>
                <a:ea typeface="Geneva"/>
                <a:cs typeface="Calibri"/>
              </a:rPr>
              <a:t>programme</a:t>
            </a:r>
            <a:r>
              <a:rPr lang="en-US">
                <a:latin typeface="Calibri"/>
                <a:ea typeface="Geneva"/>
                <a:cs typeface="Calibri"/>
              </a:rPr>
              <a:t> and take part in charity events or support as a student leader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F05886-5066-478C-A171-663C86974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07" y="1317771"/>
            <a:ext cx="844800" cy="144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2A3FA8-2CAF-4845-863A-B7DC26B0857D}"/>
              </a:ext>
            </a:extLst>
          </p:cNvPr>
          <p:cNvSpPr txBox="1"/>
          <p:nvPr/>
        </p:nvSpPr>
        <p:spPr>
          <a:xfrm>
            <a:off x="6635018" y="1313996"/>
            <a:ext cx="1982594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latin typeface="Calibri"/>
                <a:ea typeface="Geneva"/>
                <a:cs typeface="Calibri"/>
              </a:rPr>
              <a:t>I take part in the </a:t>
            </a:r>
            <a:endParaRPr lang="en-US">
              <a:cs typeface="Calibri" panose="020F0502020204030204" pitchFamily="34" charset="0"/>
            </a:endParaRPr>
          </a:p>
          <a:p>
            <a:r>
              <a:rPr lang="en-US">
                <a:latin typeface="Calibri"/>
                <a:ea typeface="Geneva"/>
                <a:cs typeface="Calibri"/>
              </a:rPr>
              <a:t>Extend </a:t>
            </a:r>
            <a:r>
              <a:rPr lang="en-US" err="1">
                <a:latin typeface="Calibri"/>
                <a:ea typeface="Geneva"/>
                <a:cs typeface="Calibri"/>
              </a:rPr>
              <a:t>programme</a:t>
            </a:r>
            <a:endParaRPr lang="en-US" err="1"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575CD8-1AF8-46EA-AE5B-38FCDFD0A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67" y="2949071"/>
            <a:ext cx="974392" cy="97439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1842A4-50EA-4A93-8788-EED6604EF4D8}"/>
              </a:ext>
            </a:extLst>
          </p:cNvPr>
          <p:cNvSpPr txBox="1"/>
          <p:nvPr/>
        </p:nvSpPr>
        <p:spPr>
          <a:xfrm>
            <a:off x="2010087" y="2949071"/>
            <a:ext cx="2399375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latin typeface="Calibri"/>
                <a:ea typeface="Geneva"/>
                <a:cs typeface="Calibri"/>
              </a:rPr>
              <a:t>I do not take part in the</a:t>
            </a:r>
            <a:endParaRPr lang="en-US">
              <a:cs typeface="Calibri" panose="020F0502020204030204" pitchFamily="34" charset="0"/>
            </a:endParaRPr>
          </a:p>
          <a:p>
            <a:r>
              <a:rPr lang="en-US">
                <a:latin typeface="Calibri"/>
                <a:ea typeface="Geneva"/>
                <a:cs typeface="Calibri"/>
              </a:rPr>
              <a:t> wider life of the school</a:t>
            </a:r>
            <a:endParaRPr lang="en-US">
              <a:cs typeface="Calibri"/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428DC118-3F74-41DD-A6C1-951895B58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2" y="66364"/>
            <a:ext cx="1113645" cy="103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2067EB8D-0CCE-44DF-9E69-84152101C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22" y="28513"/>
            <a:ext cx="1113645" cy="103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49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967E80-691C-47EE-900C-572B6FB3B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6" y="2006239"/>
            <a:ext cx="761286" cy="1258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8673C5-1B5D-437C-9EC5-3EFDB0315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663" y="2006239"/>
            <a:ext cx="789008" cy="1339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2CF767-3F55-4F7A-8402-BFF825C09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962" y="2051289"/>
            <a:ext cx="801710" cy="13665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6BF277-656F-444B-B32D-286422929214}"/>
              </a:ext>
            </a:extLst>
          </p:cNvPr>
          <p:cNvSpPr txBox="1"/>
          <p:nvPr/>
        </p:nvSpPr>
        <p:spPr>
          <a:xfrm>
            <a:off x="394374" y="1417292"/>
            <a:ext cx="1527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Platinum</a:t>
            </a:r>
            <a:endParaRPr lang="en-GB" sz="28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FBC04F-7B79-480C-B376-F8BA58658C45}"/>
              </a:ext>
            </a:extLst>
          </p:cNvPr>
          <p:cNvSpPr txBox="1"/>
          <p:nvPr/>
        </p:nvSpPr>
        <p:spPr>
          <a:xfrm>
            <a:off x="3600700" y="1386496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Blue</a:t>
            </a:r>
            <a:endParaRPr lang="en-GB" sz="28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4BB720-6C59-4F02-B789-024F921DB36A}"/>
              </a:ext>
            </a:extLst>
          </p:cNvPr>
          <p:cNvSpPr txBox="1"/>
          <p:nvPr/>
        </p:nvSpPr>
        <p:spPr>
          <a:xfrm>
            <a:off x="6168209" y="1428921"/>
            <a:ext cx="1092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Green</a:t>
            </a:r>
            <a:endParaRPr lang="en-GB" sz="2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B0163E-A49E-4B36-93EE-8FB58489A4F1}"/>
              </a:ext>
            </a:extLst>
          </p:cNvPr>
          <p:cNvSpPr txBox="1"/>
          <p:nvPr/>
        </p:nvSpPr>
        <p:spPr>
          <a:xfrm>
            <a:off x="740099" y="1940512"/>
            <a:ext cx="24375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 fully</a:t>
            </a:r>
          </a:p>
          <a:p>
            <a:r>
              <a:rPr lang="en-US"/>
              <a:t>embrace the culture</a:t>
            </a:r>
          </a:p>
          <a:p>
            <a:r>
              <a:rPr lang="en-US"/>
              <a:t>of our school which</a:t>
            </a:r>
          </a:p>
          <a:p>
            <a:r>
              <a:rPr lang="en-US"/>
              <a:t>allows me to perform</a:t>
            </a:r>
          </a:p>
          <a:p>
            <a:r>
              <a:rPr lang="en-US"/>
              <a:t>well above expectations</a:t>
            </a:r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D97B4B-2CCE-4238-B70F-9AAE0B0AA8CA}"/>
              </a:ext>
            </a:extLst>
          </p:cNvPr>
          <p:cNvSpPr txBox="1"/>
          <p:nvPr/>
        </p:nvSpPr>
        <p:spPr>
          <a:xfrm>
            <a:off x="3879282" y="1803272"/>
            <a:ext cx="21935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 work very well</a:t>
            </a:r>
          </a:p>
          <a:p>
            <a:r>
              <a:rPr lang="en-US"/>
              <a:t>and show high levels</a:t>
            </a:r>
          </a:p>
          <a:p>
            <a:r>
              <a:rPr lang="en-US"/>
              <a:t>of Resilience and</a:t>
            </a:r>
          </a:p>
          <a:p>
            <a:r>
              <a:rPr lang="en-US"/>
              <a:t>Respect as a result</a:t>
            </a:r>
          </a:p>
          <a:p>
            <a:r>
              <a:rPr lang="en-US"/>
              <a:t>I am outperforming</a:t>
            </a:r>
          </a:p>
          <a:p>
            <a:r>
              <a:rPr lang="en-US"/>
              <a:t>expectations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8379C3-C799-496D-82EA-BDD1E348EDF7}"/>
              </a:ext>
            </a:extLst>
          </p:cNvPr>
          <p:cNvSpPr txBox="1"/>
          <p:nvPr/>
        </p:nvSpPr>
        <p:spPr>
          <a:xfrm>
            <a:off x="6844357" y="1803272"/>
            <a:ext cx="21263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 am doing</a:t>
            </a:r>
          </a:p>
          <a:p>
            <a:r>
              <a:rPr lang="en-US"/>
              <a:t>all that is expected</a:t>
            </a:r>
          </a:p>
          <a:p>
            <a:r>
              <a:rPr lang="en-US"/>
              <a:t>of me as a student</a:t>
            </a:r>
          </a:p>
          <a:p>
            <a:r>
              <a:rPr lang="en-US"/>
              <a:t>and as a result I</a:t>
            </a:r>
          </a:p>
          <a:p>
            <a:r>
              <a:rPr lang="en-US"/>
              <a:t>am making expected</a:t>
            </a:r>
          </a:p>
          <a:p>
            <a:r>
              <a:rPr lang="en-US"/>
              <a:t>progress in lessons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8F8210-ED2F-4A36-856C-C48C4FE01890}"/>
              </a:ext>
            </a:extLst>
          </p:cNvPr>
          <p:cNvSpPr txBox="1"/>
          <p:nvPr/>
        </p:nvSpPr>
        <p:spPr>
          <a:xfrm>
            <a:off x="731779" y="3440616"/>
            <a:ext cx="243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Year Group Recognition</a:t>
            </a:r>
            <a:endParaRPr lang="en-GB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15A51D-8692-4247-95EF-57FA4D91187B}"/>
              </a:ext>
            </a:extLst>
          </p:cNvPr>
          <p:cNvSpPr txBox="1"/>
          <p:nvPr/>
        </p:nvSpPr>
        <p:spPr>
          <a:xfrm>
            <a:off x="3904376" y="3454707"/>
            <a:ext cx="187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Tutor Recognition</a:t>
            </a:r>
            <a:endParaRPr lang="en-GB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9EEBEE-69CA-4D5F-8DEB-AB3FC6A7DEFD}"/>
              </a:ext>
            </a:extLst>
          </p:cNvPr>
          <p:cNvSpPr txBox="1"/>
          <p:nvPr/>
        </p:nvSpPr>
        <p:spPr>
          <a:xfrm>
            <a:off x="6936273" y="3442811"/>
            <a:ext cx="1983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Always Considered</a:t>
            </a:r>
          </a:p>
          <a:p>
            <a:pPr algn="ctr"/>
            <a:r>
              <a:rPr lang="en-US" b="1"/>
              <a:t>For Rewards</a:t>
            </a:r>
            <a:endParaRPr lang="en-GB" b="1"/>
          </a:p>
        </p:txBody>
      </p:sp>
      <p:pic>
        <p:nvPicPr>
          <p:cNvPr id="24" name="Picture 10" descr="A yellow circle with white text&#10;&#10;Description automatically generated">
            <a:extLst>
              <a:ext uri="{FF2B5EF4-FFF2-40B4-BE49-F238E27FC236}">
                <a16:creationId xmlns:a16="http://schemas.microsoft.com/office/drawing/2014/main" id="{FA57EFAF-E179-E066-C1E0-BA0B29F6C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554" y="32749"/>
            <a:ext cx="1239712" cy="116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A blue circle with white text&#10;&#10;Description automatically generated">
            <a:extLst>
              <a:ext uri="{FF2B5EF4-FFF2-40B4-BE49-F238E27FC236}">
                <a16:creationId xmlns:a16="http://schemas.microsoft.com/office/drawing/2014/main" id="{5FBB8247-C522-4911-A150-C4FC3AC29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133" y="-5827"/>
            <a:ext cx="1242180" cy="116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A purple circle with white text&#10;&#10;Description automatically generated">
            <a:extLst>
              <a:ext uri="{FF2B5EF4-FFF2-40B4-BE49-F238E27FC236}">
                <a16:creationId xmlns:a16="http://schemas.microsoft.com/office/drawing/2014/main" id="{CE53284E-3C3B-EF9A-BD68-7378891A2D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64" y="19408"/>
            <a:ext cx="1360134" cy="116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CB0DDDC9-FB43-9CE2-35B1-3BDBFEE0D6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756" y="25214"/>
            <a:ext cx="1350967" cy="117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A red circle with white text&#10;&#10;Description automatically generated">
            <a:extLst>
              <a:ext uri="{FF2B5EF4-FFF2-40B4-BE49-F238E27FC236}">
                <a16:creationId xmlns:a16="http://schemas.microsoft.com/office/drawing/2014/main" id="{E3C47405-5271-1C28-C71A-188CCDD85C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382" y="1678"/>
            <a:ext cx="1261320" cy="115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7" descr="Ambition.png">
            <a:extLst>
              <a:ext uri="{FF2B5EF4-FFF2-40B4-BE49-F238E27FC236}">
                <a16:creationId xmlns:a16="http://schemas.microsoft.com/office/drawing/2014/main" id="{D0565B10-E8EC-E239-87BE-2B5CFA1F66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801" y="16809"/>
            <a:ext cx="1246357" cy="116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72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8" grpId="0"/>
      <p:bldP spid="6" grpId="0"/>
      <p:bldP spid="21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rcular diagram of the shape of a circle&#10;&#10;Description automatically generated">
            <a:extLst>
              <a:ext uri="{FF2B5EF4-FFF2-40B4-BE49-F238E27FC236}">
                <a16:creationId xmlns:a16="http://schemas.microsoft.com/office/drawing/2014/main" id="{899D0EA7-8487-5757-0D79-A3DD14ABB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017" y="435635"/>
            <a:ext cx="4056571" cy="4067354"/>
          </a:xfrm>
          <a:prstGeom prst="rect">
            <a:avLst/>
          </a:prstGeom>
        </p:spPr>
      </p:pic>
      <p:grpSp>
        <p:nvGrpSpPr>
          <p:cNvPr id="10" name="Group 3">
            <a:extLst>
              <a:ext uri="{FF2B5EF4-FFF2-40B4-BE49-F238E27FC236}">
                <a16:creationId xmlns:a16="http://schemas.microsoft.com/office/drawing/2014/main" id="{D14E0762-16C7-6FD7-B865-F44FD7400048}"/>
              </a:ext>
            </a:extLst>
          </p:cNvPr>
          <p:cNvGrpSpPr>
            <a:grpSpLocks/>
          </p:cNvGrpSpPr>
          <p:nvPr/>
        </p:nvGrpSpPr>
        <p:grpSpPr bwMode="auto">
          <a:xfrm>
            <a:off x="6906407" y="373710"/>
            <a:ext cx="1848184" cy="1822907"/>
            <a:chOff x="4342474" y="654448"/>
            <a:chExt cx="3548265" cy="3874905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13429815-628C-363C-1E0B-2A47A6732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533" y="3300628"/>
              <a:ext cx="1227137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63D2266C-2D68-3EBF-1AA1-ED268D4EF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2014" y="2702323"/>
              <a:ext cx="1228725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" descr="Ambition.png">
              <a:extLst>
                <a:ext uri="{FF2B5EF4-FFF2-40B4-BE49-F238E27FC236}">
                  <a16:creationId xmlns:a16="http://schemas.microsoft.com/office/drawing/2014/main" id="{C2F9A4F1-68CA-8FC1-F75E-2BE6A250B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2014" y="1351896"/>
              <a:ext cx="1228725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61E0BB54-C9E7-8AAC-D4FD-E531CD543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634" y="2702323"/>
              <a:ext cx="1228405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DF866DD1-7FC2-CB51-29F4-BCC3C9F72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642" y="654448"/>
              <a:ext cx="1228725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D9CA8142-78AA-3C34-77C7-B0F77CE6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474" y="1351896"/>
              <a:ext cx="1228725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30E2272-0F8B-4AFE-98BF-7766AE38F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7218">
            <a:off x="7300923" y="2216962"/>
            <a:ext cx="833512" cy="1420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7C64BA-BE28-424C-A3B8-3A08A2CD46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" b="-16575"/>
          <a:stretch/>
        </p:blipFill>
        <p:spPr>
          <a:xfrm>
            <a:off x="6644065" y="2588778"/>
            <a:ext cx="887544" cy="1703126"/>
          </a:xfrm>
          <a:prstGeom prst="flowChartDocumen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D9136B-2C0E-41F4-9189-699808C5F6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9882" y="3492661"/>
            <a:ext cx="620407" cy="1025974"/>
          </a:xfrm>
          <a:prstGeom prst="rect">
            <a:avLst/>
          </a:prstGeom>
        </p:spPr>
      </p:pic>
      <p:pic>
        <p:nvPicPr>
          <p:cNvPr id="15" name="Picture 14" descr="CirencesterKingshillSchool_ActiveMinds_r2_1.png">
            <a:extLst>
              <a:ext uri="{FF2B5EF4-FFF2-40B4-BE49-F238E27FC236}">
                <a16:creationId xmlns:a16="http://schemas.microsoft.com/office/drawing/2014/main" id="{08744A9E-CE2F-EFC4-220C-9A4E3236C4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25" y="164541"/>
            <a:ext cx="2906334" cy="12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rcular diagram of the shape of a circle&#10;&#10;Description automatically generated">
            <a:extLst>
              <a:ext uri="{FF2B5EF4-FFF2-40B4-BE49-F238E27FC236}">
                <a16:creationId xmlns:a16="http://schemas.microsoft.com/office/drawing/2014/main" id="{899D0EA7-8487-5757-0D79-A3DD14ABB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017" y="435635"/>
            <a:ext cx="4056571" cy="4067354"/>
          </a:xfrm>
          <a:prstGeom prst="rect">
            <a:avLst/>
          </a:prstGeom>
        </p:spPr>
      </p:pic>
      <p:grpSp>
        <p:nvGrpSpPr>
          <p:cNvPr id="10" name="Group 3">
            <a:extLst>
              <a:ext uri="{FF2B5EF4-FFF2-40B4-BE49-F238E27FC236}">
                <a16:creationId xmlns:a16="http://schemas.microsoft.com/office/drawing/2014/main" id="{D14E0762-16C7-6FD7-B865-F44FD7400048}"/>
              </a:ext>
            </a:extLst>
          </p:cNvPr>
          <p:cNvGrpSpPr>
            <a:grpSpLocks/>
          </p:cNvGrpSpPr>
          <p:nvPr/>
        </p:nvGrpSpPr>
        <p:grpSpPr bwMode="auto">
          <a:xfrm>
            <a:off x="6906407" y="373710"/>
            <a:ext cx="1848184" cy="1822907"/>
            <a:chOff x="4342474" y="654448"/>
            <a:chExt cx="3548265" cy="3874905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13429815-628C-363C-1E0B-2A47A6732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533" y="3300628"/>
              <a:ext cx="1227137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63D2266C-2D68-3EBF-1AA1-ED268D4EF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2014" y="2702323"/>
              <a:ext cx="1228725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" descr="Ambition.png">
              <a:extLst>
                <a:ext uri="{FF2B5EF4-FFF2-40B4-BE49-F238E27FC236}">
                  <a16:creationId xmlns:a16="http://schemas.microsoft.com/office/drawing/2014/main" id="{C2F9A4F1-68CA-8FC1-F75E-2BE6A250B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2014" y="1351896"/>
              <a:ext cx="1228725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61E0BB54-C9E7-8AAC-D4FD-E531CD543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634" y="2702323"/>
              <a:ext cx="1228405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DF866DD1-7FC2-CB51-29F4-BCC3C9F72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642" y="654448"/>
              <a:ext cx="1228725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D9CA8142-78AA-3C34-77C7-B0F77CE6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474" y="1351896"/>
              <a:ext cx="1228725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30E2272-0F8B-4AFE-98BF-7766AE38F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7218">
            <a:off x="7300923" y="2216962"/>
            <a:ext cx="833512" cy="1420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7C64BA-BE28-424C-A3B8-3A08A2CD46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" b="-16575"/>
          <a:stretch/>
        </p:blipFill>
        <p:spPr>
          <a:xfrm>
            <a:off x="6644065" y="2588778"/>
            <a:ext cx="887544" cy="1703126"/>
          </a:xfrm>
          <a:prstGeom prst="flowChartDocumen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D9136B-2C0E-41F4-9189-699808C5F6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9882" y="3492661"/>
            <a:ext cx="620407" cy="1025974"/>
          </a:xfrm>
          <a:prstGeom prst="rect">
            <a:avLst/>
          </a:prstGeom>
        </p:spPr>
      </p:pic>
      <p:pic>
        <p:nvPicPr>
          <p:cNvPr id="15" name="Picture 14" descr="CirencesterKingshillSchool_ActiveMinds_r2_1.png">
            <a:extLst>
              <a:ext uri="{FF2B5EF4-FFF2-40B4-BE49-F238E27FC236}">
                <a16:creationId xmlns:a16="http://schemas.microsoft.com/office/drawing/2014/main" id="{08744A9E-CE2F-EFC4-220C-9A4E3236C4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25" y="164541"/>
            <a:ext cx="2906334" cy="12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9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22664-DE80-614C-9EA4-5E6E9C69B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27" y="996511"/>
            <a:ext cx="8229600" cy="857250"/>
          </a:xfrm>
        </p:spPr>
        <p:txBody>
          <a:bodyPr/>
          <a:lstStyle/>
          <a:p>
            <a:r>
              <a:rPr lang="en-US">
                <a:ea typeface="Geneva"/>
              </a:rPr>
              <a:t>The Legacy of Cohort 2024</a:t>
            </a:r>
            <a:br>
              <a:rPr lang="en-US" sz="1600"/>
            </a:br>
            <a:endParaRPr lang="en-US">
              <a:cs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0587F9-A50F-7386-4328-5795242D6162}"/>
              </a:ext>
            </a:extLst>
          </p:cNvPr>
          <p:cNvSpPr txBox="1">
            <a:spLocks/>
          </p:cNvSpPr>
          <p:nvPr/>
        </p:nvSpPr>
        <p:spPr bwMode="auto">
          <a:xfrm>
            <a:off x="304746" y="1913292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11C49"/>
                </a:solidFill>
                <a:latin typeface="+mj-lt"/>
                <a:ea typeface="Geneva" pitchFamily="126" charset="-128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9pPr>
          </a:lstStyle>
          <a:p>
            <a:r>
              <a:rPr lang="en-US">
                <a:ea typeface="Geneva"/>
              </a:rPr>
              <a:t>+0.2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33237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6;g27684422899_1_9">
            <a:extLst>
              <a:ext uri="{FF2B5EF4-FFF2-40B4-BE49-F238E27FC236}">
                <a16:creationId xmlns:a16="http://schemas.microsoft.com/office/drawing/2014/main" id="{A10EA2E9-B4B5-AF9F-327A-C2FB79B7B8FF}"/>
              </a:ext>
            </a:extLst>
          </p:cNvPr>
          <p:cNvSpPr txBox="1"/>
          <p:nvPr/>
        </p:nvSpPr>
        <p:spPr>
          <a:xfrm>
            <a:off x="468645" y="94292"/>
            <a:ext cx="8320867" cy="60821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/>
          <a:lstStyle/>
          <a:p>
            <a:pPr marL="95250" algn="ctr">
              <a:defRPr/>
            </a:pPr>
            <a:r>
              <a:rPr lang="en-US" sz="4400" b="1">
                <a:solidFill>
                  <a:srgbClr val="1F497D"/>
                </a:solidFill>
                <a:latin typeface="Montserrat"/>
                <a:ea typeface="Geneva"/>
              </a:rPr>
              <a:t>Session Outcomes</a:t>
            </a:r>
          </a:p>
          <a:p>
            <a:pPr marL="95250" algn="ctr">
              <a:defRPr/>
            </a:pPr>
            <a:endParaRPr lang="en-US" sz="4400" b="1">
              <a:solidFill>
                <a:srgbClr val="1F497D"/>
              </a:solidFill>
              <a:latin typeface="Montserrat"/>
              <a:ea typeface="Montserrat"/>
            </a:endParaRPr>
          </a:p>
          <a:p>
            <a:pPr>
              <a:defRPr/>
            </a:pPr>
            <a:endParaRPr lang="en-GB" sz="1700">
              <a:solidFill>
                <a:srgbClr val="1F497D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8E007-72D5-8E0C-6005-9539664650E7}"/>
              </a:ext>
            </a:extLst>
          </p:cNvPr>
          <p:cNvSpPr txBox="1"/>
          <p:nvPr/>
        </p:nvSpPr>
        <p:spPr>
          <a:xfrm>
            <a:off x="383079" y="1063015"/>
            <a:ext cx="8018247" cy="210262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>
                <a:solidFill>
                  <a:schemeClr val="bg2"/>
                </a:solidFill>
                <a:latin typeface="Montserrat"/>
              </a:rPr>
              <a:t>You will leave us this evening knowing:</a:t>
            </a:r>
          </a:p>
          <a:p>
            <a:endParaRPr lang="en-US" b="1">
              <a:solidFill>
                <a:schemeClr val="bg2"/>
              </a:solidFill>
              <a:latin typeface="Montserrat"/>
            </a:endParaRPr>
          </a:p>
          <a:p>
            <a:pPr marL="914400" lvl="1" indent="-457200">
              <a:lnSpc>
                <a:spcPct val="150000"/>
              </a:lnSpc>
              <a:buFont typeface="Courier New"/>
              <a:buChar char="o"/>
            </a:pPr>
            <a:r>
              <a:rPr lang="en-US" b="1">
                <a:solidFill>
                  <a:schemeClr val="bg2"/>
                </a:solidFill>
                <a:latin typeface="Montserrat"/>
              </a:rPr>
              <a:t>How Key Stage 4 is different to Key Stage 3</a:t>
            </a:r>
          </a:p>
          <a:p>
            <a:pPr marL="914400" lvl="1" indent="-457200">
              <a:lnSpc>
                <a:spcPct val="150000"/>
              </a:lnSpc>
              <a:buFont typeface="Courier New"/>
              <a:buChar char="o"/>
            </a:pPr>
            <a:r>
              <a:rPr lang="en-US" b="1">
                <a:solidFill>
                  <a:schemeClr val="bg2"/>
                </a:solidFill>
                <a:latin typeface="Montserrat"/>
              </a:rPr>
              <a:t>Understanding our approach to supporting academic progress</a:t>
            </a:r>
          </a:p>
          <a:p>
            <a:pPr marL="914400" lvl="1" indent="-457200">
              <a:lnSpc>
                <a:spcPct val="150000"/>
              </a:lnSpc>
              <a:buFont typeface="Courier New"/>
              <a:buChar char="o"/>
            </a:pPr>
            <a:r>
              <a:rPr lang="en-US" b="1">
                <a:solidFill>
                  <a:schemeClr val="bg2"/>
                </a:solidFill>
                <a:latin typeface="Montserrat"/>
              </a:rPr>
              <a:t>Understanding the importance of character development</a:t>
            </a:r>
          </a:p>
          <a:p>
            <a:pPr marL="914400" lvl="1" indent="-457200">
              <a:lnSpc>
                <a:spcPct val="150000"/>
              </a:lnSpc>
              <a:buFont typeface="Courier New"/>
              <a:buChar char="o"/>
            </a:pPr>
            <a:r>
              <a:rPr lang="en-US" b="1">
                <a:solidFill>
                  <a:schemeClr val="bg2"/>
                </a:solidFill>
                <a:latin typeface="Montserrat"/>
              </a:rPr>
              <a:t>Knowing how you can support your own young person with effective routine and through the use of </a:t>
            </a:r>
            <a:r>
              <a:rPr lang="en-US" b="1" err="1">
                <a:solidFill>
                  <a:schemeClr val="bg2"/>
                </a:solidFill>
                <a:latin typeface="Montserrat"/>
              </a:rPr>
              <a:t>Edulink</a:t>
            </a:r>
            <a:endParaRPr lang="en-US" b="1">
              <a:solidFill>
                <a:schemeClr val="bg2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8398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C3FEC-E10F-A059-8C93-4C4DF0FF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6778"/>
            <a:ext cx="8229600" cy="857250"/>
          </a:xfrm>
        </p:spPr>
        <p:txBody>
          <a:bodyPr/>
          <a:lstStyle/>
          <a:p>
            <a:r>
              <a:rPr lang="en-US">
                <a:ea typeface="Geneva"/>
                <a:cs typeface="Calibri"/>
              </a:rPr>
              <a:t>How is KS4 Different?</a:t>
            </a:r>
            <a:br>
              <a:rPr lang="en-US">
                <a:ea typeface="Geneva"/>
                <a:cs typeface="Calibri"/>
              </a:rPr>
            </a:br>
            <a:r>
              <a:rPr lang="en-US" sz="4000">
                <a:ea typeface="Geneva"/>
                <a:cs typeface="Calibri"/>
              </a:rPr>
              <a:t>Y10 Curriculum Information</a:t>
            </a:r>
            <a:endParaRPr lang="en-US" sz="4000"/>
          </a:p>
        </p:txBody>
      </p:sp>
      <p:pic>
        <p:nvPicPr>
          <p:cNvPr id="4" name="Content Placeholder 3" descr="A group of people walking on a track&#10;&#10;Description automatically generated">
            <a:extLst>
              <a:ext uri="{FF2B5EF4-FFF2-40B4-BE49-F238E27FC236}">
                <a16:creationId xmlns:a16="http://schemas.microsoft.com/office/drawing/2014/main" id="{40F23EB9-1F8A-C615-3E8E-D38B7263D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922" y="1571729"/>
            <a:ext cx="5044576" cy="33940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525016-6412-4495-37B6-F07F7FE7629D}"/>
              </a:ext>
            </a:extLst>
          </p:cNvPr>
          <p:cNvSpPr txBox="1"/>
          <p:nvPr/>
        </p:nvSpPr>
        <p:spPr>
          <a:xfrm>
            <a:off x="4399139" y="2008077"/>
            <a:ext cx="900529" cy="3829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684C2-4937-43B4-7854-963ED5134B33}"/>
              </a:ext>
            </a:extLst>
          </p:cNvPr>
          <p:cNvSpPr txBox="1"/>
          <p:nvPr/>
        </p:nvSpPr>
        <p:spPr>
          <a:xfrm>
            <a:off x="5962127" y="1676848"/>
            <a:ext cx="18942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Geneva"/>
                <a:cs typeface="Calibri"/>
              </a:rPr>
              <a:t>Curriculum tab on school website</a:t>
            </a:r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AFE8980-DC07-6F88-643F-CE29F92AC54F}"/>
              </a:ext>
            </a:extLst>
          </p:cNvPr>
          <p:cNvCxnSpPr/>
          <p:nvPr/>
        </p:nvCxnSpPr>
        <p:spPr>
          <a:xfrm flipH="1">
            <a:off x="5407818" y="2028825"/>
            <a:ext cx="535782" cy="714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198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5BE5F3-E4AC-0E87-F12A-FA52C69F5EAD}"/>
              </a:ext>
            </a:extLst>
          </p:cNvPr>
          <p:cNvSpPr txBox="1"/>
          <p:nvPr/>
        </p:nvSpPr>
        <p:spPr>
          <a:xfrm>
            <a:off x="625154" y="567165"/>
            <a:ext cx="7888363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200" b="1">
                <a:latin typeface="Calibri"/>
                <a:ea typeface="Geneva"/>
                <a:cs typeface="Calibri"/>
              </a:rPr>
              <a:t>What topics will my child study?</a:t>
            </a:r>
            <a:endParaRPr lang="en-US" sz="2200" b="1"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200" b="1">
                <a:latin typeface="Aptos"/>
                <a:ea typeface="Geneva"/>
                <a:cs typeface="Calibri"/>
              </a:rPr>
              <a:t>What knowledge will they have and what will they be able to do by the end of the year?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200" b="1">
                <a:latin typeface="Aptos"/>
                <a:ea typeface="Geneva"/>
                <a:cs typeface="Calibri"/>
              </a:rPr>
              <a:t>What homework will they get?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200" b="1">
                <a:latin typeface="Aptos"/>
                <a:ea typeface="Geneva"/>
                <a:cs typeface="Calibri"/>
              </a:rPr>
              <a:t>How will they be assessed?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200" b="1">
                <a:latin typeface="Aptos"/>
                <a:ea typeface="Geneva"/>
                <a:cs typeface="Calibri"/>
              </a:rPr>
              <a:t>As a parent, how can I help my child in this subject?</a:t>
            </a:r>
            <a:endParaRPr lang="en-US" sz="2200">
              <a:latin typeface="Aptos"/>
              <a:ea typeface="Geneva"/>
              <a:cs typeface="Calibri"/>
            </a:endParaRPr>
          </a:p>
          <a:p>
            <a:endParaRPr lang="en-US" sz="1200" b="1">
              <a:latin typeface="Aptos"/>
              <a:ea typeface="Genev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177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44B203-6D58-F70C-7D0A-8B25ADB1F41A}"/>
              </a:ext>
            </a:extLst>
          </p:cNvPr>
          <p:cNvSpPr txBox="1"/>
          <p:nvPr/>
        </p:nvSpPr>
        <p:spPr>
          <a:xfrm>
            <a:off x="576740" y="2541"/>
            <a:ext cx="831045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>
                <a:solidFill>
                  <a:srgbClr val="FFFFFF"/>
                </a:solidFill>
                <a:latin typeface="Calibri"/>
                <a:ea typeface="Geneva"/>
                <a:cs typeface="Calibri"/>
              </a:rPr>
              <a:t>ACTIVE MINDS – Supporting Academic Progress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CD930-78E3-8438-1358-2F992D011556}"/>
              </a:ext>
            </a:extLst>
          </p:cNvPr>
          <p:cNvSpPr txBox="1"/>
          <p:nvPr/>
        </p:nvSpPr>
        <p:spPr>
          <a:xfrm>
            <a:off x="357187" y="4117397"/>
            <a:ext cx="2117147" cy="818284"/>
          </a:xfrm>
          <a:prstGeom prst="rect">
            <a:avLst/>
          </a:prstGeom>
          <a:solidFill>
            <a:srgbClr val="011C4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293" name="CirencesterKingshillSchool_ActiveMinds_r2_1.png" descr="CirencesterKingshillSchool_ActiveMinds_r2_1.png"/>
          <p:cNvPicPr>
            <a:picLocks noChangeAspect="1"/>
          </p:cNvPicPr>
          <p:nvPr/>
        </p:nvPicPr>
        <p:blipFill rotWithShape="1">
          <a:blip r:embed="rId2"/>
          <a:srcRect l="3410" t="20179" r="3410" b="9286"/>
          <a:stretch/>
        </p:blipFill>
        <p:spPr>
          <a:xfrm>
            <a:off x="353969" y="777630"/>
            <a:ext cx="8410275" cy="358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623160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EC63E1E5F4974FAD690CCEE85E2E64" ma:contentTypeVersion="14" ma:contentTypeDescription="Create a new document." ma:contentTypeScope="" ma:versionID="26643909c274ad081e9138acd6f13f20">
  <xsd:schema xmlns:xsd="http://www.w3.org/2001/XMLSchema" xmlns:xs="http://www.w3.org/2001/XMLSchema" xmlns:p="http://schemas.microsoft.com/office/2006/metadata/properties" xmlns:ns2="2d1e0c98-7905-419a-8a27-0eb4be4d254c" xmlns:ns3="c6f0243b-d933-453e-b3db-a58101c7cb7d" targetNamespace="http://schemas.microsoft.com/office/2006/metadata/properties" ma:root="true" ma:fieldsID="19af8f73fc462e2e87a0e2b5651a5214" ns2:_="" ns3:_="">
    <xsd:import namespace="2d1e0c98-7905-419a-8a27-0eb4be4d254c"/>
    <xsd:import namespace="c6f0243b-d933-453e-b3db-a58101c7cb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1e0c98-7905-419a-8a27-0eb4be4d25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6fb0798-4322-4503-9a9e-ec0273e624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0243b-d933-453e-b3db-a58101c7cb7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10e129e4-a077-469b-a013-eb905cc3890e}" ma:internalName="TaxCatchAll" ma:showField="CatchAllData" ma:web="c6f0243b-d933-453e-b3db-a58101c7cb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6f0243b-d933-453e-b3db-a58101c7cb7d">
      <UserInfo>
        <DisplayName>Jo Lindley</DisplayName>
        <AccountId>27</AccountId>
        <AccountType/>
      </UserInfo>
      <UserInfo>
        <DisplayName>Darren Stillman</DisplayName>
        <AccountId>12</AccountId>
        <AccountType/>
      </UserInfo>
      <UserInfo>
        <DisplayName>Steve Pritchard</DisplayName>
        <AccountId>17</AccountId>
        <AccountType/>
      </UserInfo>
      <UserInfo>
        <DisplayName>Trevor Lee</DisplayName>
        <AccountId>16</AccountId>
        <AccountType/>
      </UserInfo>
      <UserInfo>
        <DisplayName>Debbie Christopher</DisplayName>
        <AccountId>18</AccountId>
        <AccountType/>
      </UserInfo>
      <UserInfo>
        <DisplayName>Sarah Gardiner</DisplayName>
        <AccountId>15</AccountId>
        <AccountType/>
      </UserInfo>
    </SharedWithUsers>
    <lcf76f155ced4ddcb4097134ff3c332f xmlns="2d1e0c98-7905-419a-8a27-0eb4be4d254c">
      <Terms xmlns="http://schemas.microsoft.com/office/infopath/2007/PartnerControls"/>
    </lcf76f155ced4ddcb4097134ff3c332f>
    <TaxCatchAll xmlns="c6f0243b-d933-453e-b3db-a58101c7cb7d" xsi:nil="true"/>
  </documentManagement>
</p:properti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ECE2999C-5E8D-407B-A00E-0C48E503CA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D5E580-1741-4F78-9E38-60D395F2F5B5}">
  <ds:schemaRefs>
    <ds:schemaRef ds:uri="2d1e0c98-7905-419a-8a27-0eb4be4d254c"/>
    <ds:schemaRef ds:uri="c6f0243b-d933-453e-b3db-a58101c7cb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789B006-F0ED-4E72-A1D0-BD19ED5EEFE3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2d1e0c98-7905-419a-8a27-0eb4be4d254c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c6f0243b-d933-453e-b3db-a58101c7cb7d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7833EC03-FDAA-45D9-B520-2049D00C89FD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563</Words>
  <Application>Microsoft Office PowerPoint</Application>
  <PresentationFormat>On-screen Show (16:9)</PresentationFormat>
  <Paragraphs>139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Geneva</vt:lpstr>
      <vt:lpstr>Aptos</vt:lpstr>
      <vt:lpstr>Arial</vt:lpstr>
      <vt:lpstr>Calibri</vt:lpstr>
      <vt:lpstr>Courier New</vt:lpstr>
      <vt:lpstr>Montserrat</vt:lpstr>
      <vt:lpstr>Wingdings</vt:lpstr>
      <vt:lpstr>Office Theme</vt:lpstr>
      <vt:lpstr>1_Office Theme</vt:lpstr>
      <vt:lpstr>PowerPoint Presentation</vt:lpstr>
      <vt:lpstr>A slide coming to make us smile... </vt:lpstr>
      <vt:lpstr>PowerPoint Presentation</vt:lpstr>
      <vt:lpstr>PowerPoint Presentation</vt:lpstr>
      <vt:lpstr>The Legacy of Cohort 2024 </vt:lpstr>
      <vt:lpstr>PowerPoint Presentation</vt:lpstr>
      <vt:lpstr>How is KS4 Different? Y10 Curriculum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power of data</vt:lpstr>
      <vt:lpstr>Edulink</vt:lpstr>
      <vt:lpstr>How to log in ...</vt:lpstr>
      <vt:lpstr>PowerPoint Presentation</vt:lpstr>
      <vt:lpstr>Attendance </vt:lpstr>
      <vt:lpstr>Achievement </vt:lpstr>
      <vt:lpstr>Behaviour </vt:lpstr>
      <vt:lpstr>Homework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Performance Colours</vt:lpstr>
      <vt:lpstr>PowerPoint Presentation</vt:lpstr>
      <vt:lpstr>Responsibility</vt:lpstr>
      <vt:lpstr>Kindness</vt:lpstr>
      <vt:lpstr>PowerPoint Presentation</vt:lpstr>
      <vt:lpstr>PowerPoint Presentation</vt:lpstr>
    </vt:vector>
  </TitlesOfParts>
  <Company>RYE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RYE</dc:creator>
  <cp:lastModifiedBy>Mr J Morland</cp:lastModifiedBy>
  <cp:revision>3</cp:revision>
  <dcterms:created xsi:type="dcterms:W3CDTF">2023-08-30T11:04:00Z</dcterms:created>
  <dcterms:modified xsi:type="dcterms:W3CDTF">2024-09-11T18:31:29Z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0x010100FFEC63E1E5F4974FAD690CCEE85E2E64</vt:lpwstr>
  </property>
  <property fmtid="{D5CDD505-2E9C-101B-9397-08002B2CF9AE}" pid="3" name="display_urn:schemas-microsoft-com:office:office#SharedWithUsers">
    <vt:lpwstr>Jo Lindley;Darren Stillman;Steve Pritchard;Trevor Lee;Debbie Christopher;Sarah Gardiner</vt:lpwstr>
  </property>
  <property fmtid="{D5CDD505-2E9C-101B-9397-08002B2CF9AE}" pid="4" name="SharedWithUsers">
    <vt:lpwstr>27;#Jo Lindley;#12;#Darren Stillman;#17;#Steve Pritchard;#16;#Trevor Lee;#18;#Debbie Christopher;#15;#Sarah Gardiner</vt:lpwstr>
  </property>
  <property fmtid="{D5CDD505-2E9C-101B-9397-08002B2CF9AE}" pid="5" name="MediaServiceImageTags">
    <vt:lpwstr/>
  </property>
</Properties>
</file>