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280" r:id="rId3"/>
    <p:sldId id="272" r:id="rId4"/>
    <p:sldId id="269" r:id="rId5"/>
    <p:sldId id="279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184FD-2025-4D82-BF04-BBDB9392F01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024BE-0E89-4A3F-84E5-87F3D47E2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2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</a:t>
            </a:r>
            <a:r>
              <a:rPr lang="en-GB" baseline="0" dirty="0"/>
              <a:t> are encouraged to </a:t>
            </a:r>
            <a:r>
              <a:rPr lang="en-GB" dirty="0"/>
              <a:t>choose at least</a:t>
            </a:r>
            <a:r>
              <a:rPr lang="en-GB" baseline="0" dirty="0"/>
              <a:t> 1 EBACC subject (Highlighted Red(</a:t>
            </a:r>
            <a:endParaRPr lang="en-GB" dirty="0"/>
          </a:p>
          <a:p>
            <a:endParaRPr lang="en-GB" baseline="0" dirty="0"/>
          </a:p>
          <a:p>
            <a:r>
              <a:rPr lang="en-GB" baseline="0" dirty="0"/>
              <a:t>German/French/Spanish (Open to those who have studied in year 8/9)</a:t>
            </a:r>
          </a:p>
          <a:p>
            <a:endParaRPr lang="en-GB" baseline="0" dirty="0"/>
          </a:p>
          <a:p>
            <a:r>
              <a:rPr lang="en-GB" baseline="0" dirty="0"/>
              <a:t>Learning Support students will have been targeted previously GCA.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F8F08-98ED-4D4B-964D-82CA28FFA2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08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FCFF-B8B6-4F1E-A931-55D306FFD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88E523-9EF0-4C12-810C-C77B06E11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4AD92-1753-4353-8E41-730B03FF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E7C9F-9BA0-4A67-9BD6-1B09CD1E1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E3354-361F-407D-9C2B-A246AD698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8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CBFF-A628-42A3-9F66-392370FC3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0FA06-4995-4769-9478-4301BADF6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AC6ED-FA07-41D0-A570-E4CB1F8D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20905-0F84-48CE-9C13-50E5F9A3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DD8D1-C1C3-4982-A2AF-AC0C6779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09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C92F16-FA8A-47CC-8530-21730EE37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281A6-1FFB-4188-9F19-A68DDCE67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CDE33-A6A1-45C2-9159-520C67DF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B91B7-80C4-4077-BEA8-38988908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9A8E7-7CFE-4651-8EF7-ED4DFCDC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0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17C4-9415-4DD0-A0D2-BB9D58069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1C582-3220-4463-B28A-58AE7BB95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CE515-1D12-4C4D-860C-D9CEDB02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23516-B1F0-4004-AE5A-644C1650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01EF-5439-4E81-9A65-0F956544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6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4756-C543-4ED0-85A5-FE4BEFDD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C93E8-D84D-4D41-9DB3-9680985F6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0CB82-3E83-4C81-8D7C-B56A7DF4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FC73D-9F7F-4B09-8EEB-915ED3A4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38697-AD29-45E7-9F2E-4373E29A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20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0AB3-AA26-471A-BB4E-B46A15C3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110B3-39EA-405A-9ACE-AB7137236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FEE7-958A-4E56-86C8-0957DD080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3A208-C6D3-4200-BAE6-BC484C8E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829BC-5058-46C4-9963-D822A66A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5D697-8C72-476E-AD4C-D02E76EB2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8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425FC-520A-4BD9-8AE0-A45351738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55676-9B87-4ABF-9FC8-0A0A89CA7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27C91-4AC3-4782-B2B6-99FBB1083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B99C02-3AF8-4C66-B450-C47E769B4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1BC0E-8103-458D-B354-5E1C6B537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12F6FA-5A64-437C-A516-79AF3043E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E9CFA5-0497-4207-BF4C-30893F14A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CA369A-F3F0-4D46-BE46-D01404ABC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9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78AED-4D07-44A5-A48D-A249AD05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1394CD-21A7-4453-B0F9-EEC6FEF8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2FF7B-9157-453B-A4EB-1F0D145F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A9915-8D63-4A4F-994A-F7D341EC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2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81FD8D-5856-44BB-B412-0ABE3577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C8D9A7-BA90-4515-A1A6-16C6C6FC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9A43E-C1F8-4841-83A3-D4D39A5A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72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07A1-64B6-404D-A270-64BF7970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F26D-F12B-480A-8CC4-E2B16899E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13538-4B05-4FAB-98F8-57D069E17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C4188-F7FE-49AC-87C8-713399C6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68C84-ED1E-4A60-AD81-2BAE57FF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15F2-449D-41A7-9A92-64601038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1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6FCD-2BF1-46D4-9B43-D920C633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98142F-099F-498B-85D6-97D69BBA5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9F964F-A613-4BC5-8AD0-190945532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7A5C7-3E78-4444-8B3A-0A6E87AED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F0926-EA05-4884-8666-AFBCA5D2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F57F0-FE39-4C23-ACB4-AD27927C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34799C-2EBE-488D-B3A8-CDC87C7A6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4638D-C1CE-4FDD-8658-994A3E9A6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C942A-049E-4A52-83F5-671AC9650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27141-7D48-448B-8EB1-5D583749E466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FA989-3605-4C6A-ABE9-82C3577B9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83CF7-0B2F-4EDD-A420-4196CF628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6D0C-AB10-4C5E-A69F-3C31C66585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2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docid=xJv3s8OeU9eiYM&amp;tbnid=glsriuBT6-ijaM:&amp;ved=0CAUQjRw&amp;url=http://blogs.adobe.com/captivate/2011/08/planning-to-switch-to-elearning-here-are-your-options.html&amp;ei=4wLHUrrKC46c0wWu-YHgCQ&amp;bvm=bv.58187178,d.ZGU&amp;psig=AFQjCNHHEchZmLmhpRynnlqNMguKdbkkAA&amp;ust=138886047141169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4" y="2101554"/>
            <a:ext cx="9728835" cy="1739347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Options Curriculum Governors Update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067735" y="3945676"/>
            <a:ext cx="11506200" cy="457200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2</a:t>
            </a:r>
            <a:r>
              <a:rPr lang="en-GB" dirty="0">
                <a:latin typeface="Century Gothic" panose="020B0502020202020204" pitchFamily="34" charset="0"/>
              </a:rPr>
              <a:t>0</a:t>
            </a:r>
            <a:r>
              <a:rPr lang="en-GB" baseline="30000" dirty="0">
                <a:latin typeface="Century Gothic" panose="020B0502020202020204" pitchFamily="34" charset="0"/>
              </a:rPr>
              <a:t>th</a:t>
            </a:r>
            <a:r>
              <a:rPr lang="en-GB" dirty="0">
                <a:latin typeface="Century Gothic" panose="020B0502020202020204" pitchFamily="34" charset="0"/>
              </a:rPr>
              <a:t> June 2023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043189"/>
          </a:xfrm>
          <a:prstGeom prst="rect">
            <a:avLst/>
          </a:prstGeom>
        </p:spPr>
      </p:pic>
      <p:pic>
        <p:nvPicPr>
          <p:cNvPr id="8" name="Picture 7" descr="Image result for cirecnester kingshill school logo">
            <a:extLst>
              <a:ext uri="{FF2B5EF4-FFF2-40B4-BE49-F238E27FC236}">
                <a16:creationId xmlns:a16="http://schemas.microsoft.com/office/drawing/2014/main" id="{27B669AD-F936-44E4-AD0A-A0EDF94F06B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442" y="5479952"/>
            <a:ext cx="814070" cy="11334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80043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72725" y="1209681"/>
            <a:ext cx="9728835" cy="901943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Key messages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043189"/>
          </a:xfrm>
          <a:prstGeom prst="rect">
            <a:avLst/>
          </a:prstGeom>
        </p:spPr>
      </p:pic>
      <p:pic>
        <p:nvPicPr>
          <p:cNvPr id="8" name="Picture 7" descr="Image result for cirecnester kingshill school logo">
            <a:extLst>
              <a:ext uri="{FF2B5EF4-FFF2-40B4-BE49-F238E27FC236}">
                <a16:creationId xmlns:a16="http://schemas.microsoft.com/office/drawing/2014/main" id="{27B669AD-F936-44E4-AD0A-A0EDF94F06B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442" y="5479952"/>
            <a:ext cx="814070" cy="1133475"/>
          </a:xfrm>
          <a:prstGeom prst="rect">
            <a:avLst/>
          </a:prstGeom>
          <a:noFill/>
          <a:extLst/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F03D949C-1147-4B35-94BF-32DFE1D4F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8" y="2433689"/>
            <a:ext cx="9144000" cy="33442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New Music Technology Qualification, which has proved to be a popular choice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Computing will miss a year off the curriculum in KS4 with BTEC IT being the course which we offer to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Many subject numbers were slightly above a single class size and so we opted to run an additional class to maintain a high satisfaction rate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 Overall satisfaction rate 97%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90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6313976"/>
            <a:ext cx="9216000" cy="123913"/>
          </a:xfrm>
          <a:prstGeom prst="rect">
            <a:avLst/>
          </a:prstGeom>
        </p:spPr>
      </p:pic>
      <p:sp>
        <p:nvSpPr>
          <p:cNvPr id="4" name="AutoShape 2" descr="data:image/jpeg;base64,/9j/4AAQSkZJRgABAQAAAQABAAD/2wCEAAkGBhQSEBQUEBQVFRUUFBQXFBQVFRQVFRcVFBYWFRUVGhQYGyYeGBkjGRcUHzEgJCcpLCwsGB4xNTAqNSYrLCkBCQoKDgwOGg8PGiwkHyQqMi4zKjUsKS81MjAqNC8pKiosLzQsKSksLCwsLCosKSwqKiwpLCw0LCwsLCwsLCwsLP/AABEIAOMA3gMBIgACEQEDEQH/xAAcAAABBQEBAQAAAAAAAAAAAAAAAQIFBgcEAwj/xABLEAABAwIDBAcFBAcFBAsAAAABAAIDBBEFEiEGMUFRBxMiYXGBkTJSYqGxFEJywSMzgpKistEVJMLh8FOT0vEWFyVDVGNzo7PD4v/EABoBAQADAQEBAAAAAAAAAAAAAAACAwQFAQb/xAAvEQACAgECBQEFCQEAAAAAAAAAAQIDEQQhEhMxQVGRBSJhofAUIzJicYHB0fFC/9oADAMBAAIRAxEAPwDcUIQgBCEIAQhCAEJCVSdoulilpnFkQNQ8b8hAjB5GTW5/CCgLuhY7N021BPYp4Wjk5z3H1Bb9F7UfTdID+mp2EfA9zT6EOQGuIVVwHpJpKohucxPO5ktm3PIPvlPhcHuVqQAhRmO7RwUceeokDAb5Rvc4jg1o1P0HGyzfFumWaR2SigDb7nSAyPPeGN0Hq5Aa2vOSdrfacB4kD6rDZZcWqtXyTAHhn6pv7jLfReTdgKt2rnMv3lxPrZAbecYgG+aL/eM/qvWOujd7L2Hwc0/QrDT0dVPB8f8AEPyXLPsNWN3Brvwu/wCIBAfQd0L5yFZXUhvmnityc7L8jlKsWC9MNVGQKgNnbxNgx/k5osfMeaA2tCh9nNq4K1maB2o9qN2j2+LeXeLhTCAEIQgBCEIAQhCAEIQgBRuObQwUkeepkDAdGjUucRwa0akqSXzjtdjr62te/VwL+rgZyZmysA5X9o95PJAX+u6b2B1oKZzh70jwwn9lod9VIYJ0w08rg2djoCfvE54/NwALfEi3eq/gnR3EGAzjO4jXUho7gAd3ivbEejSBw/RF0buGpc3za4/QhAQu223s1bM6GnLhBmLWsZfNLbTM4jUtO8N3W3pmA9Hrn2dUdke4Dr5u/IeqmNjNjH08kr5w0kkNYQb9kak7tLn6BXdkVkBWIuj+lA1jv4ucfzTJ+jqlduYW97XO/MkK3ZUWQGX4t0bSMBdTvz/A+wPk7cfMBemyvSNPQv6mrD3xA2LXfrIuWUne34T5EcdLLFXtqNkmVbODZAOw+27uPNvcgKLS00+LVb5pnENvYng0b2xM5AA7+++pK0PCdm4oG2jYBzPE+J3lc+yGAOpadrH2z6l2XUXcSd9td4HkrCAgPNsICfkTkIBuRIY09CA55aQEagKo7Q7ARSAuhAjf3Dsk97R9R81dl5yNQGH4fXTUNUHNu2SJ2o4Hm082uH9V9HYdWiaGOVvsyMa8eDwHD6rBukOANq7j70bSfIuH0AVzw7pVpaWip4mCSZ7IImuyjIwODBcZ377HTQFAachZDUdN0pP6OnjA+J73H5ZV6UfTa+/6WnYR8D3NPoQUBrSFXtmtuqat7MTi2S1+qfYPsN5FiQ4eB8bKwoAQhCAEIQgGvFwe9fN+ytP/ANowNf8AddJcH3mscP6r6SWEbcUBoMXE1rRulE7TwyvJEw8iX+RCAvVZtNT08scMsgbJJbK2zj7Rs25AsATpqumPH4HTGESsMoFzGCC4Ab9OfdvVK6VcK6ymjqWb4iASPceeyb9z7fvqijHstbFVjTtMfJb4mhso9c6plY4ywzpVaONtfHF9n6rt6bm6NxWEuLRLHcENIztuHHc0i+h7l1hy+a6xhbLNl+4+4PeC6x+SvnSFWvko6WZj3AO1IDiBdzGvabA7xZyK3ZvB7PQYnGKl1z8jWcyW6zzavaOQYbFJDIWOlMd3NNnWcxzjY8Nw1C8ME2kqp8MPUOL6mN+RxOUuIvfN2tCcpGp5FSdizgzrSTcFPKw3j/TSkLGp9uMSp3BkzrONrNfE25ubC2W19VbditraqpfI2piDWtDcrwx7Lk3uDmJvpY6LyNqk8E7tDZVDjbWPgy8WQqpju3Lad+RrOscPaGbKG311Njr3J9Jt9A+AykOblIa9lszg47gLb78/FauTPCeOpy+fXxOPFui0JVA0e2VPJE6UOLWsNnZwWkGwO7jvG5dmHbQwTgmGQOy2zWuLX3aEKDjJdUTU4voySQuA43AH9WZYw/3C9od6XuuzrQo4JJp9ByRwRmRdD0qm0mxYqpmPc8ta1pBaBqdb7+HHgvei2Lp4xpE097hmPqbqyEIsgICp2Tp3izomfugH1GqpO0uwhiBkp7lo1LDqQObTx8CtUIXPUw3CAwemqXRva+Nxa5pBa5psQRqCDzX0Tsbj32yjimNsxBbIBuzsOV2nAHfbvWE7V4cIap7W6NdZ4HLNe49QVq/Q5GRhxJ3OnkLfABjfq0oC9IQhACEIQETtPtCyipnzyAm1g1oNi57tGtB4c78ACVjOIYrV4zLZwYGR3s0CzGZtLF2rnEgD03BXrprjJoYiNzahubzjkAPr9VDdF0LfshcN5lkzeIdYfwhqAlMLwF/2D7NUuD+w6PMAfZ3M37y0W17gsMrKR0Uj4nixa9zHDkd31C+lMqyPpRwIsrI5mMLhMWmzQTeSMgOFhxIynv1VF0crJ1vZt3C5QfjPp/ZTcOiLxKDv6jN5se0H+EuUicVnkoxAWh0LCLPDHXaW30LwbbnWXXg+F9XiRgd95s8f7LmEtPpYqR2Dizx1lM7eQbDvc1zD6FrVSotnRsthW3JrOHF/tJdV6HDiNdmwWAcWSlv7jZQPllXX0eVxgrXQv0EzBp8bRmHq0u+SrX2r+6Pid92fNbufGR9WldlbRVNK6KeQElrmFjiWm+Sxy6fCLa8E4veUv0PHTmqVOVvxYXxT2wWbpXhyvp5B8X8DmuH1K0KgYCwEcQqN0kOE1DDK3UZgQfhkjJH0CuGy1RnpIXe9Ew+rQtEfxtHHv309b8ZXzM12lkLaqUnd1z82lyG3Njb08l409O/K+RusTms7VxYua+wt5Fyn9uIohUXY9vWOyh8eubNawItpqLab+PFVqGcxucwexKLkcM7CDf8AduPRfQRlxQi18D46UVCycZfm38khhsn91qW3/wC9abeUadguKGFlRkNnF0YHcS3f6XUb1Lb3sL8+KSA6yD4mfyL2VPZ95ZIx1H/S7Qx9eo+QZr5tbnUnffib81Nux+SSgDHPdmZJ1biCQXBozNufDL6LyhpQcPD+OYu9ZCPooiF2kg/8xh/9v/ko5jbh46SwT4ZUcSz1jktGz2LSMpJ3Z3Ehz8pcS61mNta9+K5cK2pqGmS8rngREgPsbOJsDuvwK86I2oHn3nv/APky/kounPZlPdG35uP5qlQjJSeP+sGiVkouCT6Qz8i57H7TVEsrmzPD2hgPstabk2Go7gVP4/tAaeEvaA46AAmwJJtqVU9hItZXd7G+gJ/xL325n7DG83X9Af6hUSrjLUcCW2TVC2UdJzG98f4Oh6Tn/fpwfwyfkWq1YVj0dTEJI721BB0LSN4I5rJOoOXNbQki/gbfkrZsA4/phwzMPmQQfoFbqKK1Dih5KNJqrpWKFndEJ0gTg1en3YxfzLitX2IxejipYKaOpgc9rBcNkYSZHdp9tde0TuVHxjo8M0r5BKQXm9nMBA4AXBGgCqmObLzUli+zmE2zN3X5EHcuadc+kELPOiPal88T6eZxc6EAscTcmM6ZSeOU215OA4LQ0AIQkQEbtJgraullgfpnbYH3XA3Y7ycAVkuwVY6kqpaKpGRzn3aDu6wCzmg8Q5oa4Hj5rbFVtt9iYKyPrHu6mWJpLZx90N7Xa5tGp3gjgd9wPYKvbX4tPTxtdAwOuTnJDnBoAuLhvA66k8O9Rmwe10tQXRTNzmMfrxpmG5oc33iLm45agcbk4KUWk8tZITi5RaTw/JmkG3ZD876WIuIsXscGvIG4XLbkd1104RtLQsmc8QPhklcMz7ZgS53MONhc30ACiNrsPENW8NFmus9oG7tb/wCIOSbHUcc1S9kzQ6zWvYDu7JsdOOpG9dGyinl8xI5VOr1PNdLl9L62J2r6KaeQuc2SRud+Zw7J7OpyDQZd511Kl9pNl/tFI6Jlg4WMZduDm8z3guHmrAwWCz/aXpGcJDFRND3AkF9i4XG8MaPa8d3jvXHlwRW/c+npeovsTi8uO+fH6i1WydQMJ6h1pJWFpa1hvoH+yCbXIaT6KxbG4fJFRxMmble1liLg21Nhppe1lQWVGLS3LZJO9rXQtI/YFrJh2uxOlcOuLiOU0QsfB7QL+RVasinnDNctJbbDlqUHu3s/JI7f4U5tRnFwJMr2u5PZYHz0B81AfZnPfmtowPc4gaXd2QO7eTbuVzwfpBp6u0NbG2NziAM1nROPCzj7J8fVWn+wIerMYYAxwIIbpv36jW661esi4LC323+CPl9R7MsrtfFst3j4vYy3DowYqkkagxEdy5II9JHcnsHqw/0Wnt2LhbFIxl29ZbM6+Z2lrb+X5lcdNsGxkcrC8uMhBzEAWLR2bDu+atjqYLL/ADZ/Yyy0c2kvy4/cpNNio+ymAg5mv0NjYtLswN/O1lyxwkMLvekdbwa1rfqCrC3YWoz2dlDb+2HX07m77+KlMc2WIpgIm3MdiGjUkbneJ499lYrK4SjGL6vJU6brISlNYxHHpuVuOpb9ga0HXO4Ed+dzj+S4oxaJx96X5NYB9bplNQF0mVje246i2vnyUpjWHmFkTD8RvzOlz6kqzhUJRhnrLJVxuyMrMYSiok/sPFaAn3nuPpZv+FRm2s95Wt5NJ9T/APlQNPiE0IPVTPaNTbskcSdCE7E6t8hzO1fkaDwucuvhqSoQplG/ifxZbZqIT03BHthfXoSNazJSxjicvqRmPzVh2Bp7Rud7z/k0AfW6p01c+bKHNAtoGtN9T32Wm7O4f1ULG8gL+O8/O6ouzClRl1byaNPi3UOcekVgmmtUfjtA2WF7HDRzSP8ANSQChtq8VEFM9532s0c3HRo9foVzzqlV6GGkV8ndTvv/ALyJbUsq6EsKP94qDuOWJh5n23//AF/NaqgApEpSIAURtdE52H1TWe0aea1vwHRS6QhAYx0USttUN+9nY79lzAB82uWiLMsSonYNimax+zy3ykf7JxuR+KN1tOX4lpUMoc0OaQQQCCNQQdQQeSAo/SVR/qpR8TD/ADN/xqrbN1PV1sLuDiWH9oafMBaJttTh9HJci7bObfm03IHflzLKZJC2zxvY5rh+yQV1qPvNO4+Dhar7rVKfnH9G35Mzbcxa/iqJh2wf2WnlMjg6R0b7uZcZQGmwB399+fgFd8OnD42uG4gEeBF1446f7vN/6Un8jlx5RXU+kqtklwJ7Nr5GP9HrbYgy2n6OS9uIsN/nZbHNQskYWvaHNdvaQCD4grIejhl68d0T/wCZgW0R7lVR+A2+1dtS8eEY/t3sWKU9ZCCYXGxadcjjuF+LTwJ3buSsXRltO6RjqeY3dEAWOO8x7rHmWmw8COStO1FEJaWZh4xv9QMzT5EArJtgpC2uYRxjkv4aH62UMcuxY6M08z7VopOz8UO5tctSGglxAA3kqr13SXRsJAe6QjjGwuH72gPkSqhtrtE+om+zRHshwa6333kgWPwg/O/ILn2i2bjpaVpsXPe9rcxJ5FxsNw3W81KVr34exTRoYe4rm8y6JePLO3HukqSR2WjGRvvuaC8nuabged/JQsW3Vcx368u5texhHoGghXjYLBGNpo5MozSNDi7j2tQL8gOCmMe2aiqYi17Re3ZeB2mnmD+W4rzgsa4uLcsWp0lcuXy8x6Z7/qROyO3EdW7q5WiOa17D2Xgby0nW490/PW1kr8GhmA6xjXW3EjUX5FYXOySmnNjlkhfoR7zD9D9CtXxfacx0QnYLl7WZBqRmkALRp5nyU6bnht9UUa/2fGE4qtZjLoh9RsZS7yC0Df2zl8De+ijqnZCGV7jFUNu4k5Rkda/AWcNFWv8AonXVnbqH79QJHHTwjaLN8NFE41sfNSjM9rS2/tsNwDwvcAhW/bbY+8slMfYuls+7c458Lz8jSsF2GbE8PkdncPZFrNB57zcq2RQ2Cy/o42ql677PK4vY5pLC43c0t1y3OpaRfwstTY66lznd77Zls0X2KXKwRW0W0DaSPO9r3XNgGNvra+p3NHeSsyr8adiNVGyWSOCMus0vd2GA73uPF1tOA4aXJWwyRAjVUravYNj2mSnaGSDXKNGv7rbg7vHmvCs03A8JjpqeOGH2GN0O8uJ1LieJJJPmpBZL0SbWvEn2OYktIPU33sc3Ux/hIBIHAjvWtIAKRKUiAEIQgIvaPZ2KtgMU403tcPaY7g5p5/UaFZnA+qwZ/VVTXS0hP6OZgJDL93AfAf2SVsCbJGHAhwBBFiCLgjkQd6AzbFqCnxONjop2nJcgts62a3tMJBB07iqzWdH04ByOZIO4lp+enzWj1/Rjh8rsxpww843OjH7rTlHkFS8Gd/ZuIS0MpIikfnpnHd2/ZF/iAt+Jp5rRXqbK1hdDLbpKrXxSW4myBrYZGwTRkwhp7TgLtt7IDwbOHC2qtG0A/uk9v9jL/I5SOVD4wQQRcEEEHcQdCFVZLjecYNFEeVhZzgxbo3ma2u7RAzRODb6XOZpsO+wK2Zr9FnWLdEQLiaeUBt7hkgJy9weN48RfvK8afo9r29n7WWt5Nln+mix18UFwtHb1ao1NnNjYlns0yy7b7Rsgp3tzDrHsc1jb63cLZrche9+5VjYDZxzbzvFi4WYDwbcEnzsPId6mMI6NY43Z53Omfe93ezfna5JPiSrhHSgCwVii3LikZp3QrqdNTznq/wCEYZhclq+Iv/8AEDNfmXEfUrV9odmRWU4ZmyOBDmOtcAgEWI5EErPOkHZ11PUukaCI5nFzXD7r97m34G93DuPcVeNh9s2VMYjkcGztFnNOme3328weXD0VVWN4SN+ucpcvVVePQktlMEkpqaOKVwc5gIu29rZiWgE77Cw3BS825eheFW9rNq46WM3ILyOxGDqe/ub3/mtG0UcRKV08JZbZmG2RzV82XXtNGnE5Gg/NazgVAGwRMcAerawC4Bs5rctxyO/VZ1sbgT6moNRKOyHl1z96Qm+ncDr42HNaFjOKilgdI4aNG7mToB5myopXWb7nW9ozy69PDdxWP36YJORzWjgLLOduNr4nsdBCQ8nR7xq1oBvYH7ztOGgUUySsxSQguyxg6gEiNvIEDV58fkrlgfRvBFZ0l5XD3/YB7mbvW69cpWLEVt5IQpq0klK95kt+FfyyB6N9nn5zUPFm5csd+N97h3WFr8blajENE2KnA3L2AVsIKCwjDqtRLUWOyQtl5ytuF6XXHiteyGJz5CA1oJJ/1xUzMZ3QQhmOsDONRGdPjLS76lbosR6OaR9ZihnI7MZdK7kCbiJl+f8AwFbcgApEqagFSISOKAVF0ijNpBKad3UlzTdmcx/rOqzDrcnx5M1rC/LWyAbtFj32WNpDDJJI8RwxghuZ5Bdq46NaA0knuWYdIDqyohDqqkiHV3LZoHlxY0+014JJLeN7CxF77wenajC5IoG1FLUyyMjkjeGSP68Zs2QOjc7XN2spbxBI7laBUVTRaSjfId2aB8To3eUj2uZ4EG3MoCm7IdIos2Gtda2jJzuI4CTkfi3HjbedCZICAQQQRcEG4I5g8VFbN9G8QpXx1sbHGWV0oYD+oDgAGMkbY3AAuRoe+2vi3orMJP2GungafuENkZ+7do+SAmZZQ0EuNgBck8AN65sLxSKojEkLszTcXtYgg2IIOoK439G002lZXyys4sjjZED3Egm/oq1iMBwWv0B+xVFiN7shAAJvvzN482kbyEBfLJbJsUgcAWkEEAgjUEHUFOQHLiOGxzxujlaHMdvB+RvvB7ws5xfolcHZqWUEXuGyXa4eD2jX0C1FJZQlXGXU00au2jaD28djKYtmMXAyCd4b3z3+erlIYT0YdrPVyGVx1LQXWJ+J7u075LRcqLKPKj33Lnr7ce6lH9Fg46ahbG0NaAABYACwAHCyo/ShiobEyExl3WEuzB+XKWWtwN75jor/APaWZ8mZue18lxmtuvl3271A7UbFR1pY573scwEDLlIIJvqCF7Ym44RVpJwhdGdj2RAdFTWGnktmzdac17W9ltstt+iv4Citn9m2UkIjYS61yXHQuJNybcOA8lKuNgvYLEUiOpsVlspro2UXa/bGppKkNj6ssLAQHsJ1uQe0HDuXB/1pVLdJKeO/jIz5G64ttZxVVzIou0bti0997rW8rj5re2RANA32AGuu5TM5h7ulCpfpHBHfuMjz6CyfTbOYnij29eHRRA3zPYY2DvbGe093Lh3hbeGgbkqAitmtm4qKARQjve8+093Fx/pwClkiVAIUiUpEALnMvaK9JZbBRU1XZ570BKdammVRwrE19YgFnoYS/rDFH1gNw/I3Pfnmte/euvDJbh3cR8woCuxhrdC4X5cVPYPTlkQzaOd2iOV9w8gB80B3ISIQCrgxvBIquF0M7czXeTmuG5zTwcP9aEhdyEBlPUVeD3bIx1TRA9mRg7cQ5Fv3R3HTk7gpWl2+oni/Xtb3SBzD8xb0K0FQWI7C0M7i6SmjzHe5maMnvJjIufFAU3HtvYGxOFLKHzOFo8jS+zjoDusfDjyT6LbYxPEOJxmmmsO0R+iePeBF8vzHfwVxwjYmjpnh8MDQ8bnuLnuHgXk5fKykcSwmGoZknjZI3k4A2PMHeD3hAQlPVMkbmjc17TxaQ4eoSVNQ1jS55DQN5JAA8yoms6HKUuLqeSaAn3H5h8+1/EuB3QqHEdZWyvHIsufVzyPkgK+MO/tfEyIXljIoj+mANxlJykag6vcBvGgJUxLgGNUukT2VTBuuWudb9stf/EVfNmdlIKGMsgBu4gve43e4jdc2AsLmwAA1PNTKAyCTaXFW6OoDfmIpyPlcfNcVQ7GavsCCSNp35YzDp3ySm/oQtsQgM72D6L/ssjairLXSt/Vxt1awke0XfedvtbQb9dLaKkQgFQkSoASpEqAQpEpTUBG1FUPquGWLM1eOMxPDnlnM6crrgwnFTZzH+00n0O4/UeSASodIzd2vkVz0DJKmYRuJYyxLiCA42sMoI3b96lnygrxYAxwc3eP9WQE1T7PQMtljbcagkAm/PMdb9658QrZI5GgO7LudjqO89ykoKoOaHDiovH2Xic4b2dsfs7x6XQEnTTktuV7tfcXCqtHj+aPQWVjoQRGy+/KCfPX80B03RdNui6AddLdNQgHISXSoBUJEqAEIQgFQkSoAQhCAEqRCAVKkSoBCmpxTEBxYjSk9pouRvHMf1CrGI4QXESwEZhwO4g7wVcyVHVlIQS+Mfib+YH5ICo/2kG6Sgxn4vZ8nbvWy9uuuLg3HMG4U1NTMlGoBUHVbKgEmIlp+EkfRAdGH15bmF9Lg+v8AyXTLiBIUJTUUsTnGRxc22mguDfmB4r0M6A7sKoczms4Xu78IP56DzVuuoLZ2Qdq+8gHyHD53U1mQHpdLdeeZLdAPulTLpwKAclTUqAddCRKgBKkSoASpEIBUIQgBCEIATk1OCARyYU9y8ygESFCQoCKxmHKM7NDftcjfdceKi/7WI9oX8P8ANWCtizsc3mDbx3j5qnVAuCgOqDaKOW+UE2NiLC4PgvN4YT2WAHmQPkqXUzGnnEg9m9njm07/ADG/yV0hAIuEB10kuVwPL6cVPh6roUjQVGmU8N3ggJMOTg5c4evVpQHqCnBebU8IB6UJAlQCpwTUoQCoQhAKhCEAJUiVACEIQAnBNTggGvXmvR68kAFMJSkpjigEcVUsYjySuHA6jwP+d1aXuUJjsOYB3u7/AAQFHxulzNKkNk6/PAGn2ozkPh90+mnklrYxYqEwJzmVLiPZLbHvN7j019UBeA5PZJY3C4o5l6mTRATsEtwCOK6mKJwua7R5/VSsZQHu1PCY1PCAcE5IAlQCpQkShAKhCEAqEIQAlSJQgBCEIATgmpwQDXrxJXs4LzMaA8iV5uK9zEmmBAckjlwVR0Uq+lK8JMPJQFMr8MDjp8lzwYaG7grk/BiUw4GUBVety70oqS7Rup+isjtnbr2p8BDeCA5cOgs0BSsYT48PsvdtMgGtTwnCFO6pAIlTurShiAaEoS5UoagEQlypbIBAhLZFkAiEtkWQAhLZFkAicElkqAEIQgBCEIAQhCAEiEIAS2QhACEIQAhCEAIQhACEIQAhCEAIQhACEIQAhCEAIQhAf//Z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4" descr="data:image/jpeg;base64,/9j/4AAQSkZJRgABAQAAAQABAAD/2wCEAAkGBhQSEBQUEBQVFRUUFBQXFBQVFRQVFRcVFBYWFRUVGhQYGyYeGBkjGRcUHzEgJCcpLCwsGB4xNTAqNSYrLCkBCQoKDgwOGg8PGiwkHyQqMi4zKjUsKS81MjAqNC8pKiosLzQsKSksLCwsLCosKSwqKiwpLCw0LCwsLCwsLCwsLP/AABEIAOMA3gMBIgACEQEDEQH/xAAcAAABBQEBAQAAAAAAAAAAAAAAAQIFBgcEAwj/xABLEAABAwIDBAcFBAcFBAsAAAABAAIDBBEFEiEGMUFRBxMiYXGBkTJSYqGxFEJywSMzgpKistEVJMLh8FOT0vEWFyVDVGNzo7PD4v/EABoBAQADAQEBAAAAAAAAAAAAAAACAwQFAQb/xAAvEQACAgECBQEFCQEAAAAAAAAAAQIDEQQhEhMxQVGRBSJhofAUIzJicYHB0fFC/9oADAMBAAIRAxEAPwDcUIQgBCEIAQhCAEJCVSdoulilpnFkQNQ8b8hAjB5GTW5/CCgLuhY7N021BPYp4Wjk5z3H1Bb9F7UfTdID+mp2EfA9zT6EOQGuIVVwHpJpKohucxPO5ktm3PIPvlPhcHuVqQAhRmO7RwUceeokDAb5Rvc4jg1o1P0HGyzfFumWaR2SigDb7nSAyPPeGN0Hq5Aa2vOSdrfacB4kD6rDZZcWqtXyTAHhn6pv7jLfReTdgKt2rnMv3lxPrZAbecYgG+aL/eM/qvWOujd7L2Hwc0/QrDT0dVPB8f8AEPyXLPsNWN3Brvwu/wCIBAfQd0L5yFZXUhvmnityc7L8jlKsWC9MNVGQKgNnbxNgx/k5osfMeaA2tCh9nNq4K1maB2o9qN2j2+LeXeLhTCAEIQgBCEIAQhCAEIQgBRuObQwUkeepkDAdGjUucRwa0akqSXzjtdjr62te/VwL+rgZyZmysA5X9o95PJAX+u6b2B1oKZzh70jwwn9lod9VIYJ0w08rg2djoCfvE54/NwALfEi3eq/gnR3EGAzjO4jXUho7gAd3ivbEejSBw/RF0buGpc3za4/QhAQu223s1bM6GnLhBmLWsZfNLbTM4jUtO8N3W3pmA9Hrn2dUdke4Dr5u/IeqmNjNjH08kr5w0kkNYQb9kak7tLn6BXdkVkBWIuj+lA1jv4ucfzTJ+jqlduYW97XO/MkK3ZUWQGX4t0bSMBdTvz/A+wPk7cfMBemyvSNPQv6mrD3xA2LXfrIuWUne34T5EcdLLFXtqNkmVbODZAOw+27uPNvcgKLS00+LVb5pnENvYng0b2xM5AA7+++pK0PCdm4oG2jYBzPE+J3lc+yGAOpadrH2z6l2XUXcSd9td4HkrCAgPNsICfkTkIBuRIY09CA55aQEagKo7Q7ARSAuhAjf3Dsk97R9R81dl5yNQGH4fXTUNUHNu2SJ2o4Hm082uH9V9HYdWiaGOVvsyMa8eDwHD6rBukOANq7j70bSfIuH0AVzw7pVpaWip4mCSZ7IImuyjIwODBcZ377HTQFAachZDUdN0pP6OnjA+J73H5ZV6UfTa+/6WnYR8D3NPoQUBrSFXtmtuqat7MTi2S1+qfYPsN5FiQ4eB8bKwoAQhCAEIQgGvFwe9fN+ytP/ANowNf8AddJcH3mscP6r6SWEbcUBoMXE1rRulE7TwyvJEw8iX+RCAvVZtNT08scMsgbJJbK2zj7Rs25AsATpqumPH4HTGESsMoFzGCC4Ab9OfdvVK6VcK6ymjqWb4iASPceeyb9z7fvqijHstbFVjTtMfJb4mhso9c6plY4ywzpVaONtfHF9n6rt6bm6NxWEuLRLHcENIztuHHc0i+h7l1hy+a6xhbLNl+4+4PeC6x+SvnSFWvko6WZj3AO1IDiBdzGvabA7xZyK3ZvB7PQYnGKl1z8jWcyW6zzavaOQYbFJDIWOlMd3NNnWcxzjY8Nw1C8ME2kqp8MPUOL6mN+RxOUuIvfN2tCcpGp5FSdizgzrSTcFPKw3j/TSkLGp9uMSp3BkzrONrNfE25ubC2W19VbditraqpfI2piDWtDcrwx7Lk3uDmJvpY6LyNqk8E7tDZVDjbWPgy8WQqpju3Lad+RrOscPaGbKG311Njr3J9Jt9A+AykOblIa9lszg47gLb78/FauTPCeOpy+fXxOPFui0JVA0e2VPJE6UOLWsNnZwWkGwO7jvG5dmHbQwTgmGQOy2zWuLX3aEKDjJdUTU4voySQuA43AH9WZYw/3C9od6XuuzrQo4JJp9ByRwRmRdD0qm0mxYqpmPc8ta1pBaBqdb7+HHgvei2Lp4xpE097hmPqbqyEIsgICp2Tp3izomfugH1GqpO0uwhiBkp7lo1LDqQObTx8CtUIXPUw3CAwemqXRva+Nxa5pBa5psQRqCDzX0Tsbj32yjimNsxBbIBuzsOV2nAHfbvWE7V4cIap7W6NdZ4HLNe49QVq/Q5GRhxJ3OnkLfABjfq0oC9IQhACEIQETtPtCyipnzyAm1g1oNi57tGtB4c78ACVjOIYrV4zLZwYGR3s0CzGZtLF2rnEgD03BXrprjJoYiNzahubzjkAPr9VDdF0LfshcN5lkzeIdYfwhqAlMLwF/2D7NUuD+w6PMAfZ3M37y0W17gsMrKR0Uj4nixa9zHDkd31C+lMqyPpRwIsrI5mMLhMWmzQTeSMgOFhxIynv1VF0crJ1vZt3C5QfjPp/ZTcOiLxKDv6jN5se0H+EuUicVnkoxAWh0LCLPDHXaW30LwbbnWXXg+F9XiRgd95s8f7LmEtPpYqR2Dizx1lM7eQbDvc1zD6FrVSotnRsthW3JrOHF/tJdV6HDiNdmwWAcWSlv7jZQPllXX0eVxgrXQv0EzBp8bRmHq0u+SrX2r+6Pid92fNbufGR9WldlbRVNK6KeQElrmFjiWm+Sxy6fCLa8E4veUv0PHTmqVOVvxYXxT2wWbpXhyvp5B8X8DmuH1K0KgYCwEcQqN0kOE1DDK3UZgQfhkjJH0CuGy1RnpIXe9Ew+rQtEfxtHHv309b8ZXzM12lkLaqUnd1z82lyG3Njb08l409O/K+RusTms7VxYua+wt5Fyn9uIohUXY9vWOyh8eubNawItpqLab+PFVqGcxucwexKLkcM7CDf8AduPRfQRlxQi18D46UVCycZfm38khhsn91qW3/wC9abeUadguKGFlRkNnF0YHcS3f6XUb1Lb3sL8+KSA6yD4mfyL2VPZ95ZIx1H/S7Qx9eo+QZr5tbnUnffib81Nux+SSgDHPdmZJ1biCQXBozNufDL6LyhpQcPD+OYu9ZCPooiF2kg/8xh/9v/ko5jbh46SwT4ZUcSz1jktGz2LSMpJ3Z3Ehz8pcS61mNta9+K5cK2pqGmS8rngREgPsbOJsDuvwK86I2oHn3nv/APky/kounPZlPdG35uP5qlQjJSeP+sGiVkouCT6Qz8i57H7TVEsrmzPD2hgPstabk2Go7gVP4/tAaeEvaA46AAmwJJtqVU9hItZXd7G+gJ/xL325n7DG83X9Af6hUSrjLUcCW2TVC2UdJzG98f4Oh6Tn/fpwfwyfkWq1YVj0dTEJI721BB0LSN4I5rJOoOXNbQki/gbfkrZsA4/phwzMPmQQfoFbqKK1Dih5KNJqrpWKFndEJ0gTg1en3YxfzLitX2IxejipYKaOpgc9rBcNkYSZHdp9tde0TuVHxjo8M0r5BKQXm9nMBA4AXBGgCqmObLzUli+zmE2zN3X5EHcuadc+kELPOiPal88T6eZxc6EAscTcmM6ZSeOU215OA4LQ0AIQkQEbtJgraullgfpnbYH3XA3Y7ycAVkuwVY6kqpaKpGRzn3aDu6wCzmg8Q5oa4Hj5rbFVtt9iYKyPrHu6mWJpLZx90N7Xa5tGp3gjgd9wPYKvbX4tPTxtdAwOuTnJDnBoAuLhvA66k8O9Rmwe10tQXRTNzmMfrxpmG5oc33iLm45agcbk4KUWk8tZITi5RaTw/JmkG3ZD876WIuIsXscGvIG4XLbkd1104RtLQsmc8QPhklcMz7ZgS53MONhc30ACiNrsPENW8NFmus9oG7tb/wCIOSbHUcc1S9kzQ6zWvYDu7JsdOOpG9dGyinl8xI5VOr1PNdLl9L62J2r6KaeQuc2SRud+Zw7J7OpyDQZd511Kl9pNl/tFI6Jlg4WMZduDm8z3guHmrAwWCz/aXpGcJDFRND3AkF9i4XG8MaPa8d3jvXHlwRW/c+npeovsTi8uO+fH6i1WydQMJ6h1pJWFpa1hvoH+yCbXIaT6KxbG4fJFRxMmble1liLg21Nhppe1lQWVGLS3LZJO9rXQtI/YFrJh2uxOlcOuLiOU0QsfB7QL+RVasinnDNctJbbDlqUHu3s/JI7f4U5tRnFwJMr2u5PZYHz0B81AfZnPfmtowPc4gaXd2QO7eTbuVzwfpBp6u0NbG2NziAM1nROPCzj7J8fVWn+wIerMYYAxwIIbpv36jW661esi4LC323+CPl9R7MsrtfFst3j4vYy3DowYqkkagxEdy5II9JHcnsHqw/0Wnt2LhbFIxl29ZbM6+Z2lrb+X5lcdNsGxkcrC8uMhBzEAWLR2bDu+atjqYLL/ADZ/Yyy0c2kvy4/cpNNio+ymAg5mv0NjYtLswN/O1lyxwkMLvekdbwa1rfqCrC3YWoz2dlDb+2HX07m77+KlMc2WIpgIm3MdiGjUkbneJ499lYrK4SjGL6vJU6brISlNYxHHpuVuOpb9ga0HXO4Ed+dzj+S4oxaJx96X5NYB9bplNQF0mVje246i2vnyUpjWHmFkTD8RvzOlz6kqzhUJRhnrLJVxuyMrMYSiok/sPFaAn3nuPpZv+FRm2s95Wt5NJ9T/APlQNPiE0IPVTPaNTbskcSdCE7E6t8hzO1fkaDwucuvhqSoQplG/ifxZbZqIT03BHthfXoSNazJSxjicvqRmPzVh2Bp7Rud7z/k0AfW6p01c+bKHNAtoGtN9T32Wm7O4f1ULG8gL+O8/O6ouzClRl1byaNPi3UOcekVgmmtUfjtA2WF7HDRzSP8ANSQChtq8VEFM9532s0c3HRo9foVzzqlV6GGkV8ndTvv/ALyJbUsq6EsKP94qDuOWJh5n23//AF/NaqgApEpSIAURtdE52H1TWe0aea1vwHRS6QhAYx0USttUN+9nY79lzAB82uWiLMsSonYNimax+zy3ykf7JxuR+KN1tOX4lpUMoc0OaQQQCCNQQdQQeSAo/SVR/qpR8TD/ADN/xqrbN1PV1sLuDiWH9oafMBaJttTh9HJci7bObfm03IHflzLKZJC2zxvY5rh+yQV1qPvNO4+Dhar7rVKfnH9G35Mzbcxa/iqJh2wf2WnlMjg6R0b7uZcZQGmwB399+fgFd8OnD42uG4gEeBF1446f7vN/6Un8jlx5RXU+kqtklwJ7Nr5GP9HrbYgy2n6OS9uIsN/nZbHNQskYWvaHNdvaQCD4grIejhl68d0T/wCZgW0R7lVR+A2+1dtS8eEY/t3sWKU9ZCCYXGxadcjjuF+LTwJ3buSsXRltO6RjqeY3dEAWOO8x7rHmWmw8COStO1FEJaWZh4xv9QMzT5EArJtgpC2uYRxjkv4aH62UMcuxY6M08z7VopOz8UO5tctSGglxAA3kqr13SXRsJAe6QjjGwuH72gPkSqhtrtE+om+zRHshwa6333kgWPwg/O/ILn2i2bjpaVpsXPe9rcxJ5FxsNw3W81KVr34exTRoYe4rm8y6JePLO3HukqSR2WjGRvvuaC8nuabged/JQsW3Vcx368u5texhHoGghXjYLBGNpo5MozSNDi7j2tQL8gOCmMe2aiqYi17Re3ZeB2mnmD+W4rzgsa4uLcsWp0lcuXy8x6Z7/qROyO3EdW7q5WiOa17D2Xgby0nW490/PW1kr8GhmA6xjXW3EjUX5FYXOySmnNjlkhfoR7zD9D9CtXxfacx0QnYLl7WZBqRmkALRp5nyU6bnht9UUa/2fGE4qtZjLoh9RsZS7yC0Df2zl8De+ijqnZCGV7jFUNu4k5Rkda/AWcNFWv8AonXVnbqH79QJHHTwjaLN8NFE41sfNSjM9rS2/tsNwDwvcAhW/bbY+8slMfYuls+7c458Lz8jSsF2GbE8PkdncPZFrNB57zcq2RQ2Cy/o42ql677PK4vY5pLC43c0t1y3OpaRfwstTY66lznd77Zls0X2KXKwRW0W0DaSPO9r3XNgGNvra+p3NHeSsyr8adiNVGyWSOCMus0vd2GA73uPF1tOA4aXJWwyRAjVUravYNj2mSnaGSDXKNGv7rbg7vHmvCs03A8JjpqeOGH2GN0O8uJ1LieJJJPmpBZL0SbWvEn2OYktIPU33sc3Ux/hIBIHAjvWtIAKRKUiAEIQgIvaPZ2KtgMU403tcPaY7g5p5/UaFZnA+qwZ/VVTXS0hP6OZgJDL93AfAf2SVsCbJGHAhwBBFiCLgjkQd6AzbFqCnxONjop2nJcgts62a3tMJBB07iqzWdH04ByOZIO4lp+enzWj1/Rjh8rsxpww843OjH7rTlHkFS8Gd/ZuIS0MpIikfnpnHd2/ZF/iAt+Jp5rRXqbK1hdDLbpKrXxSW4myBrYZGwTRkwhp7TgLtt7IDwbOHC2qtG0A/uk9v9jL/I5SOVD4wQQRcEEEHcQdCFVZLjecYNFEeVhZzgxbo3ma2u7RAzRODb6XOZpsO+wK2Zr9FnWLdEQLiaeUBt7hkgJy9weN48RfvK8afo9r29n7WWt5Nln+mix18UFwtHb1ao1NnNjYlns0yy7b7Rsgp3tzDrHsc1jb63cLZrche9+5VjYDZxzbzvFi4WYDwbcEnzsPId6mMI6NY43Z53Omfe93ezfna5JPiSrhHSgCwVii3LikZp3QrqdNTznq/wCEYZhclq+Iv/8AEDNfmXEfUrV9odmRWU4ZmyOBDmOtcAgEWI5EErPOkHZ11PUukaCI5nFzXD7r97m34G93DuPcVeNh9s2VMYjkcGztFnNOme3328weXD0VVWN4SN+ucpcvVVePQktlMEkpqaOKVwc5gIu29rZiWgE77Cw3BS825eheFW9rNq46WM3ILyOxGDqe/ub3/mtG0UcRKV08JZbZmG2RzV82XXtNGnE5Gg/NazgVAGwRMcAerawC4Bs5rctxyO/VZ1sbgT6moNRKOyHl1z96Qm+ncDr42HNaFjOKilgdI4aNG7mToB5myopXWb7nW9ozy69PDdxWP36YJORzWjgLLOduNr4nsdBCQ8nR7xq1oBvYH7ztOGgUUySsxSQguyxg6gEiNvIEDV58fkrlgfRvBFZ0l5XD3/YB7mbvW69cpWLEVt5IQpq0klK95kt+FfyyB6N9nn5zUPFm5csd+N97h3WFr8blajENE2KnA3L2AVsIKCwjDqtRLUWOyQtl5ytuF6XXHiteyGJz5CA1oJJ/1xUzMZ3QQhmOsDONRGdPjLS76lbosR6OaR9ZihnI7MZdK7kCbiJl+f8AwFbcgApEqagFSISOKAVF0ijNpBKad3UlzTdmcx/rOqzDrcnx5M1rC/LWyAbtFj32WNpDDJJI8RwxghuZ5Bdq46NaA0knuWYdIDqyohDqqkiHV3LZoHlxY0+014JJLeN7CxF77wenajC5IoG1FLUyyMjkjeGSP68Zs2QOjc7XN2spbxBI7laBUVTRaSjfId2aB8To3eUj2uZ4EG3MoCm7IdIos2Gtda2jJzuI4CTkfi3HjbedCZICAQQQRcEG4I5g8VFbN9G8QpXx1sbHGWV0oYD+oDgAGMkbY3AAuRoe+2vi3orMJP2GungafuENkZ+7do+SAmZZQ0EuNgBck8AN65sLxSKojEkLszTcXtYgg2IIOoK439G002lZXyys4sjjZED3Egm/oq1iMBwWv0B+xVFiN7shAAJvvzN482kbyEBfLJbJsUgcAWkEEAgjUEHUFOQHLiOGxzxujlaHMdvB+RvvB7ws5xfolcHZqWUEXuGyXa4eD2jX0C1FJZQlXGXU00au2jaD28djKYtmMXAyCd4b3z3+erlIYT0YdrPVyGVx1LQXWJ+J7u075LRcqLKPKj33Lnr7ce6lH9Fg46ahbG0NaAABYACwAHCyo/ShiobEyExl3WEuzB+XKWWtwN75jor/APaWZ8mZue18lxmtuvl3271A7UbFR1pY573scwEDLlIIJvqCF7Ym44RVpJwhdGdj2RAdFTWGnktmzdac17W9ltstt+iv4Citn9m2UkIjYS61yXHQuJNybcOA8lKuNgvYLEUiOpsVlspro2UXa/bGppKkNj6ssLAQHsJ1uQe0HDuXB/1pVLdJKeO/jIz5G64ttZxVVzIou0bti0997rW8rj5re2RANA32AGuu5TM5h7ulCpfpHBHfuMjz6CyfTbOYnij29eHRRA3zPYY2DvbGe093Lh3hbeGgbkqAitmtm4qKARQjve8+093Fx/pwClkiVAIUiUpEALnMvaK9JZbBRU1XZ570BKdammVRwrE19YgFnoYS/rDFH1gNw/I3Pfnmte/euvDJbh3cR8woCuxhrdC4X5cVPYPTlkQzaOd2iOV9w8gB80B3ISIQCrgxvBIquF0M7czXeTmuG5zTwcP9aEhdyEBlPUVeD3bIx1TRA9mRg7cQ5Fv3R3HTk7gpWl2+oni/Xtb3SBzD8xb0K0FQWI7C0M7i6SmjzHe5maMnvJjIufFAU3HtvYGxOFLKHzOFo8jS+zjoDusfDjyT6LbYxPEOJxmmmsO0R+iePeBF8vzHfwVxwjYmjpnh8MDQ8bnuLnuHgXk5fKykcSwmGoZknjZI3k4A2PMHeD3hAQlPVMkbmjc17TxaQ4eoSVNQ1jS55DQN5JAA8yoms6HKUuLqeSaAn3H5h8+1/EuB3QqHEdZWyvHIsufVzyPkgK+MO/tfEyIXljIoj+mANxlJykag6vcBvGgJUxLgGNUukT2VTBuuWudb9stf/EVfNmdlIKGMsgBu4gve43e4jdc2AsLmwAA1PNTKAyCTaXFW6OoDfmIpyPlcfNcVQ7GavsCCSNp35YzDp3ySm/oQtsQgM72D6L/ssjairLXSt/Vxt1awke0XfedvtbQb9dLaKkQgFQkSoASpEqAQpEpTUBG1FUPquGWLM1eOMxPDnlnM6crrgwnFTZzH+00n0O4/UeSASodIzd2vkVz0DJKmYRuJYyxLiCA42sMoI3b96lnygrxYAxwc3eP9WQE1T7PQMtljbcagkAm/PMdb9658QrZI5GgO7LudjqO89ykoKoOaHDiovH2Xic4b2dsfs7x6XQEnTTktuV7tfcXCqtHj+aPQWVjoQRGy+/KCfPX80B03RdNui6AddLdNQgHISXSoBUJEqAEIQgFQkSoAQhCAEqRCAVKkSoBCmpxTEBxYjSk9pouRvHMf1CrGI4QXESwEZhwO4g7wVcyVHVlIQS+Mfib+YH5ICo/2kG6Sgxn4vZ8nbvWy9uuuLg3HMG4U1NTMlGoBUHVbKgEmIlp+EkfRAdGH15bmF9Lg+v8AyXTLiBIUJTUUsTnGRxc22mguDfmB4r0M6A7sKoczms4Xu78IP56DzVuuoLZ2Qdq+8gHyHD53U1mQHpdLdeeZLdAPulTLpwKAclTUqAddCRKgBKkSoASpEIBUIQgBCEIATk1OCARyYU9y8ygESFCQoCKxmHKM7NDftcjfdceKi/7WI9oX8P8ANWCtizsc3mDbx3j5qnVAuCgOqDaKOW+UE2NiLC4PgvN4YT2WAHmQPkqXUzGnnEg9m9njm07/ADG/yV0hAIuEB10kuVwPL6cVPh6roUjQVGmU8N3ggJMOTg5c4evVpQHqCnBebU8IB6UJAlQCpwTUoQCoQhAKhCEAJUiVACEIQAnBNTggGvXmvR68kAFMJSkpjigEcVUsYjySuHA6jwP+d1aXuUJjsOYB3u7/AAQFHxulzNKkNk6/PAGn2ozkPh90+mnklrYxYqEwJzmVLiPZLbHvN7j019UBeA5PZJY3C4o5l6mTRATsEtwCOK6mKJwua7R5/VSsZQHu1PCY1PCAcE5IAlQCpQkShAKhCEAqEIQAlSJQgBCEIATgmpwQDXrxJXs4LzMaA8iV5uK9zEmmBAckjlwVR0Uq+lK8JMPJQFMr8MDjp8lzwYaG7grk/BiUw4GUBVety70oqS7Rup+isjtnbr2p8BDeCA5cOgs0BSsYT48PsvdtMgGtTwnCFO6pAIlTurShiAaEoS5UoagEQlypbIBAhLZFkAiEtkWQAhLZFkAicElkqAEIQgBCEIAQhCAEiEIAS2QhACEIQAhCEAIQhACEIQAhCEAIQhACEIQAhCEAIQhAf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31962" y="1374820"/>
            <a:ext cx="6562105" cy="48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dirty="0">
                <a:latin typeface="Century Gothic" panose="020B0502020202020204" pitchFamily="34" charset="0"/>
              </a:rPr>
              <a:t>Key Stage 4 Curriculum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8107" y="2353370"/>
            <a:ext cx="32399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latin typeface="Century Gothic" panose="020B0502020202020204" pitchFamily="34" charset="0"/>
              </a:rPr>
              <a:t>Core Subjects</a:t>
            </a:r>
          </a:p>
          <a:p>
            <a:endParaRPr lang="en-GB" u="sng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English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English Literature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Science (Double Award)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Mathematics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Respect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Core 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14160" y="2353370"/>
            <a:ext cx="326563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latin typeface="Century Gothic" panose="020B0502020202020204" pitchFamily="34" charset="0"/>
              </a:rPr>
              <a:t>Option Subjects</a:t>
            </a:r>
          </a:p>
          <a:p>
            <a:endParaRPr lang="en-GB" u="sng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  <a:latin typeface="Century Gothic" panose="020B0502020202020204" pitchFamily="34" charset="0"/>
              </a:rPr>
              <a:t>B</a:t>
            </a:r>
            <a:r>
              <a:rPr lang="en-GB" dirty="0">
                <a:highlight>
                  <a:srgbClr val="FFFF00"/>
                </a:highlight>
                <a:latin typeface="Century Gothic" panose="020B0502020202020204" pitchFamily="34" charset="0"/>
              </a:rPr>
              <a:t>TEC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B</a:t>
            </a:r>
            <a:r>
              <a:rPr lang="en-GB" dirty="0">
                <a:latin typeface="Century Gothic" panose="020B0502020202020204" pitchFamily="34" charset="0"/>
              </a:rPr>
              <a:t>TEC 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BTEC Child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Computer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00FF00"/>
                </a:highlight>
                <a:latin typeface="Century Gothic" panose="020B0502020202020204" pitchFamily="34" charset="0"/>
              </a:rPr>
              <a:t>3D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Textiles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Food &amp; Nutrition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70739" y="2353371"/>
            <a:ext cx="265008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Geography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German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entury Gothic" panose="020B0502020202020204" pitchFamily="34" charset="0"/>
              </a:rPr>
              <a:t>Learning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entury Gothic" panose="020B0502020202020204" pitchFamily="34" charset="0"/>
              </a:rPr>
              <a:t>A</a:t>
            </a:r>
            <a:r>
              <a:rPr lang="en-GB" b="1" dirty="0" err="1">
                <a:latin typeface="Century Gothic" panose="020B0502020202020204" pitchFamily="34" charset="0"/>
              </a:rPr>
              <a:t>sdan</a:t>
            </a:r>
            <a:endParaRPr lang="en-GB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  <a:latin typeface="Century Gothic" panose="020B0502020202020204" pitchFamily="34" charset="0"/>
              </a:rPr>
              <a:t>M</a:t>
            </a:r>
            <a:r>
              <a:rPr lang="en-GB" dirty="0" err="1">
                <a:highlight>
                  <a:srgbClr val="FFFF00"/>
                </a:highlight>
                <a:latin typeface="Century Gothic" panose="020B0502020202020204" pitchFamily="34" charset="0"/>
              </a:rPr>
              <a:t>usic</a:t>
            </a:r>
            <a:r>
              <a:rPr lang="en-GB" dirty="0">
                <a:highlight>
                  <a:srgbClr val="FFFF00"/>
                </a:highlight>
                <a:latin typeface="Century Gothic" panose="020B0502020202020204" pitchFamily="34" charset="0"/>
              </a:rPr>
              <a:t>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Photography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P</a:t>
            </a:r>
            <a:r>
              <a:rPr lang="en-GB" dirty="0">
                <a:latin typeface="Century Gothic" panose="020B0502020202020204" pitchFamily="34" charset="0"/>
              </a:rPr>
              <a:t>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Religious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S</a:t>
            </a:r>
            <a:r>
              <a:rPr lang="en-GB" dirty="0" err="1">
                <a:latin typeface="Century Gothic" panose="020B0502020202020204" pitchFamily="34" charset="0"/>
              </a:rPr>
              <a:t>cience</a:t>
            </a:r>
            <a:r>
              <a:rPr lang="en-GB" dirty="0">
                <a:latin typeface="Century Gothic" panose="020B0502020202020204" pitchFamily="34" charset="0"/>
              </a:rPr>
              <a:t> (Triple)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Spanish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10" name="Picture 9" descr="Image result for cirecnester kingshill school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442" y="5479952"/>
            <a:ext cx="814070" cy="1133475"/>
          </a:xfrm>
          <a:prstGeom prst="rect">
            <a:avLst/>
          </a:prstGeom>
          <a:noFill/>
          <a:extLst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D36259-F27C-42C3-831B-D0FF5D2962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04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8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69A119-E5DC-439F-BF7F-22F418785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17" y="1563755"/>
            <a:ext cx="11370365" cy="49828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E613254-9B6D-4CE7-B822-3FDBDE07265D}"/>
              </a:ext>
            </a:extLst>
          </p:cNvPr>
          <p:cNvSpPr txBox="1"/>
          <p:nvPr/>
        </p:nvSpPr>
        <p:spPr>
          <a:xfrm>
            <a:off x="609601" y="927652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2022-2024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B09DA4-438F-4ED0-9B74-9EB2358B2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04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613254-9B6D-4CE7-B822-3FDBDE07265D}"/>
              </a:ext>
            </a:extLst>
          </p:cNvPr>
          <p:cNvSpPr txBox="1"/>
          <p:nvPr/>
        </p:nvSpPr>
        <p:spPr>
          <a:xfrm>
            <a:off x="675861" y="1141419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2023-2025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7EF06C-3979-40E3-AC03-D6F1C2D83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73" y="1709529"/>
            <a:ext cx="9426562" cy="49364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A1246B-1D25-4688-9461-540F126E5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6768" y="1701315"/>
            <a:ext cx="2280959" cy="2600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9446EB-8819-478E-987F-4DE20F9BA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04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82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72725" y="1209681"/>
            <a:ext cx="9728835" cy="901943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Next Steps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043189"/>
          </a:xfrm>
          <a:prstGeom prst="rect">
            <a:avLst/>
          </a:prstGeom>
        </p:spPr>
      </p:pic>
      <p:pic>
        <p:nvPicPr>
          <p:cNvPr id="8" name="Picture 7" descr="Image result for cirecnester kingshill school logo">
            <a:extLst>
              <a:ext uri="{FF2B5EF4-FFF2-40B4-BE49-F238E27FC236}">
                <a16:creationId xmlns:a16="http://schemas.microsoft.com/office/drawing/2014/main" id="{27B669AD-F936-44E4-AD0A-A0EDF94F06B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442" y="5479952"/>
            <a:ext cx="814070" cy="1133475"/>
          </a:xfrm>
          <a:prstGeom prst="rect">
            <a:avLst/>
          </a:prstGeom>
          <a:noFill/>
          <a:extLst/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F03D949C-1147-4B35-94BF-32DFE1D4F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8" y="2433689"/>
            <a:ext cx="9144000" cy="334425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As with every year, ensure any changes are made efficiently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Ensure we maintain a strict cut off for student option changes (Oct 2023)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Options Taster Sessions to be timetabled (10/11 July)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220</Words>
  <Application>Microsoft Office PowerPoint</Application>
  <PresentationFormat>Widescreen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Options Curriculum Governors Update</vt:lpstr>
      <vt:lpstr>Key messages</vt:lpstr>
      <vt:lpstr>PowerPoint Presentation</vt:lpstr>
      <vt:lpstr>PowerPoint Presentation</vt:lpstr>
      <vt:lpstr>PowerPoint Presentation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Stillman</dc:creator>
  <cp:lastModifiedBy>Hilary Goldsmith</cp:lastModifiedBy>
  <cp:revision>8</cp:revision>
  <dcterms:created xsi:type="dcterms:W3CDTF">2022-03-15T11:13:00Z</dcterms:created>
  <dcterms:modified xsi:type="dcterms:W3CDTF">2023-06-27T10:19:17Z</dcterms:modified>
</cp:coreProperties>
</file>