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 id="2147483680" r:id="rId3"/>
    <p:sldMasterId id="2147483692" r:id="rId4"/>
    <p:sldMasterId id="2147483704" r:id="rId5"/>
    <p:sldMasterId id="2147483722" r:id="rId6"/>
  </p:sldMasterIdLst>
  <p:notesMasterIdLst>
    <p:notesMasterId r:id="rId70"/>
  </p:notesMasterIdLst>
  <p:sldIdLst>
    <p:sldId id="256" r:id="rId7"/>
    <p:sldId id="259" r:id="rId8"/>
    <p:sldId id="257" r:id="rId9"/>
    <p:sldId id="258" r:id="rId10"/>
    <p:sldId id="260" r:id="rId11"/>
    <p:sldId id="261" r:id="rId12"/>
    <p:sldId id="262" r:id="rId13"/>
    <p:sldId id="263" r:id="rId14"/>
    <p:sldId id="264" r:id="rId15"/>
    <p:sldId id="265" r:id="rId16"/>
    <p:sldId id="266" r:id="rId17"/>
    <p:sldId id="267" r:id="rId18"/>
    <p:sldId id="268" r:id="rId19"/>
    <p:sldId id="269" r:id="rId20"/>
    <p:sldId id="277" r:id="rId21"/>
    <p:sldId id="278" r:id="rId22"/>
    <p:sldId id="279" r:id="rId23"/>
    <p:sldId id="270" r:id="rId24"/>
    <p:sldId id="271" r:id="rId25"/>
    <p:sldId id="283" r:id="rId26"/>
    <p:sldId id="280" r:id="rId27"/>
    <p:sldId id="281" r:id="rId28"/>
    <p:sldId id="282" r:id="rId29"/>
    <p:sldId id="284" r:id="rId30"/>
    <p:sldId id="285" r:id="rId31"/>
    <p:sldId id="286" r:id="rId32"/>
    <p:sldId id="287" r:id="rId33"/>
    <p:sldId id="288" r:id="rId34"/>
    <p:sldId id="289" r:id="rId35"/>
    <p:sldId id="290" r:id="rId36"/>
    <p:sldId id="291" r:id="rId37"/>
    <p:sldId id="295" r:id="rId38"/>
    <p:sldId id="292" r:id="rId39"/>
    <p:sldId id="272" r:id="rId40"/>
    <p:sldId id="273" r:id="rId41"/>
    <p:sldId id="274" r:id="rId42"/>
    <p:sldId id="275" r:id="rId43"/>
    <p:sldId id="276" r:id="rId44"/>
    <p:sldId id="296" r:id="rId45"/>
    <p:sldId id="297" r:id="rId46"/>
    <p:sldId id="298" r:id="rId47"/>
    <p:sldId id="299" r:id="rId48"/>
    <p:sldId id="300" r:id="rId49"/>
    <p:sldId id="301" r:id="rId50"/>
    <p:sldId id="304" r:id="rId51"/>
    <p:sldId id="302" r:id="rId52"/>
    <p:sldId id="303" r:id="rId53"/>
    <p:sldId id="305" r:id="rId54"/>
    <p:sldId id="293" r:id="rId55"/>
    <p:sldId id="306" r:id="rId56"/>
    <p:sldId id="307" r:id="rId57"/>
    <p:sldId id="308" r:id="rId58"/>
    <p:sldId id="294" r:id="rId59"/>
    <p:sldId id="309" r:id="rId60"/>
    <p:sldId id="310" r:id="rId61"/>
    <p:sldId id="315" r:id="rId62"/>
    <p:sldId id="311" r:id="rId63"/>
    <p:sldId id="312" r:id="rId64"/>
    <p:sldId id="313" r:id="rId65"/>
    <p:sldId id="314" r:id="rId66"/>
    <p:sldId id="316" r:id="rId67"/>
    <p:sldId id="317" r:id="rId68"/>
    <p:sldId id="31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4D757-C190-4E03-9659-C5E752E7E3C9}"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GB"/>
        </a:p>
      </dgm:t>
    </dgm:pt>
    <dgm:pt modelId="{7362E2A9-E61A-4A48-BD58-6ED5B82944A5}">
      <dgm:prSet phldrT="[Text]"/>
      <dgm:spPr/>
      <dgm:t>
        <a:bodyPr/>
        <a:lstStyle/>
        <a:p>
          <a:r>
            <a:rPr lang="en-GB" dirty="0" smtClean="0"/>
            <a:t>UK</a:t>
          </a:r>
        </a:p>
        <a:p>
          <a:r>
            <a:rPr lang="en-GB" dirty="0" smtClean="0"/>
            <a:t>Parliament</a:t>
          </a:r>
          <a:endParaRPr lang="en-GB" dirty="0"/>
        </a:p>
      </dgm:t>
    </dgm:pt>
    <dgm:pt modelId="{51CF660F-17B4-4E78-B609-673DEC052AD0}" type="parTrans" cxnId="{C3FE8F15-E90E-48D2-8B00-15975F8FCAF9}">
      <dgm:prSet/>
      <dgm:spPr/>
      <dgm:t>
        <a:bodyPr/>
        <a:lstStyle/>
        <a:p>
          <a:endParaRPr lang="en-GB"/>
        </a:p>
      </dgm:t>
    </dgm:pt>
    <dgm:pt modelId="{46AFCE8C-DDB2-49B2-8F83-98C3CAC32F95}" type="sibTrans" cxnId="{C3FE8F15-E90E-48D2-8B00-15975F8FCAF9}">
      <dgm:prSet/>
      <dgm:spPr/>
      <dgm:t>
        <a:bodyPr/>
        <a:lstStyle/>
        <a:p>
          <a:endParaRPr lang="en-GB"/>
        </a:p>
      </dgm:t>
    </dgm:pt>
    <dgm:pt modelId="{79C93EC3-1391-40A9-96B2-E2B154C4F245}">
      <dgm:prSet phldrT="[Text]"/>
      <dgm:spPr/>
      <dgm:t>
        <a:bodyPr/>
        <a:lstStyle/>
        <a:p>
          <a:r>
            <a:rPr lang="en-GB" dirty="0" smtClean="0"/>
            <a:t>Monarch</a:t>
          </a:r>
          <a:endParaRPr lang="en-GB" dirty="0"/>
        </a:p>
      </dgm:t>
    </dgm:pt>
    <dgm:pt modelId="{CFD3133C-7084-49A0-BF50-34492E6A110D}" type="parTrans" cxnId="{C96F8FA9-DCA9-466D-AD01-A3D415A4DFAC}">
      <dgm:prSet/>
      <dgm:spPr/>
      <dgm:t>
        <a:bodyPr/>
        <a:lstStyle/>
        <a:p>
          <a:endParaRPr lang="en-GB"/>
        </a:p>
      </dgm:t>
    </dgm:pt>
    <dgm:pt modelId="{20247DAB-0F56-4A64-AD2F-9F174EA668FB}" type="sibTrans" cxnId="{C96F8FA9-DCA9-466D-AD01-A3D415A4DFAC}">
      <dgm:prSet/>
      <dgm:spPr/>
      <dgm:t>
        <a:bodyPr/>
        <a:lstStyle/>
        <a:p>
          <a:endParaRPr lang="en-GB"/>
        </a:p>
      </dgm:t>
    </dgm:pt>
    <dgm:pt modelId="{AC476A4D-B915-451F-8F05-C148641569DB}">
      <dgm:prSet phldrT="[Text]"/>
      <dgm:spPr/>
      <dgm:t>
        <a:bodyPr/>
        <a:lstStyle/>
        <a:p>
          <a:r>
            <a:rPr lang="en-GB" dirty="0" smtClean="0"/>
            <a:t>Lords</a:t>
          </a:r>
          <a:endParaRPr lang="en-GB" dirty="0"/>
        </a:p>
      </dgm:t>
    </dgm:pt>
    <dgm:pt modelId="{3DC8E121-648A-44BF-9751-48CC1B1DDEA2}" type="parTrans" cxnId="{10C9EA01-2488-4A76-8BE9-D2C9FCCB6087}">
      <dgm:prSet/>
      <dgm:spPr/>
      <dgm:t>
        <a:bodyPr/>
        <a:lstStyle/>
        <a:p>
          <a:endParaRPr lang="en-GB"/>
        </a:p>
      </dgm:t>
    </dgm:pt>
    <dgm:pt modelId="{B4D90C23-22DD-4FCD-8AA9-E2FFBB766AE4}" type="sibTrans" cxnId="{10C9EA01-2488-4A76-8BE9-D2C9FCCB6087}">
      <dgm:prSet/>
      <dgm:spPr/>
      <dgm:t>
        <a:bodyPr/>
        <a:lstStyle/>
        <a:p>
          <a:endParaRPr lang="en-GB"/>
        </a:p>
      </dgm:t>
    </dgm:pt>
    <dgm:pt modelId="{F1704069-FE1A-4E9F-8171-5055FDB5C09A}">
      <dgm:prSet phldrT="[Text]"/>
      <dgm:spPr/>
      <dgm:t>
        <a:bodyPr/>
        <a:lstStyle/>
        <a:p>
          <a:r>
            <a:rPr lang="en-GB" dirty="0" smtClean="0"/>
            <a:t>Commons</a:t>
          </a:r>
          <a:endParaRPr lang="en-GB" dirty="0"/>
        </a:p>
      </dgm:t>
    </dgm:pt>
    <dgm:pt modelId="{96B92BFC-9261-4714-8671-348C5C96EAD5}" type="parTrans" cxnId="{F37A5BBE-7718-4616-9583-C7137F92DADF}">
      <dgm:prSet/>
      <dgm:spPr/>
      <dgm:t>
        <a:bodyPr/>
        <a:lstStyle/>
        <a:p>
          <a:endParaRPr lang="en-GB"/>
        </a:p>
      </dgm:t>
    </dgm:pt>
    <dgm:pt modelId="{69441287-78C9-43EC-B473-389DEEC23506}" type="sibTrans" cxnId="{F37A5BBE-7718-4616-9583-C7137F92DADF}">
      <dgm:prSet/>
      <dgm:spPr/>
      <dgm:t>
        <a:bodyPr/>
        <a:lstStyle/>
        <a:p>
          <a:endParaRPr lang="en-GB"/>
        </a:p>
      </dgm:t>
    </dgm:pt>
    <dgm:pt modelId="{D1FB351F-F6F0-45BE-AD7F-4C6A8449D91E}" type="pres">
      <dgm:prSet presAssocID="{33C4D757-C190-4E03-9659-C5E752E7E3C9}" presName="Name0" presStyleCnt="0">
        <dgm:presLayoutVars>
          <dgm:chMax val="1"/>
          <dgm:chPref val="1"/>
          <dgm:dir/>
          <dgm:animOne val="branch"/>
          <dgm:animLvl val="lvl"/>
        </dgm:presLayoutVars>
      </dgm:prSet>
      <dgm:spPr/>
      <dgm:t>
        <a:bodyPr/>
        <a:lstStyle/>
        <a:p>
          <a:endParaRPr lang="en-GB"/>
        </a:p>
      </dgm:t>
    </dgm:pt>
    <dgm:pt modelId="{EA009B6B-8CA9-4DE2-8ABC-A727EC21EC25}" type="pres">
      <dgm:prSet presAssocID="{7362E2A9-E61A-4A48-BD58-6ED5B82944A5}" presName="singleCycle" presStyleCnt="0"/>
      <dgm:spPr/>
    </dgm:pt>
    <dgm:pt modelId="{09307F2E-27B9-4864-8393-E096EAE61C5B}" type="pres">
      <dgm:prSet presAssocID="{7362E2A9-E61A-4A48-BD58-6ED5B82944A5}" presName="singleCenter" presStyleLbl="node1" presStyleIdx="0" presStyleCnt="4">
        <dgm:presLayoutVars>
          <dgm:chMax val="7"/>
          <dgm:chPref val="7"/>
        </dgm:presLayoutVars>
      </dgm:prSet>
      <dgm:spPr/>
      <dgm:t>
        <a:bodyPr/>
        <a:lstStyle/>
        <a:p>
          <a:endParaRPr lang="en-GB"/>
        </a:p>
      </dgm:t>
    </dgm:pt>
    <dgm:pt modelId="{D7F93C87-0FB6-43D7-9A39-5A419E0AA900}" type="pres">
      <dgm:prSet presAssocID="{CFD3133C-7084-49A0-BF50-34492E6A110D}" presName="Name56" presStyleLbl="parChTrans1D2" presStyleIdx="0" presStyleCnt="3"/>
      <dgm:spPr/>
      <dgm:t>
        <a:bodyPr/>
        <a:lstStyle/>
        <a:p>
          <a:endParaRPr lang="en-GB"/>
        </a:p>
      </dgm:t>
    </dgm:pt>
    <dgm:pt modelId="{E0F94716-53C7-46AA-B346-7D04C8A0B691}" type="pres">
      <dgm:prSet presAssocID="{79C93EC3-1391-40A9-96B2-E2B154C4F245}" presName="text0" presStyleLbl="node1" presStyleIdx="1" presStyleCnt="4">
        <dgm:presLayoutVars>
          <dgm:bulletEnabled val="1"/>
        </dgm:presLayoutVars>
      </dgm:prSet>
      <dgm:spPr/>
      <dgm:t>
        <a:bodyPr/>
        <a:lstStyle/>
        <a:p>
          <a:endParaRPr lang="en-GB"/>
        </a:p>
      </dgm:t>
    </dgm:pt>
    <dgm:pt modelId="{307861A3-8277-483C-A1E5-6E127C283524}" type="pres">
      <dgm:prSet presAssocID="{3DC8E121-648A-44BF-9751-48CC1B1DDEA2}" presName="Name56" presStyleLbl="parChTrans1D2" presStyleIdx="1" presStyleCnt="3"/>
      <dgm:spPr/>
      <dgm:t>
        <a:bodyPr/>
        <a:lstStyle/>
        <a:p>
          <a:endParaRPr lang="en-GB"/>
        </a:p>
      </dgm:t>
    </dgm:pt>
    <dgm:pt modelId="{293A4DDF-F2CD-4F2F-AFAE-2B489416722F}" type="pres">
      <dgm:prSet presAssocID="{AC476A4D-B915-451F-8F05-C148641569DB}" presName="text0" presStyleLbl="node1" presStyleIdx="2" presStyleCnt="4">
        <dgm:presLayoutVars>
          <dgm:bulletEnabled val="1"/>
        </dgm:presLayoutVars>
      </dgm:prSet>
      <dgm:spPr/>
      <dgm:t>
        <a:bodyPr/>
        <a:lstStyle/>
        <a:p>
          <a:endParaRPr lang="en-GB"/>
        </a:p>
      </dgm:t>
    </dgm:pt>
    <dgm:pt modelId="{E27EEDE3-01D8-4366-994B-36ECC2828D37}" type="pres">
      <dgm:prSet presAssocID="{96B92BFC-9261-4714-8671-348C5C96EAD5}" presName="Name56" presStyleLbl="parChTrans1D2" presStyleIdx="2" presStyleCnt="3"/>
      <dgm:spPr/>
      <dgm:t>
        <a:bodyPr/>
        <a:lstStyle/>
        <a:p>
          <a:endParaRPr lang="en-GB"/>
        </a:p>
      </dgm:t>
    </dgm:pt>
    <dgm:pt modelId="{6FFF97F9-8F20-4DE7-AC1A-EE49E83E542A}" type="pres">
      <dgm:prSet presAssocID="{F1704069-FE1A-4E9F-8171-5055FDB5C09A}" presName="text0" presStyleLbl="node1" presStyleIdx="3" presStyleCnt="4">
        <dgm:presLayoutVars>
          <dgm:bulletEnabled val="1"/>
        </dgm:presLayoutVars>
      </dgm:prSet>
      <dgm:spPr/>
      <dgm:t>
        <a:bodyPr/>
        <a:lstStyle/>
        <a:p>
          <a:endParaRPr lang="en-GB"/>
        </a:p>
      </dgm:t>
    </dgm:pt>
  </dgm:ptLst>
  <dgm:cxnLst>
    <dgm:cxn modelId="{FD4E164F-931A-464D-9448-9669677DFED2}" type="presOf" srcId="{3DC8E121-648A-44BF-9751-48CC1B1DDEA2}" destId="{307861A3-8277-483C-A1E5-6E127C283524}" srcOrd="0" destOrd="0" presId="urn:microsoft.com/office/officeart/2008/layout/RadialCluster"/>
    <dgm:cxn modelId="{FC95AC02-F152-4A27-8AF5-8A7861652CD7}" type="presOf" srcId="{AC476A4D-B915-451F-8F05-C148641569DB}" destId="{293A4DDF-F2CD-4F2F-AFAE-2B489416722F}" srcOrd="0" destOrd="0" presId="urn:microsoft.com/office/officeart/2008/layout/RadialCluster"/>
    <dgm:cxn modelId="{AFFCAC09-0111-4F90-9B6B-9928C7A4CE90}" type="presOf" srcId="{CFD3133C-7084-49A0-BF50-34492E6A110D}" destId="{D7F93C87-0FB6-43D7-9A39-5A419E0AA900}" srcOrd="0" destOrd="0" presId="urn:microsoft.com/office/officeart/2008/layout/RadialCluster"/>
    <dgm:cxn modelId="{C3FE8F15-E90E-48D2-8B00-15975F8FCAF9}" srcId="{33C4D757-C190-4E03-9659-C5E752E7E3C9}" destId="{7362E2A9-E61A-4A48-BD58-6ED5B82944A5}" srcOrd="0" destOrd="0" parTransId="{51CF660F-17B4-4E78-B609-673DEC052AD0}" sibTransId="{46AFCE8C-DDB2-49B2-8F83-98C3CAC32F95}"/>
    <dgm:cxn modelId="{C96F8FA9-DCA9-466D-AD01-A3D415A4DFAC}" srcId="{7362E2A9-E61A-4A48-BD58-6ED5B82944A5}" destId="{79C93EC3-1391-40A9-96B2-E2B154C4F245}" srcOrd="0" destOrd="0" parTransId="{CFD3133C-7084-49A0-BF50-34492E6A110D}" sibTransId="{20247DAB-0F56-4A64-AD2F-9F174EA668FB}"/>
    <dgm:cxn modelId="{F37A5BBE-7718-4616-9583-C7137F92DADF}" srcId="{7362E2A9-E61A-4A48-BD58-6ED5B82944A5}" destId="{F1704069-FE1A-4E9F-8171-5055FDB5C09A}" srcOrd="2" destOrd="0" parTransId="{96B92BFC-9261-4714-8671-348C5C96EAD5}" sibTransId="{69441287-78C9-43EC-B473-389DEEC23506}"/>
    <dgm:cxn modelId="{BF538BC7-2330-4311-91A8-8B0B30FDDD9C}" type="presOf" srcId="{79C93EC3-1391-40A9-96B2-E2B154C4F245}" destId="{E0F94716-53C7-46AA-B346-7D04C8A0B691}" srcOrd="0" destOrd="0" presId="urn:microsoft.com/office/officeart/2008/layout/RadialCluster"/>
    <dgm:cxn modelId="{5268E09A-2A68-40D2-8F46-FBA29CEC9273}" type="presOf" srcId="{96B92BFC-9261-4714-8671-348C5C96EAD5}" destId="{E27EEDE3-01D8-4366-994B-36ECC2828D37}" srcOrd="0" destOrd="0" presId="urn:microsoft.com/office/officeart/2008/layout/RadialCluster"/>
    <dgm:cxn modelId="{27E34600-FBDF-4102-AA2D-E4F2EB52CE96}" type="presOf" srcId="{7362E2A9-E61A-4A48-BD58-6ED5B82944A5}" destId="{09307F2E-27B9-4864-8393-E096EAE61C5B}" srcOrd="0" destOrd="0" presId="urn:microsoft.com/office/officeart/2008/layout/RadialCluster"/>
    <dgm:cxn modelId="{6323F4E6-1958-4A73-9DCD-46DE44A58B8E}" type="presOf" srcId="{33C4D757-C190-4E03-9659-C5E752E7E3C9}" destId="{D1FB351F-F6F0-45BE-AD7F-4C6A8449D91E}" srcOrd="0" destOrd="0" presId="urn:microsoft.com/office/officeart/2008/layout/RadialCluster"/>
    <dgm:cxn modelId="{10C9EA01-2488-4A76-8BE9-D2C9FCCB6087}" srcId="{7362E2A9-E61A-4A48-BD58-6ED5B82944A5}" destId="{AC476A4D-B915-451F-8F05-C148641569DB}" srcOrd="1" destOrd="0" parTransId="{3DC8E121-648A-44BF-9751-48CC1B1DDEA2}" sibTransId="{B4D90C23-22DD-4FCD-8AA9-E2FFBB766AE4}"/>
    <dgm:cxn modelId="{5914E408-05B6-4A63-AABE-6D9C5B0DB828}" type="presOf" srcId="{F1704069-FE1A-4E9F-8171-5055FDB5C09A}" destId="{6FFF97F9-8F20-4DE7-AC1A-EE49E83E542A}" srcOrd="0" destOrd="0" presId="urn:microsoft.com/office/officeart/2008/layout/RadialCluster"/>
    <dgm:cxn modelId="{25E140C5-FC4A-4E4D-83FF-DC9A486E07DA}" type="presParOf" srcId="{D1FB351F-F6F0-45BE-AD7F-4C6A8449D91E}" destId="{EA009B6B-8CA9-4DE2-8ABC-A727EC21EC25}" srcOrd="0" destOrd="0" presId="urn:microsoft.com/office/officeart/2008/layout/RadialCluster"/>
    <dgm:cxn modelId="{F4C5D8A9-B407-4E3F-AEAF-BEA9CFEF27EA}" type="presParOf" srcId="{EA009B6B-8CA9-4DE2-8ABC-A727EC21EC25}" destId="{09307F2E-27B9-4864-8393-E096EAE61C5B}" srcOrd="0" destOrd="0" presId="urn:microsoft.com/office/officeart/2008/layout/RadialCluster"/>
    <dgm:cxn modelId="{FD8ADC4A-53EF-448F-AE79-70303EA06EB9}" type="presParOf" srcId="{EA009B6B-8CA9-4DE2-8ABC-A727EC21EC25}" destId="{D7F93C87-0FB6-43D7-9A39-5A419E0AA900}" srcOrd="1" destOrd="0" presId="urn:microsoft.com/office/officeart/2008/layout/RadialCluster"/>
    <dgm:cxn modelId="{66C9D5CF-0F51-4EDA-AF3C-6FB38FD9E169}" type="presParOf" srcId="{EA009B6B-8CA9-4DE2-8ABC-A727EC21EC25}" destId="{E0F94716-53C7-46AA-B346-7D04C8A0B691}" srcOrd="2" destOrd="0" presId="urn:microsoft.com/office/officeart/2008/layout/RadialCluster"/>
    <dgm:cxn modelId="{49286E50-1FA2-40B8-9225-696931B634B4}" type="presParOf" srcId="{EA009B6B-8CA9-4DE2-8ABC-A727EC21EC25}" destId="{307861A3-8277-483C-A1E5-6E127C283524}" srcOrd="3" destOrd="0" presId="urn:microsoft.com/office/officeart/2008/layout/RadialCluster"/>
    <dgm:cxn modelId="{79D4776B-2274-4258-9A52-058D807AA64D}" type="presParOf" srcId="{EA009B6B-8CA9-4DE2-8ABC-A727EC21EC25}" destId="{293A4DDF-F2CD-4F2F-AFAE-2B489416722F}" srcOrd="4" destOrd="0" presId="urn:microsoft.com/office/officeart/2008/layout/RadialCluster"/>
    <dgm:cxn modelId="{2585C709-D934-47C0-AD03-E544751B1B28}" type="presParOf" srcId="{EA009B6B-8CA9-4DE2-8ABC-A727EC21EC25}" destId="{E27EEDE3-01D8-4366-994B-36ECC2828D37}" srcOrd="5" destOrd="0" presId="urn:microsoft.com/office/officeart/2008/layout/RadialCluster"/>
    <dgm:cxn modelId="{1B238747-E044-4557-8435-DDF05AAD0AC4}" type="presParOf" srcId="{EA009B6B-8CA9-4DE2-8ABC-A727EC21EC25}" destId="{6FFF97F9-8F20-4DE7-AC1A-EE49E83E542A}"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07F2E-27B9-4864-8393-E096EAE61C5B}">
      <dsp:nvSpPr>
        <dsp:cNvPr id="0" name=""/>
        <dsp:cNvSpPr/>
      </dsp:nvSpPr>
      <dsp:spPr>
        <a:xfrm>
          <a:off x="3890088" y="2737957"/>
          <a:ext cx="1765534" cy="1765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GB" sz="2600" kern="1200" dirty="0" smtClean="0"/>
            <a:t>UK</a:t>
          </a:r>
        </a:p>
        <a:p>
          <a:pPr lvl="0" algn="ctr" defTabSz="1155700">
            <a:lnSpc>
              <a:spcPct val="90000"/>
            </a:lnSpc>
            <a:spcBef>
              <a:spcPct val="0"/>
            </a:spcBef>
            <a:spcAft>
              <a:spcPct val="35000"/>
            </a:spcAft>
          </a:pPr>
          <a:r>
            <a:rPr lang="en-GB" sz="2600" kern="1200" dirty="0" smtClean="0"/>
            <a:t>Parliament</a:t>
          </a:r>
          <a:endParaRPr lang="en-GB" sz="2600" kern="1200" dirty="0"/>
        </a:p>
      </dsp:txBody>
      <dsp:txXfrm>
        <a:off x="3976274" y="2824143"/>
        <a:ext cx="1593162" cy="1593162"/>
      </dsp:txXfrm>
    </dsp:sp>
    <dsp:sp modelId="{D7F93C87-0FB6-43D7-9A39-5A419E0AA900}">
      <dsp:nvSpPr>
        <dsp:cNvPr id="0" name=""/>
        <dsp:cNvSpPr/>
      </dsp:nvSpPr>
      <dsp:spPr>
        <a:xfrm rot="16200000">
          <a:off x="4153631" y="2118733"/>
          <a:ext cx="1238448" cy="0"/>
        </a:xfrm>
        <a:custGeom>
          <a:avLst/>
          <a:gdLst/>
          <a:ahLst/>
          <a:cxnLst/>
          <a:rect l="0" t="0" r="0" b="0"/>
          <a:pathLst>
            <a:path>
              <a:moveTo>
                <a:pt x="0" y="0"/>
              </a:moveTo>
              <a:lnTo>
                <a:pt x="123844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F94716-53C7-46AA-B346-7D04C8A0B691}">
      <dsp:nvSpPr>
        <dsp:cNvPr id="0" name=""/>
        <dsp:cNvSpPr/>
      </dsp:nvSpPr>
      <dsp:spPr>
        <a:xfrm>
          <a:off x="4181401" y="316600"/>
          <a:ext cx="1182908" cy="1182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GB" sz="2000" kern="1200" dirty="0" smtClean="0"/>
            <a:t>Monarch</a:t>
          </a:r>
          <a:endParaRPr lang="en-GB" sz="2000" kern="1200" dirty="0"/>
        </a:p>
      </dsp:txBody>
      <dsp:txXfrm>
        <a:off x="4239146" y="374345"/>
        <a:ext cx="1067418" cy="1067418"/>
      </dsp:txXfrm>
    </dsp:sp>
    <dsp:sp modelId="{307861A3-8277-483C-A1E5-6E127C283524}">
      <dsp:nvSpPr>
        <dsp:cNvPr id="0" name=""/>
        <dsp:cNvSpPr/>
      </dsp:nvSpPr>
      <dsp:spPr>
        <a:xfrm rot="1800000">
          <a:off x="5587939" y="4382987"/>
          <a:ext cx="1010386" cy="0"/>
        </a:xfrm>
        <a:custGeom>
          <a:avLst/>
          <a:gdLst/>
          <a:ahLst/>
          <a:cxnLst/>
          <a:rect l="0" t="0" r="0" b="0"/>
          <a:pathLst>
            <a:path>
              <a:moveTo>
                <a:pt x="0" y="0"/>
              </a:moveTo>
              <a:lnTo>
                <a:pt x="101038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A4DDF-F2CD-4F2F-AFAE-2B489416722F}">
      <dsp:nvSpPr>
        <dsp:cNvPr id="0" name=""/>
        <dsp:cNvSpPr/>
      </dsp:nvSpPr>
      <dsp:spPr>
        <a:xfrm>
          <a:off x="6530642" y="4385606"/>
          <a:ext cx="1182908" cy="1182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GB" sz="3200" kern="1200" dirty="0" smtClean="0"/>
            <a:t>Lords</a:t>
          </a:r>
          <a:endParaRPr lang="en-GB" sz="3200" kern="1200" dirty="0"/>
        </a:p>
      </dsp:txBody>
      <dsp:txXfrm>
        <a:off x="6588387" y="4443351"/>
        <a:ext cx="1067418" cy="1067418"/>
      </dsp:txXfrm>
    </dsp:sp>
    <dsp:sp modelId="{E27EEDE3-01D8-4366-994B-36ECC2828D37}">
      <dsp:nvSpPr>
        <dsp:cNvPr id="0" name=""/>
        <dsp:cNvSpPr/>
      </dsp:nvSpPr>
      <dsp:spPr>
        <a:xfrm rot="9000000">
          <a:off x="2947385" y="4382987"/>
          <a:ext cx="1010386" cy="0"/>
        </a:xfrm>
        <a:custGeom>
          <a:avLst/>
          <a:gdLst/>
          <a:ahLst/>
          <a:cxnLst/>
          <a:rect l="0" t="0" r="0" b="0"/>
          <a:pathLst>
            <a:path>
              <a:moveTo>
                <a:pt x="0" y="0"/>
              </a:moveTo>
              <a:lnTo>
                <a:pt x="101038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FF97F9-8F20-4DE7-AC1A-EE49E83E542A}">
      <dsp:nvSpPr>
        <dsp:cNvPr id="0" name=""/>
        <dsp:cNvSpPr/>
      </dsp:nvSpPr>
      <dsp:spPr>
        <a:xfrm>
          <a:off x="1832160" y="4385606"/>
          <a:ext cx="1182908" cy="1182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smtClean="0"/>
            <a:t>Commons</a:t>
          </a:r>
          <a:endParaRPr lang="en-GB" sz="1800" kern="1200" dirty="0"/>
        </a:p>
      </dsp:txBody>
      <dsp:txXfrm>
        <a:off x="1889905" y="4443351"/>
        <a:ext cx="1067418" cy="106741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9A041-C58B-4C3B-A9DF-E5435FE5A07E}" type="datetimeFigureOut">
              <a:rPr lang="en-GB" smtClean="0"/>
              <a:t>31/08/20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AFF31-C4FE-4045-A27D-33F9CAEE5BF2}" type="slidenum">
              <a:rPr lang="en-GB" smtClean="0"/>
              <a:t>‹#›</a:t>
            </a:fld>
            <a:endParaRPr lang="en-GB"/>
          </a:p>
        </p:txBody>
      </p:sp>
    </p:spTree>
    <p:extLst>
      <p:ext uri="{BB962C8B-B14F-4D97-AF65-F5344CB8AC3E}">
        <p14:creationId xmlns:p14="http://schemas.microsoft.com/office/powerpoint/2010/main" val="3360302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WUsing</a:t>
            </a:r>
            <a:r>
              <a:rPr lang="en-GB" baseline="0" dirty="0" smtClean="0"/>
              <a:t> this picture as a starting point, pupils should write down a list ten words that they associate with “War”. All the words should be different. Once they have done this, go through the lists to see how many pupils have said the same words. Write the five most popular words on the board.</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1</a:t>
            </a:fld>
            <a:endParaRPr lang="en-GB"/>
          </a:p>
        </p:txBody>
      </p:sp>
    </p:spTree>
    <p:extLst>
      <p:ext uri="{BB962C8B-B14F-4D97-AF65-F5344CB8AC3E}">
        <p14:creationId xmlns:p14="http://schemas.microsoft.com/office/powerpoint/2010/main" val="294632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this cartoon suggesting?</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10</a:t>
            </a:fld>
            <a:endParaRPr lang="en-GB"/>
          </a:p>
        </p:txBody>
      </p:sp>
    </p:spTree>
    <p:extLst>
      <p:ext uri="{BB962C8B-B14F-4D97-AF65-F5344CB8AC3E}">
        <p14:creationId xmlns:p14="http://schemas.microsoft.com/office/powerpoint/2010/main" val="235580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this headline suggesting?</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11</a:t>
            </a:fld>
            <a:endParaRPr lang="en-GB"/>
          </a:p>
        </p:txBody>
      </p:sp>
    </p:spTree>
    <p:extLst>
      <p:ext uri="{BB962C8B-B14F-4D97-AF65-F5344CB8AC3E}">
        <p14:creationId xmlns:p14="http://schemas.microsoft.com/office/powerpoint/2010/main" val="239298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Sun headline</a:t>
            </a:r>
            <a:r>
              <a:rPr lang="en-GB" baseline="0" dirty="0" smtClean="0"/>
              <a:t> on future of warfare.</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12</a:t>
            </a:fld>
            <a:endParaRPr lang="en-GB"/>
          </a:p>
        </p:txBody>
      </p:sp>
    </p:spTree>
    <p:extLst>
      <p:ext uri="{BB962C8B-B14F-4D97-AF65-F5344CB8AC3E}">
        <p14:creationId xmlns:p14="http://schemas.microsoft.com/office/powerpoint/2010/main" val="254867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Hand out maps of</a:t>
            </a:r>
            <a:r>
              <a:rPr lang="en-GB" baseline="0" dirty="0" smtClean="0"/>
              <a:t> the world. Pupils should draw in a red dot to show any areas of the world that are currently experiencing a war. (Use earlier definition to help identify wars). Can be done as individual/pair/group work.</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13</a:t>
            </a:fld>
            <a:endParaRPr lang="en-GB"/>
          </a:p>
        </p:txBody>
      </p:sp>
    </p:spTree>
    <p:extLst>
      <p:ext uri="{BB962C8B-B14F-4D97-AF65-F5344CB8AC3E}">
        <p14:creationId xmlns:p14="http://schemas.microsoft.com/office/powerpoint/2010/main" val="551389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link to see</a:t>
            </a:r>
            <a:r>
              <a:rPr lang="en-GB" baseline="0" dirty="0" smtClean="0"/>
              <a:t> areas of the world currently involved in conflicts. Go through some of them. Look at how long they’ve lasted, number of deaths etc. Discuss. How do they compare to pupils’ maps?</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14</a:t>
            </a:fld>
            <a:endParaRPr lang="en-GB"/>
          </a:p>
        </p:txBody>
      </p:sp>
    </p:spTree>
    <p:extLst>
      <p:ext uri="{BB962C8B-B14F-4D97-AF65-F5344CB8AC3E}">
        <p14:creationId xmlns:p14="http://schemas.microsoft.com/office/powerpoint/2010/main" val="4172498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each quote in turn. Do pupils think it comes from the Old Testament or the New Testament? What does it mean? How might people interpret it today?</a:t>
            </a:r>
            <a:r>
              <a:rPr lang="en-GB" baseline="0" dirty="0" smtClean="0"/>
              <a:t> Pupils should write the quotes into their booklets on the </a:t>
            </a:r>
            <a:r>
              <a:rPr lang="en-GB" baseline="0" smtClean="0"/>
              <a:t>appropriate pages.</a:t>
            </a:r>
            <a:endParaRPr lang="en-GB"/>
          </a:p>
        </p:txBody>
      </p:sp>
      <p:sp>
        <p:nvSpPr>
          <p:cNvPr id="4" name="Slide Number Placeholder 3"/>
          <p:cNvSpPr>
            <a:spLocks noGrp="1"/>
          </p:cNvSpPr>
          <p:nvPr>
            <p:ph type="sldNum" sz="quarter" idx="10"/>
          </p:nvPr>
        </p:nvSpPr>
        <p:spPr/>
        <p:txBody>
          <a:bodyPr/>
          <a:lstStyle/>
          <a:p>
            <a:fld id="{AF5F1D4D-1F4A-41C6-9B88-11519D5321F8}"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51333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each quote in turn. Do pupils think it comes from the Old Testament or the New Testament? What does it mean? How might people interpret it today?</a:t>
            </a:r>
            <a:r>
              <a:rPr lang="en-GB" baseline="0" dirty="0" smtClean="0"/>
              <a:t> Pupils should write the quotes into their booklets on the </a:t>
            </a:r>
            <a:r>
              <a:rPr lang="en-GB" baseline="0" smtClean="0"/>
              <a:t>appropriate pages.</a:t>
            </a:r>
            <a:endParaRPr lang="en-GB"/>
          </a:p>
        </p:txBody>
      </p:sp>
      <p:sp>
        <p:nvSpPr>
          <p:cNvPr id="4" name="Slide Number Placeholder 3"/>
          <p:cNvSpPr>
            <a:spLocks noGrp="1"/>
          </p:cNvSpPr>
          <p:nvPr>
            <p:ph type="sldNum" sz="quarter" idx="10"/>
          </p:nvPr>
        </p:nvSpPr>
        <p:spPr/>
        <p:txBody>
          <a:bodyPr/>
          <a:lstStyle/>
          <a:p>
            <a:fld id="{AF5F1D4D-1F4A-41C6-9B88-11519D5321F8}"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16164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the role that Guy Fawkes has played in our nation’s history?</a:t>
            </a:r>
            <a:r>
              <a:rPr lang="en-GB" baseline="0" dirty="0" smtClean="0"/>
              <a:t> Catholic/Protestant etc. Why do we remember November 5</a:t>
            </a:r>
            <a:r>
              <a:rPr lang="en-GB" baseline="30000" dirty="0" smtClean="0"/>
              <a:t>th</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4DA2D86C-FA8B-4023-AAE3-3785CD1E1623}"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61300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a:t>
            </a:r>
            <a:r>
              <a:rPr lang="en-GB" baseline="0" dirty="0" smtClean="0"/>
              <a:t> pupils attempt to create their own definitions first before showing the correct definition. What are the problems/issues with it? Who decides whether violence and intimidation is lawful or unlawful?</a:t>
            </a:r>
            <a:endParaRPr lang="en-GB" dirty="0"/>
          </a:p>
        </p:txBody>
      </p:sp>
      <p:sp>
        <p:nvSpPr>
          <p:cNvPr id="4" name="Slide Number Placeholder 3"/>
          <p:cNvSpPr>
            <a:spLocks noGrp="1"/>
          </p:cNvSpPr>
          <p:nvPr>
            <p:ph type="sldNum" sz="quarter" idx="10"/>
          </p:nvPr>
        </p:nvSpPr>
        <p:spPr/>
        <p:txBody>
          <a:bodyPr/>
          <a:lstStyle/>
          <a:p>
            <a:fld id="{4DA2D86C-FA8B-4023-AAE3-3785CD1E1623}"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63382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the activities of the IRA and terrorism in the UK. Watch the clip. After this watch the first fifteen</a:t>
            </a:r>
            <a:r>
              <a:rPr lang="en-GB" baseline="0" dirty="0" smtClean="0"/>
              <a:t> minutes of the film “Bloody Sunday” (DVD). Afterwards discuss how people might have felt with military vehicles on the streets etc.  Are there parallels with current events? If so what are they? What are the best ways to deal with terrorism?</a:t>
            </a:r>
            <a:endParaRPr lang="en-GB" dirty="0"/>
          </a:p>
        </p:txBody>
      </p:sp>
      <p:sp>
        <p:nvSpPr>
          <p:cNvPr id="4" name="Slide Number Placeholder 3"/>
          <p:cNvSpPr>
            <a:spLocks noGrp="1"/>
          </p:cNvSpPr>
          <p:nvPr>
            <p:ph type="sldNum" sz="quarter" idx="10"/>
          </p:nvPr>
        </p:nvSpPr>
        <p:spPr/>
        <p:txBody>
          <a:bodyPr/>
          <a:lstStyle/>
          <a:p>
            <a:fld id="{4DA2D86C-FA8B-4023-AAE3-3785CD1E1623}"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84954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a:t>
            </a:r>
            <a:r>
              <a:rPr lang="en-GB" baseline="0" dirty="0" smtClean="0"/>
              <a:t> this the best definition of “War”? Can you improve it or add to it using the five words that were chosen as the most popular – pupils to write down new definitions on paper.</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2</a:t>
            </a:fld>
            <a:endParaRPr lang="en-GB"/>
          </a:p>
        </p:txBody>
      </p:sp>
    </p:spTree>
    <p:extLst>
      <p:ext uri="{BB962C8B-B14F-4D97-AF65-F5344CB8AC3E}">
        <p14:creationId xmlns:p14="http://schemas.microsoft.com/office/powerpoint/2010/main" val="2490465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ask if pupils</a:t>
            </a:r>
            <a:r>
              <a:rPr lang="en-GB" baseline="0" dirty="0" smtClean="0"/>
              <a:t> can remember the definition of a “Just War”. What does it mean? What would an unjust war be?</a:t>
            </a:r>
          </a:p>
          <a:p>
            <a:r>
              <a:rPr lang="en-GB" baseline="0" dirty="0" smtClean="0"/>
              <a:t>Then ask them to write down the conditions/ingredients that they think a “</a:t>
            </a:r>
            <a:r>
              <a:rPr lang="en-GB" baseline="0" dirty="0" err="1" smtClean="0"/>
              <a:t>jjust</a:t>
            </a:r>
            <a:r>
              <a:rPr lang="en-GB" baseline="0" dirty="0" smtClean="0"/>
              <a:t>” war would have on the recipe page in their booklets.</a:t>
            </a:r>
            <a:endParaRPr lang="en-GB" dirty="0"/>
          </a:p>
        </p:txBody>
      </p:sp>
      <p:sp>
        <p:nvSpPr>
          <p:cNvPr id="4" name="Slide Number Placeholder 3"/>
          <p:cNvSpPr>
            <a:spLocks noGrp="1"/>
          </p:cNvSpPr>
          <p:nvPr>
            <p:ph type="sldNum" sz="quarter" idx="10"/>
          </p:nvPr>
        </p:nvSpPr>
        <p:spPr/>
        <p:txBody>
          <a:bodyPr/>
          <a:lstStyle/>
          <a:p>
            <a:fld id="{2BE0CE49-CE29-4A2D-97EA-CF10D09A7126}"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346618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Watch both clips.</a:t>
            </a:r>
            <a:endParaRPr lang="en-GB" dirty="0"/>
          </a:p>
        </p:txBody>
      </p:sp>
      <p:sp>
        <p:nvSpPr>
          <p:cNvPr id="4" name="Slide Number Placeholder 3"/>
          <p:cNvSpPr>
            <a:spLocks noGrp="1"/>
          </p:cNvSpPr>
          <p:nvPr>
            <p:ph type="sldNum" sz="quarter" idx="10"/>
          </p:nvPr>
        </p:nvSpPr>
        <p:spPr/>
        <p:txBody>
          <a:bodyPr/>
          <a:lstStyle/>
          <a:p>
            <a:fld id="{2BE0CE49-CE29-4A2D-97EA-CF10D09A7126}"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981247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Copy out the points into pages in booklet.</a:t>
            </a:r>
          </a:p>
          <a:p>
            <a:endParaRPr lang="en-GB" dirty="0"/>
          </a:p>
        </p:txBody>
      </p:sp>
      <p:sp>
        <p:nvSpPr>
          <p:cNvPr id="4" name="Slide Number Placeholder 3"/>
          <p:cNvSpPr>
            <a:spLocks noGrp="1"/>
          </p:cNvSpPr>
          <p:nvPr>
            <p:ph type="sldNum" sz="quarter" idx="10"/>
          </p:nvPr>
        </p:nvSpPr>
        <p:spPr/>
        <p:txBody>
          <a:bodyPr/>
          <a:lstStyle/>
          <a:p>
            <a:fld id="{2BE0CE49-CE29-4A2D-97EA-CF10D09A7126}"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455691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Watch the clip and discuss the</a:t>
            </a:r>
            <a:r>
              <a:rPr lang="en-GB" baseline="0" dirty="0" smtClean="0"/>
              <a:t> different reasons why so many people have always been so obsessed with the idea of the end of the world. Why are there so many different prediction? Do the chances of the world ending really seem far greater today than they have been in the past? What has prevented another global conflict on the scale of the two world wars?</a:t>
            </a:r>
            <a:endParaRPr lang="en-GB" dirty="0"/>
          </a:p>
        </p:txBody>
      </p:sp>
      <p:sp>
        <p:nvSpPr>
          <p:cNvPr id="4" name="Slide Number Placeholder 3"/>
          <p:cNvSpPr>
            <a:spLocks noGrp="1"/>
          </p:cNvSpPr>
          <p:nvPr>
            <p:ph type="sldNum" sz="quarter" idx="10"/>
          </p:nvPr>
        </p:nvSpPr>
        <p:spPr/>
        <p:txBody>
          <a:bodyPr/>
          <a:lstStyle/>
          <a:p>
            <a:fld id="{BDA471F0-E9AC-4BEE-8910-59B9ECC88A16}"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00986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Watch these clips that are based on</a:t>
            </a:r>
            <a:r>
              <a:rPr lang="en-GB" baseline="0" dirty="0" smtClean="0"/>
              <a:t> the page in booklets titled “It’s the end of the world as we know it.” Discuss each one in turn.</a:t>
            </a:r>
            <a:endParaRPr lang="en-GB" dirty="0"/>
          </a:p>
        </p:txBody>
      </p:sp>
      <p:sp>
        <p:nvSpPr>
          <p:cNvPr id="4" name="Slide Number Placeholder 3"/>
          <p:cNvSpPr>
            <a:spLocks noGrp="1"/>
          </p:cNvSpPr>
          <p:nvPr>
            <p:ph type="sldNum" sz="quarter" idx="10"/>
          </p:nvPr>
        </p:nvSpPr>
        <p:spPr/>
        <p:txBody>
          <a:bodyPr/>
          <a:lstStyle/>
          <a:p>
            <a:fld id="{BDA471F0-E9AC-4BEE-8910-59B9ECC88A16}"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4269679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Split the class into different groups. One group should focus on Nuclear Holocaust.</a:t>
            </a:r>
            <a:r>
              <a:rPr lang="en-GB" baseline="0" dirty="0" smtClean="0"/>
              <a:t> One group on AI robots attacking humanity. One group on civil/class war in the UK. One group on wars fought with bacteria. Each group should make a) a list of reasons why we should be very worried about their issue b) a list or reasons why we shouldn’t be too worried about the other issues c) A survival guide in case the issue does actually happen. Groups can be split internally so that different people are concentrating on each aspect of their group work.</a:t>
            </a:r>
            <a:endParaRPr lang="en-GB" dirty="0"/>
          </a:p>
        </p:txBody>
      </p:sp>
      <p:sp>
        <p:nvSpPr>
          <p:cNvPr id="4" name="Slide Number Placeholder 3"/>
          <p:cNvSpPr>
            <a:spLocks noGrp="1"/>
          </p:cNvSpPr>
          <p:nvPr>
            <p:ph type="sldNum" sz="quarter" idx="10"/>
          </p:nvPr>
        </p:nvSpPr>
        <p:spPr/>
        <p:txBody>
          <a:bodyPr/>
          <a:lstStyle/>
          <a:p>
            <a:fld id="{BDA471F0-E9AC-4BEE-8910-59B9ECC88A16}"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779947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what the word “Pacifism” means. Discuss the clash</a:t>
            </a:r>
            <a:r>
              <a:rPr lang="en-GB" baseline="0" dirty="0" smtClean="0"/>
              <a:t> within Christianity between Just War and Pacifism. Think back to the biblical teachings? Which ones support which concept? Which one is more important? Take a vote within the group – which is the better option?</a:t>
            </a:r>
            <a:endParaRPr lang="en-GB" dirty="0"/>
          </a:p>
        </p:txBody>
      </p:sp>
      <p:sp>
        <p:nvSpPr>
          <p:cNvPr id="4" name="Slide Number Placeholder 3"/>
          <p:cNvSpPr>
            <a:spLocks noGrp="1"/>
          </p:cNvSpPr>
          <p:nvPr>
            <p:ph type="sldNum" sz="quarter" idx="10"/>
          </p:nvPr>
        </p:nvSpPr>
        <p:spPr/>
        <p:txBody>
          <a:bodyPr/>
          <a:lstStyle/>
          <a:p>
            <a:fld id="{CCECB10C-59A8-4A6F-B8F1-0CCCCC377E79}"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980650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Watch</a:t>
            </a:r>
            <a:r>
              <a:rPr lang="en-GB" baseline="0" dirty="0" smtClean="0"/>
              <a:t> each clip and discuss afterwards. After each one, pupils should decide in groups what the key points are and write them down into the boxes in their booklets. Feedback to ensure all groups have the best key points written in.</a:t>
            </a:r>
            <a:endParaRPr lang="en-GB" dirty="0"/>
          </a:p>
        </p:txBody>
      </p:sp>
      <p:sp>
        <p:nvSpPr>
          <p:cNvPr id="4" name="Slide Number Placeholder 3"/>
          <p:cNvSpPr>
            <a:spLocks noGrp="1"/>
          </p:cNvSpPr>
          <p:nvPr>
            <p:ph type="sldNum" sz="quarter" idx="10"/>
          </p:nvPr>
        </p:nvSpPr>
        <p:spPr/>
        <p:txBody>
          <a:bodyPr/>
          <a:lstStyle/>
          <a:p>
            <a:fld id="{CCECB10C-59A8-4A6F-B8F1-0CCCCC377E79}"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179276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pupils to explain what is happening in the following picture – what are they about/where are they etc.</a:t>
            </a:r>
            <a:r>
              <a:rPr lang="en-GB" baseline="0" dirty="0" smtClean="0"/>
              <a:t> Discuss all the images and the impact that they have on our lives and the lives of other people around the world. (Can be done as pair work with feedback later).</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3</a:t>
            </a:fld>
            <a:endParaRPr lang="en-GB"/>
          </a:p>
        </p:txBody>
      </p:sp>
    </p:spTree>
    <p:extLst>
      <p:ext uri="{BB962C8B-B14F-4D97-AF65-F5344CB8AC3E}">
        <p14:creationId xmlns:p14="http://schemas.microsoft.com/office/powerpoint/2010/main" val="293259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North Korean nuclear missile tests.</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4</a:t>
            </a:fld>
            <a:endParaRPr lang="en-GB"/>
          </a:p>
        </p:txBody>
      </p:sp>
    </p:spTree>
    <p:extLst>
      <p:ext uri="{BB962C8B-B14F-4D97-AF65-F5344CB8AC3E}">
        <p14:creationId xmlns:p14="http://schemas.microsoft.com/office/powerpoint/2010/main" val="119492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Russian military display.</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5</a:t>
            </a:fld>
            <a:endParaRPr lang="en-GB"/>
          </a:p>
        </p:txBody>
      </p:sp>
    </p:spTree>
    <p:extLst>
      <p:ext uri="{BB962C8B-B14F-4D97-AF65-F5344CB8AC3E}">
        <p14:creationId xmlns:p14="http://schemas.microsoft.com/office/powerpoint/2010/main" val="191120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British WW2 “Blockbuster” bomb found in Frankfurt</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6</a:t>
            </a:fld>
            <a:endParaRPr lang="en-GB"/>
          </a:p>
        </p:txBody>
      </p:sp>
    </p:spTree>
    <p:extLst>
      <p:ext uri="{BB962C8B-B14F-4D97-AF65-F5344CB8AC3E}">
        <p14:creationId xmlns:p14="http://schemas.microsoft.com/office/powerpoint/2010/main" val="405804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German WW2 bomb found in Bristol</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7</a:t>
            </a:fld>
            <a:endParaRPr lang="en-GB"/>
          </a:p>
        </p:txBody>
      </p:sp>
    </p:spTree>
    <p:extLst>
      <p:ext uri="{BB962C8B-B14F-4D97-AF65-F5344CB8AC3E}">
        <p14:creationId xmlns:p14="http://schemas.microsoft.com/office/powerpoint/2010/main" val="219552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Donald Trump 2013 tweet on war in Afghanistan</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8</a:t>
            </a:fld>
            <a:endParaRPr lang="en-GB"/>
          </a:p>
        </p:txBody>
      </p:sp>
    </p:spTree>
    <p:extLst>
      <p:ext uri="{BB962C8B-B14F-4D97-AF65-F5344CB8AC3E}">
        <p14:creationId xmlns:p14="http://schemas.microsoft.com/office/powerpoint/2010/main" val="2192726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August</a:t>
            </a:r>
            <a:r>
              <a:rPr lang="en-GB" baseline="0" dirty="0" smtClean="0"/>
              <a:t> 2017 – President Trump announces greater American involvement in war in Afghanistan.</a:t>
            </a:r>
            <a:endParaRPr lang="en-GB" dirty="0"/>
          </a:p>
        </p:txBody>
      </p:sp>
      <p:sp>
        <p:nvSpPr>
          <p:cNvPr id="4" name="Slide Number Placeholder 3"/>
          <p:cNvSpPr>
            <a:spLocks noGrp="1"/>
          </p:cNvSpPr>
          <p:nvPr>
            <p:ph type="sldNum" sz="quarter" idx="10"/>
          </p:nvPr>
        </p:nvSpPr>
        <p:spPr/>
        <p:txBody>
          <a:bodyPr/>
          <a:lstStyle/>
          <a:p>
            <a:fld id="{A0CAFF31-C4FE-4045-A27D-33F9CAEE5BF2}" type="slidenum">
              <a:rPr lang="en-GB" smtClean="0"/>
              <a:t>9</a:t>
            </a:fld>
            <a:endParaRPr lang="en-GB"/>
          </a:p>
        </p:txBody>
      </p:sp>
    </p:spTree>
    <p:extLst>
      <p:ext uri="{BB962C8B-B14F-4D97-AF65-F5344CB8AC3E}">
        <p14:creationId xmlns:p14="http://schemas.microsoft.com/office/powerpoint/2010/main" val="46772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9492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935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1029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9491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793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1908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2972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6348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3293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7107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EB07-8DF2-4976-AF0D-3E2ED26056B7}"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4DAD4C-2243-4390-8C1C-2302996B0E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2810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904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5120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7295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8620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6971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4299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5586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704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7484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6417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6916014-9415-4F28-AD80-CAA21FB7FF06}"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177669-8493-44CB-83DD-81C129C4F1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874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5946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5682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6552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516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1072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51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3500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2244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9185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569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5B7FCAE-BEC1-4F31-9777-19120936A1DF}"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C2DB3D-FB41-4012-A898-7FD54EF7F3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527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53278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799747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541040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782216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63711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243161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151596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075536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753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44883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245951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14400"/>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14400"/>
            <a:r>
              <a:rPr lang="en-US" dirty="0">
                <a:solidFill>
                  <a:srgbClr val="1E5155">
                    <a:lumMod val="40000"/>
                    <a:lumOff val="60000"/>
                  </a:srgbClr>
                </a:solidFill>
              </a:rPr>
              <a:t>”</a:t>
            </a:r>
          </a:p>
        </p:txBody>
      </p:sp>
    </p:spTree>
    <p:extLst>
      <p:ext uri="{BB962C8B-B14F-4D97-AF65-F5344CB8AC3E}">
        <p14:creationId xmlns:p14="http://schemas.microsoft.com/office/powerpoint/2010/main" val="3597708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145555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235930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78845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460058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D4EF-3F40-49D0-87F3-4DA3A02E1A2D}" type="datetimeFigureOut">
              <a:rPr lang="en-GB" smtClean="0">
                <a:solidFill>
                  <a:prstClr val="white">
                    <a:tint val="75000"/>
                    <a:alpha val="60000"/>
                  </a:prstClr>
                </a:solidFill>
              </a:rPr>
              <a:pPr/>
              <a:t>31/08/20</a:t>
            </a:fld>
            <a:endParaRPr lang="en-GB">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8EC1170-4962-4280-A98B-F598C3DC51DE}"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622656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15A29-3ECB-434D-9680-646AA9CDF6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268369329"/>
      </p:ext>
    </p:extLst>
  </p:cSld>
  <p:clrMapOvr>
    <a:masterClrMapping/>
  </p:clrMapOvr>
  <p:transition spd="med">
    <p:wipe di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F3171-92D2-4EE5-82A6-89770162D1E8}"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744886840"/>
      </p:ext>
    </p:extLst>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7E8AED-5044-470B-BCC7-061E609F54FB}"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724389435"/>
      </p:ext>
    </p:extLst>
  </p:cSld>
  <p:clrMapOvr>
    <a:masterClrMapping/>
  </p:clrMapOvr>
  <p:transition spd="med">
    <p:wipe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EA624F-76B1-46D4-A85B-20C29A874E83}"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25757269"/>
      </p:ext>
    </p:extLst>
  </p:cSld>
  <p:clrMapOvr>
    <a:masterClrMapping/>
  </p:clrMapOvr>
  <p:transition spd="med">
    <p:wipe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9B5A15-42A5-4BDC-B57A-09FE831185A6}"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81894818"/>
      </p:ext>
    </p:extLst>
  </p:cSld>
  <p:clrMapOvr>
    <a:masterClrMapping/>
  </p:clrMapOvr>
  <p:transition spd="med">
    <p:wipe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F328A6-4942-40B2-813F-E66B10EE8B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143164741"/>
      </p:ext>
    </p:extLst>
  </p:cSld>
  <p:clrMapOvr>
    <a:masterClrMapping/>
  </p:clrMapOvr>
  <p:transition spd="med">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BE36A-25D6-477E-8CAD-7670810BFD4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75017213"/>
      </p:ext>
    </p:extLst>
  </p:cSld>
  <p:clrMapOvr>
    <a:masterClrMapping/>
  </p:clrMapOvr>
  <p:transition spd="med">
    <p:wipe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DF019-2F08-46DA-8157-F59B175E7BE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622981242"/>
      </p:ext>
    </p:extLst>
  </p:cSld>
  <p:clrMapOvr>
    <a:masterClrMapping/>
  </p:clrMapOvr>
  <p:transition spd="med">
    <p:wipe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1CCBA-29CE-4688-B0B5-C6DE1BEC90D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001106418"/>
      </p:ext>
    </p:extLst>
  </p:cSld>
  <p:clrMapOvr>
    <a:masterClrMapping/>
  </p:clrMapOvr>
  <p:transition spd="med">
    <p:wipe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ADDD-FB83-4DA2-B7A5-D094CD8C1304}"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751058669"/>
      </p:ext>
    </p:extLst>
  </p:cSld>
  <p:clrMapOvr>
    <a:masterClrMapping/>
  </p:clrMapOvr>
  <p:transition spd="med">
    <p:wipe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969CC-5AD4-4CB2-B9B8-47A2902EA7A7}"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61304392"/>
      </p:ext>
    </p:extLst>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8/31/2020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21" Type="http://schemas.openxmlformats.org/officeDocument/2006/relationships/image" Target="../media/image5.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3.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8/31/2020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2A4EB07-8DF2-4976-AF0D-3E2ED26056B7}" type="datetimeFigureOut">
              <a:rPr lang="en-GB" smtClean="0">
                <a:solidFill>
                  <a:prstClr val="black">
                    <a:tint val="75000"/>
                  </a:prstClr>
                </a:solidFill>
              </a:rPr>
              <a:pPr defTabSz="914400"/>
              <a:t>31/08/20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4DAD4C-2243-4390-8C1C-2302996B0ED3}"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5366832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rgbClr val="FFFF00"/>
            </a:gs>
            <a:gs pos="68158">
              <a:srgbClr val="FF7000"/>
            </a:gs>
            <a:gs pos="94000">
              <a:srgbClr val="FF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6916014-9415-4F28-AD80-CAA21FB7FF06}" type="datetimeFigureOut">
              <a:rPr lang="en-GB" smtClean="0">
                <a:solidFill>
                  <a:prstClr val="black">
                    <a:tint val="75000"/>
                  </a:prstClr>
                </a:solidFill>
              </a:rPr>
              <a:pPr defTabSz="914400"/>
              <a:t>31/08/20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9177669-8493-44CB-83DD-81C129C4F119}"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2573256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5B7FCAE-BEC1-4F31-9777-19120936A1DF}" type="datetimeFigureOut">
              <a:rPr lang="en-GB" smtClean="0">
                <a:solidFill>
                  <a:prstClr val="black">
                    <a:tint val="75000"/>
                  </a:prstClr>
                </a:solidFill>
              </a:rPr>
              <a:pPr defTabSz="914400"/>
              <a:t>31/08/20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EC2DB3D-FB41-4012-A898-7FD54EF7F3A1}"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4774844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914400"/>
            <a:fld id="{9818D4EF-3F40-49D0-87F3-4DA3A02E1A2D}" type="datetimeFigureOut">
              <a:rPr lang="en-GB" smtClean="0">
                <a:solidFill>
                  <a:prstClr val="white">
                    <a:tint val="75000"/>
                    <a:alpha val="60000"/>
                  </a:prstClr>
                </a:solidFill>
              </a:rPr>
              <a:pPr defTabSz="914400"/>
              <a:t>31/08/20</a:t>
            </a:fld>
            <a:endParaRPr lang="en-GB">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914400"/>
            <a:endParaRPr lang="en-GB">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914400"/>
            <a:fld id="{E8EC1170-4962-4280-A98B-F598C3DC51DE}" type="slidenum">
              <a:rPr lang="en-GB" smtClean="0">
                <a:solidFill>
                  <a:prstClr val="white">
                    <a:tint val="75000"/>
                  </a:prstClr>
                </a:solidFill>
              </a:rPr>
              <a:pPr defTabSz="914400"/>
              <a:t>‹#›</a:t>
            </a:fld>
            <a:endParaRPr lang="en-GB">
              <a:solidFill>
                <a:prstClr val="white">
                  <a:tint val="75000"/>
                </a:prstClr>
              </a:solidFill>
            </a:endParaRPr>
          </a:p>
        </p:txBody>
      </p:sp>
    </p:spTree>
    <p:extLst>
      <p:ext uri="{BB962C8B-B14F-4D97-AF65-F5344CB8AC3E}">
        <p14:creationId xmlns:p14="http://schemas.microsoft.com/office/powerpoint/2010/main" val="4114866224"/>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VE"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VE" altLang="en-US" smtClean="0"/>
              <a:t>Haga clic para modificar el estilo de texto del patrón</a:t>
            </a:r>
          </a:p>
          <a:p>
            <a:pPr lvl="1"/>
            <a:r>
              <a:rPr lang="es-VE" altLang="en-US" smtClean="0"/>
              <a:t>Segundo nivel</a:t>
            </a:r>
          </a:p>
          <a:p>
            <a:pPr lvl="2"/>
            <a:r>
              <a:rPr lang="es-VE" altLang="en-US" smtClean="0"/>
              <a:t>Tercer nivel</a:t>
            </a:r>
          </a:p>
          <a:p>
            <a:pPr lvl="3"/>
            <a:r>
              <a:rPr lang="es-VE" altLang="en-US" smtClean="0"/>
              <a:t>Cuarto nivel</a:t>
            </a:r>
          </a:p>
          <a:p>
            <a:pPr lvl="4"/>
            <a:r>
              <a:rPr lang="es-VE" altLang="en-US" smtClean="0"/>
              <a:t>Quinto nivel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Tx/>
              <a:buNone/>
              <a:defRPr sz="1400" b="0" u="none" smtClean="0"/>
            </a:lvl1pPr>
          </a:lstStyle>
          <a:p>
            <a:pPr defTabSz="914400" fontAlgn="base">
              <a:spcBef>
                <a:spcPct val="0"/>
              </a:spcBef>
              <a:spcAft>
                <a:spcPct val="0"/>
              </a:spcAft>
              <a:defRPr/>
            </a:pPr>
            <a:endParaRPr lang="es-VE" altLang="en-US">
              <a:solidFill>
                <a:srgbClr val="000000"/>
              </a:solidFill>
            </a:endParaRPr>
          </a:p>
        </p:txBody>
      </p:sp>
      <p:sp>
        <p:nvSpPr>
          <p:cNvPr id="430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Tx/>
              <a:buNone/>
              <a:defRPr sz="1400" b="0" u="none" smtClean="0"/>
            </a:lvl1pPr>
          </a:lstStyle>
          <a:p>
            <a:pPr defTabSz="914400" fontAlgn="base">
              <a:spcBef>
                <a:spcPct val="0"/>
              </a:spcBef>
              <a:spcAft>
                <a:spcPct val="0"/>
              </a:spcAft>
              <a:defRPr/>
            </a:pPr>
            <a:endParaRPr lang="es-VE"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FontTx/>
              <a:buNone/>
              <a:defRPr sz="1400" b="0" u="none" smtClean="0"/>
            </a:lvl1pPr>
          </a:lstStyle>
          <a:p>
            <a:pPr defTabSz="914400" fontAlgn="base">
              <a:spcBef>
                <a:spcPct val="0"/>
              </a:spcBef>
              <a:spcAft>
                <a:spcPct val="0"/>
              </a:spcAft>
              <a:defRPr/>
            </a:pPr>
            <a:fld id="{F1A8ABEB-8489-4015-A4E1-A3E1054AEEBA}" type="slidenum">
              <a:rPr lang="es-VE" altLang="en-US">
                <a:solidFill>
                  <a:srgbClr val="000000"/>
                </a:solidFill>
              </a:rPr>
              <a:pPr defTabSz="914400" fontAlgn="base">
                <a:spcBef>
                  <a:spcPct val="0"/>
                </a:spcBef>
                <a:spcAft>
                  <a:spcPct val="0"/>
                </a:spcAft>
                <a:defRPr/>
              </a:pPr>
              <a:t>‹#›</a:t>
            </a:fld>
            <a:endParaRPr lang="es-VE" altLang="en-US">
              <a:solidFill>
                <a:srgbClr val="000000"/>
              </a:solidFill>
            </a:endParaRPr>
          </a:p>
        </p:txBody>
      </p:sp>
    </p:spTree>
    <p:extLst>
      <p:ext uri="{BB962C8B-B14F-4D97-AF65-F5344CB8AC3E}">
        <p14:creationId xmlns:p14="http://schemas.microsoft.com/office/powerpoint/2010/main" val="192122475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med">
    <p:wipe di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irinnews.org/maps-and-graphics/2017/04/04/updated-mapped-world-war"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hyperlink" Target="https://www.youtube.com/watch?v=Hvc7TDJhksA&amp;safe=tru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hyperlink" Target="http://www.bbc.co.uk/history/troubles" TargetMode="External"/><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DWDT5pCxaB0&amp;safe=true" TargetMode="External"/><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hyperlink" Target="https://www.youtube.com/watch?v=Lg68a-Bn7HM&amp;safe=true"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Dv_Gussoya8&amp;safe=true" TargetMode="External"/><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7.jp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hJQ18S6aag&amp;safe=true" TargetMode="External"/><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7.xml"/><Relationship Id="rId5" Type="http://schemas.openxmlformats.org/officeDocument/2006/relationships/image" Target="../media/image46.pn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watch?v=oDXvlMA9O8s&amp;safe=true" TargetMode="External"/><Relationship Id="rId3" Type="http://schemas.openxmlformats.org/officeDocument/2006/relationships/hyperlink" Target="http://www.dailystar.co.uk/news/latest-news/605577/World-War-3-USA-Donald-Trump-North-Korea-Russia-China-May-13" TargetMode="External"/><Relationship Id="rId7" Type="http://schemas.openxmlformats.org/officeDocument/2006/relationships/hyperlink" Target="http://www.dailystar.co.uk/news/latest-news/606843/world-war-3-trump-russia-nuclear-warning" TargetMode="External"/><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hyperlink" Target="http://www.express.co.uk/news/world/763004/Europe-civil-war-European-Union-David-Engels-authoritarian-30-years-migrant-crisis" TargetMode="External"/><Relationship Id="rId5" Type="http://schemas.openxmlformats.org/officeDocument/2006/relationships/hyperlink" Target="http://www.dailymail.co.uk/sciencetech/article-3334786/Uh-oh-Robots-learning-DISOBEY-humans-Humanoid-machine-says-no-instructions-thinks-hurt.html" TargetMode="External"/><Relationship Id="rId4" Type="http://schemas.openxmlformats.org/officeDocument/2006/relationships/hyperlink" Target="http://fortune.com/2017/08/22/robots-hacking-bugging-devices-weapon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hyperlink" Target="http://www.romerotrust.org.uk/who-was-archbishop-oscar-romero"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hyperlink" Target="https://www.youtube.com/watch?v=l7rKlzuC8OU&amp;safe=true" TargetMode="External"/><Relationship Id="rId4" Type="http://schemas.openxmlformats.org/officeDocument/2006/relationships/hyperlink" Target="https://www.youtube.com/watch?v=OmEZGbUvW2M&amp;safe=true"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35.xml"/><Relationship Id="rId4" Type="http://schemas.openxmlformats.org/officeDocument/2006/relationships/image" Target="../media/image53.jpg"/></Relationships>
</file>

<file path=ppt/slides/_rels/slide5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35.xml"/><Relationship Id="rId5" Type="http://schemas.openxmlformats.org/officeDocument/2006/relationships/image" Target="../media/image59.jpg"/><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Mk8M7EcmPGk&amp;safe=true" TargetMode="Externa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WAR!</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012" y="-139264"/>
            <a:ext cx="9015211" cy="7006387"/>
          </a:xfrm>
          <a:prstGeom prst="rect">
            <a:avLst/>
          </a:prstGeom>
        </p:spPr>
      </p:pic>
      <p:sp>
        <p:nvSpPr>
          <p:cNvPr id="5" name="Rectangle 4"/>
          <p:cNvSpPr/>
          <p:nvPr/>
        </p:nvSpPr>
        <p:spPr>
          <a:xfrm>
            <a:off x="4232964" y="609601"/>
            <a:ext cx="3262432" cy="1569660"/>
          </a:xfrm>
          <a:prstGeom prst="rect">
            <a:avLst/>
          </a:prstGeom>
          <a:noFill/>
        </p:spPr>
        <p:txBody>
          <a:bodyPr wrap="none" lIns="91440" tIns="45720" rIns="91440" bIns="45720">
            <a:spAutoFit/>
          </a:bodyPr>
          <a:lstStyle/>
          <a:p>
            <a:pPr algn="ctr"/>
            <a:r>
              <a:rPr lang="en-US" sz="9600" b="1" cap="none" spc="0" dirty="0" smtClean="0">
                <a:ln w="12700">
                  <a:solidFill>
                    <a:schemeClr val="accent1"/>
                  </a:solidFill>
                  <a:prstDash val="solid"/>
                </a:ln>
                <a:solidFill>
                  <a:srgbClr val="FF0000"/>
                </a:solidFill>
                <a:effectLst>
                  <a:outerShdw dist="38100" dir="2640000" algn="bl" rotWithShape="0">
                    <a:schemeClr val="accent1"/>
                  </a:outerShdw>
                </a:effectLst>
              </a:rPr>
              <a:t>WAR!</a:t>
            </a:r>
            <a:endParaRPr lang="en-US" sz="96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6" name="Rectangle 5"/>
          <p:cNvSpPr/>
          <p:nvPr/>
        </p:nvSpPr>
        <p:spPr>
          <a:xfrm>
            <a:off x="2816099" y="2967335"/>
            <a:ext cx="6559809" cy="923330"/>
          </a:xfrm>
          <a:prstGeom prst="rect">
            <a:avLst/>
          </a:prstGeom>
          <a:noFill/>
        </p:spPr>
        <p:txBody>
          <a:bodyPr wrap="none" lIns="91440" tIns="45720" rIns="91440" bIns="45720">
            <a:spAutoFit/>
          </a:bodyPr>
          <a:lstStyle/>
          <a:p>
            <a:pPr algn="ctr"/>
            <a:r>
              <a:rPr lang="en-GB"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What is it good for?</a:t>
            </a: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62894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95" y="102357"/>
            <a:ext cx="10508777" cy="6755643"/>
          </a:xfrm>
          <a:prstGeom prst="rect">
            <a:avLst/>
          </a:prstGeom>
        </p:spPr>
      </p:pic>
    </p:spTree>
    <p:extLst>
      <p:ext uri="{BB962C8B-B14F-4D97-AF65-F5344CB8AC3E}">
        <p14:creationId xmlns:p14="http://schemas.microsoft.com/office/powerpoint/2010/main" val="813358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81" y="873457"/>
            <a:ext cx="9335069" cy="6858000"/>
          </a:xfrm>
          <a:prstGeom prst="rect">
            <a:avLst/>
          </a:prstGeom>
        </p:spPr>
      </p:pic>
    </p:spTree>
    <p:extLst>
      <p:ext uri="{BB962C8B-B14F-4D97-AF65-F5344CB8AC3E}">
        <p14:creationId xmlns:p14="http://schemas.microsoft.com/office/powerpoint/2010/main" val="3904806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28" y="237915"/>
            <a:ext cx="9990658" cy="6455175"/>
          </a:xfrm>
          <a:prstGeom prst="rect">
            <a:avLst/>
          </a:prstGeom>
        </p:spPr>
      </p:pic>
    </p:spTree>
    <p:extLst>
      <p:ext uri="{BB962C8B-B14F-4D97-AF65-F5344CB8AC3E}">
        <p14:creationId xmlns:p14="http://schemas.microsoft.com/office/powerpoint/2010/main" val="61991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79980"/>
            <a:ext cx="12090169" cy="2585323"/>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On your map, mark each area</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i</a:t>
            </a:r>
            <a:r>
              <a:rPr lang="en-US" sz="5400" b="1" dirty="0" smtClean="0">
                <a:ln w="9525">
                  <a:solidFill>
                    <a:schemeClr val="bg1"/>
                  </a:solidFill>
                  <a:prstDash val="solid"/>
                </a:ln>
                <a:effectLst>
                  <a:outerShdw blurRad="12700" dist="38100" dir="2700000" algn="tl" rotWithShape="0">
                    <a:schemeClr val="bg1">
                      <a:lumMod val="50000"/>
                    </a:schemeClr>
                  </a:outerShdw>
                </a:effectLst>
              </a:rPr>
              <a:t>n the world where there is currently</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w</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ar/conflict with a red dot.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21131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5153" y="2259674"/>
            <a:ext cx="8911988" cy="923330"/>
          </a:xfrm>
          <a:prstGeom prst="rect">
            <a:avLst/>
          </a:prstGeom>
        </p:spPr>
        <p:txBody>
          <a:bodyPr wrap="square">
            <a:spAutoFit/>
          </a:bodyPr>
          <a:lstStyle/>
          <a:p>
            <a:r>
              <a:rPr lang="en-GB" dirty="0">
                <a:hlinkClick r:id="rId3"/>
              </a:rPr>
              <a:t>http://</a:t>
            </a:r>
            <a:r>
              <a:rPr lang="en-GB" dirty="0" smtClean="0">
                <a:hlinkClick r:id="rId3"/>
              </a:rPr>
              <a:t>www.irinnews.org/maps-and-graphics/2017/04/04/updated-mapped-world-war</a:t>
            </a:r>
            <a:endParaRPr lang="en-GB" dirty="0" smtClean="0"/>
          </a:p>
          <a:p>
            <a:endParaRPr lang="en-GB" dirty="0"/>
          </a:p>
        </p:txBody>
      </p:sp>
    </p:spTree>
    <p:extLst>
      <p:ext uri="{BB962C8B-B14F-4D97-AF65-F5344CB8AC3E}">
        <p14:creationId xmlns:p14="http://schemas.microsoft.com/office/powerpoint/2010/main" val="20766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122" y="545910"/>
            <a:ext cx="8260941" cy="5500048"/>
          </a:xfrm>
          <a:prstGeom prst="rect">
            <a:avLst/>
          </a:prstGeom>
        </p:spPr>
      </p:pic>
      <p:sp>
        <p:nvSpPr>
          <p:cNvPr id="3" name="TextBox 2"/>
          <p:cNvSpPr txBox="1"/>
          <p:nvPr/>
        </p:nvSpPr>
        <p:spPr>
          <a:xfrm>
            <a:off x="7806519" y="1160060"/>
            <a:ext cx="3698544" cy="1938992"/>
          </a:xfrm>
          <a:prstGeom prst="rect">
            <a:avLst/>
          </a:prstGeom>
          <a:solidFill>
            <a:schemeClr val="tx1"/>
          </a:solidFill>
        </p:spPr>
        <p:txBody>
          <a:bodyPr wrap="square" rtlCol="0">
            <a:spAutoFit/>
          </a:bodyPr>
          <a:lstStyle/>
          <a:p>
            <a:pPr algn="ctr"/>
            <a:r>
              <a:rPr lang="en-GB" sz="2000" b="1" dirty="0" smtClean="0">
                <a:solidFill>
                  <a:srgbClr val="FF0000"/>
                </a:solidFill>
              </a:rPr>
              <a:t>WARNING</a:t>
            </a:r>
          </a:p>
          <a:p>
            <a:pPr algn="ctr"/>
            <a:endParaRPr lang="en-GB" sz="2000" b="1" dirty="0">
              <a:solidFill>
                <a:srgbClr val="FF0000"/>
              </a:solidFill>
            </a:endParaRPr>
          </a:p>
          <a:p>
            <a:r>
              <a:rPr lang="en-GB" sz="2000" b="1" dirty="0" smtClean="0">
                <a:solidFill>
                  <a:srgbClr val="FF0000"/>
                </a:solidFill>
              </a:rPr>
              <a:t>Contains scenes of horror and extreme violence that some readers might find upsetting. </a:t>
            </a:r>
          </a:p>
        </p:txBody>
      </p:sp>
      <p:sp>
        <p:nvSpPr>
          <p:cNvPr id="4" name="TextBox 3"/>
          <p:cNvSpPr txBox="1"/>
          <p:nvPr/>
        </p:nvSpPr>
        <p:spPr>
          <a:xfrm>
            <a:off x="7806519" y="3741761"/>
            <a:ext cx="3698544" cy="400110"/>
          </a:xfrm>
          <a:prstGeom prst="rect">
            <a:avLst/>
          </a:prstGeom>
          <a:solidFill>
            <a:schemeClr val="tx1"/>
          </a:solidFill>
        </p:spPr>
        <p:txBody>
          <a:bodyPr wrap="square" rtlCol="0">
            <a:spAutoFit/>
          </a:bodyPr>
          <a:lstStyle/>
          <a:p>
            <a:pPr algn="ctr"/>
            <a:r>
              <a:rPr lang="en-GB" sz="2000" b="1" dirty="0" smtClean="0">
                <a:solidFill>
                  <a:srgbClr val="FF0000"/>
                </a:solidFill>
              </a:rPr>
              <a:t>From the outset.</a:t>
            </a:r>
          </a:p>
        </p:txBody>
      </p:sp>
    </p:spTree>
    <p:extLst>
      <p:ext uri="{BB962C8B-B14F-4D97-AF65-F5344CB8AC3E}">
        <p14:creationId xmlns:p14="http://schemas.microsoft.com/office/powerpoint/2010/main" val="11802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16" y="0"/>
            <a:ext cx="5090615" cy="6946568"/>
          </a:xfrm>
          <a:prstGeom prst="rect">
            <a:avLst/>
          </a:prstGeom>
        </p:spPr>
      </p:pic>
      <p:sp>
        <p:nvSpPr>
          <p:cNvPr id="3" name="Rectangle 2"/>
          <p:cNvSpPr/>
          <p:nvPr/>
        </p:nvSpPr>
        <p:spPr>
          <a:xfrm>
            <a:off x="1292048" y="538034"/>
            <a:ext cx="4203395"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Cain &amp; Abel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TextBox 3"/>
          <p:cNvSpPr txBox="1"/>
          <p:nvPr/>
        </p:nvSpPr>
        <p:spPr>
          <a:xfrm>
            <a:off x="313898" y="1842448"/>
            <a:ext cx="6596417" cy="1477328"/>
          </a:xfrm>
          <a:prstGeom prst="rect">
            <a:avLst/>
          </a:prstGeom>
          <a:noFill/>
        </p:spPr>
        <p:txBody>
          <a:bodyPr wrap="square" rtlCol="0">
            <a:spAutoFit/>
          </a:bodyPr>
          <a:lstStyle/>
          <a:p>
            <a:r>
              <a:rPr lang="en-GB" b="1" dirty="0" smtClean="0"/>
              <a:t>The children of Adam and Eve’s</a:t>
            </a:r>
          </a:p>
          <a:p>
            <a:r>
              <a:rPr lang="en-GB" b="1" dirty="0" smtClean="0"/>
              <a:t>Were terribly eager to please</a:t>
            </a:r>
          </a:p>
          <a:p>
            <a:r>
              <a:rPr lang="en-GB" b="1" dirty="0" smtClean="0"/>
              <a:t>They made offerings to God </a:t>
            </a:r>
          </a:p>
          <a:p>
            <a:r>
              <a:rPr lang="en-GB" b="1" dirty="0" smtClean="0"/>
              <a:t>Hoping He’d give them the nod</a:t>
            </a:r>
          </a:p>
          <a:p>
            <a:r>
              <a:rPr lang="en-GB" b="1" dirty="0" smtClean="0"/>
              <a:t>But He preferred roast lamb to green stuff with leaves.</a:t>
            </a:r>
          </a:p>
        </p:txBody>
      </p:sp>
      <p:sp>
        <p:nvSpPr>
          <p:cNvPr id="5" name="TextBox 4"/>
          <p:cNvSpPr txBox="1"/>
          <p:nvPr/>
        </p:nvSpPr>
        <p:spPr>
          <a:xfrm>
            <a:off x="614149" y="4189863"/>
            <a:ext cx="4640239" cy="369332"/>
          </a:xfrm>
          <a:prstGeom prst="rect">
            <a:avLst/>
          </a:prstGeom>
          <a:noFill/>
        </p:spPr>
        <p:txBody>
          <a:bodyPr wrap="square" rtlCol="0">
            <a:spAutoFit/>
          </a:bodyPr>
          <a:lstStyle/>
          <a:p>
            <a:r>
              <a:rPr lang="en-GB" b="1" dirty="0" smtClean="0"/>
              <a:t>So Cain beat his brother Abel to death</a:t>
            </a:r>
            <a:r>
              <a:rPr lang="en-GB" dirty="0" smtClean="0"/>
              <a:t>.</a:t>
            </a:r>
          </a:p>
        </p:txBody>
      </p:sp>
      <p:sp>
        <p:nvSpPr>
          <p:cNvPr id="6" name="TextBox 5"/>
          <p:cNvSpPr txBox="1"/>
          <p:nvPr/>
        </p:nvSpPr>
        <p:spPr>
          <a:xfrm>
            <a:off x="725606" y="5244616"/>
            <a:ext cx="4640239" cy="369332"/>
          </a:xfrm>
          <a:prstGeom prst="rect">
            <a:avLst/>
          </a:prstGeom>
          <a:noFill/>
        </p:spPr>
        <p:txBody>
          <a:bodyPr wrap="square" rtlCol="0">
            <a:spAutoFit/>
          </a:bodyPr>
          <a:lstStyle/>
          <a:p>
            <a:r>
              <a:rPr lang="en-GB" b="1" dirty="0" smtClean="0"/>
              <a:t>And God was a bit miffed</a:t>
            </a:r>
            <a:r>
              <a:rPr lang="en-GB" dirty="0" smtClean="0"/>
              <a:t>.</a:t>
            </a:r>
          </a:p>
        </p:txBody>
      </p:sp>
    </p:spTree>
    <p:extLst>
      <p:ext uri="{BB962C8B-B14F-4D97-AF65-F5344CB8AC3E}">
        <p14:creationId xmlns:p14="http://schemas.microsoft.com/office/powerpoint/2010/main" val="13165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8288"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288" y="-1"/>
            <a:ext cx="6193713" cy="7643747"/>
          </a:xfrm>
          <a:prstGeom prst="rect">
            <a:avLst/>
          </a:prstGeom>
        </p:spPr>
      </p:pic>
      <p:sp>
        <p:nvSpPr>
          <p:cNvPr id="4" name="Rectangle 3"/>
          <p:cNvSpPr/>
          <p:nvPr/>
        </p:nvSpPr>
        <p:spPr>
          <a:xfrm>
            <a:off x="269690" y="4741544"/>
            <a:ext cx="4719561"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Angry, violent, wrathful</a:t>
            </a:r>
          </a:p>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Old Testament God</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097647" y="4741544"/>
            <a:ext cx="3995004"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Peace </a:t>
            </a:r>
            <a:r>
              <a:rPr lang="en-US"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Lovin</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Hippy</a:t>
            </a:r>
          </a:p>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Jesus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5614208" y="4449156"/>
            <a:ext cx="768160" cy="584775"/>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OR</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647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Explosion 2 3"/>
          <p:cNvSpPr/>
          <p:nvPr/>
        </p:nvSpPr>
        <p:spPr>
          <a:xfrm>
            <a:off x="-647114" y="-323557"/>
            <a:ext cx="6175717" cy="427657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Prepare for war! Rouse the warriors! Let all fighting men draw near and attack!</a:t>
            </a:r>
            <a:endParaRPr lang="en-GB" sz="2000" b="1" dirty="0">
              <a:solidFill>
                <a:prstClr val="white"/>
              </a:solidFill>
              <a:latin typeface="Arial Black" panose="020B0A04020102020204" pitchFamily="34" charset="0"/>
            </a:endParaRPr>
          </a:p>
        </p:txBody>
      </p:sp>
      <p:sp>
        <p:nvSpPr>
          <p:cNvPr id="5" name="Explosion 2 4"/>
          <p:cNvSpPr/>
          <p:nvPr/>
        </p:nvSpPr>
        <p:spPr>
          <a:xfrm>
            <a:off x="6577820" y="-192259"/>
            <a:ext cx="5047956" cy="3547403"/>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Blessed are the peacemakers.</a:t>
            </a:r>
            <a:endParaRPr lang="en-GB" sz="2000" b="1" dirty="0">
              <a:solidFill>
                <a:prstClr val="white"/>
              </a:solidFill>
              <a:latin typeface="Arial Black" panose="020B0A04020102020204" pitchFamily="34" charset="0"/>
            </a:endParaRPr>
          </a:p>
        </p:txBody>
      </p:sp>
      <p:sp>
        <p:nvSpPr>
          <p:cNvPr id="6" name="Explosion 2 5"/>
          <p:cNvSpPr/>
          <p:nvPr/>
        </p:nvSpPr>
        <p:spPr>
          <a:xfrm>
            <a:off x="-311833" y="3355144"/>
            <a:ext cx="6175717" cy="427657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Love your enemies and pray for those who persecute you.</a:t>
            </a:r>
            <a:endParaRPr lang="en-GB" sz="2000" b="1" dirty="0">
              <a:solidFill>
                <a:prstClr val="white"/>
              </a:solidFill>
              <a:latin typeface="Arial Black" panose="020B0A04020102020204" pitchFamily="34" charset="0"/>
            </a:endParaRPr>
          </a:p>
        </p:txBody>
      </p:sp>
      <p:sp>
        <p:nvSpPr>
          <p:cNvPr id="7" name="Explosion 2 6"/>
          <p:cNvSpPr/>
          <p:nvPr/>
        </p:nvSpPr>
        <p:spPr>
          <a:xfrm>
            <a:off x="5785340" y="2994074"/>
            <a:ext cx="6175717" cy="427657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If you forgive other people when they sin against you, your heavenly Father will forgive you.</a:t>
            </a:r>
            <a:endParaRPr lang="en-GB" sz="2000" b="1"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047052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Explosion 2 3"/>
          <p:cNvSpPr/>
          <p:nvPr/>
        </p:nvSpPr>
        <p:spPr>
          <a:xfrm>
            <a:off x="-647114" y="-323557"/>
            <a:ext cx="6175717" cy="427657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I despise your religious festivals. Your assemblies are a stench to me.</a:t>
            </a:r>
            <a:endParaRPr lang="en-GB" sz="2000" b="1" dirty="0">
              <a:solidFill>
                <a:prstClr val="white"/>
              </a:solidFill>
              <a:latin typeface="Arial Black" panose="020B0A04020102020204" pitchFamily="34" charset="0"/>
            </a:endParaRPr>
          </a:p>
        </p:txBody>
      </p:sp>
      <p:sp>
        <p:nvSpPr>
          <p:cNvPr id="5" name="Explosion 2 4"/>
          <p:cNvSpPr/>
          <p:nvPr/>
        </p:nvSpPr>
        <p:spPr>
          <a:xfrm>
            <a:off x="6330461" y="-168812"/>
            <a:ext cx="5413717" cy="371621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Take the whole army with you and go up and attack the people of Ai.</a:t>
            </a:r>
            <a:endParaRPr lang="en-GB" sz="2000" b="1" dirty="0">
              <a:solidFill>
                <a:prstClr val="white"/>
              </a:solidFill>
              <a:latin typeface="Arial Black" panose="020B0A04020102020204" pitchFamily="34" charset="0"/>
            </a:endParaRPr>
          </a:p>
        </p:txBody>
      </p:sp>
      <p:sp>
        <p:nvSpPr>
          <p:cNvPr id="6" name="Explosion 2 5"/>
          <p:cNvSpPr/>
          <p:nvPr/>
        </p:nvSpPr>
        <p:spPr>
          <a:xfrm>
            <a:off x="-311833" y="3355144"/>
            <a:ext cx="6175717" cy="427657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Turn the other cheek.</a:t>
            </a:r>
            <a:endParaRPr lang="en-GB" sz="2000" b="1" dirty="0">
              <a:solidFill>
                <a:prstClr val="white"/>
              </a:solidFill>
              <a:latin typeface="Arial Black" panose="020B0A04020102020204" pitchFamily="34" charset="0"/>
            </a:endParaRPr>
          </a:p>
        </p:txBody>
      </p:sp>
      <p:sp>
        <p:nvSpPr>
          <p:cNvPr id="7" name="Explosion 2 6"/>
          <p:cNvSpPr/>
          <p:nvPr/>
        </p:nvSpPr>
        <p:spPr>
          <a:xfrm>
            <a:off x="6199165" y="3134751"/>
            <a:ext cx="6175717" cy="427657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b="1" dirty="0" smtClean="0">
                <a:solidFill>
                  <a:prstClr val="white"/>
                </a:solidFill>
                <a:latin typeface="Arial Black" panose="020B0A04020102020204" pitchFamily="34" charset="0"/>
              </a:rPr>
              <a:t>I pursued my enemies…I crushed them so they could not rise; they fell beneath my feet.</a:t>
            </a:r>
            <a:endParaRPr lang="en-GB" sz="2000" b="1"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5834087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262" y="1370547"/>
            <a:ext cx="11939487" cy="2585323"/>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 state of armed conflict between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ifferent countries or different</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roups within a country.”</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73494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Explosion 2 3"/>
          <p:cNvSpPr/>
          <p:nvPr/>
        </p:nvSpPr>
        <p:spPr>
          <a:xfrm>
            <a:off x="1195755" y="211016"/>
            <a:ext cx="10747718" cy="6865034"/>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200" b="1" dirty="0" smtClean="0">
                <a:solidFill>
                  <a:prstClr val="white"/>
                </a:solidFill>
                <a:latin typeface="Arial Black" panose="020B0A04020102020204" pitchFamily="34" charset="0"/>
              </a:rPr>
              <a:t>Defend the weak and the fatherless, uphold the cause of the poor and the oppressed.</a:t>
            </a:r>
            <a:endParaRPr lang="en-GB" sz="3200" b="1"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4106988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69960" cy="5146206"/>
          </a:xfrm>
          <a:prstGeom prst="rect">
            <a:avLst/>
          </a:prstGeom>
        </p:spPr>
      </p:pic>
      <p:sp>
        <p:nvSpPr>
          <p:cNvPr id="3" name="Rectangle 2"/>
          <p:cNvSpPr/>
          <p:nvPr/>
        </p:nvSpPr>
        <p:spPr>
          <a:xfrm>
            <a:off x="0" y="5534561"/>
            <a:ext cx="4397037" cy="1323439"/>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Does this mean that</a:t>
            </a:r>
          </a:p>
          <a:p>
            <a:pPr algn="ctr"/>
            <a:r>
              <a:rPr lang="en-US" sz="4000" b="0" cap="none" spc="0" dirty="0" smtClean="0">
                <a:ln w="0"/>
                <a:solidFill>
                  <a:schemeClr val="tx1"/>
                </a:solidFill>
                <a:effectLst>
                  <a:outerShdw blurRad="38100" dist="19050" dir="2700000" algn="tl" rotWithShape="0">
                    <a:schemeClr val="dk1">
                      <a:alpha val="40000"/>
                    </a:schemeClr>
                  </a:outerShdw>
                </a:effectLst>
              </a:rPr>
              <a:t>Jesus was a pacifist?</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490" y="163773"/>
            <a:ext cx="3985881" cy="4122335"/>
          </a:xfrm>
          <a:prstGeom prst="rect">
            <a:avLst/>
          </a:prstGeom>
        </p:spPr>
      </p:pic>
      <p:sp>
        <p:nvSpPr>
          <p:cNvPr id="5" name="Rectangle 4"/>
          <p:cNvSpPr/>
          <p:nvPr/>
        </p:nvSpPr>
        <p:spPr>
          <a:xfrm>
            <a:off x="5331646" y="4580453"/>
            <a:ext cx="6387326" cy="190821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He did show violent, righteous a</a:t>
            </a:r>
            <a:r>
              <a:rPr lang="en-US" sz="3200" dirty="0" smtClean="0">
                <a:ln w="0"/>
                <a:effectLst>
                  <a:outerShdw blurRad="38100" dist="19050" dir="2700000" algn="tl" rotWithShape="0">
                    <a:schemeClr val="dk1">
                      <a:alpha val="40000"/>
                    </a:schemeClr>
                  </a:outerShdw>
                </a:effectLst>
              </a:rPr>
              <a:t>nger </a:t>
            </a:r>
          </a:p>
          <a:p>
            <a:pPr algn="ctr"/>
            <a:r>
              <a:rPr lang="en-US" sz="3200" dirty="0" smtClean="0">
                <a:ln w="0"/>
                <a:effectLst>
                  <a:outerShdw blurRad="38100" dist="19050" dir="2700000" algn="tl" rotWithShape="0">
                    <a:schemeClr val="dk1">
                      <a:alpha val="40000"/>
                    </a:schemeClr>
                  </a:outerShdw>
                </a:effectLst>
              </a:rPr>
              <a:t>towards the traders in the </a:t>
            </a:r>
            <a:r>
              <a:rPr lang="en-US" sz="3200" b="0" cap="none" spc="0" dirty="0" smtClean="0">
                <a:ln w="0"/>
                <a:solidFill>
                  <a:schemeClr val="tx1"/>
                </a:solidFill>
                <a:effectLst>
                  <a:outerShdw blurRad="38100" dist="19050" dir="2700000" algn="tl" rotWithShape="0">
                    <a:schemeClr val="dk1">
                      <a:alpha val="40000"/>
                    </a:schemeClr>
                  </a:outerShdw>
                </a:effectLst>
              </a:rPr>
              <a:t>Temple. </a:t>
            </a:r>
          </a:p>
          <a:p>
            <a:pPr algn="ctr"/>
            <a:r>
              <a:rPr lang="en-US" sz="3200" b="0" cap="none" spc="0" dirty="0" smtClean="0">
                <a:ln w="0"/>
                <a:solidFill>
                  <a:schemeClr val="tx1"/>
                </a:solidFill>
                <a:effectLst>
                  <a:outerShdw blurRad="38100" dist="19050" dir="2700000" algn="tl" rotWithShape="0">
                    <a:schemeClr val="dk1">
                      <a:alpha val="40000"/>
                    </a:schemeClr>
                  </a:outerShdw>
                </a:effectLst>
              </a:rPr>
              <a:t>But his victims were mostly tables</a:t>
            </a:r>
            <a:r>
              <a:rPr lang="en-US" sz="5400" b="0" cap="none" spc="0" dirty="0" smtClean="0">
                <a:ln w="0"/>
                <a:solidFill>
                  <a:schemeClr val="tx1"/>
                </a:solidFill>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4437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4872"/>
          </a:xfrm>
          <a:prstGeom prst="rect">
            <a:avLst/>
          </a:prstGeom>
        </p:spPr>
      </p:pic>
      <p:sp>
        <p:nvSpPr>
          <p:cNvPr id="2" name="Rectangle 1"/>
          <p:cNvSpPr/>
          <p:nvPr/>
        </p:nvSpPr>
        <p:spPr>
          <a:xfrm>
            <a:off x="697512" y="169544"/>
            <a:ext cx="10796994"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So how should Christians respond to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v</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iolent situations?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ctangle 2"/>
          <p:cNvSpPr/>
          <p:nvPr/>
        </p:nvSpPr>
        <p:spPr>
          <a:xfrm>
            <a:off x="2670263" y="2312242"/>
            <a:ext cx="6851491"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Should Christians serve</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in the armed forces?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p:cNvSpPr/>
          <p:nvPr/>
        </p:nvSpPr>
        <p:spPr>
          <a:xfrm>
            <a:off x="0" y="4673305"/>
            <a:ext cx="12335493"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What sort of involvement should</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Religion have in political decision-making?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36699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7588156" cy="5691117"/>
          </a:xfrm>
          <a:prstGeom prst="rect">
            <a:avLst/>
          </a:prstGeom>
        </p:spPr>
      </p:pic>
      <p:sp>
        <p:nvSpPr>
          <p:cNvPr id="3" name="TextBox 2"/>
          <p:cNvSpPr txBox="1"/>
          <p:nvPr/>
        </p:nvSpPr>
        <p:spPr>
          <a:xfrm>
            <a:off x="8202305" y="412831"/>
            <a:ext cx="3048000" cy="2062103"/>
          </a:xfrm>
          <a:prstGeom prst="rect">
            <a:avLst/>
          </a:prstGeom>
          <a:solidFill>
            <a:schemeClr val="bg1">
              <a:lumMod val="95000"/>
            </a:schemeClr>
          </a:solidFill>
        </p:spPr>
        <p:txBody>
          <a:bodyPr wrap="square" rtlCol="0">
            <a:spAutoFit/>
          </a:bodyPr>
          <a:lstStyle/>
          <a:p>
            <a:r>
              <a:rPr lang="en-GB" sz="3200" b="1" dirty="0" smtClean="0"/>
              <a:t>Donald Trump starts every morning with a prayer meeting</a:t>
            </a:r>
            <a:r>
              <a:rPr lang="en-GB" dirty="0" smtClean="0"/>
              <a:t>.</a:t>
            </a:r>
            <a:endParaRPr lang="en-GB" dirty="0"/>
          </a:p>
        </p:txBody>
      </p:sp>
      <p:sp>
        <p:nvSpPr>
          <p:cNvPr id="4" name="Rectangle 3"/>
          <p:cNvSpPr/>
          <p:nvPr/>
        </p:nvSpPr>
        <p:spPr>
          <a:xfrm>
            <a:off x="6056754" y="5888112"/>
            <a:ext cx="5940729" cy="646331"/>
          </a:xfrm>
          <a:prstGeom prst="rect">
            <a:avLst/>
          </a:prstGeom>
          <a:solidFill>
            <a:schemeClr val="bg1"/>
          </a:solidFill>
        </p:spPr>
        <p:txBody>
          <a:bodyPr wrap="none">
            <a:spAutoFit/>
          </a:bodyPr>
          <a:lstStyle/>
          <a:p>
            <a:r>
              <a:rPr lang="en-GB" dirty="0">
                <a:hlinkClick r:id="rId4"/>
              </a:rPr>
              <a:t>https://</a:t>
            </a:r>
            <a:r>
              <a:rPr lang="en-GB" dirty="0" smtClean="0">
                <a:hlinkClick r:id="rId4"/>
              </a:rPr>
              <a:t>www.youtube.com/watch?v=Hvc7TDJhksA&amp;safe=true</a:t>
            </a:r>
            <a:endParaRPr lang="en-GB" dirty="0" smtClean="0"/>
          </a:p>
          <a:p>
            <a:endParaRPr lang="en-GB" dirty="0"/>
          </a:p>
        </p:txBody>
      </p:sp>
      <p:sp>
        <p:nvSpPr>
          <p:cNvPr id="5" name="TextBox 4"/>
          <p:cNvSpPr txBox="1"/>
          <p:nvPr/>
        </p:nvSpPr>
        <p:spPr>
          <a:xfrm>
            <a:off x="8073351" y="3308431"/>
            <a:ext cx="3048000" cy="2062103"/>
          </a:xfrm>
          <a:prstGeom prst="rect">
            <a:avLst/>
          </a:prstGeom>
          <a:solidFill>
            <a:schemeClr val="bg1">
              <a:lumMod val="95000"/>
            </a:schemeClr>
          </a:solidFill>
        </p:spPr>
        <p:txBody>
          <a:bodyPr wrap="square" rtlCol="0">
            <a:spAutoFit/>
          </a:bodyPr>
          <a:lstStyle/>
          <a:p>
            <a:r>
              <a:rPr lang="en-GB" sz="3200" b="1" dirty="0" smtClean="0"/>
              <a:t>And this is Donald Trump’s official spiritual advisor…</a:t>
            </a:r>
            <a:endParaRPr lang="en-GB" dirty="0"/>
          </a:p>
        </p:txBody>
      </p:sp>
    </p:spTree>
    <p:extLst>
      <p:ext uri="{BB962C8B-B14F-4D97-AF65-F5344CB8AC3E}">
        <p14:creationId xmlns:p14="http://schemas.microsoft.com/office/powerpoint/2010/main" val="23448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2795"/>
            <a:ext cx="4371675" cy="85870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94" y="4099560"/>
            <a:ext cx="1023425" cy="1926447"/>
          </a:xfrm>
          <a:prstGeom prst="rect">
            <a:avLst/>
          </a:prstGeom>
        </p:spPr>
      </p:pic>
      <p:sp>
        <p:nvSpPr>
          <p:cNvPr id="4" name="Oval Callout 3"/>
          <p:cNvSpPr/>
          <p:nvPr/>
        </p:nvSpPr>
        <p:spPr>
          <a:xfrm>
            <a:off x="6274191" y="703385"/>
            <a:ext cx="5556738" cy="3207433"/>
          </a:xfrm>
          <a:prstGeom prst="wedgeEllipseCallout">
            <a:avLst>
              <a:gd name="adj1" fmla="val -109441"/>
              <a:gd name="adj2" fmla="val -42763"/>
            </a:avLst>
          </a:prstGeom>
          <a:solidFill>
            <a:schemeClr val="bg2">
              <a:lumMod val="90000"/>
            </a:schemeClr>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bg2">
                    <a:lumMod val="10000"/>
                  </a:schemeClr>
                </a:solidFill>
              </a:rPr>
              <a:t>Dear Romans,</a:t>
            </a:r>
          </a:p>
          <a:p>
            <a:pPr algn="ctr"/>
            <a:r>
              <a:rPr lang="en-GB" sz="2000" b="1" dirty="0" smtClean="0">
                <a:solidFill>
                  <a:schemeClr val="bg2">
                    <a:lumMod val="10000"/>
                  </a:schemeClr>
                </a:solidFill>
              </a:rPr>
              <a:t>Obey your political leaders and don’t give them any grief because they are God’s servants and God must have wanted them to be the leaders so do what they say, ok?</a:t>
            </a:r>
          </a:p>
          <a:p>
            <a:pPr algn="ctr"/>
            <a:r>
              <a:rPr lang="en-GB" sz="2000" b="1" dirty="0" smtClean="0">
                <a:solidFill>
                  <a:schemeClr val="bg2">
                    <a:lumMod val="10000"/>
                  </a:schemeClr>
                </a:solidFill>
              </a:rPr>
              <a:t>Lots of love,</a:t>
            </a:r>
          </a:p>
          <a:p>
            <a:pPr algn="ctr"/>
            <a:r>
              <a:rPr lang="en-GB" sz="2000" b="1" dirty="0" smtClean="0">
                <a:solidFill>
                  <a:schemeClr val="bg2">
                    <a:lumMod val="10000"/>
                  </a:schemeClr>
                </a:solidFill>
              </a:rPr>
              <a:t>St Paul</a:t>
            </a:r>
          </a:p>
        </p:txBody>
      </p:sp>
    </p:spTree>
    <p:extLst>
      <p:ext uri="{BB962C8B-B14F-4D97-AF65-F5344CB8AC3E}">
        <p14:creationId xmlns:p14="http://schemas.microsoft.com/office/powerpoint/2010/main" val="692117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477" y="0"/>
            <a:ext cx="8596523" cy="5950634"/>
          </a:xfrm>
          <a:prstGeom prst="rect">
            <a:avLst/>
          </a:prstGeom>
        </p:spPr>
      </p:pic>
      <p:sp>
        <p:nvSpPr>
          <p:cNvPr id="4" name="TextBox 3"/>
          <p:cNvSpPr txBox="1"/>
          <p:nvPr/>
        </p:nvSpPr>
        <p:spPr>
          <a:xfrm>
            <a:off x="126608" y="5950634"/>
            <a:ext cx="12065391" cy="954107"/>
          </a:xfrm>
          <a:prstGeom prst="rect">
            <a:avLst/>
          </a:prstGeom>
          <a:noFill/>
        </p:spPr>
        <p:txBody>
          <a:bodyPr wrap="square" rtlCol="0">
            <a:spAutoFit/>
          </a:bodyPr>
          <a:lstStyle/>
          <a:p>
            <a:r>
              <a:rPr lang="en-GB" sz="2800" dirty="0" smtClean="0"/>
              <a:t>But many Christians believe it is their religious duty to become involved in political issues because of the example of Jesus.</a:t>
            </a:r>
            <a:endParaRPr lang="en-GB" sz="2800" dirty="0"/>
          </a:p>
        </p:txBody>
      </p:sp>
      <p:sp>
        <p:nvSpPr>
          <p:cNvPr id="5" name="Oval Callout 4"/>
          <p:cNvSpPr/>
          <p:nvPr/>
        </p:nvSpPr>
        <p:spPr>
          <a:xfrm>
            <a:off x="126608" y="787791"/>
            <a:ext cx="3468869" cy="1969477"/>
          </a:xfrm>
          <a:prstGeom prst="wedgeEllipseCallout">
            <a:avLst>
              <a:gd name="adj1" fmla="val 145901"/>
              <a:gd name="adj2" fmla="val 6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Yeah, lets kick some tables!</a:t>
            </a:r>
            <a:endParaRPr lang="en-GB" sz="2800" b="1" dirty="0"/>
          </a:p>
        </p:txBody>
      </p:sp>
    </p:spTree>
    <p:extLst>
      <p:ext uri="{BB962C8B-B14F-4D97-AF65-F5344CB8AC3E}">
        <p14:creationId xmlns:p14="http://schemas.microsoft.com/office/powerpoint/2010/main" val="31921791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799761801"/>
              </p:ext>
            </p:extLst>
          </p:nvPr>
        </p:nvGraphicFramePr>
        <p:xfrm>
          <a:off x="2031999" y="253218"/>
          <a:ext cx="9545711" cy="588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82880" y="829994"/>
            <a:ext cx="4543865" cy="1077218"/>
          </a:xfrm>
          <a:prstGeom prst="rect">
            <a:avLst/>
          </a:prstGeom>
          <a:solidFill>
            <a:schemeClr val="bg2"/>
          </a:solidFill>
        </p:spPr>
        <p:txBody>
          <a:bodyPr wrap="square" rtlCol="0">
            <a:spAutoFit/>
          </a:bodyPr>
          <a:lstStyle/>
          <a:p>
            <a:r>
              <a:rPr lang="en-GB" sz="3200" dirty="0" smtClean="0"/>
              <a:t>This is how the UK is governed.</a:t>
            </a:r>
            <a:endParaRPr lang="en-GB" sz="3200" dirty="0"/>
          </a:p>
        </p:txBody>
      </p:sp>
    </p:spTree>
    <p:extLst>
      <p:ext uri="{BB962C8B-B14F-4D97-AF65-F5344CB8AC3E}">
        <p14:creationId xmlns:p14="http://schemas.microsoft.com/office/powerpoint/2010/main" val="1232767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28" y="196948"/>
            <a:ext cx="12419428" cy="6209714"/>
          </a:xfrm>
          <a:prstGeom prst="rect">
            <a:avLst/>
          </a:prstGeom>
        </p:spPr>
      </p:pic>
    </p:spTree>
    <p:extLst>
      <p:ext uri="{BB962C8B-B14F-4D97-AF65-F5344CB8AC3E}">
        <p14:creationId xmlns:p14="http://schemas.microsoft.com/office/powerpoint/2010/main" val="1174057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82880" y="829994"/>
            <a:ext cx="4543865" cy="1569660"/>
          </a:xfrm>
          <a:prstGeom prst="rect">
            <a:avLst/>
          </a:prstGeom>
          <a:solidFill>
            <a:schemeClr val="bg2"/>
          </a:solidFill>
        </p:spPr>
        <p:txBody>
          <a:bodyPr wrap="square" rtlCol="0">
            <a:spAutoFit/>
          </a:bodyPr>
          <a:lstStyle/>
          <a:p>
            <a:r>
              <a:rPr lang="en-GB" sz="3200" dirty="0" smtClean="0">
                <a:solidFill>
                  <a:prstClr val="black"/>
                </a:solidFill>
              </a:rPr>
              <a:t>The monarch is also the head of the Church Of England.</a:t>
            </a:r>
            <a:endParaRPr lang="en-GB" sz="3200"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26" y="-1"/>
            <a:ext cx="5889674" cy="6874099"/>
          </a:xfrm>
          <a:prstGeom prst="rect">
            <a:avLst/>
          </a:prstGeom>
        </p:spPr>
      </p:pic>
      <p:sp>
        <p:nvSpPr>
          <p:cNvPr id="5" name="Rectangle 4"/>
          <p:cNvSpPr/>
          <p:nvPr/>
        </p:nvSpPr>
        <p:spPr>
          <a:xfrm>
            <a:off x="145758" y="3437048"/>
            <a:ext cx="5368778" cy="2585323"/>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How separate is</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The Church from</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olitics in the UK?</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99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
            <a:ext cx="9144000" cy="6934200"/>
          </a:xfrm>
          <a:prstGeom prst="rect">
            <a:avLst/>
          </a:prstGeom>
        </p:spPr>
      </p:pic>
      <p:sp>
        <p:nvSpPr>
          <p:cNvPr id="5" name="Rectangle 2"/>
          <p:cNvSpPr>
            <a:spLocks noChangeArrowheads="1"/>
          </p:cNvSpPr>
          <p:nvPr/>
        </p:nvSpPr>
        <p:spPr bwMode="auto">
          <a:xfrm>
            <a:off x="0"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6" name="Rectangle 3"/>
          <p:cNvSpPr>
            <a:spLocks noChangeArrowheads="1"/>
          </p:cNvSpPr>
          <p:nvPr/>
        </p:nvSpPr>
        <p:spPr bwMode="auto">
          <a:xfrm>
            <a:off x="3132138"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7" name="Rectangle 4"/>
          <p:cNvSpPr>
            <a:spLocks noChangeArrowheads="1"/>
          </p:cNvSpPr>
          <p:nvPr/>
        </p:nvSpPr>
        <p:spPr bwMode="auto">
          <a:xfrm>
            <a:off x="4500563"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8" name="Rectangle 5"/>
          <p:cNvSpPr>
            <a:spLocks noChangeArrowheads="1"/>
          </p:cNvSpPr>
          <p:nvPr/>
        </p:nvSpPr>
        <p:spPr bwMode="auto">
          <a:xfrm>
            <a:off x="4500563"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9" name="Rectangle 6"/>
          <p:cNvSpPr>
            <a:spLocks noChangeArrowheads="1"/>
          </p:cNvSpPr>
          <p:nvPr/>
        </p:nvSpPr>
        <p:spPr bwMode="auto">
          <a:xfrm>
            <a:off x="6516688"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0" name="Rectangle 7"/>
          <p:cNvSpPr>
            <a:spLocks noChangeArrowheads="1"/>
          </p:cNvSpPr>
          <p:nvPr/>
        </p:nvSpPr>
        <p:spPr bwMode="auto">
          <a:xfrm>
            <a:off x="6516688"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1" name="Rectangle 8"/>
          <p:cNvSpPr>
            <a:spLocks noChangeArrowheads="1"/>
          </p:cNvSpPr>
          <p:nvPr/>
        </p:nvSpPr>
        <p:spPr bwMode="auto">
          <a:xfrm>
            <a:off x="0"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2" name="Rectangle 9"/>
          <p:cNvSpPr>
            <a:spLocks noChangeArrowheads="1"/>
          </p:cNvSpPr>
          <p:nvPr/>
        </p:nvSpPr>
        <p:spPr bwMode="auto">
          <a:xfrm>
            <a:off x="900113"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3" name="Rectangle 10"/>
          <p:cNvSpPr>
            <a:spLocks noChangeArrowheads="1"/>
          </p:cNvSpPr>
          <p:nvPr/>
        </p:nvSpPr>
        <p:spPr bwMode="auto">
          <a:xfrm>
            <a:off x="2771775"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4" name="Rectangle 11"/>
          <p:cNvSpPr>
            <a:spLocks noChangeArrowheads="1"/>
          </p:cNvSpPr>
          <p:nvPr/>
        </p:nvSpPr>
        <p:spPr bwMode="auto">
          <a:xfrm>
            <a:off x="5364163"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5" name="Rectangle 12"/>
          <p:cNvSpPr>
            <a:spLocks noChangeArrowheads="1"/>
          </p:cNvSpPr>
          <p:nvPr/>
        </p:nvSpPr>
        <p:spPr bwMode="auto">
          <a:xfrm>
            <a:off x="900113"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6" name="Rectangle 13"/>
          <p:cNvSpPr>
            <a:spLocks noChangeArrowheads="1"/>
          </p:cNvSpPr>
          <p:nvPr/>
        </p:nvSpPr>
        <p:spPr bwMode="auto">
          <a:xfrm>
            <a:off x="6516688"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prstClr val="black"/>
              </a:solidFill>
            </a:endParaRPr>
          </a:p>
        </p:txBody>
      </p:sp>
      <p:sp>
        <p:nvSpPr>
          <p:cNvPr id="17" name="TextBox 16"/>
          <p:cNvSpPr txBox="1"/>
          <p:nvPr/>
        </p:nvSpPr>
        <p:spPr>
          <a:xfrm>
            <a:off x="9581882" y="798490"/>
            <a:ext cx="2318197" cy="4401205"/>
          </a:xfrm>
          <a:prstGeom prst="rect">
            <a:avLst/>
          </a:prstGeom>
          <a:noFill/>
        </p:spPr>
        <p:txBody>
          <a:bodyPr wrap="square" rtlCol="0">
            <a:spAutoFit/>
          </a:bodyPr>
          <a:lstStyle/>
          <a:p>
            <a:pPr defTabSz="914400"/>
            <a:r>
              <a:rPr lang="en-GB" sz="4000" dirty="0" smtClean="0">
                <a:solidFill>
                  <a:prstClr val="black"/>
                </a:solidFill>
              </a:rPr>
              <a:t>What is this picture showing?</a:t>
            </a:r>
          </a:p>
          <a:p>
            <a:pPr defTabSz="914400"/>
            <a:r>
              <a:rPr lang="en-GB" sz="4000" dirty="0" smtClean="0">
                <a:solidFill>
                  <a:prstClr val="black"/>
                </a:solidFill>
              </a:rPr>
              <a:t>What do you know about it?</a:t>
            </a:r>
            <a:endParaRPr lang="en-GB" sz="4000" dirty="0">
              <a:solidFill>
                <a:prstClr val="black"/>
              </a:solidFill>
            </a:endParaRPr>
          </a:p>
        </p:txBody>
      </p:sp>
    </p:spTree>
    <p:extLst>
      <p:ext uri="{BB962C8B-B14F-4D97-AF65-F5344CB8AC3E}">
        <p14:creationId xmlns:p14="http://schemas.microsoft.com/office/powerpoint/2010/main" val="2058912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988" y="2967335"/>
            <a:ext cx="10524035"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are the following pictures</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howing?</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8001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3887915" y="1698094"/>
            <a:ext cx="4279698" cy="923330"/>
          </a:xfrm>
          <a:prstGeom prst="rect">
            <a:avLst/>
          </a:prstGeom>
          <a:noFill/>
        </p:spPr>
        <p:txBody>
          <a:bodyPr wrap="none" lIns="91440" tIns="45720" rIns="91440" bIns="45720">
            <a:spAutoFit/>
          </a:bodyPr>
          <a:lstStyle/>
          <a:p>
            <a:pPr algn="ctr" defTabSz="914400"/>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A terrorist is…</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sp>
        <p:nvSpPr>
          <p:cNvPr id="3" name="TextBox 2"/>
          <p:cNvSpPr txBox="1"/>
          <p:nvPr/>
        </p:nvSpPr>
        <p:spPr>
          <a:xfrm>
            <a:off x="2579427" y="3070746"/>
            <a:ext cx="8147713" cy="1938992"/>
          </a:xfrm>
          <a:prstGeom prst="rect">
            <a:avLst/>
          </a:prstGeom>
          <a:noFill/>
        </p:spPr>
        <p:txBody>
          <a:bodyPr wrap="square" rtlCol="0">
            <a:spAutoFit/>
          </a:bodyPr>
          <a:lstStyle/>
          <a:p>
            <a:pPr defTabSz="914400"/>
            <a:r>
              <a:rPr lang="en-GB" sz="4000" dirty="0" smtClean="0">
                <a:solidFill>
                  <a:prstClr val="black"/>
                </a:solidFill>
              </a:rPr>
              <a:t>A person who uses unlawful violence and intimidation, especially against civilians, for political aims.</a:t>
            </a:r>
            <a:endParaRPr lang="en-GB" sz="4000" dirty="0">
              <a:solidFill>
                <a:prstClr val="black"/>
              </a:solidFill>
            </a:endParaRPr>
          </a:p>
        </p:txBody>
      </p:sp>
    </p:spTree>
    <p:extLst>
      <p:ext uri="{BB962C8B-B14F-4D97-AF65-F5344CB8AC3E}">
        <p14:creationId xmlns:p14="http://schemas.microsoft.com/office/powerpoint/2010/main" val="30106147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620"/>
            <a:ext cx="12192000" cy="9284268"/>
          </a:xfrm>
          <a:prstGeom prst="rect">
            <a:avLst/>
          </a:prstGeom>
        </p:spPr>
      </p:pic>
      <p:sp>
        <p:nvSpPr>
          <p:cNvPr id="3" name="Rectangle 2"/>
          <p:cNvSpPr/>
          <p:nvPr/>
        </p:nvSpPr>
        <p:spPr>
          <a:xfrm>
            <a:off x="614149" y="191069"/>
            <a:ext cx="2647666" cy="1282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What is important to you</a:t>
            </a:r>
            <a:r>
              <a:rPr lang="en-GB" dirty="0" smtClean="0">
                <a:solidFill>
                  <a:prstClr val="white"/>
                </a:solidFill>
              </a:rPr>
              <a:t>?</a:t>
            </a:r>
            <a:endParaRPr lang="en-GB" dirty="0">
              <a:solidFill>
                <a:prstClr val="white"/>
              </a:solidFill>
            </a:endParaRPr>
          </a:p>
        </p:txBody>
      </p:sp>
      <p:sp>
        <p:nvSpPr>
          <p:cNvPr id="4" name="Rectangle 3"/>
          <p:cNvSpPr/>
          <p:nvPr/>
        </p:nvSpPr>
        <p:spPr>
          <a:xfrm>
            <a:off x="504967" y="2440295"/>
            <a:ext cx="2756848" cy="142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What would you be prepared to make sacrifices for?</a:t>
            </a:r>
            <a:endParaRPr lang="en-GB" dirty="0">
              <a:solidFill>
                <a:prstClr val="white"/>
              </a:solidFill>
            </a:endParaRPr>
          </a:p>
        </p:txBody>
      </p:sp>
      <p:sp>
        <p:nvSpPr>
          <p:cNvPr id="5" name="Rectangle 4"/>
          <p:cNvSpPr/>
          <p:nvPr/>
        </p:nvSpPr>
        <p:spPr>
          <a:xfrm>
            <a:off x="614149" y="5188425"/>
            <a:ext cx="2647666" cy="1282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What would you protest about?</a:t>
            </a:r>
            <a:endParaRPr lang="en-GB" dirty="0">
              <a:solidFill>
                <a:prstClr val="white"/>
              </a:solidFill>
            </a:endParaRPr>
          </a:p>
        </p:txBody>
      </p:sp>
      <p:sp>
        <p:nvSpPr>
          <p:cNvPr id="6" name="Rectangle 5"/>
          <p:cNvSpPr/>
          <p:nvPr/>
        </p:nvSpPr>
        <p:spPr>
          <a:xfrm>
            <a:off x="9187218" y="197893"/>
            <a:ext cx="2647666" cy="1282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How far would you be prepared to take your protest?</a:t>
            </a:r>
            <a:endParaRPr lang="en-GB" dirty="0">
              <a:solidFill>
                <a:prstClr val="white"/>
              </a:solidFill>
            </a:endParaRPr>
          </a:p>
        </p:txBody>
      </p:sp>
      <p:sp>
        <p:nvSpPr>
          <p:cNvPr id="7" name="Rectangle 6"/>
          <p:cNvSpPr/>
          <p:nvPr/>
        </p:nvSpPr>
        <p:spPr>
          <a:xfrm>
            <a:off x="9187218" y="2512135"/>
            <a:ext cx="2647666" cy="1282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Would you ever be prepared to use violence?</a:t>
            </a:r>
            <a:endParaRPr lang="en-GB" dirty="0">
              <a:solidFill>
                <a:prstClr val="white"/>
              </a:solidFill>
            </a:endParaRPr>
          </a:p>
        </p:txBody>
      </p:sp>
      <p:sp>
        <p:nvSpPr>
          <p:cNvPr id="8" name="Rectangle 7"/>
          <p:cNvSpPr/>
          <p:nvPr/>
        </p:nvSpPr>
        <p:spPr>
          <a:xfrm>
            <a:off x="9187218" y="5188424"/>
            <a:ext cx="2647666" cy="1282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What makes terrorists do what they do?</a:t>
            </a:r>
            <a:endParaRPr lang="en-GB" dirty="0">
              <a:solidFill>
                <a:prstClr val="white"/>
              </a:solidFill>
            </a:endParaRPr>
          </a:p>
        </p:txBody>
      </p:sp>
      <p:sp>
        <p:nvSpPr>
          <p:cNvPr id="9" name="7-Point Star 8"/>
          <p:cNvSpPr/>
          <p:nvPr/>
        </p:nvSpPr>
        <p:spPr>
          <a:xfrm>
            <a:off x="3261815" y="-259306"/>
            <a:ext cx="5745708" cy="5447732"/>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rPr>
              <a:t>“One man’s terrorist is another man’s freedom fighter.”</a:t>
            </a:r>
          </a:p>
          <a:p>
            <a:pPr algn="ctr" defTabSz="914400"/>
            <a:endParaRPr lang="en-GB" sz="2400" b="1" dirty="0" smtClean="0">
              <a:solidFill>
                <a:prstClr val="white"/>
              </a:solidFill>
            </a:endParaRPr>
          </a:p>
          <a:p>
            <a:pPr algn="ctr" defTabSz="914400"/>
            <a:endParaRPr lang="en-GB" sz="2400" b="1" dirty="0">
              <a:solidFill>
                <a:prstClr val="white"/>
              </a:solidFill>
            </a:endParaRPr>
          </a:p>
          <a:p>
            <a:pPr algn="ctr" defTabSz="914400"/>
            <a:r>
              <a:rPr lang="en-GB" sz="2400" b="1" dirty="0" smtClean="0">
                <a:solidFill>
                  <a:prstClr val="white"/>
                </a:solidFill>
              </a:rPr>
              <a:t>What does this mean?</a:t>
            </a:r>
          </a:p>
          <a:p>
            <a:pPr algn="ctr" defTabSz="914400"/>
            <a:r>
              <a:rPr lang="en-GB" sz="2400" b="1" dirty="0" smtClean="0">
                <a:solidFill>
                  <a:prstClr val="white"/>
                </a:solidFill>
              </a:rPr>
              <a:t>Do you agree with it?</a:t>
            </a:r>
            <a:endParaRPr lang="en-GB" sz="2400" b="1" dirty="0">
              <a:solidFill>
                <a:prstClr val="white"/>
              </a:solidFill>
            </a:endParaRPr>
          </a:p>
        </p:txBody>
      </p:sp>
    </p:spTree>
    <p:extLst>
      <p:ext uri="{BB962C8B-B14F-4D97-AF65-F5344CB8AC3E}">
        <p14:creationId xmlns:p14="http://schemas.microsoft.com/office/powerpoint/2010/main" val="32383566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anim calcmode="lin" valueType="num">
                                      <p:cBhvr>
                                        <p:cTn id="32" dur="2000" fill="hold"/>
                                        <p:tgtEl>
                                          <p:spTgt spid="9"/>
                                        </p:tgtEl>
                                        <p:attrNameLst>
                                          <p:attrName>style.rotation</p:attrName>
                                        </p:attrNameLst>
                                      </p:cBhvr>
                                      <p:tavLst>
                                        <p:tav tm="0">
                                          <p:val>
                                            <p:fltVal val="720"/>
                                          </p:val>
                                        </p:tav>
                                        <p:tav tm="100000">
                                          <p:val>
                                            <p:fltVal val="0"/>
                                          </p:val>
                                        </p:tav>
                                      </p:tavLst>
                                    </p:anim>
                                    <p:anim calcmode="lin" valueType="num">
                                      <p:cBhvr>
                                        <p:cTn id="33" dur="2000" fill="hold"/>
                                        <p:tgtEl>
                                          <p:spTgt spid="9"/>
                                        </p:tgtEl>
                                        <p:attrNameLst>
                                          <p:attrName>ppt_h</p:attrName>
                                        </p:attrNameLst>
                                      </p:cBhvr>
                                      <p:tavLst>
                                        <p:tav tm="0">
                                          <p:val>
                                            <p:fltVal val="0"/>
                                          </p:val>
                                        </p:tav>
                                        <p:tav tm="100000">
                                          <p:val>
                                            <p:strVal val="#ppt_h"/>
                                          </p:val>
                                        </p:tav>
                                      </p:tavLst>
                                    </p:anim>
                                    <p:anim calcmode="lin" valueType="num">
                                      <p:cBhvr>
                                        <p:cTn id="34"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85643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6016" y="3244334"/>
            <a:ext cx="3859967" cy="646331"/>
          </a:xfrm>
          <a:prstGeom prst="rect">
            <a:avLst/>
          </a:prstGeom>
        </p:spPr>
        <p:txBody>
          <a:bodyPr wrap="none">
            <a:spAutoFit/>
          </a:bodyPr>
          <a:lstStyle/>
          <a:p>
            <a:pPr defTabSz="914400"/>
            <a:r>
              <a:rPr lang="en-GB" dirty="0" smtClean="0">
                <a:solidFill>
                  <a:prstClr val="black"/>
                </a:solidFill>
                <a:hlinkClick r:id="rId3"/>
              </a:rPr>
              <a:t>http://www.bbc.co.uk/history/troubles</a:t>
            </a:r>
            <a:endParaRPr lang="en-GB" dirty="0" smtClean="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29960970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9131" y="392948"/>
            <a:ext cx="8143576" cy="923330"/>
          </a:xfrm>
          <a:prstGeom prst="rect">
            <a:avLst/>
          </a:prstGeom>
          <a:noFill/>
        </p:spPr>
        <p:txBody>
          <a:bodyPr wrap="none" lIns="91440" tIns="45720" rIns="91440" bIns="45720">
            <a:spAutoFit/>
          </a:bodyPr>
          <a:lstStyle/>
          <a:p>
            <a:pPr algn="ctr" defTabSz="914400"/>
            <a:r>
              <a:rPr lang="en-US" sz="5400" b="1" dirty="0" smtClean="0">
                <a:ln w="6600">
                  <a:solidFill>
                    <a:srgbClr val="ED7D31"/>
                  </a:solidFill>
                  <a:prstDash val="solid"/>
                </a:ln>
                <a:solidFill>
                  <a:srgbClr val="FFFFFF"/>
                </a:solidFill>
                <a:effectLst>
                  <a:outerShdw dist="38100" dir="2700000" algn="tl" rotWithShape="0">
                    <a:srgbClr val="ED7D31"/>
                  </a:outerShdw>
                </a:effectLst>
                <a:latin typeface="Wide Latin" panose="020A0A07050505020404" pitchFamily="18" charset="0"/>
              </a:rPr>
              <a:t>A JUST WAR</a:t>
            </a:r>
            <a:endParaRPr lang="en-US" sz="5400" b="1" dirty="0">
              <a:ln w="6600">
                <a:solidFill>
                  <a:srgbClr val="ED7D31"/>
                </a:solidFill>
                <a:prstDash val="solid"/>
              </a:ln>
              <a:solidFill>
                <a:srgbClr val="FFFFFF"/>
              </a:solidFill>
              <a:effectLst>
                <a:outerShdw dist="38100" dir="2700000" algn="tl" rotWithShape="0">
                  <a:srgbClr val="ED7D31"/>
                </a:outerShdw>
              </a:effectLst>
              <a:latin typeface="Wide Latin" panose="020A0A070505050204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727" y="1122094"/>
            <a:ext cx="7915983" cy="6052429"/>
          </a:xfrm>
          <a:prstGeom prst="rect">
            <a:avLst/>
          </a:prstGeom>
        </p:spPr>
      </p:pic>
    </p:spTree>
    <p:extLst>
      <p:ext uri="{BB962C8B-B14F-4D97-AF65-F5344CB8AC3E}">
        <p14:creationId xmlns:p14="http://schemas.microsoft.com/office/powerpoint/2010/main" val="9443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6056" y="1485872"/>
            <a:ext cx="6116161" cy="646331"/>
          </a:xfrm>
          <a:prstGeom prst="rect">
            <a:avLst/>
          </a:prstGeom>
        </p:spPr>
        <p:txBody>
          <a:bodyPr wrap="none">
            <a:spAutoFit/>
          </a:bodyPr>
          <a:lstStyle/>
          <a:p>
            <a:pPr defTabSz="914400"/>
            <a:r>
              <a:rPr lang="en-GB" dirty="0" smtClean="0">
                <a:solidFill>
                  <a:prstClr val="black"/>
                </a:solidFill>
                <a:hlinkClick r:id="rId3"/>
              </a:rPr>
              <a:t>https://www.youtube.com/watch?v=DWDT5pCxaB0&amp;safe=true</a:t>
            </a:r>
            <a:endParaRPr lang="en-GB" dirty="0" smtClean="0">
              <a:solidFill>
                <a:prstClr val="black"/>
              </a:solidFill>
            </a:endParaRPr>
          </a:p>
          <a:p>
            <a:pPr defTabSz="914400"/>
            <a:endParaRPr lang="en-GB" dirty="0">
              <a:solidFill>
                <a:prstClr val="black"/>
              </a:solidFill>
            </a:endParaRPr>
          </a:p>
        </p:txBody>
      </p:sp>
      <p:sp>
        <p:nvSpPr>
          <p:cNvPr id="3" name="Rectangle 2"/>
          <p:cNvSpPr/>
          <p:nvPr/>
        </p:nvSpPr>
        <p:spPr>
          <a:xfrm>
            <a:off x="3147488" y="2372138"/>
            <a:ext cx="6034729" cy="646331"/>
          </a:xfrm>
          <a:prstGeom prst="rect">
            <a:avLst/>
          </a:prstGeom>
        </p:spPr>
        <p:txBody>
          <a:bodyPr wrap="none">
            <a:spAutoFit/>
          </a:bodyPr>
          <a:lstStyle/>
          <a:p>
            <a:pPr defTabSz="914400"/>
            <a:r>
              <a:rPr lang="en-GB" dirty="0" smtClean="0">
                <a:solidFill>
                  <a:prstClr val="black"/>
                </a:solidFill>
                <a:hlinkClick r:id="rId4"/>
              </a:rPr>
              <a:t>https://www.youtube.com/watch?v=Lg68a-Bn7HM&amp;safe=true</a:t>
            </a:r>
            <a:endParaRPr lang="en-GB" dirty="0" smtClean="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156293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5071" y="365760"/>
            <a:ext cx="8862646" cy="6278642"/>
          </a:xfrm>
          <a:prstGeom prst="rect">
            <a:avLst/>
          </a:prstGeom>
          <a:solidFill>
            <a:schemeClr val="bg1"/>
          </a:solidFill>
        </p:spPr>
        <p:txBody>
          <a:bodyPr wrap="square" rtlCol="0">
            <a:spAutoFit/>
          </a:bodyPr>
          <a:lstStyle/>
          <a:p>
            <a:pPr algn="ctr" defTabSz="914400"/>
            <a:r>
              <a:rPr lang="en-GB" sz="2400" b="1" dirty="0" smtClean="0">
                <a:solidFill>
                  <a:prstClr val="black"/>
                </a:solidFill>
              </a:rPr>
              <a:t>JUS AS BELLUM (Latin for “The Right to go to war”)</a:t>
            </a:r>
          </a:p>
          <a:p>
            <a:pPr algn="ctr" defTabSz="914400"/>
            <a:endParaRPr lang="en-GB" sz="2400" b="1" dirty="0">
              <a:solidFill>
                <a:prstClr val="black"/>
              </a:solidFill>
            </a:endParaRPr>
          </a:p>
          <a:p>
            <a:pPr defTabSz="914400"/>
            <a:r>
              <a:rPr lang="en-GB" sz="2400" b="1" dirty="0" smtClean="0">
                <a:solidFill>
                  <a:prstClr val="black"/>
                </a:solidFill>
              </a:rPr>
              <a:t>This is the consideration of whether it is right to go to war. Thomas Aquinas thought there were three conditions that would make a war just.</a:t>
            </a:r>
          </a:p>
          <a:p>
            <a:pPr marL="342900" indent="-342900" defTabSz="914400">
              <a:buFontTx/>
              <a:buAutoNum type="arabicParenR"/>
            </a:pPr>
            <a:r>
              <a:rPr lang="en-GB" sz="2400" b="1" dirty="0" smtClean="0">
                <a:solidFill>
                  <a:prstClr val="black"/>
                </a:solidFill>
              </a:rPr>
              <a:t>The war must be started by a proper authority (</a:t>
            </a:r>
            <a:r>
              <a:rPr lang="en-GB" sz="2400" b="1" dirty="0" err="1" smtClean="0">
                <a:solidFill>
                  <a:prstClr val="black"/>
                </a:solidFill>
              </a:rPr>
              <a:t>eg</a:t>
            </a:r>
            <a:r>
              <a:rPr lang="en-GB" sz="2400" b="1" dirty="0" smtClean="0">
                <a:solidFill>
                  <a:prstClr val="black"/>
                </a:solidFill>
              </a:rPr>
              <a:t> the government).</a:t>
            </a:r>
          </a:p>
          <a:p>
            <a:pPr marL="342900" indent="-342900" defTabSz="914400">
              <a:buFontTx/>
              <a:buAutoNum type="arabicParenR"/>
            </a:pPr>
            <a:r>
              <a:rPr lang="en-GB" sz="2400" b="1" dirty="0" smtClean="0">
                <a:solidFill>
                  <a:prstClr val="black"/>
                </a:solidFill>
              </a:rPr>
              <a:t>The reason to go to war must be just (</a:t>
            </a:r>
            <a:r>
              <a:rPr lang="en-GB" sz="2400" b="1" dirty="0" err="1" smtClean="0">
                <a:solidFill>
                  <a:prstClr val="black"/>
                </a:solidFill>
              </a:rPr>
              <a:t>eg</a:t>
            </a:r>
            <a:r>
              <a:rPr lang="en-GB" sz="2400" b="1" dirty="0" smtClean="0">
                <a:solidFill>
                  <a:prstClr val="black"/>
                </a:solidFill>
              </a:rPr>
              <a:t> to protect people).</a:t>
            </a:r>
          </a:p>
          <a:p>
            <a:pPr marL="342900" indent="-342900" defTabSz="914400">
              <a:buFontTx/>
              <a:buAutoNum type="arabicParenR"/>
            </a:pPr>
            <a:r>
              <a:rPr lang="en-GB" sz="2400" b="1" dirty="0" smtClean="0">
                <a:solidFill>
                  <a:prstClr val="black"/>
                </a:solidFill>
              </a:rPr>
              <a:t>Everything must be done to ensure that good instead of evil results from the war.</a:t>
            </a:r>
          </a:p>
          <a:p>
            <a:pPr defTabSz="914400"/>
            <a:endParaRPr lang="en-GB" sz="2400" b="1" dirty="0">
              <a:solidFill>
                <a:prstClr val="black"/>
              </a:solidFill>
            </a:endParaRPr>
          </a:p>
          <a:p>
            <a:pPr defTabSz="914400"/>
            <a:r>
              <a:rPr lang="en-GB" sz="2400" b="1" dirty="0" smtClean="0">
                <a:solidFill>
                  <a:prstClr val="black"/>
                </a:solidFill>
              </a:rPr>
              <a:t>Later on the Roman Catholic Church added two more criteria.</a:t>
            </a:r>
          </a:p>
          <a:p>
            <a:pPr defTabSz="914400"/>
            <a:r>
              <a:rPr lang="en-GB" sz="2400" b="1" dirty="0" smtClean="0">
                <a:solidFill>
                  <a:prstClr val="black"/>
                </a:solidFill>
              </a:rPr>
              <a:t>4)  The war must be the last resort, every other way of solving the situation must have been tried and failed.</a:t>
            </a:r>
          </a:p>
          <a:p>
            <a:pPr marL="342900" indent="-342900" defTabSz="914400">
              <a:buFontTx/>
              <a:buAutoNum type="arabicParenR" startAt="5"/>
            </a:pPr>
            <a:r>
              <a:rPr lang="en-GB" sz="2400" b="1" dirty="0" smtClean="0">
                <a:solidFill>
                  <a:prstClr val="black"/>
                </a:solidFill>
              </a:rPr>
              <a:t>The force used must be no more than is necessary to win, and civilians or those not posing a threat should not be targeted.</a:t>
            </a:r>
          </a:p>
          <a:p>
            <a:pPr defTabSz="914400"/>
            <a:endParaRPr lang="en-GB" dirty="0">
              <a:solidFill>
                <a:prstClr val="black"/>
              </a:solidFill>
            </a:endParaRPr>
          </a:p>
        </p:txBody>
      </p:sp>
    </p:spTree>
    <p:extLst>
      <p:ext uri="{BB962C8B-B14F-4D97-AF65-F5344CB8AC3E}">
        <p14:creationId xmlns:p14="http://schemas.microsoft.com/office/powerpoint/2010/main" val="3266597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988" y="1012874"/>
            <a:ext cx="9270609" cy="3416320"/>
          </a:xfrm>
          <a:prstGeom prst="rect">
            <a:avLst/>
          </a:prstGeom>
          <a:solidFill>
            <a:schemeClr val="bg1"/>
          </a:solidFill>
        </p:spPr>
        <p:txBody>
          <a:bodyPr wrap="square" rtlCol="0">
            <a:spAutoFit/>
          </a:bodyPr>
          <a:lstStyle/>
          <a:p>
            <a:pPr algn="ctr" defTabSz="914400"/>
            <a:r>
              <a:rPr lang="en-GB" sz="2400" b="1" dirty="0" smtClean="0">
                <a:solidFill>
                  <a:prstClr val="black"/>
                </a:solidFill>
              </a:rPr>
              <a:t>JUS IN BELLO (</a:t>
            </a:r>
            <a:r>
              <a:rPr lang="en-US" sz="2400" dirty="0" smtClean="0">
                <a:solidFill>
                  <a:prstClr val="black"/>
                </a:solidFill>
              </a:rPr>
              <a:t>is </a:t>
            </a:r>
            <a:r>
              <a:rPr lang="en-US" sz="2400" dirty="0">
                <a:solidFill>
                  <a:prstClr val="black"/>
                </a:solidFill>
              </a:rPr>
              <a:t>the law that governs the way in which warfare is </a:t>
            </a:r>
            <a:r>
              <a:rPr lang="en-US" sz="2400" dirty="0" smtClean="0">
                <a:solidFill>
                  <a:prstClr val="black"/>
                </a:solidFill>
              </a:rPr>
              <a:t>conducted).</a:t>
            </a:r>
            <a:endParaRPr lang="en-GB" sz="2400" b="1" dirty="0" smtClean="0">
              <a:solidFill>
                <a:prstClr val="black"/>
              </a:solidFill>
            </a:endParaRPr>
          </a:p>
          <a:p>
            <a:pPr algn="ctr" defTabSz="914400"/>
            <a:endParaRPr lang="en-GB" sz="2400" b="1" dirty="0">
              <a:solidFill>
                <a:prstClr val="black"/>
              </a:solidFill>
            </a:endParaRPr>
          </a:p>
          <a:p>
            <a:pPr defTabSz="914400"/>
            <a:r>
              <a:rPr lang="en-GB" sz="2400" b="1" dirty="0" smtClean="0">
                <a:solidFill>
                  <a:prstClr val="black"/>
                </a:solidFill>
              </a:rPr>
              <a:t>This concerns actions taken within a war, making sure the correct conduct is followed. A war that starts as a just war may stop being a just war if the way the war is fought becomes inappropriate.</a:t>
            </a:r>
          </a:p>
          <a:p>
            <a:pPr marL="457200" indent="-457200" defTabSz="914400">
              <a:buFontTx/>
              <a:buAutoNum type="arabicParenR"/>
            </a:pPr>
            <a:r>
              <a:rPr lang="en-GB" sz="2400" b="1" dirty="0" smtClean="0">
                <a:solidFill>
                  <a:prstClr val="black"/>
                </a:solidFill>
              </a:rPr>
              <a:t>Civilians should not be harmed.</a:t>
            </a:r>
          </a:p>
          <a:p>
            <a:pPr marL="457200" indent="-457200" defTabSz="914400">
              <a:buFontTx/>
              <a:buAutoNum type="arabicParenR"/>
            </a:pPr>
            <a:r>
              <a:rPr lang="en-GB" sz="2400" b="1" dirty="0" smtClean="0">
                <a:solidFill>
                  <a:prstClr val="black"/>
                </a:solidFill>
              </a:rPr>
              <a:t>Appropriate force only should be used.</a:t>
            </a:r>
          </a:p>
          <a:p>
            <a:pPr marL="457200" indent="-457200" defTabSz="914400">
              <a:buFontTx/>
              <a:buAutoNum type="arabicParenR"/>
            </a:pPr>
            <a:r>
              <a:rPr lang="en-GB" sz="2400" b="1" dirty="0" smtClean="0">
                <a:solidFill>
                  <a:prstClr val="black"/>
                </a:solidFill>
              </a:rPr>
              <a:t>Internationally agreed conventions regulating war must be obeyed.</a:t>
            </a:r>
            <a:endParaRPr lang="en-GB" sz="2400" b="1" dirty="0">
              <a:solidFill>
                <a:prstClr val="black"/>
              </a:solidFill>
            </a:endParaRPr>
          </a:p>
        </p:txBody>
      </p:sp>
    </p:spTree>
    <p:extLst>
      <p:ext uri="{BB962C8B-B14F-4D97-AF65-F5344CB8AC3E}">
        <p14:creationId xmlns:p14="http://schemas.microsoft.com/office/powerpoint/2010/main" val="3302163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0658" y="1209822"/>
            <a:ext cx="7315201" cy="3416320"/>
          </a:xfrm>
          <a:prstGeom prst="rect">
            <a:avLst/>
          </a:prstGeom>
          <a:solidFill>
            <a:schemeClr val="bg1"/>
          </a:solidFill>
        </p:spPr>
        <p:txBody>
          <a:bodyPr wrap="square" rtlCol="0">
            <a:spAutoFit/>
          </a:bodyPr>
          <a:lstStyle/>
          <a:p>
            <a:pPr algn="ctr" defTabSz="914400"/>
            <a:r>
              <a:rPr lang="en-GB" sz="2400" b="1" dirty="0" smtClean="0">
                <a:solidFill>
                  <a:prstClr val="black"/>
                </a:solidFill>
              </a:rPr>
              <a:t>JUS POST BELLUM</a:t>
            </a:r>
          </a:p>
          <a:p>
            <a:pPr algn="ctr" defTabSz="914400"/>
            <a:endParaRPr lang="en-GB" sz="2400" b="1" dirty="0">
              <a:solidFill>
                <a:prstClr val="black"/>
              </a:solidFill>
            </a:endParaRPr>
          </a:p>
          <a:p>
            <a:pPr defTabSz="914400"/>
            <a:r>
              <a:rPr lang="en-GB" sz="2400" b="1" dirty="0" smtClean="0">
                <a:solidFill>
                  <a:prstClr val="black"/>
                </a:solidFill>
              </a:rPr>
              <a:t>This refers to the actions taken after the war.</a:t>
            </a:r>
          </a:p>
          <a:p>
            <a:pPr defTabSz="914400"/>
            <a:r>
              <a:rPr lang="en-GB" sz="2400" b="1" dirty="0" smtClean="0">
                <a:solidFill>
                  <a:prstClr val="black"/>
                </a:solidFill>
              </a:rPr>
              <a:t>This part of justice should </a:t>
            </a:r>
            <a:r>
              <a:rPr lang="en-GB" sz="2400" b="1" smtClean="0">
                <a:solidFill>
                  <a:prstClr val="black"/>
                </a:solidFill>
              </a:rPr>
              <a:t>help countries </a:t>
            </a:r>
            <a:r>
              <a:rPr lang="en-GB" sz="2400" b="1" dirty="0" smtClean="0">
                <a:solidFill>
                  <a:prstClr val="black"/>
                </a:solidFill>
              </a:rPr>
              <a:t>move from war to peace in a positive way.</a:t>
            </a:r>
          </a:p>
          <a:p>
            <a:pPr defTabSz="914400"/>
            <a:r>
              <a:rPr lang="en-GB" sz="2400" b="1" dirty="0" smtClean="0">
                <a:solidFill>
                  <a:prstClr val="black"/>
                </a:solidFill>
              </a:rPr>
              <a:t>It includes</a:t>
            </a:r>
          </a:p>
          <a:p>
            <a:pPr marL="342900" indent="-342900" defTabSz="914400">
              <a:buFontTx/>
              <a:buAutoNum type="arabicParenR"/>
            </a:pPr>
            <a:r>
              <a:rPr lang="en-GB" sz="2400" b="1" dirty="0" smtClean="0">
                <a:solidFill>
                  <a:prstClr val="black"/>
                </a:solidFill>
              </a:rPr>
              <a:t>Punishing war criminals.</a:t>
            </a:r>
          </a:p>
          <a:p>
            <a:pPr marL="342900" indent="-342900" defTabSz="914400">
              <a:buFontTx/>
              <a:buAutoNum type="arabicParenR"/>
            </a:pPr>
            <a:r>
              <a:rPr lang="en-GB" sz="2400" b="1" dirty="0" smtClean="0">
                <a:solidFill>
                  <a:prstClr val="black"/>
                </a:solidFill>
              </a:rPr>
              <a:t>Helping retrain police and military in a defeated country where a bad government has been defeated. </a:t>
            </a:r>
            <a:endParaRPr lang="en-GB" sz="2400" b="1" dirty="0">
              <a:solidFill>
                <a:prstClr val="black"/>
              </a:solidFill>
            </a:endParaRPr>
          </a:p>
        </p:txBody>
      </p:sp>
    </p:spTree>
    <p:extLst>
      <p:ext uri="{BB962C8B-B14F-4D97-AF65-F5344CB8AC3E}">
        <p14:creationId xmlns:p14="http://schemas.microsoft.com/office/powerpoint/2010/main" val="3589597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35000">
              <a:srgbClr val="00B0F0"/>
            </a:gs>
            <a:gs pos="68158">
              <a:srgbClr val="7030A0"/>
            </a:gs>
            <a:gs pos="94000">
              <a:srgbClr val="002060"/>
            </a:gs>
          </a:gsLst>
          <a:path path="circle">
            <a:fillToRect l="100000" t="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875" y="0"/>
            <a:ext cx="9120249" cy="6858000"/>
          </a:xfrm>
          <a:prstGeom prst="rect">
            <a:avLst/>
          </a:prstGeom>
          <a:effectLst>
            <a:softEdge rad="635000"/>
          </a:effectLst>
        </p:spPr>
      </p:pic>
      <p:sp>
        <p:nvSpPr>
          <p:cNvPr id="3" name="Oval Callout 2"/>
          <p:cNvSpPr/>
          <p:nvPr/>
        </p:nvSpPr>
        <p:spPr>
          <a:xfrm>
            <a:off x="0" y="354842"/>
            <a:ext cx="3725839" cy="1282889"/>
          </a:xfrm>
          <a:prstGeom prst="wedgeEllipseCallout">
            <a:avLst>
              <a:gd name="adj1" fmla="val 39696"/>
              <a:gd name="adj2" fmla="val 106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ln w="0"/>
                <a:solidFill>
                  <a:schemeClr val="tx1"/>
                </a:solidFill>
                <a:effectLst>
                  <a:outerShdw blurRad="38100" dist="19050" dir="2700000" algn="tl" rotWithShape="0">
                    <a:schemeClr val="dk1">
                      <a:alpha val="40000"/>
                    </a:schemeClr>
                  </a:outerShdw>
                </a:effectLst>
              </a:rPr>
              <a:t>Holy war, </a:t>
            </a:r>
            <a:r>
              <a:rPr lang="en-GB" sz="2800" dirty="0" smtClean="0">
                <a:ln w="0"/>
                <a:solidFill>
                  <a:schemeClr val="tx1"/>
                </a:solidFill>
                <a:effectLst>
                  <a:outerShdw blurRad="38100" dist="19050" dir="2700000" algn="tl" rotWithShape="0">
                    <a:schemeClr val="dk1">
                      <a:alpha val="40000"/>
                    </a:schemeClr>
                  </a:outerShdw>
                </a:effectLst>
              </a:rPr>
              <a:t>Batman!</a:t>
            </a:r>
            <a:endParaRPr lang="en-GB"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25518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43" y="464023"/>
            <a:ext cx="10103213" cy="5677469"/>
          </a:xfrm>
          <a:prstGeom prst="rect">
            <a:avLst/>
          </a:prstGeom>
        </p:spPr>
      </p:pic>
    </p:spTree>
    <p:extLst>
      <p:ext uri="{BB962C8B-B14F-4D97-AF65-F5344CB8AC3E}">
        <p14:creationId xmlns:p14="http://schemas.microsoft.com/office/powerpoint/2010/main" val="17366015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5000">
              <a:srgbClr val="00B0F0"/>
            </a:gs>
            <a:gs pos="68158">
              <a:srgbClr val="7030A0"/>
            </a:gs>
            <a:gs pos="94000">
              <a:srgbClr val="002060"/>
            </a:gs>
          </a:gsLst>
          <a:path path="circle">
            <a:fillToRect l="100000" t="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339"/>
            <a:ext cx="3766782" cy="4306661"/>
          </a:xfrm>
          <a:prstGeom prst="rect">
            <a:avLst/>
          </a:prstGeom>
        </p:spPr>
      </p:pic>
      <p:sp>
        <p:nvSpPr>
          <p:cNvPr id="5" name="TextBox 4"/>
          <p:cNvSpPr txBox="1"/>
          <p:nvPr/>
        </p:nvSpPr>
        <p:spPr>
          <a:xfrm>
            <a:off x="4449170" y="627797"/>
            <a:ext cx="7083188" cy="3477875"/>
          </a:xfrm>
          <a:prstGeom prst="rect">
            <a:avLst/>
          </a:prstGeom>
          <a:solidFill>
            <a:schemeClr val="bg1"/>
          </a:solidFill>
        </p:spPr>
        <p:txBody>
          <a:bodyPr wrap="square" rtlCol="0">
            <a:spAutoFit/>
          </a:bodyPr>
          <a:lstStyle/>
          <a:p>
            <a:r>
              <a:rPr lang="en-GB" sz="2000" b="1" dirty="0" smtClean="0">
                <a:solidFill>
                  <a:schemeClr val="bg2">
                    <a:lumMod val="10000"/>
                  </a:schemeClr>
                </a:solidFill>
                <a:latin typeface="Arial Nova Cond" panose="020B0506020202020204" pitchFamily="34" charset="0"/>
              </a:rPr>
              <a:t>Some Christians believe that it is sometimes necessary to use violence to defend religion. This is called Holy War. Its causes can include claiming land for a religion, spreading the faith and defence of religious followers.</a:t>
            </a:r>
          </a:p>
          <a:p>
            <a:r>
              <a:rPr lang="en-GB" sz="2000" b="1" dirty="0" smtClean="0">
                <a:solidFill>
                  <a:schemeClr val="bg2">
                    <a:lumMod val="10000"/>
                  </a:schemeClr>
                </a:solidFill>
                <a:latin typeface="Arial Nova Cond" panose="020B0506020202020204" pitchFamily="34" charset="0"/>
              </a:rPr>
              <a:t>Holy Wars have three elements:</a:t>
            </a:r>
          </a:p>
          <a:p>
            <a:pPr marL="457200" indent="-457200">
              <a:buAutoNum type="arabicParenR"/>
            </a:pPr>
            <a:r>
              <a:rPr lang="en-GB" sz="2000" b="1" dirty="0" smtClean="0">
                <a:solidFill>
                  <a:schemeClr val="bg2">
                    <a:lumMod val="10000"/>
                  </a:schemeClr>
                </a:solidFill>
                <a:latin typeface="Arial Nova Cond" panose="020B0506020202020204" pitchFamily="34" charset="0"/>
              </a:rPr>
              <a:t>The achievement of a religious goal.</a:t>
            </a:r>
          </a:p>
          <a:p>
            <a:pPr marL="457200" indent="-457200">
              <a:buAutoNum type="arabicParenR"/>
            </a:pPr>
            <a:r>
              <a:rPr lang="en-GB" sz="2000" b="1" dirty="0" smtClean="0">
                <a:solidFill>
                  <a:schemeClr val="bg2">
                    <a:lumMod val="10000"/>
                  </a:schemeClr>
                </a:solidFill>
                <a:latin typeface="Arial Nova Cond" panose="020B0506020202020204" pitchFamily="34" charset="0"/>
              </a:rPr>
              <a:t>The authorisation of a religious leader (</a:t>
            </a:r>
            <a:r>
              <a:rPr lang="en-GB" sz="2000" b="1" dirty="0" err="1" smtClean="0">
                <a:solidFill>
                  <a:schemeClr val="bg2">
                    <a:lumMod val="10000"/>
                  </a:schemeClr>
                </a:solidFill>
                <a:latin typeface="Arial Nova Cond" panose="020B0506020202020204" pitchFamily="34" charset="0"/>
              </a:rPr>
              <a:t>eg</a:t>
            </a:r>
            <a:r>
              <a:rPr lang="en-GB" sz="2000" b="1" dirty="0" smtClean="0">
                <a:solidFill>
                  <a:schemeClr val="bg2">
                    <a:lumMod val="10000"/>
                  </a:schemeClr>
                </a:solidFill>
                <a:latin typeface="Arial Nova Cond" panose="020B0506020202020204" pitchFamily="34" charset="0"/>
              </a:rPr>
              <a:t> the Pope).</a:t>
            </a:r>
          </a:p>
          <a:p>
            <a:pPr marL="457200" indent="-457200">
              <a:buAutoNum type="arabicParenR"/>
            </a:pPr>
            <a:r>
              <a:rPr lang="en-GB" sz="2000" b="1" dirty="0" smtClean="0">
                <a:solidFill>
                  <a:schemeClr val="bg2">
                    <a:lumMod val="10000"/>
                  </a:schemeClr>
                </a:solidFill>
                <a:latin typeface="Arial Nova Cond" panose="020B0506020202020204" pitchFamily="34" charset="0"/>
              </a:rPr>
              <a:t>The promise of a heavenly reward for those who take part or fall in combat.</a:t>
            </a:r>
          </a:p>
          <a:p>
            <a:endParaRPr lang="en-GB" sz="2000" b="1" dirty="0">
              <a:solidFill>
                <a:schemeClr val="bg2">
                  <a:lumMod val="10000"/>
                </a:schemeClr>
              </a:solidFill>
              <a:latin typeface="Arial Nova Cond" panose="020B0506020202020204" pitchFamily="34" charset="0"/>
            </a:endParaRPr>
          </a:p>
          <a:p>
            <a:endParaRPr lang="en-GB" sz="2000" b="1" dirty="0">
              <a:solidFill>
                <a:schemeClr val="bg2">
                  <a:lumMod val="10000"/>
                </a:schemeClr>
              </a:solidFill>
              <a:latin typeface="Arial Nova Cond" panose="020B0506020202020204" pitchFamily="34" charset="0"/>
            </a:endParaRPr>
          </a:p>
        </p:txBody>
      </p:sp>
      <p:sp>
        <p:nvSpPr>
          <p:cNvPr id="6" name="Rectangle 5"/>
          <p:cNvSpPr/>
          <p:nvPr/>
        </p:nvSpPr>
        <p:spPr>
          <a:xfrm>
            <a:off x="5160830" y="5265883"/>
            <a:ext cx="5965929" cy="646331"/>
          </a:xfrm>
          <a:prstGeom prst="rect">
            <a:avLst/>
          </a:prstGeom>
          <a:solidFill>
            <a:schemeClr val="bg1"/>
          </a:solidFill>
        </p:spPr>
        <p:txBody>
          <a:bodyPr wrap="none">
            <a:spAutoFit/>
          </a:bodyPr>
          <a:lstStyle/>
          <a:p>
            <a:r>
              <a:rPr lang="en-GB" dirty="0">
                <a:hlinkClick r:id="rId3"/>
              </a:rPr>
              <a:t>https://</a:t>
            </a:r>
            <a:r>
              <a:rPr lang="en-GB" dirty="0" smtClean="0">
                <a:hlinkClick r:id="rId3"/>
              </a:rPr>
              <a:t>www.youtube.com/watch?v=Dv_Gussoya8&amp;safe=true</a:t>
            </a:r>
            <a:endParaRPr lang="en-GB" dirty="0" smtClean="0"/>
          </a:p>
          <a:p>
            <a:endParaRPr lang="en-GB" dirty="0"/>
          </a:p>
        </p:txBody>
      </p:sp>
    </p:spTree>
    <p:extLst>
      <p:ext uri="{BB962C8B-B14F-4D97-AF65-F5344CB8AC3E}">
        <p14:creationId xmlns:p14="http://schemas.microsoft.com/office/powerpoint/2010/main" val="12416069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35000">
              <a:srgbClr val="00B0F0"/>
            </a:gs>
            <a:gs pos="68158">
              <a:srgbClr val="7030A0"/>
            </a:gs>
            <a:gs pos="94000">
              <a:srgbClr val="002060"/>
            </a:gs>
          </a:gsLst>
          <a:path path="circle">
            <a:fillToRect l="100000" t="100000"/>
          </a:path>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33"/>
            <a:ext cx="7991609" cy="5310554"/>
          </a:xfrm>
          <a:prstGeom prst="rect">
            <a:avLst/>
          </a:prstGeom>
        </p:spPr>
      </p:pic>
      <p:sp>
        <p:nvSpPr>
          <p:cNvPr id="2" name="Rectangle 1"/>
          <p:cNvSpPr/>
          <p:nvPr/>
        </p:nvSpPr>
        <p:spPr>
          <a:xfrm>
            <a:off x="8215395" y="181932"/>
            <a:ext cx="3751668"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Modern Day</a:t>
            </a:r>
          </a:p>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Holy War?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0" y="3497580"/>
            <a:ext cx="5974080" cy="3360420"/>
          </a:xfrm>
          <a:prstGeom prst="rect">
            <a:avLst/>
          </a:prstGeom>
        </p:spPr>
      </p:pic>
      <p:sp>
        <p:nvSpPr>
          <p:cNvPr id="8" name="Oval Callout 7"/>
          <p:cNvSpPr/>
          <p:nvPr/>
        </p:nvSpPr>
        <p:spPr>
          <a:xfrm>
            <a:off x="3671668" y="1434905"/>
            <a:ext cx="5894363" cy="1716258"/>
          </a:xfrm>
          <a:prstGeom prst="wedgeEllipseCallout">
            <a:avLst>
              <a:gd name="adj1" fmla="val 35193"/>
              <a:gd name="adj2" fmla="val 985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n w="0"/>
                <a:solidFill>
                  <a:schemeClr val="tx1"/>
                </a:solidFill>
                <a:effectLst>
                  <a:outerShdw blurRad="38100" dist="19050" dir="2700000" algn="tl" rotWithShape="0">
                    <a:schemeClr val="dk1">
                      <a:alpha val="40000"/>
                    </a:schemeClr>
                  </a:outerShdw>
                </a:effectLst>
              </a:rPr>
              <a:t>US soldiers are NOT Christian Crusaders and they should not be depicted as such</a:t>
            </a:r>
            <a:r>
              <a:rPr lang="en-GB" dirty="0" smtClean="0">
                <a:ln w="0"/>
                <a:solidFill>
                  <a:schemeClr val="tx1"/>
                </a:solidFill>
                <a:effectLst>
                  <a:outerShdw blurRad="38100" dist="19050" dir="2700000" algn="tl" rotWithShape="0">
                    <a:schemeClr val="dk1">
                      <a:alpha val="40000"/>
                    </a:schemeClr>
                  </a:outerShdw>
                </a:effectLst>
              </a:rPr>
              <a:t>.</a:t>
            </a:r>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851377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35000">
              <a:srgbClr val="00B0F0"/>
            </a:gs>
            <a:gs pos="68158">
              <a:srgbClr val="7030A0"/>
            </a:gs>
            <a:gs pos="94000">
              <a:srgbClr val="002060"/>
            </a:gs>
          </a:gsLst>
          <a:path path="circle">
            <a:fillToRect l="100000" t="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7" y="0"/>
            <a:ext cx="10058400" cy="5029200"/>
          </a:xfrm>
          <a:prstGeom prst="rect">
            <a:avLst/>
          </a:prstGeom>
        </p:spPr>
      </p:pic>
      <p:sp>
        <p:nvSpPr>
          <p:cNvPr id="5" name="TextBox 4"/>
          <p:cNvSpPr txBox="1"/>
          <p:nvPr/>
        </p:nvSpPr>
        <p:spPr>
          <a:xfrm>
            <a:off x="997927" y="5288340"/>
            <a:ext cx="10902461" cy="1569660"/>
          </a:xfrm>
          <a:prstGeom prst="rect">
            <a:avLst/>
          </a:prstGeom>
          <a:solidFill>
            <a:schemeClr val="bg1"/>
          </a:solidFill>
        </p:spPr>
        <p:txBody>
          <a:bodyPr wrap="square" rtlCol="0">
            <a:spAutoFit/>
          </a:bodyPr>
          <a:lstStyle/>
          <a:p>
            <a:r>
              <a:rPr lang="en-GB" sz="3200" b="1" dirty="0" smtClean="0"/>
              <a:t>What are war crimes? Should soldiers be excused their behaviour in times of war? How should Christians behave during wartime?</a:t>
            </a:r>
            <a:endParaRPr lang="en-GB" sz="3200" b="1" dirty="0"/>
          </a:p>
        </p:txBody>
      </p:sp>
    </p:spTree>
    <p:extLst>
      <p:ext uri="{BB962C8B-B14F-4D97-AF65-F5344CB8AC3E}">
        <p14:creationId xmlns:p14="http://schemas.microsoft.com/office/powerpoint/2010/main" val="9793181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 y="0"/>
            <a:ext cx="12184682" cy="6858000"/>
          </a:xfrm>
          <a:prstGeom prst="rect">
            <a:avLst/>
          </a:prstGeom>
        </p:spPr>
      </p:pic>
      <p:sp>
        <p:nvSpPr>
          <p:cNvPr id="3" name="Rectangle 2"/>
          <p:cNvSpPr/>
          <p:nvPr/>
        </p:nvSpPr>
        <p:spPr>
          <a:xfrm>
            <a:off x="606227" y="4008344"/>
            <a:ext cx="7350090"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Christianity &amp;</a:t>
            </a: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Apocalyptic Warfare</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29302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4222" y="1950106"/>
            <a:ext cx="5916107" cy="646331"/>
          </a:xfrm>
          <a:prstGeom prst="rect">
            <a:avLst/>
          </a:prstGeom>
        </p:spPr>
        <p:txBody>
          <a:bodyPr wrap="none">
            <a:spAutoFit/>
          </a:bodyPr>
          <a:lstStyle/>
          <a:p>
            <a:pPr defTabSz="914400"/>
            <a:r>
              <a:rPr lang="en-GB" dirty="0" smtClean="0">
                <a:solidFill>
                  <a:prstClr val="white"/>
                </a:solidFill>
                <a:hlinkClick r:id="rId3"/>
              </a:rPr>
              <a:t>https://www.youtube.com/watch?v=-hJQ18S6aag&amp;safe=true</a:t>
            </a:r>
            <a:endParaRPr lang="en-GB" dirty="0" smtClean="0">
              <a:solidFill>
                <a:prstClr val="white"/>
              </a:solidFill>
            </a:endParaRPr>
          </a:p>
          <a:p>
            <a:pPr defTabSz="914400"/>
            <a:endParaRPr lang="en-GB" dirty="0">
              <a:solidFill>
                <a:prstClr val="white"/>
              </a:solidFill>
            </a:endParaRPr>
          </a:p>
        </p:txBody>
      </p:sp>
      <p:sp>
        <p:nvSpPr>
          <p:cNvPr id="3" name="Rectangle 2"/>
          <p:cNvSpPr/>
          <p:nvPr/>
        </p:nvSpPr>
        <p:spPr>
          <a:xfrm>
            <a:off x="3069676" y="716504"/>
            <a:ext cx="5715027" cy="923330"/>
          </a:xfrm>
          <a:prstGeom prst="rect">
            <a:avLst/>
          </a:prstGeom>
          <a:noFill/>
        </p:spPr>
        <p:txBody>
          <a:bodyPr wrap="none" lIns="91440" tIns="45720" rIns="91440" bIns="45720">
            <a:spAutoFit/>
          </a:bodyPr>
          <a:lstStyle/>
          <a:p>
            <a:pPr algn="ctr" defTabSz="914400"/>
            <a:r>
              <a:rPr lang="en-US" sz="5400" b="1" dirty="0" smtClean="0">
                <a:ln w="13462">
                  <a:solidFill>
                    <a:prstClr val="black"/>
                  </a:solidFill>
                  <a:prstDash val="solid"/>
                </a:ln>
                <a:solidFill>
                  <a:prstClr val="white">
                    <a:lumMod val="85000"/>
                    <a:lumOff val="15000"/>
                  </a:prstClr>
                </a:solidFill>
                <a:effectLst>
                  <a:outerShdw dist="38100" dir="2700000" algn="bl" rotWithShape="0">
                    <a:srgbClr val="54849A"/>
                  </a:outerShdw>
                </a:effectLst>
              </a:rPr>
              <a:t>Watch the clip…</a:t>
            </a:r>
            <a:endParaRPr lang="en-US" sz="5400" b="1" dirty="0">
              <a:ln w="13462">
                <a:solidFill>
                  <a:prstClr val="black"/>
                </a:solidFill>
                <a:prstDash val="solid"/>
              </a:ln>
              <a:solidFill>
                <a:prstClr val="white">
                  <a:lumMod val="85000"/>
                  <a:lumOff val="15000"/>
                </a:prstClr>
              </a:solidFill>
              <a:effectLst>
                <a:outerShdw dist="38100" dir="2700000" algn="bl" rotWithShape="0">
                  <a:srgbClr val="54849A"/>
                </a:outerShdw>
              </a:effectLst>
            </a:endParaRPr>
          </a:p>
        </p:txBody>
      </p:sp>
      <p:sp>
        <p:nvSpPr>
          <p:cNvPr id="4" name="Rectangle 3"/>
          <p:cNvSpPr/>
          <p:nvPr/>
        </p:nvSpPr>
        <p:spPr>
          <a:xfrm>
            <a:off x="523005" y="2967335"/>
            <a:ext cx="11146000" cy="2585323"/>
          </a:xfrm>
          <a:prstGeom prst="rect">
            <a:avLst/>
          </a:prstGeom>
          <a:noFill/>
        </p:spPr>
        <p:txBody>
          <a:bodyPr wrap="none" lIns="91440" tIns="45720" rIns="91440" bIns="45720">
            <a:spAutoFit/>
          </a:bodyPr>
          <a:lstStyle/>
          <a:p>
            <a:pPr algn="ctr" defTabSz="914400"/>
            <a:r>
              <a:rPr lang="en-US" sz="5400" b="1" dirty="0" smtClean="0">
                <a:ln w="13462">
                  <a:solidFill>
                    <a:prstClr val="black"/>
                  </a:solidFill>
                  <a:prstDash val="solid"/>
                </a:ln>
                <a:solidFill>
                  <a:prstClr val="white">
                    <a:lumMod val="85000"/>
                    <a:lumOff val="15000"/>
                  </a:prstClr>
                </a:solidFill>
                <a:effectLst>
                  <a:outerShdw dist="38100" dir="2700000" algn="bl" rotWithShape="0">
                    <a:srgbClr val="54849A"/>
                  </a:outerShdw>
                </a:effectLst>
              </a:rPr>
              <a:t>Why do you think people have </a:t>
            </a:r>
          </a:p>
          <a:p>
            <a:pPr algn="ctr" defTabSz="914400"/>
            <a:r>
              <a:rPr lang="en-US" sz="5400" b="1" dirty="0">
                <a:ln w="13462">
                  <a:solidFill>
                    <a:prstClr val="black"/>
                  </a:solidFill>
                  <a:prstDash val="solid"/>
                </a:ln>
                <a:solidFill>
                  <a:prstClr val="white">
                    <a:lumMod val="85000"/>
                    <a:lumOff val="15000"/>
                  </a:prstClr>
                </a:solidFill>
                <a:effectLst>
                  <a:outerShdw dist="38100" dir="2700000" algn="bl" rotWithShape="0">
                    <a:srgbClr val="54849A"/>
                  </a:outerShdw>
                </a:effectLst>
              </a:rPr>
              <a:t>a</a:t>
            </a:r>
            <a:r>
              <a:rPr lang="en-US" sz="5400" b="1" dirty="0" smtClean="0">
                <a:ln w="13462">
                  <a:solidFill>
                    <a:prstClr val="black"/>
                  </a:solidFill>
                  <a:prstDash val="solid"/>
                </a:ln>
                <a:solidFill>
                  <a:prstClr val="white">
                    <a:lumMod val="85000"/>
                    <a:lumOff val="15000"/>
                  </a:prstClr>
                </a:solidFill>
                <a:effectLst>
                  <a:outerShdw dist="38100" dir="2700000" algn="bl" rotWithShape="0">
                    <a:srgbClr val="54849A"/>
                  </a:outerShdw>
                </a:effectLst>
              </a:rPr>
              <a:t>lways been so obsessed about </a:t>
            </a:r>
          </a:p>
          <a:p>
            <a:pPr algn="ctr" defTabSz="914400"/>
            <a:r>
              <a:rPr lang="en-US" sz="5400" b="1" dirty="0">
                <a:ln w="13462">
                  <a:solidFill>
                    <a:prstClr val="black"/>
                  </a:solidFill>
                  <a:prstDash val="solid"/>
                </a:ln>
                <a:solidFill>
                  <a:prstClr val="white">
                    <a:lumMod val="85000"/>
                    <a:lumOff val="15000"/>
                  </a:prstClr>
                </a:solidFill>
                <a:effectLst>
                  <a:outerShdw dist="38100" dir="2700000" algn="bl" rotWithShape="0">
                    <a:srgbClr val="54849A"/>
                  </a:outerShdw>
                </a:effectLst>
              </a:rPr>
              <a:t>t</a:t>
            </a:r>
            <a:r>
              <a:rPr lang="en-US" sz="5400" b="1" dirty="0" smtClean="0">
                <a:ln w="13462">
                  <a:solidFill>
                    <a:prstClr val="black"/>
                  </a:solidFill>
                  <a:prstDash val="solid"/>
                </a:ln>
                <a:solidFill>
                  <a:prstClr val="white">
                    <a:lumMod val="85000"/>
                    <a:lumOff val="15000"/>
                  </a:prstClr>
                </a:solidFill>
                <a:effectLst>
                  <a:outerShdw dist="38100" dir="2700000" algn="bl" rotWithShape="0">
                    <a:srgbClr val="54849A"/>
                  </a:outerShdw>
                </a:effectLst>
              </a:rPr>
              <a:t>he end of the world?</a:t>
            </a:r>
            <a:endParaRPr lang="en-US" sz="5400" b="1" dirty="0">
              <a:ln w="13462">
                <a:solidFill>
                  <a:prstClr val="black"/>
                </a:solidFill>
                <a:prstDash val="solid"/>
              </a:ln>
              <a:solidFill>
                <a:prstClr val="white">
                  <a:lumMod val="85000"/>
                  <a:lumOff val="15000"/>
                </a:prstClr>
              </a:solidFill>
              <a:effectLst>
                <a:outerShdw dist="38100" dir="2700000" algn="bl" rotWithShape="0">
                  <a:srgbClr val="54849A"/>
                </a:outerShdw>
              </a:effectLst>
            </a:endParaRPr>
          </a:p>
        </p:txBody>
      </p:sp>
    </p:spTree>
    <p:extLst>
      <p:ext uri="{BB962C8B-B14F-4D97-AF65-F5344CB8AC3E}">
        <p14:creationId xmlns:p14="http://schemas.microsoft.com/office/powerpoint/2010/main" val="140545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 y="0"/>
            <a:ext cx="5978769" cy="2644726"/>
          </a:xfrm>
          <a:prstGeom prst="rect">
            <a:avLst/>
          </a:prstGeom>
        </p:spPr>
      </p:pic>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5978769" y="0"/>
            <a:ext cx="6213232" cy="2644726"/>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0" y="4290646"/>
            <a:ext cx="5753686" cy="2791802"/>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5753686" y="4290647"/>
            <a:ext cx="6438314" cy="2567354"/>
          </a:xfrm>
          <a:prstGeom prst="rect">
            <a:avLst/>
          </a:prstGeom>
        </p:spPr>
      </p:pic>
    </p:spTree>
    <p:extLst>
      <p:ext uri="{BB962C8B-B14F-4D97-AF65-F5344CB8AC3E}">
        <p14:creationId xmlns:p14="http://schemas.microsoft.com/office/powerpoint/2010/main" val="9961703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862" y="607334"/>
            <a:ext cx="4602051" cy="1200329"/>
          </a:xfrm>
          <a:prstGeom prst="rect">
            <a:avLst/>
          </a:prstGeom>
        </p:spPr>
        <p:txBody>
          <a:bodyPr wrap="square">
            <a:spAutoFit/>
          </a:bodyPr>
          <a:lstStyle/>
          <a:p>
            <a:pPr defTabSz="914400"/>
            <a:r>
              <a:rPr lang="en-GB" dirty="0" smtClean="0">
                <a:solidFill>
                  <a:prstClr val="white"/>
                </a:solidFill>
                <a:hlinkClick r:id="rId3"/>
              </a:rPr>
              <a:t>http://www.dailystar.co.uk/news/latest-news/605577/World-War-3-USA-Donald-Trump-North-Korea-Russia-China-May-13</a:t>
            </a:r>
            <a:endParaRPr lang="en-GB" dirty="0" smtClean="0">
              <a:solidFill>
                <a:prstClr val="white"/>
              </a:solidFill>
            </a:endParaRPr>
          </a:p>
          <a:p>
            <a:pPr defTabSz="914400"/>
            <a:endParaRPr lang="en-GB" dirty="0">
              <a:solidFill>
                <a:prstClr val="white"/>
              </a:solidFill>
            </a:endParaRPr>
          </a:p>
        </p:txBody>
      </p:sp>
      <p:sp>
        <p:nvSpPr>
          <p:cNvPr id="5" name="Rectangle 4"/>
          <p:cNvSpPr/>
          <p:nvPr/>
        </p:nvSpPr>
        <p:spPr>
          <a:xfrm>
            <a:off x="443042" y="2044005"/>
            <a:ext cx="4606344" cy="923330"/>
          </a:xfrm>
          <a:prstGeom prst="rect">
            <a:avLst/>
          </a:prstGeom>
        </p:spPr>
        <p:txBody>
          <a:bodyPr wrap="square">
            <a:spAutoFit/>
          </a:bodyPr>
          <a:lstStyle/>
          <a:p>
            <a:pPr defTabSz="914400"/>
            <a:r>
              <a:rPr lang="en-GB" dirty="0" smtClean="0">
                <a:solidFill>
                  <a:prstClr val="white"/>
                </a:solidFill>
                <a:hlinkClick r:id="rId4"/>
              </a:rPr>
              <a:t>http://fortune.com/2017/08/22/robots-hacking-bugging-devices-weapons/</a:t>
            </a:r>
            <a:endParaRPr lang="en-GB" dirty="0" smtClean="0">
              <a:solidFill>
                <a:prstClr val="white"/>
              </a:solidFill>
            </a:endParaRPr>
          </a:p>
          <a:p>
            <a:pPr defTabSz="914400"/>
            <a:endParaRPr lang="en-GB" dirty="0">
              <a:solidFill>
                <a:prstClr val="white"/>
              </a:solidFill>
            </a:endParaRPr>
          </a:p>
        </p:txBody>
      </p:sp>
      <p:sp>
        <p:nvSpPr>
          <p:cNvPr id="6" name="Rectangle 5"/>
          <p:cNvSpPr/>
          <p:nvPr/>
        </p:nvSpPr>
        <p:spPr>
          <a:xfrm>
            <a:off x="5331853" y="2003348"/>
            <a:ext cx="6490950" cy="1200329"/>
          </a:xfrm>
          <a:prstGeom prst="rect">
            <a:avLst/>
          </a:prstGeom>
        </p:spPr>
        <p:txBody>
          <a:bodyPr wrap="square">
            <a:spAutoFit/>
          </a:bodyPr>
          <a:lstStyle/>
          <a:p>
            <a:pPr defTabSz="914400"/>
            <a:r>
              <a:rPr lang="en-GB" dirty="0" smtClean="0">
                <a:solidFill>
                  <a:prstClr val="white"/>
                </a:solidFill>
                <a:hlinkClick r:id="rId5"/>
              </a:rPr>
              <a:t>http://www.dailymail.co.uk/sciencetech/article-3334786/Uh-oh-Robots-learning-DISOBEY-humans-Humanoid-machine-says-no-instructions-thinks-hurt.html</a:t>
            </a:r>
            <a:endParaRPr lang="en-GB" dirty="0" smtClean="0">
              <a:solidFill>
                <a:prstClr val="white"/>
              </a:solidFill>
            </a:endParaRPr>
          </a:p>
          <a:p>
            <a:pPr defTabSz="914400"/>
            <a:endParaRPr lang="en-GB" dirty="0">
              <a:solidFill>
                <a:prstClr val="white"/>
              </a:solidFill>
            </a:endParaRPr>
          </a:p>
        </p:txBody>
      </p:sp>
      <p:sp>
        <p:nvSpPr>
          <p:cNvPr id="7" name="Rectangle 6"/>
          <p:cNvSpPr/>
          <p:nvPr/>
        </p:nvSpPr>
        <p:spPr>
          <a:xfrm>
            <a:off x="279041" y="3203677"/>
            <a:ext cx="3867953" cy="1477328"/>
          </a:xfrm>
          <a:prstGeom prst="rect">
            <a:avLst/>
          </a:prstGeom>
        </p:spPr>
        <p:txBody>
          <a:bodyPr wrap="square">
            <a:spAutoFit/>
          </a:bodyPr>
          <a:lstStyle/>
          <a:p>
            <a:pPr defTabSz="914400"/>
            <a:r>
              <a:rPr lang="en-GB" dirty="0" smtClean="0">
                <a:solidFill>
                  <a:prstClr val="white"/>
                </a:solidFill>
                <a:hlinkClick r:id="rId6"/>
              </a:rPr>
              <a:t>http://www.express.co.uk/news/world/763004/Europe-civil-war-European-Union-David-Engels-authoritarian-30-years-migrant-crisis</a:t>
            </a:r>
            <a:endParaRPr lang="en-GB" dirty="0" smtClean="0">
              <a:solidFill>
                <a:prstClr val="white"/>
              </a:solidFill>
            </a:endParaRPr>
          </a:p>
          <a:p>
            <a:pPr defTabSz="914400"/>
            <a:endParaRPr lang="en-GB" dirty="0">
              <a:solidFill>
                <a:prstClr val="white"/>
              </a:solidFill>
            </a:endParaRPr>
          </a:p>
        </p:txBody>
      </p:sp>
      <p:sp>
        <p:nvSpPr>
          <p:cNvPr id="8" name="Rectangle 7"/>
          <p:cNvSpPr/>
          <p:nvPr/>
        </p:nvSpPr>
        <p:spPr>
          <a:xfrm>
            <a:off x="7018985" y="488360"/>
            <a:ext cx="5383369" cy="1200329"/>
          </a:xfrm>
          <a:prstGeom prst="rect">
            <a:avLst/>
          </a:prstGeom>
        </p:spPr>
        <p:txBody>
          <a:bodyPr wrap="square">
            <a:spAutoFit/>
          </a:bodyPr>
          <a:lstStyle/>
          <a:p>
            <a:pPr defTabSz="914400"/>
            <a:r>
              <a:rPr lang="en-GB" dirty="0" smtClean="0">
                <a:solidFill>
                  <a:prstClr val="white"/>
                </a:solidFill>
                <a:hlinkClick r:id="rId7"/>
              </a:rPr>
              <a:t>http://www.dailystar.co.uk/news/latest-news/606843/world-war-3-trump-russia-nuclear-warning</a:t>
            </a:r>
            <a:endParaRPr lang="en-GB" dirty="0" smtClean="0">
              <a:solidFill>
                <a:prstClr val="white"/>
              </a:solidFill>
            </a:endParaRPr>
          </a:p>
          <a:p>
            <a:pPr defTabSz="914400"/>
            <a:endParaRPr lang="en-GB" dirty="0">
              <a:solidFill>
                <a:prstClr val="white"/>
              </a:solidFill>
            </a:endParaRPr>
          </a:p>
        </p:txBody>
      </p:sp>
      <p:sp>
        <p:nvSpPr>
          <p:cNvPr id="10" name="Rectangle 9"/>
          <p:cNvSpPr/>
          <p:nvPr/>
        </p:nvSpPr>
        <p:spPr>
          <a:xfrm>
            <a:off x="443042" y="5086013"/>
            <a:ext cx="3420620" cy="923330"/>
          </a:xfrm>
          <a:prstGeom prst="rect">
            <a:avLst/>
          </a:prstGeom>
        </p:spPr>
        <p:txBody>
          <a:bodyPr wrap="square">
            <a:spAutoFit/>
          </a:bodyPr>
          <a:lstStyle/>
          <a:p>
            <a:pPr defTabSz="914400"/>
            <a:r>
              <a:rPr lang="en-GB" dirty="0" smtClean="0">
                <a:solidFill>
                  <a:prstClr val="white"/>
                </a:solidFill>
                <a:hlinkClick r:id="rId8"/>
              </a:rPr>
              <a:t>https://www.youtube.com/watch?v=oDXvlMA9O8s&amp;safe=true</a:t>
            </a:r>
            <a:endParaRPr lang="en-GB" dirty="0" smtClean="0">
              <a:solidFill>
                <a:prstClr val="white"/>
              </a:solidFill>
            </a:endParaRPr>
          </a:p>
          <a:p>
            <a:pPr defTabSz="914400"/>
            <a:endParaRPr lang="en-GB" dirty="0">
              <a:solidFill>
                <a:prstClr val="white"/>
              </a:solidFill>
            </a:endParaRPr>
          </a:p>
        </p:txBody>
      </p:sp>
    </p:spTree>
    <p:extLst>
      <p:ext uri="{BB962C8B-B14F-4D97-AF65-F5344CB8AC3E}">
        <p14:creationId xmlns:p14="http://schemas.microsoft.com/office/powerpoint/2010/main" val="6196351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788" y="0"/>
            <a:ext cx="10729219" cy="4247317"/>
          </a:xfrm>
          <a:prstGeom prst="rect">
            <a:avLst/>
          </a:prstGeom>
          <a:noFill/>
        </p:spPr>
        <p:txBody>
          <a:bodyPr wrap="none" lIns="91440" tIns="45720" rIns="91440" bIns="45720">
            <a:spAutoFit/>
          </a:bodyPr>
          <a:lstStyle/>
          <a:p>
            <a:pPr algn="ctr" defTabSz="914400"/>
            <a:r>
              <a:rPr lang="en-US"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WELCOME TO THE FIRST ANNUAL</a:t>
            </a:r>
          </a:p>
          <a:p>
            <a:pPr algn="ctr" defTabSz="914400"/>
            <a:r>
              <a:rPr lang="en-US"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MEETING OF THE</a:t>
            </a:r>
          </a:p>
          <a:p>
            <a:pPr algn="ctr" defTabSz="914400"/>
            <a:r>
              <a:rPr lang="en-US"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 GLOBAL OBLITERATION</a:t>
            </a:r>
          </a:p>
          <a:p>
            <a:pPr algn="ctr" defTabSz="914400"/>
            <a:r>
              <a:rPr lang="en-US"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AND ANNIHILATION THEORISTS</a:t>
            </a:r>
          </a:p>
          <a:p>
            <a:pPr algn="ctr" defTabSz="914400"/>
            <a:endParaRPr lang="en-US" sz="54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sp>
        <p:nvSpPr>
          <p:cNvPr id="3" name="Rectangle 2"/>
          <p:cNvSpPr/>
          <p:nvPr/>
        </p:nvSpPr>
        <p:spPr>
          <a:xfrm>
            <a:off x="4187499" y="3323987"/>
            <a:ext cx="3563796" cy="923330"/>
          </a:xfrm>
          <a:prstGeom prst="rect">
            <a:avLst/>
          </a:prstGeom>
          <a:noFill/>
        </p:spPr>
        <p:txBody>
          <a:bodyPr wrap="none" lIns="91440" tIns="45720" rIns="91440" bIns="45720">
            <a:spAutoFit/>
          </a:bodyPr>
          <a:lstStyle/>
          <a:p>
            <a:pPr algn="ctr" defTabSz="914400"/>
            <a:r>
              <a:rPr lang="en-US" sz="5400" b="1" dirty="0" smtClean="0">
                <a:ln w="13462">
                  <a:solidFill>
                    <a:prstClr val="black"/>
                  </a:solidFill>
                  <a:prstDash val="solid"/>
                </a:ln>
                <a:solidFill>
                  <a:prstClr val="white">
                    <a:lumMod val="85000"/>
                    <a:lumOff val="15000"/>
                  </a:prstClr>
                </a:solidFill>
                <a:effectLst>
                  <a:outerShdw dist="38100" dir="2700000" algn="bl" rotWithShape="0">
                    <a:srgbClr val="54849A"/>
                  </a:outerShdw>
                </a:effectLst>
              </a:rPr>
              <a:t>(G.O.A.Ts)</a:t>
            </a:r>
            <a:endParaRPr lang="en-US" sz="5400" b="1" dirty="0">
              <a:ln w="13462">
                <a:solidFill>
                  <a:prstClr val="black"/>
                </a:solidFill>
                <a:prstDash val="solid"/>
              </a:ln>
              <a:solidFill>
                <a:prstClr val="white">
                  <a:lumMod val="85000"/>
                  <a:lumOff val="15000"/>
                </a:prstClr>
              </a:solidFill>
              <a:effectLst>
                <a:outerShdw dist="38100" dir="2700000" algn="bl" rotWithShape="0">
                  <a:srgbClr val="54849A"/>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429" y="3275429"/>
            <a:ext cx="3582572" cy="3582572"/>
          </a:xfrm>
          <a:prstGeom prst="rect">
            <a:avLst/>
          </a:prstGeom>
        </p:spPr>
      </p:pic>
      <p:sp>
        <p:nvSpPr>
          <p:cNvPr id="5" name="TextBox 4"/>
          <p:cNvSpPr txBox="1"/>
          <p:nvPr/>
        </p:nvSpPr>
        <p:spPr>
          <a:xfrm>
            <a:off x="604788" y="4937760"/>
            <a:ext cx="5922621" cy="646331"/>
          </a:xfrm>
          <a:prstGeom prst="rect">
            <a:avLst/>
          </a:prstGeom>
          <a:noFill/>
        </p:spPr>
        <p:txBody>
          <a:bodyPr wrap="square" rtlCol="0">
            <a:spAutoFit/>
          </a:bodyPr>
          <a:lstStyle/>
          <a:p>
            <a:r>
              <a:rPr lang="en-GB" dirty="0" smtClean="0"/>
              <a:t>How worried do we need to be about the end of the world as we know it?</a:t>
            </a:r>
            <a:endParaRPr lang="en-GB" dirty="0"/>
          </a:p>
        </p:txBody>
      </p:sp>
    </p:spTree>
    <p:extLst>
      <p:ext uri="{BB962C8B-B14F-4D97-AF65-F5344CB8AC3E}">
        <p14:creationId xmlns:p14="http://schemas.microsoft.com/office/powerpoint/2010/main" val="387390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4772940"/>
              </p:ext>
            </p:extLst>
          </p:nvPr>
        </p:nvGraphicFramePr>
        <p:xfrm>
          <a:off x="228600" y="287866"/>
          <a:ext cx="11150600" cy="5582920"/>
        </p:xfrm>
        <a:graphic>
          <a:graphicData uri="http://schemas.openxmlformats.org/drawingml/2006/table">
            <a:tbl>
              <a:tblPr firstRow="1" bandRow="1">
                <a:tableStyleId>{5C22544A-7EE6-4342-B048-85BDC9FD1C3A}</a:tableStyleId>
              </a:tblPr>
              <a:tblGrid>
                <a:gridCol w="1753867"/>
                <a:gridCol w="3821433"/>
                <a:gridCol w="3422179"/>
                <a:gridCol w="2153121"/>
              </a:tblGrid>
              <a:tr h="370840">
                <a:tc>
                  <a:txBody>
                    <a:bodyPr/>
                    <a:lstStyle/>
                    <a:p>
                      <a:pPr algn="ctr"/>
                      <a:r>
                        <a:rPr lang="en-GB" dirty="0" smtClean="0"/>
                        <a:t>ISSUE</a:t>
                      </a:r>
                      <a:endParaRPr lang="en-GB" dirty="0"/>
                    </a:p>
                  </a:txBody>
                  <a:tcPr/>
                </a:tc>
                <a:tc>
                  <a:txBody>
                    <a:bodyPr/>
                    <a:lstStyle/>
                    <a:p>
                      <a:pPr algn="ctr"/>
                      <a:r>
                        <a:rPr lang="en-GB" dirty="0" smtClean="0"/>
                        <a:t>CHRISTIAN VIEW 1</a:t>
                      </a:r>
                      <a:endParaRPr lang="en-GB" dirty="0"/>
                    </a:p>
                  </a:txBody>
                  <a:tcPr/>
                </a:tc>
                <a:tc>
                  <a:txBody>
                    <a:bodyPr/>
                    <a:lstStyle/>
                    <a:p>
                      <a:pPr algn="ctr"/>
                      <a:r>
                        <a:rPr lang="en-GB" dirty="0" smtClean="0"/>
                        <a:t>CHRISTIAN</a:t>
                      </a:r>
                      <a:r>
                        <a:rPr lang="en-GB" baseline="0" dirty="0" smtClean="0"/>
                        <a:t> VIEW 2</a:t>
                      </a:r>
                      <a:endParaRPr lang="en-GB" dirty="0"/>
                    </a:p>
                  </a:txBody>
                  <a:tcPr/>
                </a:tc>
                <a:tc>
                  <a:txBody>
                    <a:bodyPr/>
                    <a:lstStyle/>
                    <a:p>
                      <a:pPr algn="ctr"/>
                      <a:r>
                        <a:rPr lang="en-GB" dirty="0" smtClean="0"/>
                        <a:t>OTHER</a:t>
                      </a:r>
                      <a:endParaRPr lang="en-GB" dirty="0"/>
                    </a:p>
                  </a:txBody>
                  <a:tcPr/>
                </a:tc>
              </a:tr>
              <a:tr h="370840">
                <a:tc>
                  <a:txBody>
                    <a:bodyPr/>
                    <a:lstStyle/>
                    <a:p>
                      <a:pPr algn="ctr"/>
                      <a:r>
                        <a:rPr lang="en-GB" dirty="0" smtClean="0"/>
                        <a:t>Nuclear</a:t>
                      </a:r>
                    </a:p>
                    <a:p>
                      <a:pPr algn="ctr"/>
                      <a:r>
                        <a:rPr lang="en-GB" dirty="0" smtClean="0"/>
                        <a:t>Weapons</a:t>
                      </a:r>
                      <a:endParaRPr lang="en-GB" dirty="0"/>
                    </a:p>
                  </a:txBody>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Use of armed drones</a:t>
                      </a:r>
                      <a:endParaRPr lang="en-GB" dirty="0"/>
                    </a:p>
                  </a:txBody>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Biological</a:t>
                      </a:r>
                    </a:p>
                    <a:p>
                      <a:pPr algn="ctr"/>
                      <a:r>
                        <a:rPr lang="en-GB" dirty="0" smtClean="0"/>
                        <a:t>warfare</a:t>
                      </a:r>
                      <a:endParaRPr lang="en-GB" dirty="0"/>
                    </a:p>
                  </a:txBody>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9385367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2380" y="0"/>
            <a:ext cx="8126328" cy="1015663"/>
          </a:xfrm>
          <a:prstGeom prst="rect">
            <a:avLst/>
          </a:prstGeom>
        </p:spPr>
        <p:txBody>
          <a:bodyPr wrap="none">
            <a:spAutoFit/>
          </a:bodyPr>
          <a:lstStyle/>
          <a:p>
            <a:pPr algn="ctr" defTabSz="914400"/>
            <a:r>
              <a:rPr lang="en-US" sz="60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rPr>
              <a:t>Christianity And Pacifism</a:t>
            </a:r>
            <a:endParaRPr lang="en-US" sz="6000" b="1" dirty="0">
              <a:ln w="9525">
                <a:solidFill>
                  <a:prstClr val="white"/>
                </a:solidFill>
                <a:prstDash val="solid"/>
              </a:ln>
              <a:solidFill>
                <a:prstClr val="black"/>
              </a:solidFill>
              <a:effectLst>
                <a:outerShdw blurRad="12700" dist="38100" dir="2700000" algn="tl" rotWithShape="0">
                  <a:prstClr val="white">
                    <a:lumMod val="50000"/>
                  </a:prstClr>
                </a:outerShdw>
              </a:effectLst>
            </a:endParaRPr>
          </a:p>
        </p:txBody>
      </p:sp>
      <p:sp>
        <p:nvSpPr>
          <p:cNvPr id="3" name="Rectangle 2"/>
          <p:cNvSpPr/>
          <p:nvPr/>
        </p:nvSpPr>
        <p:spPr>
          <a:xfrm>
            <a:off x="9780" y="735355"/>
            <a:ext cx="5242141" cy="923330"/>
          </a:xfrm>
          <a:prstGeom prst="rect">
            <a:avLst/>
          </a:prstGeom>
          <a:noFill/>
        </p:spPr>
        <p:txBody>
          <a:bodyPr wrap="none" lIns="91440" tIns="45720" rIns="91440" bIns="45720">
            <a:spAutoFit/>
          </a:bodyPr>
          <a:lstStyle/>
          <a:p>
            <a:pPr algn="ctr" defTabSz="914400"/>
            <a:r>
              <a:rPr lang="en-US" sz="5400" b="1" dirty="0"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What is pacifism?</a:t>
            </a:r>
            <a:endParaRPr lang="en-US" sz="5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498" y="1015663"/>
            <a:ext cx="4629401" cy="1986785"/>
          </a:xfrm>
          <a:prstGeom prst="rect">
            <a:avLst/>
          </a:prstGeom>
        </p:spPr>
      </p:pic>
      <p:sp>
        <p:nvSpPr>
          <p:cNvPr id="6" name="TextBox 5"/>
          <p:cNvSpPr txBox="1"/>
          <p:nvPr/>
        </p:nvSpPr>
        <p:spPr>
          <a:xfrm>
            <a:off x="6134100" y="3200400"/>
            <a:ext cx="4749800" cy="369332"/>
          </a:xfrm>
          <a:prstGeom prst="rect">
            <a:avLst/>
          </a:prstGeom>
          <a:noFill/>
        </p:spPr>
        <p:txBody>
          <a:bodyPr wrap="square" rtlCol="0">
            <a:spAutoFit/>
          </a:bodyPr>
          <a:lstStyle/>
          <a:p>
            <a:r>
              <a:rPr lang="en-GB" dirty="0" smtClean="0"/>
              <a:t>Should we ALWAYS “turn the other cheek”?</a:t>
            </a:r>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80" y="1543050"/>
            <a:ext cx="2819400" cy="4686300"/>
          </a:xfrm>
          <a:prstGeom prst="rect">
            <a:avLst/>
          </a:prstGeom>
        </p:spPr>
      </p:pic>
      <p:sp>
        <p:nvSpPr>
          <p:cNvPr id="8" name="TextBox 7"/>
          <p:cNvSpPr txBox="1"/>
          <p:nvPr/>
        </p:nvSpPr>
        <p:spPr>
          <a:xfrm>
            <a:off x="3505200" y="3569732"/>
            <a:ext cx="6210300" cy="2308324"/>
          </a:xfrm>
          <a:prstGeom prst="rect">
            <a:avLst/>
          </a:prstGeom>
          <a:noFill/>
        </p:spPr>
        <p:txBody>
          <a:bodyPr wrap="square" rtlCol="0">
            <a:spAutoFit/>
          </a:bodyPr>
          <a:lstStyle/>
          <a:p>
            <a:r>
              <a:rPr lang="en-GB" dirty="0" smtClean="0"/>
              <a:t>Does Jesus</a:t>
            </a:r>
          </a:p>
          <a:p>
            <a:pPr marL="342900" indent="-342900">
              <a:buAutoNum type="alphaLcParenR"/>
            </a:pPr>
            <a:r>
              <a:rPr lang="en-GB" dirty="0" smtClean="0"/>
              <a:t>Turn the other cheek</a:t>
            </a:r>
          </a:p>
          <a:p>
            <a:pPr marL="342900" indent="-342900">
              <a:buAutoNum type="alphaLcParenR"/>
            </a:pPr>
            <a:r>
              <a:rPr lang="en-GB" dirty="0" smtClean="0"/>
              <a:t>Attack a table</a:t>
            </a:r>
          </a:p>
          <a:p>
            <a:pPr marL="342900" indent="-342900">
              <a:buAutoNum type="alphaLcParenR"/>
            </a:pPr>
            <a:r>
              <a:rPr lang="en-GB" dirty="0" smtClean="0"/>
              <a:t>Stick someone’s ear back on</a:t>
            </a:r>
          </a:p>
          <a:p>
            <a:pPr marL="342900" indent="-342900">
              <a:buAutoNum type="alphaLcParenR"/>
            </a:pPr>
            <a:r>
              <a:rPr lang="en-GB" dirty="0" smtClean="0"/>
              <a:t>All of the above?</a:t>
            </a:r>
          </a:p>
          <a:p>
            <a:endParaRPr lang="en-GB" dirty="0"/>
          </a:p>
          <a:p>
            <a:endParaRPr lang="en-GB" dirty="0" smtClean="0"/>
          </a:p>
          <a:p>
            <a:r>
              <a:rPr lang="en-GB" dirty="0" smtClean="0"/>
              <a:t>ON BALANCE, HOW VIOLENT IS JESUS?</a:t>
            </a:r>
            <a:endParaRPr lang="en-GB" dirty="0"/>
          </a:p>
        </p:txBody>
      </p:sp>
    </p:spTree>
    <p:extLst>
      <p:ext uri="{BB962C8B-B14F-4D97-AF65-F5344CB8AC3E}">
        <p14:creationId xmlns:p14="http://schemas.microsoft.com/office/powerpoint/2010/main" val="315703337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05500" cy="33147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845" y="3296319"/>
            <a:ext cx="6064155" cy="3561681"/>
          </a:xfrm>
          <a:prstGeom prst="rect">
            <a:avLst/>
          </a:prstGeom>
        </p:spPr>
      </p:pic>
    </p:spTree>
    <p:extLst>
      <p:ext uri="{BB962C8B-B14F-4D97-AF65-F5344CB8AC3E}">
        <p14:creationId xmlns:p14="http://schemas.microsoft.com/office/powerpoint/2010/main" val="33883152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595100" cy="3828223"/>
          </a:xfrm>
          <a:prstGeom prst="rect">
            <a:avLst/>
          </a:prstGeom>
        </p:spPr>
      </p:pic>
      <p:sp>
        <p:nvSpPr>
          <p:cNvPr id="3" name="Rectangle 2"/>
          <p:cNvSpPr/>
          <p:nvPr/>
        </p:nvSpPr>
        <p:spPr>
          <a:xfrm>
            <a:off x="434657" y="4008735"/>
            <a:ext cx="446468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What is peace?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434657" y="5108113"/>
            <a:ext cx="701666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Is world peace possible?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608379" y="4230950"/>
            <a:ext cx="3604640" cy="1754326"/>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Are pacifists</a:t>
            </a:r>
          </a:p>
          <a:p>
            <a:pPr algn="ctr"/>
            <a:r>
              <a:rPr lang="en-US" sz="5400" dirty="0" smtClean="0">
                <a:ln w="0"/>
                <a:effectLst>
                  <a:outerShdw blurRad="38100" dist="19050" dir="2700000" algn="tl" rotWithShape="0">
                    <a:schemeClr val="dk1">
                      <a:alpha val="40000"/>
                    </a:schemeClr>
                  </a:outerShdw>
                </a:effectLst>
              </a:rPr>
              <a:t> unrealistic?</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949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595100" cy="3828223"/>
          </a:xfrm>
          <a:prstGeom prst="rect">
            <a:avLst/>
          </a:prstGeom>
        </p:spPr>
      </p:pic>
      <p:sp>
        <p:nvSpPr>
          <p:cNvPr id="3" name="Rectangle 2"/>
          <p:cNvSpPr/>
          <p:nvPr/>
        </p:nvSpPr>
        <p:spPr>
          <a:xfrm>
            <a:off x="1905813" y="4643735"/>
            <a:ext cx="7783477" cy="1754326"/>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What price should we be</a:t>
            </a:r>
          </a:p>
          <a:p>
            <a:pPr algn="ctr"/>
            <a:r>
              <a:rPr lang="en-US" sz="5400" dirty="0">
                <a:ln w="0"/>
                <a:solidFill>
                  <a:prstClr val="black"/>
                </a:solidFill>
                <a:effectLst>
                  <a:outerShdw blurRad="38100" dist="19050" dir="2700000" algn="tl" rotWithShape="0">
                    <a:prstClr val="black">
                      <a:alpha val="40000"/>
                    </a:prstClr>
                  </a:outerShdw>
                </a:effectLst>
              </a:rPr>
              <a:t>p</a:t>
            </a:r>
            <a:r>
              <a:rPr lang="en-US" sz="5400" dirty="0" smtClean="0">
                <a:ln w="0"/>
                <a:solidFill>
                  <a:prstClr val="black"/>
                </a:solidFill>
                <a:effectLst>
                  <a:outerShdw blurRad="38100" dist="19050" dir="2700000" algn="tl" rotWithShape="0">
                    <a:prstClr val="black">
                      <a:alpha val="40000"/>
                    </a:prstClr>
                  </a:outerShdw>
                </a:effectLst>
              </a:rPr>
              <a:t>repared to pay for peace?</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831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7019843"/>
              </p:ext>
            </p:extLst>
          </p:nvPr>
        </p:nvGraphicFramePr>
        <p:xfrm>
          <a:off x="317500" y="719666"/>
          <a:ext cx="11137900" cy="3479800"/>
        </p:xfrm>
        <a:graphic>
          <a:graphicData uri="http://schemas.openxmlformats.org/drawingml/2006/table">
            <a:tbl>
              <a:tblPr firstRow="1" bandRow="1">
                <a:tableStyleId>{5C22544A-7EE6-4342-B048-85BDC9FD1C3A}</a:tableStyleId>
              </a:tblPr>
              <a:tblGrid>
                <a:gridCol w="5568950"/>
                <a:gridCol w="5568950"/>
              </a:tblGrid>
              <a:tr h="370840">
                <a:tc>
                  <a:txBody>
                    <a:bodyPr/>
                    <a:lstStyle/>
                    <a:p>
                      <a:pPr algn="ctr"/>
                      <a:r>
                        <a:rPr lang="en-GB" dirty="0" smtClean="0"/>
                        <a:t>ABSOLUTE PACIFISM</a:t>
                      </a:r>
                      <a:endParaRPr lang="en-GB" dirty="0"/>
                    </a:p>
                  </a:txBody>
                  <a:tcPr/>
                </a:tc>
                <a:tc>
                  <a:txBody>
                    <a:bodyPr/>
                    <a:lstStyle/>
                    <a:p>
                      <a:pPr algn="ctr"/>
                      <a:r>
                        <a:rPr lang="en-GB" dirty="0" smtClean="0"/>
                        <a:t>CONDITIONAL PACISFISM</a:t>
                      </a:r>
                      <a:endParaRPr lang="en-GB" dirty="0"/>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a:p>
                  </a:txBody>
                  <a:tcPr/>
                </a:tc>
              </a:tr>
            </a:tbl>
          </a:graphicData>
        </a:graphic>
      </p:graphicFrame>
      <p:sp>
        <p:nvSpPr>
          <p:cNvPr id="3" name="TextBox 2"/>
          <p:cNvSpPr txBox="1"/>
          <p:nvPr/>
        </p:nvSpPr>
        <p:spPr>
          <a:xfrm>
            <a:off x="317500" y="1422400"/>
            <a:ext cx="5600700" cy="1477328"/>
          </a:xfrm>
          <a:prstGeom prst="rect">
            <a:avLst/>
          </a:prstGeom>
          <a:noFill/>
        </p:spPr>
        <p:txBody>
          <a:bodyPr wrap="square" rtlCol="0">
            <a:spAutoFit/>
          </a:bodyPr>
          <a:lstStyle/>
          <a:p>
            <a:r>
              <a:rPr lang="en-GB" dirty="0" smtClean="0"/>
              <a:t>The belief that violence or military action are NEVER acceptable no matter what the situation is or what the consequences might be.  </a:t>
            </a:r>
            <a:r>
              <a:rPr lang="en-GB" dirty="0" err="1" smtClean="0"/>
              <a:t>Eg</a:t>
            </a:r>
            <a:r>
              <a:rPr lang="en-GB" dirty="0" smtClean="0"/>
              <a:t> Jesus giving himself up to the Roman soldiers in the Garden of Gethsemane when he knew that they would kill him.</a:t>
            </a:r>
            <a:endParaRPr lang="en-GB" dirty="0"/>
          </a:p>
        </p:txBody>
      </p:sp>
      <p:sp>
        <p:nvSpPr>
          <p:cNvPr id="4" name="TextBox 3"/>
          <p:cNvSpPr txBox="1"/>
          <p:nvPr/>
        </p:nvSpPr>
        <p:spPr>
          <a:xfrm>
            <a:off x="6019800" y="1422400"/>
            <a:ext cx="5600700" cy="1200329"/>
          </a:xfrm>
          <a:prstGeom prst="rect">
            <a:avLst/>
          </a:prstGeom>
          <a:noFill/>
        </p:spPr>
        <p:txBody>
          <a:bodyPr wrap="square" rtlCol="0">
            <a:spAutoFit/>
          </a:bodyPr>
          <a:lstStyle/>
          <a:p>
            <a:r>
              <a:rPr lang="en-GB" dirty="0" smtClean="0"/>
              <a:t>The belief that violence or military action should not normally be used, but there are times when failing to use such actions result in a greater evil. So sometimes its ok to be violent. </a:t>
            </a:r>
            <a:r>
              <a:rPr lang="en-GB" dirty="0" err="1" smtClean="0"/>
              <a:t>Eg</a:t>
            </a:r>
            <a:r>
              <a:rPr lang="en-GB" dirty="0" smtClean="0"/>
              <a:t> self defence. </a:t>
            </a:r>
            <a:endParaRPr lang="en-GB" dirty="0"/>
          </a:p>
        </p:txBody>
      </p:sp>
      <p:sp>
        <p:nvSpPr>
          <p:cNvPr id="5" name="TextBox 4"/>
          <p:cNvSpPr txBox="1"/>
          <p:nvPr/>
        </p:nvSpPr>
        <p:spPr>
          <a:xfrm>
            <a:off x="400050" y="3263900"/>
            <a:ext cx="5175250" cy="369332"/>
          </a:xfrm>
          <a:prstGeom prst="rect">
            <a:avLst/>
          </a:prstGeom>
          <a:noFill/>
        </p:spPr>
        <p:txBody>
          <a:bodyPr wrap="square" rtlCol="0">
            <a:spAutoFit/>
          </a:bodyPr>
          <a:lstStyle/>
          <a:p>
            <a:r>
              <a:rPr lang="en-GB" dirty="0" smtClean="0"/>
              <a:t>The Plymouth Brethren, The Amish and the Quakers.</a:t>
            </a:r>
            <a:endParaRPr lang="en-GB" dirty="0"/>
          </a:p>
        </p:txBody>
      </p:sp>
    </p:spTree>
    <p:extLst>
      <p:ext uri="{BB962C8B-B14F-4D97-AF65-F5344CB8AC3E}">
        <p14:creationId xmlns:p14="http://schemas.microsoft.com/office/powerpoint/2010/main" val="118754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6168" y="1061262"/>
            <a:ext cx="7333610" cy="1754326"/>
          </a:xfrm>
          <a:prstGeom prst="rect">
            <a:avLst/>
          </a:prstGeom>
          <a:noFill/>
        </p:spPr>
        <p:txBody>
          <a:bodyPr wrap="none" lIns="91440" tIns="45720" rIns="91440" bIns="45720">
            <a:spAutoFit/>
          </a:bodyPr>
          <a:lstStyle/>
          <a:p>
            <a:pPr algn="ctr" defTabSz="914400"/>
            <a:r>
              <a:rPr lang="en-US" sz="54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rPr>
              <a:t>Christianity And Pacifism</a:t>
            </a:r>
          </a:p>
          <a:p>
            <a:pPr algn="ctr" defTabSz="914400"/>
            <a:r>
              <a:rPr lang="en-US" sz="54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rPr>
              <a:t>Case Studies</a:t>
            </a:r>
            <a:endPar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endParaRPr>
          </a:p>
        </p:txBody>
      </p:sp>
      <p:sp>
        <p:nvSpPr>
          <p:cNvPr id="5" name="Rectangle 4"/>
          <p:cNvSpPr/>
          <p:nvPr/>
        </p:nvSpPr>
        <p:spPr>
          <a:xfrm>
            <a:off x="2629440" y="2964168"/>
            <a:ext cx="6727065" cy="646331"/>
          </a:xfrm>
          <a:prstGeom prst="rect">
            <a:avLst/>
          </a:prstGeom>
        </p:spPr>
        <p:txBody>
          <a:bodyPr wrap="square">
            <a:spAutoFit/>
          </a:bodyPr>
          <a:lstStyle/>
          <a:p>
            <a:pPr defTabSz="914400"/>
            <a:r>
              <a:rPr lang="en-GB" dirty="0" smtClean="0">
                <a:solidFill>
                  <a:prstClr val="black"/>
                </a:solidFill>
                <a:hlinkClick r:id="rId3"/>
              </a:rPr>
              <a:t>http://www.romerotrust.org.uk/who-was-archbishop-oscar-romero</a:t>
            </a:r>
            <a:endParaRPr lang="en-GB" dirty="0" smtClean="0">
              <a:solidFill>
                <a:prstClr val="black"/>
              </a:solidFill>
            </a:endParaRPr>
          </a:p>
          <a:p>
            <a:pPr defTabSz="914400"/>
            <a:endParaRPr lang="en-GB" dirty="0">
              <a:solidFill>
                <a:prstClr val="black"/>
              </a:solidFill>
            </a:endParaRPr>
          </a:p>
        </p:txBody>
      </p:sp>
      <p:sp>
        <p:nvSpPr>
          <p:cNvPr id="6" name="Rectangle 5"/>
          <p:cNvSpPr/>
          <p:nvPr/>
        </p:nvSpPr>
        <p:spPr>
          <a:xfrm>
            <a:off x="2764665" y="3610499"/>
            <a:ext cx="6096000" cy="923330"/>
          </a:xfrm>
          <a:prstGeom prst="rect">
            <a:avLst/>
          </a:prstGeom>
        </p:spPr>
        <p:txBody>
          <a:bodyPr>
            <a:spAutoFit/>
          </a:bodyPr>
          <a:lstStyle/>
          <a:p>
            <a:pPr defTabSz="914400"/>
            <a:r>
              <a:rPr lang="en-GB" dirty="0" smtClean="0">
                <a:solidFill>
                  <a:prstClr val="black"/>
                </a:solidFill>
                <a:hlinkClick r:id="rId4"/>
              </a:rPr>
              <a:t>https://www.youtube.com/watch?v=OmEZGbUvW2M&amp;safe=true</a:t>
            </a:r>
            <a:endParaRPr lang="en-GB" dirty="0" smtClean="0">
              <a:solidFill>
                <a:prstClr val="black"/>
              </a:solidFill>
            </a:endParaRPr>
          </a:p>
          <a:p>
            <a:pPr defTabSz="914400"/>
            <a:endParaRPr lang="en-GB" dirty="0">
              <a:solidFill>
                <a:prstClr val="black"/>
              </a:solidFill>
            </a:endParaRPr>
          </a:p>
        </p:txBody>
      </p:sp>
      <p:sp>
        <p:nvSpPr>
          <p:cNvPr id="7" name="Rectangle 6"/>
          <p:cNvSpPr/>
          <p:nvPr/>
        </p:nvSpPr>
        <p:spPr>
          <a:xfrm>
            <a:off x="2629440" y="4590075"/>
            <a:ext cx="5882893" cy="646331"/>
          </a:xfrm>
          <a:prstGeom prst="rect">
            <a:avLst/>
          </a:prstGeom>
        </p:spPr>
        <p:txBody>
          <a:bodyPr wrap="none">
            <a:spAutoFit/>
          </a:bodyPr>
          <a:lstStyle/>
          <a:p>
            <a:pPr defTabSz="914400"/>
            <a:r>
              <a:rPr lang="en-GB" dirty="0" smtClean="0">
                <a:solidFill>
                  <a:prstClr val="black"/>
                </a:solidFill>
                <a:hlinkClick r:id="rId5"/>
              </a:rPr>
              <a:t>https://www.youtube.com/watch?v=l7rKlzuC8OU&amp;safe=true</a:t>
            </a:r>
            <a:endParaRPr lang="en-GB" dirty="0" smtClean="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2671978082"/>
      </p:ext>
    </p:extLst>
  </p:cSld>
  <p:clrMapOvr>
    <a:masterClrMapping/>
  </p:clrMapOvr>
  <p:transition spd="med">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5">
                <a:lumMod val="75000"/>
              </a:schemeClr>
            </a:gs>
            <a:gs pos="68158">
              <a:srgbClr val="00B0F0"/>
            </a:gs>
            <a:gs pos="94000">
              <a:srgbClr val="7030A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225" y="1169987"/>
            <a:ext cx="3333750" cy="4772025"/>
          </a:xfrm>
          <a:prstGeom prst="rect">
            <a:avLst/>
          </a:prstGeom>
        </p:spPr>
      </p:pic>
      <p:sp>
        <p:nvSpPr>
          <p:cNvPr id="3" name="Rectangle 2"/>
          <p:cNvSpPr/>
          <p:nvPr/>
        </p:nvSpPr>
        <p:spPr>
          <a:xfrm>
            <a:off x="995490" y="922635"/>
            <a:ext cx="6519735"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How easy do you </a:t>
            </a:r>
            <a:r>
              <a:rPr lang="en-US" sz="5400" b="1" dirty="0">
                <a:ln w="6600">
                  <a:solidFill>
                    <a:schemeClr val="accent2"/>
                  </a:solidFill>
                  <a:prstDash val="solid"/>
                </a:ln>
                <a:solidFill>
                  <a:srgbClr val="FFFFFF"/>
                </a:solidFill>
                <a:effectLst>
                  <a:outerShdw dist="38100" dir="2700000" algn="tl" rotWithShape="0">
                    <a:schemeClr val="accent2"/>
                  </a:outerShdw>
                </a:effectLst>
              </a:rPr>
              <a:t>f</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ind </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it to forgive people?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p:cNvSpPr/>
          <p:nvPr/>
        </p:nvSpPr>
        <p:spPr>
          <a:xfrm>
            <a:off x="3344530" y="3653135"/>
            <a:ext cx="1821653"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Why?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2582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anim calcmode="lin" valueType="num">
                                      <p:cBhvr>
                                        <p:cTn id="3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5">
                <a:lumMod val="75000"/>
              </a:schemeClr>
            </a:gs>
            <a:gs pos="68158">
              <a:srgbClr val="00B0F0"/>
            </a:gs>
            <a:gs pos="94000">
              <a:srgbClr val="7030A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201" y="3556043"/>
            <a:ext cx="1968500" cy="28177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65900" cy="6565900"/>
          </a:xfrm>
          <a:prstGeom prst="rect">
            <a:avLst/>
          </a:prstGeom>
        </p:spPr>
      </p:pic>
      <p:sp>
        <p:nvSpPr>
          <p:cNvPr id="6" name="Rectangle 5"/>
          <p:cNvSpPr/>
          <p:nvPr/>
        </p:nvSpPr>
        <p:spPr>
          <a:xfrm>
            <a:off x="6284453" y="0"/>
            <a:ext cx="5881097" cy="2585323"/>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Jesus was very</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k</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een on forgiveness</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nd reconciliation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919" y="2830928"/>
            <a:ext cx="4979962" cy="3734972"/>
          </a:xfrm>
          <a:prstGeom prst="rect">
            <a:avLst/>
          </a:prstGeom>
        </p:spPr>
      </p:pic>
    </p:spTree>
    <p:extLst>
      <p:ext uri="{BB962C8B-B14F-4D97-AF65-F5344CB8AC3E}">
        <p14:creationId xmlns:p14="http://schemas.microsoft.com/office/powerpoint/2010/main" val="197034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3.7037E-6 L -3.95833E-6 3.7037E-6 C -0.00065 -0.00972 -0.0013 -0.01968 -0.00208 -0.02963 C -0.0026 -0.03704 -0.00378 -0.04421 -0.00417 -0.05185 C -0.00807 -0.13542 -0.00182 -0.06042 -0.00833 -0.12963 C -0.00898 -0.1463 -0.01172 -0.19607 -0.01042 -0.17963 C -0.01003 -0.17523 -0.0099 -0.17083 -0.00938 -0.16667 C -0.00807 -0.15671 -0.00651 -0.14676 -0.00521 -0.13704 C -0.00156 -0.07292 -0.00534 -0.125 -3.95833E-6 -0.07408 C 0.00326 -0.04283 0.00078 -0.05833 0.00417 -0.02963 C 0.00482 -0.02454 0.00573 -0.01968 0.00625 -0.01482 C 0.00677 -0.01111 0.00677 -0.00718 0.00729 -0.0037 C 0.0082 0.00208 0.00964 0.00741 0.01042 0.01296 C 0.01211 0.02477 0.01133 0.01782 0.0125 0.03333 C 0.01458 -0.04676 0.01628 -0.12708 0.01875 -0.20741 C 0.02057 -0.26343 0.02135 -0.25093 0.02396 -0.29259 C 0.02448 -0.3 0.02474 -0.30741 0.025 -0.31482 C 0.02812 -0.26898 0.02799 -0.26644 0.03229 -0.22037 C 0.0332 -0.21042 0.03424 -0.20046 0.03542 -0.19074 C 0.04583 -0.10949 0.04023 -0.16574 0.04479 -0.11667 C 0.0444 -0.0919 0.0444 -0.06713 0.04375 -0.04259 C 0.04375 -0.03935 0.04245 -0.03171 0.04062 -0.02963 C 0.03945 -0.02824 0.03789 -0.02824 0.03646 -0.02778 C 0.03516 -0.03333 0.03333 -0.03866 0.03229 -0.04445 C 0.02279 -0.09931 0.02565 -0.12153 0.02292 -0.19259 C 0.0237 -0.24329 0.02409 -0.29375 0.025 -0.34445 C 0.02513 -0.35278 0.02591 -0.36829 0.02708 -0.37778 C 0.02734 -0.37963 0.02786 -0.38148 0.02812 -0.38333 C 0.03021 -0.37662 0.03242 -0.36991 0.03437 -0.36296 C 0.03633 -0.35625 0.03763 -0.34908 0.03958 -0.34259 C 0.04154 -0.33611 0.04414 -0.33056 0.04583 -0.32408 C 0.04766 -0.3169 0.04857 -0.30926 0.05 -0.30185 C 0.05326 -0.28519 0.05273 -0.2882 0.05729 -0.27222 C 0.05664 -0.26366 0.05794 -0.25347 0.05521 -0.2463 C 0.05404 -0.24306 0.05234 -0.25232 0.05104 -0.25556 C 0.04141 -0.27847 0.05013 -0.2581 0.04062 -0.28519 C 0.03737 -0.29468 0.03359 -0.30347 0.03021 -0.31296 C 0.02878 -0.31713 0.0276 -0.32176 0.02604 -0.32593 C 0.02135 -0.33866 0.02122 -0.3382 0.01667 -0.3463 C 0.01302 -0.29306 0.0151 -0.32917 0.01771 -0.21296 C 0.01784 -0.20741 0.01849 -0.20185 0.01875 -0.1963 C 0.02018 -0.17338 0.01901 -0.18449 0.02083 -0.16852 C 0.02318 -0.20533 0.02227 -0.19028 0.025 -0.2537 C 0.02617 -0.27963 0.02812 -0.33148 0.02812 -0.33148 C 0.02786 -0.25625 0.02773 -0.18079 0.02708 -0.10556 C 0.02708 -0.09931 0.02643 -0.09306 0.02604 -0.08704 C 0.02604 -0.08634 0.02448 -0.05185 0.02396 -0.04815 C 0.02344 -0.04421 0.02187 -0.04074 0.02083 -0.03704 C 0.01836 -0.01528 0.02122 -0.03634 0.01875 -0.05185 C 0.01849 -0.0537 0.01667 -0.05301 0.01562 -0.0537 C 0.01497 -0.05116 0.01367 -0.04908 0.01354 -0.0463 C 0.01354 -0.04468 0.01367 -0.01389 0.01562 -0.0037 C 0.01615 -0.00093 0.01706 0.00139 0.01771 0.0037 C 0.0181 0.00741 0.01823 0.01111 0.01875 0.01481 C 0.01927 0.01875 0.02083 0.02592 0.02083 0.02592 C 0.02057 -0.01528 0.02096 -0.05671 0.01979 -0.09815 C 0.01966 -0.10509 0.01784 -0.11181 0.01667 -0.11852 C 0.01237 -0.14375 0.01445 -0.12616 0.0125 -0.1463 C 0.01289 -0.13009 0.01289 -0.11412 0.01354 -0.09815 C 0.01393 -0.09051 0.01484 -0.08333 0.01562 -0.07593 C 0.01771 -0.05602 0.0194 -0.03634 0.02187 -0.01667 C 0.02266 -0.01111 0.02344 -0.00556 0.02396 3.7037E-6 C 0.02448 0.0044 0.02682 0.0162 0.025 0.01296 C 0.02201 0.00764 0.02161 -0.00046 0.01979 -0.00741 C 0.01914 -0.01898 0.01875 -0.03079 0.01771 -0.04259 C 0.01549 -0.06968 0.0151 -0.06597 0.01146 -0.08889 C 0.01068 -0.09375 0.01042 -0.09884 0.00937 -0.1037 C 0.00859 -0.10764 0.00729 -0.11111 0.00625 -0.11482 C 0.00547 -0.11783 0.00495 -0.12083 0.00417 -0.12408 C 0.00117 -0.1081 0.00221 -0.11574 0.00417 -0.08333 C 0.00456 -0.07755 0.0056 -0.07222 0.00625 -0.06667 C 0.00885 -0.04722 0.00807 -0.05301 0.0125 -0.03148 C 0.01289 -0.02708 0.01302 -0.02269 0.01354 -0.01852 C 0.01406 -0.01458 0.01562 -0.00741 0.01562 -0.00741 C 0.01719 -0.02384 0.01706 -0.01713 0.01562 -0.03889 C 0.0151 -0.04745 0.01354 -0.06482 0.01354 -0.06482 C 0.01393 -0.04676 0.01419 -0.02894 0.01458 -0.01111 C 0.01549 0.02893 0.01471 0.01597 0.01667 0.04074 C 0.01471 -0.01227 0.01497 -0.03542 0.01042 -0.08148 C 0.00964 -0.08958 0.00846 -0.09745 0.00729 -0.10556 C 0.00677 -0.10995 0.00521 -0.12292 0.00521 -0.11852 C 0.00521 -0.10926 0.00872 -0.09884 0.01042 -0.09074 C 0.01159 -0.08519 0.0125 -0.07963 0.01354 -0.07408 C 0.02135 -0.03472 0.01289 -0.07963 0.01875 -0.04815 C 0.01914 -0.04074 0.02279 -0.0206 0.01979 -0.02593 C 0.01458 -0.03519 0.01328 -0.06412 0.01146 -0.07778 C 0.00964 -0.09213 0.00716 -0.10602 0.00521 -0.12037 C 0.00326 -0.13542 0.00169 -0.1588 -0.00104 -0.17408 C -0.00208 -0.17986 -0.00391 -0.18495 -0.00521 -0.19074 C -0.00885 -0.20718 -0.00534 -0.19676 -0.00938 -0.20741 C -0.01003 -0.20046 -0.0112 -0.19398 -0.01146 -0.18704 C -0.01159 -0.17963 -0.01094 -0.17222 -0.01042 -0.16482 C -0.00742 -0.12639 -0.00339 -0.08843 -0.00104 -0.05 C 0.00052 -0.02662 -0.00026 -0.03889 0.00104 -0.01296 C 0.00208 -0.04259 0.00299 -0.07222 0.00417 -0.10185 C 0.00508 -0.12107 0.00703 -0.14005 0.00729 -0.15926 C 0.00768 -0.1882 0.00625 -0.27523 0.00625 -0.2463 C 0.00625 -0.08241 0.00521 -0.12477 0.01042 -0.01296 C 0.01016 0.0037 0.01016 0.0537 0.00937 0.03704 C 0.00794 0.00509 0.00924 -0.02708 0.00833 -0.05926 C 0.00742 -0.09375 0.00612 -0.12847 0.00417 -0.16296 C 0.00365 -0.17292 0.00247 -0.18287 0.00104 -0.19259 C -0.00065 -0.20394 -0.00313 -0.21482 -0.00521 -0.22593 L -0.00625 -0.23148 C -0.01081 -0.21783 -0.01055 -0.22176 -0.01042 -0.2 C -0.01003 -0.15741 -0.00911 -0.11482 -0.00833 -0.07222 C -0.0082 -0.06829 -0.00664 -0.03704 -0.00625 -0.03148 C -0.00599 -0.02824 -0.0056 -0.02523 -0.00521 -0.02222 C -0.00482 -0.01968 -0.00417 -0.01227 -0.00417 -0.01482 C -0.00417 -0.01783 -0.00482 -0.02083 -0.00521 -0.02408 C -0.00742 -0.07014 -0.01003 -0.11991 -0.01146 -0.16667 C -0.01198 -0.1838 -0.01159 -0.20116 -0.0125 -0.21852 C -0.01328 -0.23588 -0.01536 -0.25301 -0.01667 -0.27037 C -0.01745 -0.28148 -0.01784 -0.29259 -0.01875 -0.3037 C -0.01966 -0.31597 -0.02044 -0.3294 -0.02396 -0.34074 C -0.02461 -0.34306 -0.02604 -0.34445 -0.02708 -0.3463 C -0.02969 -0.29421 -0.03021 -0.2963 -0.02396 -0.21111 C -0.02188 -0.18287 -0.01641 -0.15579 -0.01354 -0.12778 C -0.01016 -0.09514 -0.00768 -0.06227 -0.00521 -0.02963 C -0.00417 -0.01667 -0.00378 -0.0037 -0.00313 0.00926 C -0.00273 0.01667 -0.00286 0.0243 -0.00208 0.03148 C -0.00143 0.0368 -3.95833E-6 0.04143 0.00104 0.0463 C 0.00143 0.05069 0.00013 0.0618 0.00208 0.05926 C 0.00482 0.05625 0.00365 0.04815 0.00417 0.04259 C 0.00534 0.03217 0.00625 0.02176 0.00729 0.01111 C 0.00768 0.00255 0.00833 -0.00602 0.00833 -0.01482 C 0.00833 -0.03889 0.00469 -0.11065 0.00729 -0.08704 C 0.01068 -0.05718 0.00898 -0.02639 0.01042 0.0037 C 0.01094 0.01435 0.01302 0.025 0.01458 0.03518 C 0.01497 0.03773 0.01523 0.04028 0.01562 0.04259 C 0.01628 0.0463 0.01771 0.0537 0.01771 0.0537 C 0.0181 0.04699 0.01836 0.04005 0.01875 0.03333 C 0.0194 0.02523 0.02044 0.01736 0.02083 0.00926 C 0.02148 -0.00232 0.02161 -0.01412 0.02187 -0.02593 C 0.02161 -0.03519 0.02031 -0.06296 0.02083 -0.0537 C 0.02214 -0.03333 0.02227 -0.01273 0.02396 0.00741 C 0.02669 0.03842 0.02878 0.03634 0.03437 0.06111 C 0.03568 0.06713 0.03503 0.06875 0.03646 0.07407 C 0.03698 0.07616 0.03789 0.07778 0.03854 0.07963 C 0.03958 0.03102 0.03906 -0.01806 0.04167 -0.06667 C 0.04193 -0.07107 0.04453 -0.05926 0.04583 -0.05556 C 0.04753 -0.0507 0.04974 -0.04421 0.05104 -0.03889 C 0.05143 -0.03704 0.05143 -0.03495 0.05208 -0.03333 C 0.05286 -0.03102 0.05417 -0.02963 0.05521 -0.02778 C 0.05924 -0.00648 0.0526 -0.03958 0.05729 -0.06296 C 0.05833 -0.06806 0.06003 -0.05301 0.06146 -0.04815 C 0.06289 -0.02315 0.06146 -0.03704 0.06458 -0.01667 C 0.06471 -0.01574 0.06706 0.00023 0.06667 3.7037E-6 C 0.06432 -0.00139 0.06367 -0.00718 0.0625 -0.01111 C 0.05911 -0.02292 0.05964 -0.02685 0.05729 -0.03889 C 0.05495 -0.0507 0.05208 -0.06204 0.05 -0.07408 C 0.04818 -0.08472 0.04505 -0.10579 0.04167 -0.11482 L 0.03958 -0.12037 C 0.03997 -0.10602 0.03997 -0.0919 0.04062 -0.07778 C 0.04128 -0.06412 0.04557 -0.03287 0.04687 -0.02222 C 0.04909 0.01713 0.04635 -0.02153 0.05 0.00926 C 0.05052 0.01366 0.05273 0.02546 0.05104 0.02222 C 0.04466 0.01111 0.03867 -0.00162 0.03542 -0.01667 C 0.01315 -0.1206 0.02253 -0.06759 0.00729 -0.17593 C 0.00443 -0.1963 0.00456 -0.20255 -3.95833E-6 -0.21852 C -0.00052 -0.22037 -0.0013 -0.22222 -0.00208 -0.22408 C -0.00625 -0.16366 -0.00352 -0.20949 -3.95833E-6 -0.07037 C 0.00026 -0.06088 0.00156 -0.03611 0.00208 -0.02593 C -0.00352 -0.00556 0.00026 -0.0162 -0.00208 -0.06111 C -0.00299 -0.08009 -0.00404 -0.09931 -0.00521 -0.11852 C -0.0069 -0.14653 -0.00625 -0.14653 -0.00938 -0.16852 C -0.01029 -0.175 -0.01172 -0.18426 -0.01354 -0.19074 C -0.01406 -0.19259 -0.01484 -0.19445 -0.01563 -0.1963 C -0.01523 -0.15116 -0.01497 -0.10602 -0.01458 -0.06111 C -0.01367 0.01921 -0.01198 -0.02222 -0.01563 0.03518 C -0.02057 -0.01852 -0.01406 0.05393 -0.02083 -0.03333 C -0.0224 -0.0537 -0.02266 -0.07477 -0.02604 -0.09445 C -0.02708 -0.10046 -0.02813 -0.10671 -0.02917 -0.11296 C -0.02982 -0.11783 -0.03034 -0.12292 -0.03125 -0.12778 C -0.03164 -0.13033 -0.03268 -0.13264 -0.03333 -0.13519 C -0.03372 -0.13704 -0.03398 -0.13889 -0.03438 -0.14074 C -0.04505 -0.08357 -0.03164 -0.15903 -0.03542 0.00926 C -0.03568 0.0243 -0.03763 -0.02037 -0.03854 -0.03519 L -0.04167 -0.08889 C -0.04258 -0.13935 -0.04206 -0.14074 -0.04479 -0.18704 C -0.0457 -0.20255 -0.04701 -0.21783 -0.04792 -0.23333 C -0.04844 -0.24259 -0.05117 -0.26945 -0.04896 -0.26111 C -0.04622 -0.25162 -0.04792 -0.24005 -0.04688 -0.22963 C -0.04609 -0.22269 -0.04492 -0.21597 -0.04375 -0.20926 C -0.04036 -0.19051 -0.03568 -0.17269 -0.03333 -0.1537 C -0.03151 -0.14005 -0.02956 -0.12662 -0.02813 -0.11296 C -0.02565 -0.0919 -0.02682 -0.10046 -0.025 -0.08704 C -0.02461 -0.14005 -0.02513 -0.19329 -0.02396 -0.2463 C -0.0237 -0.2537 -0.02292 -0.23125 -0.02188 -0.22408 C -0.01732 -0.19306 -0.01198 -0.16227 -0.00729 -0.13148 C -0.00221 -0.09838 -0.00039 -0.08357 0.00208 -0.04815 C 0.00273 -0.03912 0.00299 -0.03241 0.00417 -0.02408 C 0.00443 -0.02222 0.00495 -0.02037 0.00521 -0.01852 C 0.00495 -0.10046 0.00482 -0.18264 0.00417 -0.26482 C 0.00404 -0.29537 0.00495 -0.28843 0.00208 -0.3037 C 0.00247 -0.2919 0.00234 -0.28009 0.00312 -0.26852 C 0.00378 -0.26042 0.00495 -0.25232 0.00625 -0.24445 C 0.01198 -0.21042 0.0181 -0.17662 0.02396 -0.14259 C 0.02526 -0.13495 0.03568 -0.07083 0.03854 -0.05741 C 0.03958 -0.05232 0.04076 -0.04769 0.04167 -0.04259 C 0.05169 0.01551 0.03672 -0.06528 0.04375 -0.02778 C 0.04687 -0.04468 0.04167 -0.01528 0.04583 -0.0463 C 0.04766 -0.05995 0.04974 -0.07361 0.05208 -0.08704 C 0.05378 -0.09676 0.05586 -0.10671 0.05729 -0.11667 C 0.05833 -0.12338 0.05846 -0.13033 0.05937 -0.13704 C 0.0599 -0.14028 0.06081 -0.14306 0.06146 -0.1463 C 0.06185 -0.14815 0.06211 -0.15 0.0625 -0.15185 C 0.06432 -0.14236 0.0668 -0.1294 0.06771 -0.12037 C 0.06849 -0.11296 0.06836 -0.10556 0.06875 -0.09815 C 0.07083 -0.06065 0.07005 -0.0713 0.07292 -0.04074 C 0.07383 -0.02014 0.07565 0.00417 0.07187 0.02407 C 0.07109 0.02847 0.06979 0.01551 0.06875 0.01111 C 0.0681 0.00509 0.06758 -0.00116 0.06667 -0.00741 C 0.06549 -0.01551 0.06341 -0.02315 0.0625 -0.03148 C 0.06068 -0.04745 0.06016 -0.06366 0.05833 -0.07963 C 0.05573 -0.10232 0.05677 -0.0919 0.05521 -0.11111 C 0.05339 -0.08519 0.05404 -0.10695 0.05625 -0.07593 C 0.05885 -0.03912 0.05573 -0.06296 0.05833 -0.04445 C 0.06042 -0.00278 0.05794 -0.04537 0.06146 -0.0037 C 0.06445 0.03148 0.06094 -0.00116 0.06354 0.02222 C 0.06289 0.02546 0.06315 0.03009 0.06146 0.03148 C 0.06003 0.03287 0.05846 0.02986 0.05729 0.02778 C 0.05521 0.02407 0.05378 0.01921 0.05208 0.01481 C 0.05104 0.0088 0.05013 0.00255 0.04896 -0.0037 C 0.04661 -0.01597 0.04362 -0.02801 0.04167 -0.04074 C 0.04049 -0.04792 0.04036 -0.05556 0.03958 -0.06296 C 0.0362 -0.0963 0.03867 -0.06783 0.03646 -0.09445 C 0.0362 -0.0882 0.03568 -0.08218 0.03542 -0.07593 C 0.03464 -0.06042 0.03646 -0.04398 0.03333 -0.02963 C 0.03177 -0.02245 0.03125 -0.04445 0.03021 -0.05185 C 0.02995 -0.05787 0.02956 -0.06412 0.02917 -0.07037 C 0.02799 -0.08727 0.02773 -0.09769 0.025 -0.11296 C 0.02435 -0.11713 0.02214 -0.12546 0.02083 -0.12963 C 0.02018 -0.13148 0.01953 -0.13333 0.01875 -0.13519 C 0.0181 -0.13009 0.01706 -0.12546 0.01667 -0.12037 C 0.01224 -0.05949 0.01693 -0.09445 0.01354 -0.07037 C 0.01328 -0.05926 0.01289 -0.04815 0.0125 -0.03704 C 0.01211 -0.02338 0.01198 -0.00972 0.01146 0.0037 C 0.01133 0.0081 0.01081 0.0125 0.01042 0.01667 C 0.01003 0.02176 0.00977 0.02662 0.00937 0.03148 C 0.01016 0.05185 0.01042 0.07222 0.01146 0.09259 C 0.01224 0.10694 0.01341 0.12106 0.01458 0.13518 C 0.01654 0.15856 0.01888 0.18079 0.02187 0.2037 C 0.02279 0.21065 0.02396 0.21736 0.025 0.22407 C 0.02539 0.22917 0.02565 0.23403 0.02604 0.23889 C 0.0263 0.24143 0.02682 0.24398 0.02708 0.2463 C 0.02747 0.24954 0.02786 0.25255 0.02812 0.25555 C 0.02747 0.22037 0.02656 0.18518 0.02604 0.15 C 0.02487 0.07222 0.02617 0.10301 0.02396 0.05741 C 0.0237 0.04213 0.02396 0.02639 0.02292 0.01111 C 0.02253 0.00555 0.02187 0.02222 0.02187 0.02778 C 0.02214 0.0537 0.02305 0.07963 0.02396 0.10555 C 0.02526 0.13981 0.02578 0.13981 0.02917 0.17037 C 0.02982 0.18935 0.03021 0.2088 0.03125 0.22778 C 0.03151 0.23287 0.0319 0.23773 0.03229 0.24259 C 0.03268 0.24699 0.03451 0.25949 0.03333 0.25555 C 0.0319 0.25046 0.03216 0.24444 0.03125 0.23889 C 0.01406 0.13032 0.03503 0.27778 0.01667 0.13148 C 0.01523 0.11967 0.01302 0.1081 0.01146 0.0963 C 0.00885 0.07662 0.00703 0.05671 0.00417 0.03704 C -0.01055 -0.06505 -0.00104 0.02546 -0.00938 -0.06296 C -0.01016 -0.09005 -0.01029 -0.1 -0.01146 -0.12593 C -0.01172 -0.13333 -0.01211 -0.14074 -0.0125 -0.14815 C -0.01289 -0.15671 -0.01315 -0.16528 -0.01354 -0.17408 C -0.0138 -0.17222 -0.01445 -0.17037 -0.01458 -0.16852 C -0.01654 -0.12315 -0.01484 -0.0669 -0.01667 -0.21111 C -0.01628 -0.27894 -0.0168 -0.34699 -0.01563 -0.41482 C -0.01536 -0.42361 -0.01445 -0.39745 -0.01354 -0.38889 C -0.01172 -0.37199 -0.00898 -0.35556 -0.00729 -0.33889 C -0.00508 -0.31806 -0.00378 -0.29699 -0.00208 -0.27593 C -0.0013 -0.26667 -0.00065 -0.25741 -3.95833E-6 -0.24815 C 0.00039 -0.24445 0.00091 -0.24074 0.00104 -0.23704 C 0.00156 -0.22963 0.00182 -0.22222 0.00208 -0.21482 C 0.00182 -0.11296 0.00208 -0.01111 0.00104 0.09074 C 0.00104 0.09699 0.00039 0.10347 -0.00104 0.10926 C -0.00143 0.11111 -0.00182 0.10555 -0.00208 0.1037 C -0.00807 0.05532 0.00352 0.14005 -0.00521 0.07778 C -0.00547 0.06852 -0.0056 0.05926 -0.00625 0.05 C -0.00664 0.04491 -0.00833 0.03518 -0.00833 0.03518 C -0.00859 0.07176 -0.00872 0.1081 -0.00938 0.14444 C -0.00951 0.1544 -0.00924 0.1838 -0.01042 0.17407 C -0.01289 0.15301 -0.01354 0.10926 -0.01354 0.10926 C -0.01497 0.04167 -0.01367 0.08542 -0.01563 0.03889 C -0.01758 -0.01204 -0.01484 0.03009 -0.01875 -0.0037 C -0.02109 -0.025 -0.01849 -0.00972 -0.02083 -0.02222 C -0.02044 -0.00185 -0.02057 0.01852 -0.01979 0.03889 C -0.01914 0.0544 -0.01667 0.08518 -0.01667 0.08518 C -0.01628 0.05995 -0.01628 0.03449 -0.01563 0.00926 C -0.01523 -0.00556 -0.02161 -0.03148 -0.01354 -0.03519 C -0.00573 -0.03866 -0.01237 -0.00671 -0.01146 0.00741 C -0.01107 0.01319 -0.00977 0.01852 -0.00938 0.02407 C -0.00846 0.03518 -0.00729 0.05741 -0.00729 0.05741 C -0.00625 0.03518 -0.00508 0.01296 -0.00417 -0.00926 C -0.00365 -0.02153 -0.00352 -0.0338 -0.00313 -0.0463 C -0.00273 -0.05671 -0.00234 -0.06713 -0.00208 -0.07778 C 0.00326 -0.06227 -0.00026 -0.075 0.00208 -0.05556 C 0.00456 -0.03588 0.00365 -0.04931 0.00521 -0.03519 C 0.0069 -0.0206 0.00625 -0.01991 0.00729 -0.00185 C 0.00755 0.00324 0.00794 0.0081 0.00833 0.01296 C 0.00859 0.01551 0.00911 0.01782 0.00937 0.02037 C 0.00977 0.02361 0.01016 0.02662 0.01042 0.02963 C 0.01016 0.02407 0.00911 -0.00185 0.00833 -0.00926 C 0.00755 -0.01783 0.00625 -0.02639 0.00521 -0.03519 C 0.00521 -0.03727 0.00404 -0.07153 0.00312 -0.07778 C 0.00286 -0.08033 0.00169 -0.08264 0.00104 -0.08519 C -0.00013 -0.08982 -3.95833E-6 -0.09306 -3.95833E-6 -0.08889 L -3.95833E-6 -0.0888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97" y="0"/>
            <a:ext cx="12376597" cy="69618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453" y="3822879"/>
            <a:ext cx="3048000" cy="3048000"/>
          </a:xfrm>
          <a:prstGeom prst="rect">
            <a:avLst/>
          </a:prstGeom>
        </p:spPr>
      </p:pic>
      <p:sp>
        <p:nvSpPr>
          <p:cNvPr id="4" name="TextBox 3"/>
          <p:cNvSpPr txBox="1"/>
          <p:nvPr/>
        </p:nvSpPr>
        <p:spPr>
          <a:xfrm>
            <a:off x="520506" y="689317"/>
            <a:ext cx="6513341" cy="2278966"/>
          </a:xfrm>
          <a:prstGeom prst="rect">
            <a:avLst/>
          </a:prstGeom>
          <a:solidFill>
            <a:schemeClr val="tx2"/>
          </a:solidFill>
        </p:spPr>
        <p:txBody>
          <a:bodyPr wrap="square" rtlCol="0">
            <a:spAutoFit/>
          </a:bodyPr>
          <a:lstStyle/>
          <a:p>
            <a:endParaRPr lang="en-GB" dirty="0"/>
          </a:p>
        </p:txBody>
      </p:sp>
      <p:sp>
        <p:nvSpPr>
          <p:cNvPr id="5" name="TextBox 4"/>
          <p:cNvSpPr txBox="1"/>
          <p:nvPr/>
        </p:nvSpPr>
        <p:spPr>
          <a:xfrm>
            <a:off x="419688" y="3657600"/>
            <a:ext cx="7008054" cy="2278966"/>
          </a:xfrm>
          <a:prstGeom prst="rect">
            <a:avLst/>
          </a:prstGeom>
          <a:solidFill>
            <a:schemeClr val="tx2"/>
          </a:solidFill>
        </p:spPr>
        <p:txBody>
          <a:bodyPr wrap="square" rtlCol="0">
            <a:spAutoFit/>
          </a:bodyPr>
          <a:lstStyle/>
          <a:p>
            <a:endParaRPr lang="en-GB" dirty="0"/>
          </a:p>
        </p:txBody>
      </p:sp>
    </p:spTree>
    <p:extLst>
      <p:ext uri="{BB962C8B-B14F-4D97-AF65-F5344CB8AC3E}">
        <p14:creationId xmlns:p14="http://schemas.microsoft.com/office/powerpoint/2010/main" val="2456850982"/>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3609" y="2357735"/>
            <a:ext cx="10719601" cy="1938992"/>
          </a:xfrm>
          <a:prstGeom prst="rect">
            <a:avLst/>
          </a:prstGeom>
          <a:noFill/>
        </p:spPr>
        <p:txBody>
          <a:bodyPr wrap="none" lIns="91440" tIns="45720" rIns="91440" bIns="45720">
            <a:spAutoFit/>
          </a:bodyPr>
          <a:lstStyle/>
          <a:p>
            <a:pPr algn="ctr"/>
            <a:r>
              <a:rPr lang="en-US" sz="6000" b="1" cap="none" spc="0" dirty="0" smtClean="0">
                <a:ln w="22225">
                  <a:solidFill>
                    <a:schemeClr val="accent2"/>
                  </a:solidFill>
                  <a:prstDash val="solid"/>
                </a:ln>
                <a:solidFill>
                  <a:schemeClr val="accent2">
                    <a:lumMod val="40000"/>
                    <a:lumOff val="60000"/>
                  </a:schemeClr>
                </a:solidFill>
                <a:effectLst/>
                <a:latin typeface="Ink Free" panose="03080402000500000000" pitchFamily="66" charset="0"/>
              </a:rPr>
              <a:t>The Parable Of The Unmerciful </a:t>
            </a:r>
          </a:p>
          <a:p>
            <a:pPr algn="ctr"/>
            <a:r>
              <a:rPr lang="en-US" sz="6000" b="1" dirty="0" smtClean="0">
                <a:ln w="22225">
                  <a:solidFill>
                    <a:schemeClr val="accent2"/>
                  </a:solidFill>
                  <a:prstDash val="solid"/>
                </a:ln>
                <a:solidFill>
                  <a:schemeClr val="accent2">
                    <a:lumMod val="40000"/>
                    <a:lumOff val="60000"/>
                  </a:schemeClr>
                </a:solidFill>
                <a:latin typeface="Ink Free" panose="03080402000500000000" pitchFamily="66" charset="0"/>
              </a:rPr>
              <a:t>Servant.</a:t>
            </a:r>
            <a:endParaRPr lang="en-US" sz="6000" b="1" cap="none" spc="0" dirty="0">
              <a:ln w="22225">
                <a:solidFill>
                  <a:schemeClr val="accent2"/>
                </a:solidFill>
                <a:prstDash val="solid"/>
              </a:ln>
              <a:solidFill>
                <a:schemeClr val="accent2">
                  <a:lumMod val="40000"/>
                  <a:lumOff val="60000"/>
                </a:schemeClr>
              </a:solidFill>
              <a:effectLst/>
              <a:latin typeface="Ink Free" panose="03080402000500000000" pitchFamily="66" charset="0"/>
            </a:endParaRPr>
          </a:p>
        </p:txBody>
      </p:sp>
    </p:spTree>
    <p:extLst>
      <p:ext uri="{BB962C8B-B14F-4D97-AF65-F5344CB8AC3E}">
        <p14:creationId xmlns:p14="http://schemas.microsoft.com/office/powerpoint/2010/main" val="36358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pattFill prst="weave">
          <a:fgClr>
            <a:schemeClr val="accent1"/>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914832" y="202844"/>
            <a:ext cx="8573181"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smtClean="0">
                <a:ln/>
                <a:solidFill>
                  <a:schemeClr val="accent3"/>
                </a:solidFill>
                <a:effectLst/>
              </a:rPr>
              <a:t>Find out about…</a:t>
            </a:r>
            <a:endParaRPr lang="en-US" sz="9600" b="1" cap="none" spc="0" dirty="0">
              <a:ln/>
              <a:solidFill>
                <a:schemeClr val="accent3"/>
              </a:solidFill>
              <a:effectLst/>
            </a:endParaRPr>
          </a:p>
        </p:txBody>
      </p:sp>
      <p:sp>
        <p:nvSpPr>
          <p:cNvPr id="3" name="Rectangle 2"/>
          <p:cNvSpPr/>
          <p:nvPr/>
        </p:nvSpPr>
        <p:spPr>
          <a:xfrm>
            <a:off x="580271" y="2029727"/>
            <a:ext cx="970522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smtClean="0">
                <a:ln/>
                <a:solidFill>
                  <a:schemeClr val="accent3"/>
                </a:solidFill>
                <a:effectLst/>
              </a:rPr>
              <a:t>The </a:t>
            </a:r>
            <a:r>
              <a:rPr lang="en-US" sz="7200" b="1" cap="none" spc="0" dirty="0" err="1" smtClean="0">
                <a:ln/>
                <a:solidFill>
                  <a:schemeClr val="accent3"/>
                </a:solidFill>
                <a:effectLst/>
              </a:rPr>
              <a:t>Ealing</a:t>
            </a:r>
            <a:r>
              <a:rPr lang="en-US" sz="7200" b="1" cap="none" spc="0" dirty="0" smtClean="0">
                <a:ln/>
                <a:solidFill>
                  <a:schemeClr val="accent3"/>
                </a:solidFill>
                <a:effectLst/>
              </a:rPr>
              <a:t> Vicarage Rape</a:t>
            </a:r>
            <a:endParaRPr lang="en-US" sz="7200" b="1" cap="none" spc="0" dirty="0">
              <a:ln/>
              <a:solidFill>
                <a:schemeClr val="accent3"/>
              </a:solidFill>
              <a:effectLst/>
            </a:endParaRPr>
          </a:p>
        </p:txBody>
      </p:sp>
      <p:sp>
        <p:nvSpPr>
          <p:cNvPr id="4" name="Rectangle 3"/>
          <p:cNvSpPr/>
          <p:nvPr/>
        </p:nvSpPr>
        <p:spPr>
          <a:xfrm>
            <a:off x="5730484" y="3527851"/>
            <a:ext cx="5579605"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smtClean="0">
                <a:ln/>
                <a:solidFill>
                  <a:schemeClr val="accent3"/>
                </a:solidFill>
              </a:rPr>
              <a:t>Mary Johnson</a:t>
            </a:r>
            <a:endParaRPr lang="en-US" sz="7200" b="1" cap="none" spc="0" dirty="0">
              <a:ln/>
              <a:solidFill>
                <a:schemeClr val="accent3"/>
              </a:solidFill>
              <a:effectLst/>
            </a:endParaRPr>
          </a:p>
        </p:txBody>
      </p:sp>
      <p:sp>
        <p:nvSpPr>
          <p:cNvPr id="5" name="Rectangle 4"/>
          <p:cNvSpPr/>
          <p:nvPr/>
        </p:nvSpPr>
        <p:spPr>
          <a:xfrm>
            <a:off x="349684" y="5323770"/>
            <a:ext cx="7108036"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smtClean="0">
                <a:ln/>
                <a:solidFill>
                  <a:schemeClr val="accent3"/>
                </a:solidFill>
                <a:effectLst/>
              </a:rPr>
              <a:t>The Dialogue Club</a:t>
            </a:r>
            <a:endParaRPr lang="en-US" sz="7200" b="1" cap="none" spc="0" dirty="0">
              <a:ln/>
              <a:solidFill>
                <a:schemeClr val="accent3"/>
              </a:solidFill>
              <a:effectLst/>
            </a:endParaRPr>
          </a:p>
        </p:txBody>
      </p:sp>
    </p:spTree>
    <p:extLst>
      <p:ext uri="{BB962C8B-B14F-4D97-AF65-F5344CB8AC3E}">
        <p14:creationId xmlns:p14="http://schemas.microsoft.com/office/powerpoint/2010/main" val="2408865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940591" y="1884123"/>
            <a:ext cx="390119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What cannot</a:t>
            </a:r>
          </a:p>
          <a:p>
            <a:pPr algn="ctr"/>
            <a:r>
              <a:rPr lang="en-US" sz="5400" b="1" dirty="0">
                <a:ln/>
                <a:solidFill>
                  <a:schemeClr val="accent3"/>
                </a:solidFill>
              </a:rPr>
              <a:t>b</a:t>
            </a:r>
            <a:r>
              <a:rPr lang="en-US" sz="5400" b="1" dirty="0" smtClean="0">
                <a:ln/>
                <a:solidFill>
                  <a:schemeClr val="accent3"/>
                </a:solidFill>
              </a:rPr>
              <a:t>e forgiven?</a:t>
            </a:r>
            <a:endParaRPr lang="en-US" sz="5400" b="1" cap="none" spc="0" dirty="0">
              <a:ln/>
              <a:solidFill>
                <a:schemeClr val="accent3"/>
              </a:solidFill>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591" y="3828775"/>
            <a:ext cx="4204482" cy="28001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4019341" cy="22508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120" y="-1"/>
            <a:ext cx="4223880" cy="2377441"/>
          </a:xfrm>
          <a:prstGeom prst="rect">
            <a:avLst/>
          </a:prstGeom>
        </p:spPr>
      </p:pic>
    </p:spTree>
    <p:extLst>
      <p:ext uri="{BB962C8B-B14F-4D97-AF65-F5344CB8AC3E}">
        <p14:creationId xmlns:p14="http://schemas.microsoft.com/office/powerpoint/2010/main" val="322204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882185" cy="39214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482" y="3637959"/>
            <a:ext cx="6181583" cy="34793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397" y="154649"/>
            <a:ext cx="4531056" cy="3009175"/>
          </a:xfrm>
          <a:prstGeom prst="rect">
            <a:avLst/>
          </a:prstGeom>
        </p:spPr>
      </p:pic>
    </p:spTree>
    <p:extLst>
      <p:ext uri="{BB962C8B-B14F-4D97-AF65-F5344CB8AC3E}">
        <p14:creationId xmlns:p14="http://schemas.microsoft.com/office/powerpoint/2010/main" val="3953866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2" name="Explosion 2 1"/>
          <p:cNvSpPr/>
          <p:nvPr/>
        </p:nvSpPr>
        <p:spPr>
          <a:xfrm>
            <a:off x="-1322363" y="-745588"/>
            <a:ext cx="10156874" cy="5838093"/>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b="1" dirty="0" smtClean="0">
                <a:solidFill>
                  <a:prstClr val="white"/>
                </a:solidFill>
                <a:latin typeface="Arial Black" panose="020B0A04020102020204" pitchFamily="34" charset="0"/>
              </a:rPr>
              <a:t>I despise your religious festivals. Your assemblies are a stench to me.</a:t>
            </a:r>
            <a:endParaRPr lang="en-GB" sz="3600" b="1" dirty="0">
              <a:solidFill>
                <a:prstClr val="white"/>
              </a:solidFill>
              <a:latin typeface="Arial Black" panose="020B0A04020102020204" pitchFamily="34" charset="0"/>
            </a:endParaRPr>
          </a:p>
        </p:txBody>
      </p:sp>
      <p:sp>
        <p:nvSpPr>
          <p:cNvPr id="3" name="TextBox 2"/>
          <p:cNvSpPr txBox="1"/>
          <p:nvPr/>
        </p:nvSpPr>
        <p:spPr>
          <a:xfrm>
            <a:off x="7765367" y="2729132"/>
            <a:ext cx="4121834" cy="3323987"/>
          </a:xfrm>
          <a:prstGeom prst="rect">
            <a:avLst/>
          </a:prstGeom>
          <a:solidFill>
            <a:schemeClr val="bg2"/>
          </a:solidFill>
        </p:spPr>
        <p:txBody>
          <a:bodyPr wrap="square" rtlCol="0">
            <a:spAutoFit/>
          </a:bodyPr>
          <a:lstStyle/>
          <a:p>
            <a:r>
              <a:rPr lang="en-GB" sz="2400" b="1" dirty="0" smtClean="0">
                <a:latin typeface="Felix Titling" panose="04060505060202020A04" pitchFamily="82" charset="0"/>
              </a:rPr>
              <a:t>This is what God said to his people when they were a bit naughty. It seems to suggest that religious activity is meaningless unless people also behave ethically.</a:t>
            </a:r>
          </a:p>
          <a:p>
            <a:endParaRPr lang="en-GB" dirty="0">
              <a:latin typeface="Felix Titling" panose="04060505060202020A04" pitchFamily="82" charset="0"/>
            </a:endParaRPr>
          </a:p>
        </p:txBody>
      </p:sp>
    </p:spTree>
    <p:extLst>
      <p:ext uri="{BB962C8B-B14F-4D97-AF65-F5344CB8AC3E}">
        <p14:creationId xmlns:p14="http://schemas.microsoft.com/office/powerpoint/2010/main" val="239772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77173" cy="2982351"/>
          </a:xfrm>
          <a:prstGeom prst="rect">
            <a:avLst/>
          </a:prstGeom>
        </p:spPr>
      </p:pic>
      <p:sp>
        <p:nvSpPr>
          <p:cNvPr id="4" name="Rectangle 3"/>
          <p:cNvSpPr/>
          <p:nvPr/>
        </p:nvSpPr>
        <p:spPr>
          <a:xfrm>
            <a:off x="5155580" y="0"/>
            <a:ext cx="5679119"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CHRISTIAN JUSTICE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p:cNvSpPr/>
          <p:nvPr/>
        </p:nvSpPr>
        <p:spPr>
          <a:xfrm>
            <a:off x="761237" y="3024554"/>
            <a:ext cx="2566536" cy="584775"/>
          </a:xfrm>
          <a:prstGeom prst="rect">
            <a:avLst/>
          </a:prstGeom>
          <a:noFill/>
        </p:spPr>
        <p:txBody>
          <a:bodyPr wrap="none" lIns="91440" tIns="45720" rIns="91440" bIns="45720">
            <a:spAutoFit/>
          </a:bodyPr>
          <a:lstStyle/>
          <a:p>
            <a:pPr algn="ctr"/>
            <a:r>
              <a:rPr lang="en-US" sz="3200" dirty="0" smtClean="0">
                <a:ln w="0"/>
                <a:effectLst>
                  <a:outerShdw blurRad="38100" dist="19050" dir="2700000" algn="tl" rotWithShape="0">
                    <a:schemeClr val="dk1">
                      <a:alpha val="40000"/>
                    </a:schemeClr>
                  </a:outerShdw>
                </a:effectLst>
              </a:rPr>
              <a:t>God is a Judge</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6" name="TextBox 5"/>
          <p:cNvSpPr txBox="1"/>
          <p:nvPr/>
        </p:nvSpPr>
        <p:spPr>
          <a:xfrm>
            <a:off x="5023224" y="1093023"/>
            <a:ext cx="5943829" cy="2308324"/>
          </a:xfrm>
          <a:prstGeom prst="rect">
            <a:avLst/>
          </a:prstGeom>
          <a:noFill/>
        </p:spPr>
        <p:txBody>
          <a:bodyPr wrap="square" rtlCol="0">
            <a:spAutoFit/>
          </a:bodyPr>
          <a:lstStyle/>
          <a:p>
            <a:r>
              <a:rPr lang="en-GB" sz="2400" dirty="0" smtClean="0"/>
              <a:t>In the Bible, God judges, condemns and punishes those who abuse others. He has compassion  for those who suffer injustice.</a:t>
            </a:r>
          </a:p>
          <a:p>
            <a:r>
              <a:rPr lang="en-GB" sz="2400" dirty="0" smtClean="0"/>
              <a:t>He gets involved in world events and sorts stuff out.</a:t>
            </a:r>
          </a:p>
          <a:p>
            <a:endParaRPr lang="en-GB" sz="2400" dirty="0"/>
          </a:p>
        </p:txBody>
      </p:sp>
      <p:pic>
        <p:nvPicPr>
          <p:cNvPr id="7" name="Picture 6"/>
          <p:cNvPicPr>
            <a:picLocks noChangeAspect="1"/>
          </p:cNvPicPr>
          <p:nvPr/>
        </p:nvPicPr>
        <p:blipFill>
          <a:blip r:embed="rId3"/>
          <a:stretch>
            <a:fillRect/>
          </a:stretch>
        </p:blipFill>
        <p:spPr>
          <a:xfrm>
            <a:off x="5155580" y="3428521"/>
            <a:ext cx="6096851" cy="3429479"/>
          </a:xfrm>
          <a:prstGeom prst="rect">
            <a:avLst/>
          </a:prstGeom>
        </p:spPr>
      </p:pic>
      <p:sp>
        <p:nvSpPr>
          <p:cNvPr id="8" name="TextBox 7"/>
          <p:cNvSpPr txBox="1"/>
          <p:nvPr/>
        </p:nvSpPr>
        <p:spPr>
          <a:xfrm>
            <a:off x="351693" y="3995224"/>
            <a:ext cx="4375052" cy="2677656"/>
          </a:xfrm>
          <a:prstGeom prst="rect">
            <a:avLst/>
          </a:prstGeom>
          <a:noFill/>
        </p:spPr>
        <p:txBody>
          <a:bodyPr wrap="square" rtlCol="0">
            <a:spAutoFit/>
          </a:bodyPr>
          <a:lstStyle/>
          <a:p>
            <a:r>
              <a:rPr lang="en-GB" sz="2400" dirty="0" smtClean="0"/>
              <a:t>This is why many Christians feel that they SHOULD get involved and sort out injustice wherever they find it.</a:t>
            </a:r>
          </a:p>
          <a:p>
            <a:endParaRPr lang="en-GB" sz="2400" dirty="0"/>
          </a:p>
          <a:p>
            <a:r>
              <a:rPr lang="en-GB" sz="2400" dirty="0" smtClean="0"/>
              <a:t>Its not ALL about being fluffy and forgiving!</a:t>
            </a:r>
            <a:endParaRPr lang="en-GB" sz="2400" dirty="0"/>
          </a:p>
        </p:txBody>
      </p:sp>
    </p:spTree>
    <p:extLst>
      <p:ext uri="{BB962C8B-B14F-4D97-AF65-F5344CB8AC3E}">
        <p14:creationId xmlns:p14="http://schemas.microsoft.com/office/powerpoint/2010/main" val="19174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0" y="322609"/>
            <a:ext cx="3464411"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rPr>
              <a:t>SOCIETY</a:t>
            </a:r>
            <a:endPar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endParaRPr>
          </a:p>
        </p:txBody>
      </p:sp>
      <p:sp>
        <p:nvSpPr>
          <p:cNvPr id="3" name="Rectangle 2"/>
          <p:cNvSpPr/>
          <p:nvPr/>
        </p:nvSpPr>
        <p:spPr>
          <a:xfrm>
            <a:off x="3601253" y="322608"/>
            <a:ext cx="646332"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rPr>
              <a:t>+</a:t>
            </a:r>
            <a:endPar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endParaRPr>
          </a:p>
        </p:txBody>
      </p:sp>
      <p:sp>
        <p:nvSpPr>
          <p:cNvPr id="4" name="Rectangle 3"/>
          <p:cNvSpPr/>
          <p:nvPr/>
        </p:nvSpPr>
        <p:spPr>
          <a:xfrm>
            <a:off x="4247585" y="349794"/>
            <a:ext cx="3348866"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rPr>
              <a:t>JUSTICE</a:t>
            </a:r>
            <a:endPar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endParaRPr>
          </a:p>
        </p:txBody>
      </p:sp>
      <p:sp>
        <p:nvSpPr>
          <p:cNvPr id="5" name="Rectangle 4"/>
          <p:cNvSpPr/>
          <p:nvPr/>
        </p:nvSpPr>
        <p:spPr>
          <a:xfrm>
            <a:off x="7733293" y="322607"/>
            <a:ext cx="646332"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rPr>
              <a:t>=</a:t>
            </a:r>
            <a:endPar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endParaRPr>
          </a:p>
        </p:txBody>
      </p:sp>
      <p:sp>
        <p:nvSpPr>
          <p:cNvPr id="6" name="Rectangle 5"/>
          <p:cNvSpPr/>
          <p:nvPr/>
        </p:nvSpPr>
        <p:spPr>
          <a:xfrm>
            <a:off x="8516467" y="322606"/>
            <a:ext cx="2631491"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rPr>
              <a:t>PEACE</a:t>
            </a:r>
            <a:endPar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Nova Cond" panose="020B0506020202020204" pitchFamily="34" charset="0"/>
            </a:endParaRPr>
          </a:p>
        </p:txBody>
      </p:sp>
      <p:sp>
        <p:nvSpPr>
          <p:cNvPr id="7" name="Rectangle 6"/>
          <p:cNvSpPr/>
          <p:nvPr/>
        </p:nvSpPr>
        <p:spPr>
          <a:xfrm>
            <a:off x="-183888" y="1377686"/>
            <a:ext cx="1237588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This is why Christians work for social justice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925585" y="2714116"/>
            <a:ext cx="2998834"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Fair Trade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ctangle 8"/>
          <p:cNvSpPr/>
          <p:nvPr/>
        </p:nvSpPr>
        <p:spPr>
          <a:xfrm>
            <a:off x="5180607" y="2714116"/>
            <a:ext cx="5751704"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The Salvation Army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p:cNvSpPr/>
          <p:nvPr/>
        </p:nvSpPr>
        <p:spPr>
          <a:xfrm>
            <a:off x="2688982" y="4573619"/>
            <a:ext cx="6630148"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Amnesty International</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427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2921391" y="672124"/>
            <a:ext cx="6897858" cy="646331"/>
          </a:xfrm>
          <a:prstGeom prst="rect">
            <a:avLst/>
          </a:prstGeom>
          <a:solidFill>
            <a:schemeClr val="bg1"/>
          </a:solidFill>
        </p:spPr>
        <p:txBody>
          <a:bodyPr wrap="square">
            <a:spAutoFit/>
          </a:bodyPr>
          <a:lstStyle/>
          <a:p>
            <a:r>
              <a:rPr lang="en-GB" dirty="0">
                <a:hlinkClick r:id="rId2"/>
              </a:rPr>
              <a:t>https://</a:t>
            </a:r>
            <a:r>
              <a:rPr lang="en-GB" dirty="0" smtClean="0">
                <a:hlinkClick r:id="rId2"/>
              </a:rPr>
              <a:t>www.youtube.com/watch?v=Mk8M7EcmPGk&amp;safe=true</a:t>
            </a:r>
            <a:endParaRPr lang="en-GB" dirty="0" smtClean="0"/>
          </a:p>
          <a:p>
            <a:endParaRPr lang="en-GB" dirty="0"/>
          </a:p>
        </p:txBody>
      </p:sp>
      <p:sp>
        <p:nvSpPr>
          <p:cNvPr id="3" name="Rectangle 2"/>
          <p:cNvSpPr/>
          <p:nvPr/>
        </p:nvSpPr>
        <p:spPr>
          <a:xfrm>
            <a:off x="3092512" y="2407194"/>
            <a:ext cx="5879366"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Liberation Theology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TextBox 3"/>
          <p:cNvSpPr txBox="1"/>
          <p:nvPr/>
        </p:nvSpPr>
        <p:spPr>
          <a:xfrm>
            <a:off x="3263705" y="4049931"/>
            <a:ext cx="8046720" cy="1323439"/>
          </a:xfrm>
          <a:prstGeom prst="rect">
            <a:avLst/>
          </a:prstGeom>
          <a:noFill/>
        </p:spPr>
        <p:txBody>
          <a:bodyPr wrap="square" rtlCol="0">
            <a:spAutoFit/>
          </a:bodyPr>
          <a:lstStyle/>
          <a:p>
            <a:r>
              <a:rPr lang="en-GB" sz="8000" dirty="0" smtClean="0"/>
              <a:t>Oscar Romero!</a:t>
            </a:r>
            <a:endParaRPr lang="en-GB" sz="8000" dirty="0"/>
          </a:p>
        </p:txBody>
      </p:sp>
    </p:spTree>
    <p:extLst>
      <p:ext uri="{BB962C8B-B14F-4D97-AF65-F5344CB8AC3E}">
        <p14:creationId xmlns:p14="http://schemas.microsoft.com/office/powerpoint/2010/main" val="429173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913" y="598549"/>
            <a:ext cx="8434316" cy="5612465"/>
          </a:xfrm>
          <a:prstGeom prst="rect">
            <a:avLst/>
          </a:prstGeom>
        </p:spPr>
      </p:pic>
    </p:spTree>
    <p:extLst>
      <p:ext uri="{BB962C8B-B14F-4D97-AF65-F5344CB8AC3E}">
        <p14:creationId xmlns:p14="http://schemas.microsoft.com/office/powerpoint/2010/main" val="27394620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74" y="423081"/>
            <a:ext cx="10058400" cy="5815012"/>
          </a:xfrm>
          <a:prstGeom prst="rect">
            <a:avLst/>
          </a:prstGeom>
        </p:spPr>
      </p:pic>
    </p:spTree>
    <p:extLst>
      <p:ext uri="{BB962C8B-B14F-4D97-AF65-F5344CB8AC3E}">
        <p14:creationId xmlns:p14="http://schemas.microsoft.com/office/powerpoint/2010/main" val="1907216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21" y="103641"/>
            <a:ext cx="9621672" cy="6393757"/>
          </a:xfrm>
          <a:prstGeom prst="rect">
            <a:avLst/>
          </a:prstGeom>
        </p:spPr>
      </p:pic>
    </p:spTree>
    <p:extLst>
      <p:ext uri="{BB962C8B-B14F-4D97-AF65-F5344CB8AC3E}">
        <p14:creationId xmlns:p14="http://schemas.microsoft.com/office/powerpoint/2010/main" val="33821344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5169</TotalTime>
  <Words>2369</Words>
  <Application>Microsoft Office PowerPoint</Application>
  <PresentationFormat>Widescreen</PresentationFormat>
  <Paragraphs>287</Paragraphs>
  <Slides>63</Slides>
  <Notes>27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63</vt:i4>
      </vt:variant>
    </vt:vector>
  </HeadingPairs>
  <TitlesOfParts>
    <vt:vector size="79" baseType="lpstr">
      <vt:lpstr>Arial</vt:lpstr>
      <vt:lpstr>Arial Black</vt:lpstr>
      <vt:lpstr>Arial Nova Cond</vt:lpstr>
      <vt:lpstr>Calibri</vt:lpstr>
      <vt:lpstr>Calibri Light</vt:lpstr>
      <vt:lpstr>Century Gothic</vt:lpstr>
      <vt:lpstr>Felix Titling</vt:lpstr>
      <vt:lpstr>Ink Free</vt:lpstr>
      <vt:lpstr>Wide Latin</vt:lpstr>
      <vt:lpstr>Wingdings 3</vt:lpstr>
      <vt:lpstr>Mesh</vt:lpstr>
      <vt:lpstr>Office Theme</vt:lpstr>
      <vt:lpstr>1_Office Theme</vt:lpstr>
      <vt:lpstr>2_Office Theme</vt:lpstr>
      <vt:lpstr>Ion</vt:lpstr>
      <vt:lpstr>Diseño predeterminado</vt:lpstr>
      <vt:lpstr>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dc:title>
  <dc:creator>Matthew Macaulay</dc:creator>
  <cp:lastModifiedBy>Matthew Macaulay</cp:lastModifiedBy>
  <cp:revision>50</cp:revision>
  <dcterms:created xsi:type="dcterms:W3CDTF">2017-09-03T08:33:29Z</dcterms:created>
  <dcterms:modified xsi:type="dcterms:W3CDTF">2020-08-31T16:00:22Z</dcterms:modified>
</cp:coreProperties>
</file>