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94660"/>
  </p:normalViewPr>
  <p:slideViewPr>
    <p:cSldViewPr snapToGrid="0">
      <p:cViewPr varScale="1">
        <p:scale>
          <a:sx n="113" d="100"/>
          <a:sy n="113" d="100"/>
        </p:scale>
        <p:origin x="174"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22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5221"/>
          </a:xfrm>
          <a:prstGeom prst="rect">
            <a:avLst/>
          </a:prstGeom>
        </p:spPr>
        <p:txBody>
          <a:bodyPr vert="horz" lIns="91440" tIns="45720" rIns="91440" bIns="45720" rtlCol="0"/>
          <a:lstStyle>
            <a:lvl1pPr algn="r">
              <a:defRPr sz="1200"/>
            </a:lvl1pPr>
          </a:lstStyle>
          <a:p>
            <a:fld id="{6E55664C-9587-4A09-A692-31F96326FB76}" type="datetimeFigureOut">
              <a:rPr lang="en-GB" smtClean="0"/>
              <a:t>01/03/2021</a:t>
            </a:fld>
            <a:endParaRPr lang="en-GB" dirty="0"/>
          </a:p>
        </p:txBody>
      </p:sp>
      <p:sp>
        <p:nvSpPr>
          <p:cNvPr id="4" name="Footer Placeholder 3"/>
          <p:cNvSpPr>
            <a:spLocks noGrp="1"/>
          </p:cNvSpPr>
          <p:nvPr>
            <p:ph type="ftr" sz="quarter" idx="2"/>
          </p:nvPr>
        </p:nvSpPr>
        <p:spPr>
          <a:xfrm>
            <a:off x="0" y="9377442"/>
            <a:ext cx="2945659" cy="49522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377442"/>
            <a:ext cx="2945659" cy="495221"/>
          </a:xfrm>
          <a:prstGeom prst="rect">
            <a:avLst/>
          </a:prstGeom>
        </p:spPr>
        <p:txBody>
          <a:bodyPr vert="horz" lIns="91440" tIns="45720" rIns="91440" bIns="45720" rtlCol="0" anchor="b"/>
          <a:lstStyle>
            <a:lvl1pPr algn="r">
              <a:defRPr sz="1200"/>
            </a:lvl1pPr>
          </a:lstStyle>
          <a:p>
            <a:fld id="{DD53E26B-C456-46DD-A046-8C22E992556D}" type="slidenum">
              <a:rPr lang="en-GB" smtClean="0"/>
              <a:t>‹#›</a:t>
            </a:fld>
            <a:endParaRPr lang="en-GB" dirty="0"/>
          </a:p>
        </p:txBody>
      </p:sp>
    </p:spTree>
    <p:extLst>
      <p:ext uri="{BB962C8B-B14F-4D97-AF65-F5344CB8AC3E}">
        <p14:creationId xmlns:p14="http://schemas.microsoft.com/office/powerpoint/2010/main" val="2204684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22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5221"/>
          </a:xfrm>
          <a:prstGeom prst="rect">
            <a:avLst/>
          </a:prstGeom>
        </p:spPr>
        <p:txBody>
          <a:bodyPr vert="horz" lIns="91440" tIns="45720" rIns="91440" bIns="45720" rtlCol="0"/>
          <a:lstStyle>
            <a:lvl1pPr algn="r">
              <a:defRPr sz="1200"/>
            </a:lvl1pPr>
          </a:lstStyle>
          <a:p>
            <a:fld id="{0A8AAA45-0600-4D27-9634-10262BCFFA8A}" type="datetimeFigureOut">
              <a:rPr lang="en-GB" smtClean="0"/>
              <a:t>01/03/2021</a:t>
            </a:fld>
            <a:endParaRPr lang="en-GB" dirty="0"/>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50625"/>
            <a:ext cx="5438140" cy="38887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442"/>
            <a:ext cx="2945659" cy="49522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377442"/>
            <a:ext cx="2945659" cy="495221"/>
          </a:xfrm>
          <a:prstGeom prst="rect">
            <a:avLst/>
          </a:prstGeom>
        </p:spPr>
        <p:txBody>
          <a:bodyPr vert="horz" lIns="91440" tIns="45720" rIns="91440" bIns="45720" rtlCol="0" anchor="b"/>
          <a:lstStyle>
            <a:lvl1pPr algn="r">
              <a:defRPr sz="1200"/>
            </a:lvl1pPr>
          </a:lstStyle>
          <a:p>
            <a:fld id="{2A2FDB9D-0990-4EC5-85C3-43A600987B88}" type="slidenum">
              <a:rPr lang="en-GB" smtClean="0"/>
              <a:t>‹#›</a:t>
            </a:fld>
            <a:endParaRPr lang="en-GB" dirty="0"/>
          </a:p>
        </p:txBody>
      </p:sp>
    </p:spTree>
    <p:extLst>
      <p:ext uri="{BB962C8B-B14F-4D97-AF65-F5344CB8AC3E}">
        <p14:creationId xmlns:p14="http://schemas.microsoft.com/office/powerpoint/2010/main" val="291663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2FDB9D-0990-4EC5-85C3-43A600987B88}" type="slidenum">
              <a:rPr lang="en-GB" smtClean="0"/>
              <a:t>1</a:t>
            </a:fld>
            <a:endParaRPr lang="en-GB" dirty="0"/>
          </a:p>
        </p:txBody>
      </p:sp>
    </p:spTree>
    <p:extLst>
      <p:ext uri="{BB962C8B-B14F-4D97-AF65-F5344CB8AC3E}">
        <p14:creationId xmlns:p14="http://schemas.microsoft.com/office/powerpoint/2010/main" val="346652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0USi4DbRVVQ&amp;ab_channel=FunKitchen-CookeryforSchools"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9Yz0MyzDqvU&amp;ab_channel=GoodHousekeepingUK"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youtube.com/watch?v=l4ZcZdDZBNw&amp;ab_channel=GoodHousekeeping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youtube.com/watch?v=kxAEiHCErSA"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17" y="0"/>
            <a:ext cx="10960901" cy="656136"/>
          </a:xfrm>
        </p:spPr>
        <p:txBody>
          <a:bodyPr>
            <a:normAutofit fontScale="90000"/>
          </a:bodyPr>
          <a:lstStyle/>
          <a:p>
            <a:r>
              <a:rPr lang="en-GB" dirty="0"/>
              <a:t>Food Preparation &amp; </a:t>
            </a:r>
            <a:r>
              <a:rPr lang="en-GB" dirty="0" smtClean="0"/>
              <a:t>Nutrition  - Cereals – Lesson 4 - Bread.</a:t>
            </a:r>
            <a:r>
              <a:rPr lang="en-GB" dirty="0"/>
              <a:t/>
            </a:r>
            <a:br>
              <a:rPr lang="en-GB" dirty="0"/>
            </a:br>
            <a:r>
              <a:rPr lang="en-GB" dirty="0" smtClean="0"/>
              <a:t>   </a:t>
            </a:r>
            <a:endParaRPr lang="en-GB" dirty="0"/>
          </a:p>
        </p:txBody>
      </p:sp>
      <p:sp>
        <p:nvSpPr>
          <p:cNvPr id="3" name="TextBox 2"/>
          <p:cNvSpPr txBox="1"/>
          <p:nvPr/>
        </p:nvSpPr>
        <p:spPr>
          <a:xfrm>
            <a:off x="0" y="656136"/>
            <a:ext cx="5233368" cy="1200329"/>
          </a:xfrm>
          <a:prstGeom prst="rect">
            <a:avLst/>
          </a:prstGeom>
          <a:solidFill>
            <a:schemeClr val="accent2">
              <a:lumMod val="40000"/>
              <a:lumOff val="60000"/>
            </a:schemeClr>
          </a:solidFill>
        </p:spPr>
        <p:txBody>
          <a:bodyPr wrap="square" rtlCol="0">
            <a:spAutoFit/>
          </a:bodyPr>
          <a:lstStyle/>
          <a:p>
            <a:pPr lvl="0"/>
            <a:r>
              <a:rPr lang="en-GB" b="1" dirty="0" smtClean="0">
                <a:latin typeface="Calibri" panose="020F0502020204030204" pitchFamily="34" charset="0"/>
                <a:cs typeface="Calibri" panose="020F0502020204030204" pitchFamily="34" charset="0"/>
              </a:rPr>
              <a:t>LO – The varieties of bread products available</a:t>
            </a:r>
          </a:p>
          <a:p>
            <a:pPr lvl="0"/>
            <a:r>
              <a:rPr lang="en-GB" b="1" dirty="0" smtClean="0">
                <a:latin typeface="Calibri" panose="020F0502020204030204" pitchFamily="34" charset="0"/>
                <a:cs typeface="Calibri" panose="020F0502020204030204" pitchFamily="34" charset="0"/>
              </a:rPr>
              <a:t>The key ingredients used in bread making and their functions</a:t>
            </a:r>
          </a:p>
          <a:p>
            <a:pPr lvl="0"/>
            <a:r>
              <a:rPr lang="en-GB" b="1" dirty="0" smtClean="0">
                <a:latin typeface="Calibri" panose="020F0502020204030204" pitchFamily="34" charset="0"/>
                <a:cs typeface="Calibri" panose="020F0502020204030204" pitchFamily="34" charset="0"/>
              </a:rPr>
              <a:t>The importance of yeast </a:t>
            </a:r>
          </a:p>
        </p:txBody>
      </p:sp>
      <p:sp>
        <p:nvSpPr>
          <p:cNvPr id="4" name="TextBox 3"/>
          <p:cNvSpPr txBox="1"/>
          <p:nvPr/>
        </p:nvSpPr>
        <p:spPr>
          <a:xfrm>
            <a:off x="5519270" y="656136"/>
            <a:ext cx="6464912" cy="1200329"/>
          </a:xfrm>
          <a:prstGeom prst="rect">
            <a:avLst/>
          </a:prstGeom>
          <a:solidFill>
            <a:schemeClr val="tx2">
              <a:lumMod val="40000"/>
              <a:lumOff val="60000"/>
            </a:schemeClr>
          </a:solidFill>
        </p:spPr>
        <p:txBody>
          <a:bodyPr wrap="square" rtlCol="0">
            <a:spAutoFit/>
          </a:bodyPr>
          <a:lstStyle/>
          <a:p>
            <a:pPr lvl="0"/>
            <a:r>
              <a:rPr lang="en-GB" b="1" i="1" dirty="0" smtClean="0">
                <a:latin typeface="Calibri" panose="020F0502020204030204" pitchFamily="34" charset="0"/>
                <a:cs typeface="Calibri" panose="020F0502020204030204" pitchFamily="34" charset="0"/>
              </a:rPr>
              <a:t>WILF – date written at the top pf the page and underlines, neat note taking,  a poll carried out and the results written or displayed in your book.</a:t>
            </a:r>
          </a:p>
          <a:p>
            <a:pPr lvl="0"/>
            <a:endParaRPr lang="en-GB" b="1" i="1" dirty="0" smtClean="0">
              <a:latin typeface="Calibri" panose="020F0502020204030204" pitchFamily="34" charset="0"/>
              <a:cs typeface="Calibri" panose="020F0502020204030204" pitchFamily="34" charset="0"/>
            </a:endParaRPr>
          </a:p>
        </p:txBody>
      </p:sp>
      <p:sp>
        <p:nvSpPr>
          <p:cNvPr id="7" name="TextBox 6"/>
          <p:cNvSpPr txBox="1"/>
          <p:nvPr/>
        </p:nvSpPr>
        <p:spPr>
          <a:xfrm>
            <a:off x="18983" y="1888104"/>
            <a:ext cx="7958369" cy="584775"/>
          </a:xfrm>
          <a:prstGeom prst="rect">
            <a:avLst/>
          </a:prstGeom>
          <a:solidFill>
            <a:srgbClr val="0070C0"/>
          </a:solidFill>
        </p:spPr>
        <p:txBody>
          <a:bodyPr wrap="square" rtlCol="0">
            <a:spAutoFit/>
          </a:bodyPr>
          <a:lstStyle/>
          <a:p>
            <a:r>
              <a:rPr lang="en-GB" sz="3200" dirty="0" smtClean="0"/>
              <a:t>Starter – </a:t>
            </a:r>
            <a:endParaRPr lang="en-GB" sz="1600" dirty="0" smtClean="0"/>
          </a:p>
        </p:txBody>
      </p:sp>
      <p:sp>
        <p:nvSpPr>
          <p:cNvPr id="6" name="TextBox 5"/>
          <p:cNvSpPr txBox="1"/>
          <p:nvPr/>
        </p:nvSpPr>
        <p:spPr>
          <a:xfrm>
            <a:off x="381407" y="4209569"/>
            <a:ext cx="10764818" cy="369332"/>
          </a:xfrm>
          <a:prstGeom prst="rect">
            <a:avLst/>
          </a:prstGeom>
          <a:noFill/>
        </p:spPr>
        <p:txBody>
          <a:bodyPr wrap="square" rtlCol="0">
            <a:spAutoFit/>
          </a:bodyPr>
          <a:lstStyle/>
          <a:p>
            <a:endParaRPr lang="en-GB" dirty="0"/>
          </a:p>
        </p:txBody>
      </p:sp>
      <p:sp>
        <p:nvSpPr>
          <p:cNvPr id="5" name="TextBox 4"/>
          <p:cNvSpPr txBox="1"/>
          <p:nvPr/>
        </p:nvSpPr>
        <p:spPr>
          <a:xfrm>
            <a:off x="0" y="2715724"/>
            <a:ext cx="12118621" cy="461665"/>
          </a:xfrm>
          <a:prstGeom prst="rect">
            <a:avLst/>
          </a:prstGeom>
          <a:solidFill>
            <a:srgbClr val="0070C0"/>
          </a:solidFill>
          <a:ln>
            <a:solidFill>
              <a:schemeClr val="accent2"/>
            </a:solidFill>
          </a:ln>
        </p:spPr>
        <p:txBody>
          <a:bodyPr wrap="square" rtlCol="0">
            <a:spAutoFit/>
          </a:bodyPr>
          <a:lstStyle/>
          <a:p>
            <a:r>
              <a:rPr lang="en-GB" sz="2400" dirty="0" smtClean="0"/>
              <a:t>Task 1. Read p.185 - 187. Write down the functions of the 4 main ingredients in bread.</a:t>
            </a:r>
            <a:endParaRPr lang="en-GB" sz="2400" dirty="0"/>
          </a:p>
        </p:txBody>
      </p:sp>
      <p:sp>
        <p:nvSpPr>
          <p:cNvPr id="12" name="TextBox 11"/>
          <p:cNvSpPr txBox="1"/>
          <p:nvPr/>
        </p:nvSpPr>
        <p:spPr>
          <a:xfrm>
            <a:off x="0" y="3179918"/>
            <a:ext cx="11984182" cy="3785652"/>
          </a:xfrm>
          <a:prstGeom prst="rect">
            <a:avLst/>
          </a:prstGeom>
          <a:solidFill>
            <a:srgbClr val="0070C0"/>
          </a:solidFill>
          <a:ln>
            <a:solidFill>
              <a:srgbClr val="92D050"/>
            </a:solidFill>
          </a:ln>
        </p:spPr>
        <p:txBody>
          <a:bodyPr wrap="square" rtlCol="0">
            <a:spAutoFit/>
          </a:bodyPr>
          <a:lstStyle/>
          <a:p>
            <a:r>
              <a:rPr lang="en-GB" sz="2400" dirty="0" smtClean="0"/>
              <a:t>Task 2. Read p.188 – 189. Write down and answer the following questions:</a:t>
            </a:r>
          </a:p>
          <a:p>
            <a:pPr marL="457200" indent="-457200">
              <a:buAutoNum type="arabicPeriod"/>
            </a:pPr>
            <a:r>
              <a:rPr lang="en-GB" sz="2400" dirty="0" smtClean="0"/>
              <a:t>Why should you sift the flour?</a:t>
            </a:r>
          </a:p>
          <a:p>
            <a:pPr marL="457200" indent="-457200">
              <a:buAutoNum type="arabicPeriod"/>
            </a:pPr>
            <a:r>
              <a:rPr lang="en-GB" sz="2400" dirty="0" smtClean="0"/>
              <a:t>What temperature is optimum for the water.</a:t>
            </a:r>
          </a:p>
          <a:p>
            <a:pPr marL="457200" indent="-457200">
              <a:buAutoNum type="arabicPeriod"/>
            </a:pPr>
            <a:r>
              <a:rPr lang="en-GB" sz="2400" dirty="0" smtClean="0"/>
              <a:t>What is the gas produced by fermentation?</a:t>
            </a:r>
          </a:p>
          <a:p>
            <a:pPr marL="457200" indent="-457200">
              <a:buAutoNum type="arabicPeriod"/>
            </a:pPr>
            <a:r>
              <a:rPr lang="en-GB" sz="2400" dirty="0" smtClean="0"/>
              <a:t>Why do we knead the dough – think about the proteins?</a:t>
            </a:r>
          </a:p>
          <a:p>
            <a:pPr marL="457200" indent="-457200">
              <a:buAutoNum type="arabicPeriod"/>
            </a:pPr>
            <a:r>
              <a:rPr lang="en-GB" sz="2400" dirty="0" smtClean="0"/>
              <a:t>What is meant by ‘proving the dough’?</a:t>
            </a:r>
          </a:p>
          <a:p>
            <a:pPr marL="457200" indent="-457200">
              <a:buAutoNum type="arabicPeriod"/>
            </a:pPr>
            <a:r>
              <a:rPr lang="en-GB" sz="2400" dirty="0" smtClean="0"/>
              <a:t>Why after proving, do we then ‘knock it back’?</a:t>
            </a:r>
          </a:p>
          <a:p>
            <a:pPr marL="457200" indent="-457200">
              <a:buAutoNum type="arabicPeriod"/>
            </a:pPr>
            <a:r>
              <a:rPr lang="en-GB" sz="2400" dirty="0" smtClean="0"/>
              <a:t>What 3 elements are released during cooking?</a:t>
            </a:r>
          </a:p>
          <a:p>
            <a:pPr marL="457200" indent="-457200">
              <a:buAutoNum type="arabicPeriod"/>
            </a:pPr>
            <a:r>
              <a:rPr lang="en-GB" sz="2400" dirty="0" smtClean="0"/>
              <a:t>What is the name of the colour produced on the outside of the bread during cooking?</a:t>
            </a:r>
            <a:endParaRPr lang="en-GB" sz="2400" dirty="0"/>
          </a:p>
        </p:txBody>
      </p:sp>
      <p:sp>
        <p:nvSpPr>
          <p:cNvPr id="8" name="Right Arrow 7"/>
          <p:cNvSpPr/>
          <p:nvPr/>
        </p:nvSpPr>
        <p:spPr>
          <a:xfrm>
            <a:off x="5657106" y="1974552"/>
            <a:ext cx="3569866" cy="278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hlinkClick r:id="rId3"/>
          </p:cNvPr>
          <p:cNvPicPr>
            <a:picLocks noChangeAspect="1"/>
          </p:cNvPicPr>
          <p:nvPr/>
        </p:nvPicPr>
        <p:blipFill>
          <a:blip r:embed="rId4"/>
          <a:stretch>
            <a:fillRect/>
          </a:stretch>
        </p:blipFill>
        <p:spPr>
          <a:xfrm>
            <a:off x="9810685" y="1290206"/>
            <a:ext cx="2121611" cy="1411836"/>
          </a:xfrm>
          <a:prstGeom prst="rect">
            <a:avLst/>
          </a:prstGeom>
        </p:spPr>
      </p:pic>
    </p:spTree>
    <p:extLst>
      <p:ext uri="{BB962C8B-B14F-4D97-AF65-F5344CB8AC3E}">
        <p14:creationId xmlns:p14="http://schemas.microsoft.com/office/powerpoint/2010/main" val="115026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25517" y="0"/>
            <a:ext cx="10960901" cy="956441"/>
          </a:xfrm>
          <a:prstGeom prst="rect">
            <a:avLst/>
          </a:prstGeom>
        </p:spPr>
        <p:txBody>
          <a:bodyPr>
            <a:normAutofit fontScale="60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5300" dirty="0" smtClean="0"/>
              <a:t>Food Preparation &amp; Nutrition  - Cereals – Lesson 4 - Bread.</a:t>
            </a:r>
            <a:br>
              <a:rPr lang="en-GB" sz="5300" dirty="0" smtClean="0"/>
            </a:br>
            <a:r>
              <a:rPr lang="en-GB" dirty="0" smtClean="0"/>
              <a:t>   </a:t>
            </a:r>
            <a:endParaRPr lang="en-GB" dirty="0"/>
          </a:p>
        </p:txBody>
      </p:sp>
      <p:sp>
        <p:nvSpPr>
          <p:cNvPr id="4" name="TextBox 3"/>
          <p:cNvSpPr txBox="1"/>
          <p:nvPr/>
        </p:nvSpPr>
        <p:spPr>
          <a:xfrm>
            <a:off x="9122" y="557527"/>
            <a:ext cx="11477296" cy="1938992"/>
          </a:xfrm>
          <a:prstGeom prst="rect">
            <a:avLst/>
          </a:prstGeom>
          <a:solidFill>
            <a:srgbClr val="0070C0"/>
          </a:solidFill>
        </p:spPr>
        <p:txBody>
          <a:bodyPr wrap="square" rtlCol="0">
            <a:spAutoFit/>
          </a:bodyPr>
          <a:lstStyle/>
          <a:p>
            <a:r>
              <a:rPr lang="en-GB" sz="2400" dirty="0" smtClean="0"/>
              <a:t>Task 3. Write down the questions and then find and write out the answers:</a:t>
            </a:r>
          </a:p>
          <a:p>
            <a:pPr marL="457200" indent="-457200">
              <a:buAutoNum type="arabicPeriod"/>
            </a:pPr>
            <a:r>
              <a:rPr lang="en-GB" sz="2400" dirty="0" smtClean="0"/>
              <a:t>Give 2 reasons why the bread rose and then collapsed in the oven.</a:t>
            </a:r>
          </a:p>
          <a:p>
            <a:pPr marL="457200" indent="-457200">
              <a:buAutoNum type="arabicPeriod"/>
            </a:pPr>
            <a:r>
              <a:rPr lang="en-GB" sz="2400" dirty="0" smtClean="0"/>
              <a:t>Give 3 reasons why the bread has not risen properly and has a hard, open texture.</a:t>
            </a:r>
          </a:p>
          <a:p>
            <a:pPr marL="457200" indent="-457200">
              <a:buAutoNum type="arabicPeriod"/>
            </a:pPr>
            <a:r>
              <a:rPr lang="en-GB" sz="2400" dirty="0" smtClean="0"/>
              <a:t>Give 4 reasons why the loaf is small and heavy. </a:t>
            </a:r>
            <a:endParaRPr lang="en-GB" sz="2400" dirty="0"/>
          </a:p>
        </p:txBody>
      </p:sp>
      <p:sp>
        <p:nvSpPr>
          <p:cNvPr id="5" name="TextBox 4"/>
          <p:cNvSpPr txBox="1"/>
          <p:nvPr/>
        </p:nvSpPr>
        <p:spPr>
          <a:xfrm>
            <a:off x="9122" y="2629350"/>
            <a:ext cx="11487807" cy="830997"/>
          </a:xfrm>
          <a:prstGeom prst="rect">
            <a:avLst/>
          </a:prstGeom>
          <a:solidFill>
            <a:srgbClr val="0070C0"/>
          </a:solidFill>
        </p:spPr>
        <p:txBody>
          <a:bodyPr wrap="square" rtlCol="0">
            <a:spAutoFit/>
          </a:bodyPr>
          <a:lstStyle/>
          <a:p>
            <a:r>
              <a:rPr lang="en-GB" sz="2400" dirty="0" smtClean="0"/>
              <a:t>Task 4.  Describe the difference between </a:t>
            </a:r>
            <a:r>
              <a:rPr lang="en-GB" sz="2400" i="1" dirty="0" smtClean="0"/>
              <a:t>leavened</a:t>
            </a:r>
            <a:r>
              <a:rPr lang="en-GB" sz="2400" dirty="0" smtClean="0"/>
              <a:t> and </a:t>
            </a:r>
            <a:r>
              <a:rPr lang="en-GB" sz="2400" i="1" dirty="0" smtClean="0"/>
              <a:t>unleavened</a:t>
            </a:r>
            <a:r>
              <a:rPr lang="en-GB" sz="2400" dirty="0" smtClean="0"/>
              <a:t> bread and give examples of each.</a:t>
            </a:r>
            <a:endParaRPr lang="en-GB" sz="2400" dirty="0"/>
          </a:p>
        </p:txBody>
      </p:sp>
      <p:sp>
        <p:nvSpPr>
          <p:cNvPr id="6" name="TextBox 5"/>
          <p:cNvSpPr txBox="1"/>
          <p:nvPr/>
        </p:nvSpPr>
        <p:spPr>
          <a:xfrm>
            <a:off x="9123" y="3593178"/>
            <a:ext cx="11487806" cy="461665"/>
          </a:xfrm>
          <a:prstGeom prst="rect">
            <a:avLst/>
          </a:prstGeom>
          <a:solidFill>
            <a:srgbClr val="0070C0"/>
          </a:solidFill>
        </p:spPr>
        <p:txBody>
          <a:bodyPr wrap="square" rtlCol="0">
            <a:spAutoFit/>
          </a:bodyPr>
          <a:lstStyle/>
          <a:p>
            <a:r>
              <a:rPr lang="en-GB" sz="2400" dirty="0" smtClean="0"/>
              <a:t>Task 5. Explain the 3 different types of yeast available to a baker. </a:t>
            </a:r>
            <a:endParaRPr lang="en-GB" sz="2400" dirty="0"/>
          </a:p>
        </p:txBody>
      </p:sp>
      <p:sp>
        <p:nvSpPr>
          <p:cNvPr id="7" name="TextBox 6"/>
          <p:cNvSpPr txBox="1"/>
          <p:nvPr/>
        </p:nvSpPr>
        <p:spPr>
          <a:xfrm>
            <a:off x="0" y="4352080"/>
            <a:ext cx="11330152" cy="461665"/>
          </a:xfrm>
          <a:prstGeom prst="rect">
            <a:avLst/>
          </a:prstGeom>
          <a:solidFill>
            <a:srgbClr val="0070C0"/>
          </a:solidFill>
        </p:spPr>
        <p:txBody>
          <a:bodyPr wrap="square" rtlCol="0">
            <a:spAutoFit/>
          </a:bodyPr>
          <a:lstStyle/>
          <a:p>
            <a:r>
              <a:rPr lang="en-GB" sz="2400" dirty="0" smtClean="0"/>
              <a:t>Task 6. Explain what </a:t>
            </a:r>
            <a:r>
              <a:rPr lang="en-GB" sz="2400" i="1" dirty="0" smtClean="0"/>
              <a:t>sourdough</a:t>
            </a:r>
            <a:r>
              <a:rPr lang="en-GB" sz="2400" dirty="0" smtClean="0"/>
              <a:t> and a </a:t>
            </a:r>
            <a:r>
              <a:rPr lang="en-GB" sz="2400" i="1" dirty="0" smtClean="0"/>
              <a:t>sourdough starter </a:t>
            </a:r>
            <a:r>
              <a:rPr lang="en-GB" sz="2400" dirty="0" smtClean="0"/>
              <a:t>is. </a:t>
            </a:r>
            <a:endParaRPr lang="en-GB" sz="2400" dirty="0"/>
          </a:p>
        </p:txBody>
      </p:sp>
      <p:pic>
        <p:nvPicPr>
          <p:cNvPr id="8" name="Picture 7">
            <a:hlinkClick r:id="rId2"/>
          </p:cNvPr>
          <p:cNvPicPr>
            <a:picLocks noChangeAspect="1"/>
          </p:cNvPicPr>
          <p:nvPr/>
        </p:nvPicPr>
        <p:blipFill>
          <a:blip r:embed="rId3"/>
          <a:stretch>
            <a:fillRect/>
          </a:stretch>
        </p:blipFill>
        <p:spPr>
          <a:xfrm>
            <a:off x="2940598" y="5172075"/>
            <a:ext cx="2190750" cy="1685925"/>
          </a:xfrm>
          <a:prstGeom prst="rect">
            <a:avLst/>
          </a:prstGeom>
        </p:spPr>
      </p:pic>
      <p:pic>
        <p:nvPicPr>
          <p:cNvPr id="9" name="Picture 8">
            <a:hlinkClick r:id="rId4"/>
          </p:cNvPr>
          <p:cNvPicPr>
            <a:picLocks noChangeAspect="1"/>
          </p:cNvPicPr>
          <p:nvPr/>
        </p:nvPicPr>
        <p:blipFill>
          <a:blip r:embed="rId5"/>
          <a:stretch>
            <a:fillRect/>
          </a:stretch>
        </p:blipFill>
        <p:spPr>
          <a:xfrm>
            <a:off x="6173678" y="5110982"/>
            <a:ext cx="2619375" cy="1743075"/>
          </a:xfrm>
          <a:prstGeom prst="rect">
            <a:avLst/>
          </a:prstGeom>
        </p:spPr>
      </p:pic>
    </p:spTree>
    <p:extLst>
      <p:ext uri="{BB962C8B-B14F-4D97-AF65-F5344CB8AC3E}">
        <p14:creationId xmlns:p14="http://schemas.microsoft.com/office/powerpoint/2010/main" val="79336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7309" y="858982"/>
            <a:ext cx="11028218" cy="646331"/>
          </a:xfrm>
          <a:prstGeom prst="rect">
            <a:avLst/>
          </a:prstGeom>
          <a:noFill/>
        </p:spPr>
        <p:txBody>
          <a:bodyPr wrap="square" rtlCol="0">
            <a:spAutoFit/>
          </a:bodyPr>
          <a:lstStyle/>
          <a:p>
            <a:r>
              <a:rPr lang="en-GB" smtClean="0"/>
              <a:t>Next Week </a:t>
            </a:r>
            <a:r>
              <a:rPr lang="en-GB" dirty="0" smtClean="0"/>
              <a:t>you will be making a pea and bacon risotto (or any other rice based dish but you will need to find your own recipe and ensure it will fit in with the timings of the lesson)</a:t>
            </a:r>
            <a:endParaRPr lang="en-GB" dirty="0"/>
          </a:p>
        </p:txBody>
      </p:sp>
      <p:pic>
        <p:nvPicPr>
          <p:cNvPr id="7" name="Picture 6" descr="&lt;strong&gt;Risotto&lt;/strong&gt; with Bacon, Peas and Sage | Dinner Diary">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53376" y="2576945"/>
            <a:ext cx="3338624" cy="2225749"/>
          </a:xfrm>
          <a:prstGeom prst="rect">
            <a:avLst/>
          </a:prstGeom>
        </p:spPr>
      </p:pic>
      <p:sp>
        <p:nvSpPr>
          <p:cNvPr id="9" name="Rectangle 8"/>
          <p:cNvSpPr/>
          <p:nvPr/>
        </p:nvSpPr>
        <p:spPr>
          <a:xfrm>
            <a:off x="581890" y="1868623"/>
            <a:ext cx="6096000" cy="3970318"/>
          </a:xfrm>
          <a:prstGeom prst="rect">
            <a:avLst/>
          </a:prstGeom>
        </p:spPr>
        <p:txBody>
          <a:bodyPr>
            <a:spAutoFit/>
          </a:bodyPr>
          <a:lstStyle/>
          <a:p>
            <a:r>
              <a:rPr lang="en-GB">
                <a:solidFill>
                  <a:srgbClr val="333333"/>
                </a:solidFill>
                <a:latin typeface="SerifaBT-Light"/>
              </a:rPr>
              <a:t>Risotto rice</a:t>
            </a:r>
          </a:p>
          <a:p>
            <a:r>
              <a:rPr lang="en-GB" dirty="0">
                <a:solidFill>
                  <a:srgbClr val="333333"/>
                </a:solidFill>
                <a:latin typeface="Helvetica Neue"/>
              </a:rPr>
              <a:t>To create an authentic creamy Italian risotto, the use of specialist rice is imperative. It comes in various forms and is usually very pale in colour, stubby and smooth in texture. Grains range in length from commune, to </a:t>
            </a:r>
            <a:r>
              <a:rPr lang="en-GB" dirty="0" err="1">
                <a:solidFill>
                  <a:srgbClr val="333333"/>
                </a:solidFill>
                <a:latin typeface="Helvetica Neue"/>
              </a:rPr>
              <a:t>semifino</a:t>
            </a:r>
            <a:r>
              <a:rPr lang="en-GB" dirty="0">
                <a:solidFill>
                  <a:srgbClr val="333333"/>
                </a:solidFill>
                <a:latin typeface="Helvetica Neue"/>
              </a:rPr>
              <a:t>, </a:t>
            </a:r>
            <a:r>
              <a:rPr lang="en-GB" dirty="0" err="1">
                <a:solidFill>
                  <a:srgbClr val="333333"/>
                </a:solidFill>
                <a:latin typeface="Helvetica Neue"/>
              </a:rPr>
              <a:t>fino</a:t>
            </a:r>
            <a:r>
              <a:rPr lang="en-GB" dirty="0">
                <a:solidFill>
                  <a:srgbClr val="333333"/>
                </a:solidFill>
                <a:latin typeface="Helvetica Neue"/>
              </a:rPr>
              <a:t> and </a:t>
            </a:r>
            <a:r>
              <a:rPr lang="en-GB" dirty="0" err="1">
                <a:solidFill>
                  <a:srgbClr val="333333"/>
                </a:solidFill>
                <a:latin typeface="Helvetica Neue"/>
              </a:rPr>
              <a:t>superfino</a:t>
            </a:r>
            <a:r>
              <a:rPr lang="en-GB" dirty="0">
                <a:solidFill>
                  <a:srgbClr val="333333"/>
                </a:solidFill>
                <a:latin typeface="Helvetica Neue"/>
              </a:rPr>
              <a:t>, which is the longest. The nature of the grain also varies from region to region. The most commonly used risotto rice in the UK is Arborio, although Italians may deem </a:t>
            </a:r>
            <a:r>
              <a:rPr lang="en-GB" dirty="0" err="1">
                <a:solidFill>
                  <a:srgbClr val="333333"/>
                </a:solidFill>
                <a:latin typeface="Helvetica Neue"/>
              </a:rPr>
              <a:t>Carnaroli</a:t>
            </a:r>
            <a:r>
              <a:rPr lang="en-GB" dirty="0">
                <a:solidFill>
                  <a:srgbClr val="333333"/>
                </a:solidFill>
                <a:latin typeface="Helvetica Neue"/>
              </a:rPr>
              <a:t> and </a:t>
            </a:r>
            <a:r>
              <a:rPr lang="en-GB" dirty="0" err="1">
                <a:solidFill>
                  <a:srgbClr val="333333"/>
                </a:solidFill>
                <a:latin typeface="Helvetica Neue"/>
              </a:rPr>
              <a:t>Vialone</a:t>
            </a:r>
            <a:r>
              <a:rPr lang="en-GB" dirty="0">
                <a:solidFill>
                  <a:srgbClr val="333333"/>
                </a:solidFill>
                <a:latin typeface="Helvetica Neue"/>
              </a:rPr>
              <a:t> Nano to have a higher quality. Other varieties include Roma, </a:t>
            </a:r>
            <a:r>
              <a:rPr lang="en-GB" dirty="0" err="1">
                <a:solidFill>
                  <a:srgbClr val="333333"/>
                </a:solidFill>
                <a:latin typeface="Helvetica Neue"/>
              </a:rPr>
              <a:t>Ribe</a:t>
            </a:r>
            <a:r>
              <a:rPr lang="en-GB" dirty="0">
                <a:solidFill>
                  <a:srgbClr val="333333"/>
                </a:solidFill>
                <a:latin typeface="Helvetica Neue"/>
              </a:rPr>
              <a:t> and </a:t>
            </a:r>
            <a:r>
              <a:rPr lang="en-GB" dirty="0" err="1">
                <a:solidFill>
                  <a:srgbClr val="333333"/>
                </a:solidFill>
                <a:latin typeface="Helvetica Neue"/>
              </a:rPr>
              <a:t>Baldo</a:t>
            </a:r>
            <a:r>
              <a:rPr lang="en-GB" dirty="0">
                <a:solidFill>
                  <a:srgbClr val="333333"/>
                </a:solidFill>
                <a:latin typeface="Helvetica Neue"/>
              </a:rPr>
              <a:t>. Other long grain rice should be avoided- semi-round risotto rice absorbs liquids and flavours and releases starch far better, giving risotto its characteristic texture</a:t>
            </a:r>
            <a:endParaRPr lang="en-GB" b="0" i="0" dirty="0">
              <a:solidFill>
                <a:srgbClr val="333333"/>
              </a:solidFill>
              <a:effectLst/>
              <a:latin typeface="Helvetica Neue"/>
            </a:endParaRPr>
          </a:p>
        </p:txBody>
      </p:sp>
      <p:sp>
        <p:nvSpPr>
          <p:cNvPr id="2" name="Title 1"/>
          <p:cNvSpPr>
            <a:spLocks noGrp="1"/>
          </p:cNvSpPr>
          <p:nvPr>
            <p:ph type="title"/>
          </p:nvPr>
        </p:nvSpPr>
        <p:spPr/>
        <p:txBody>
          <a:bodyPr/>
          <a:lstStyle/>
          <a:p>
            <a:endParaRPr lang="en-GB"/>
          </a:p>
        </p:txBody>
      </p:sp>
    </p:spTree>
    <p:extLst>
      <p:ext uri="{BB962C8B-B14F-4D97-AF65-F5344CB8AC3E}">
        <p14:creationId xmlns:p14="http://schemas.microsoft.com/office/powerpoint/2010/main" val="427064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2645</TotalTime>
  <Words>468</Words>
  <Application>Microsoft Office PowerPoint</Application>
  <PresentationFormat>Widescreen</PresentationFormat>
  <Paragraphs>28</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Helvetica Neue</vt:lpstr>
      <vt:lpstr>SerifaBT-Light</vt:lpstr>
      <vt:lpstr>Trebuchet MS</vt:lpstr>
      <vt:lpstr>Wingdings 3</vt:lpstr>
      <vt:lpstr>Facet</vt:lpstr>
      <vt:lpstr>Food Preparation &amp; Nutrition  - Cereals – Lesson 4 - Bread.    </vt:lpstr>
      <vt:lpstr>PowerPoint Presentation</vt:lpstr>
      <vt:lpstr>PowerPoint Presentation</vt:lpstr>
    </vt:vector>
  </TitlesOfParts>
  <Company>Lakers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 de Gay</dc:creator>
  <cp:lastModifiedBy>Lyn de-Gay</cp:lastModifiedBy>
  <cp:revision>244</cp:revision>
  <cp:lastPrinted>2018-02-21T12:44:43Z</cp:lastPrinted>
  <dcterms:created xsi:type="dcterms:W3CDTF">2017-02-01T08:33:25Z</dcterms:created>
  <dcterms:modified xsi:type="dcterms:W3CDTF">2021-03-01T16:51:56Z</dcterms:modified>
</cp:coreProperties>
</file>