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
  </p:notesMasterIdLst>
  <p:handoutMasterIdLst>
    <p:handoutMasterId r:id="rId6"/>
  </p:handoutMasterIdLst>
  <p:sldIdLst>
    <p:sldId id="259" r:id="rId2"/>
    <p:sldId id="261" r:id="rId3"/>
    <p:sldId id="260" r:id="rId4"/>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6" d="100"/>
          <a:sy n="106" d="100"/>
        </p:scale>
        <p:origin x="654" y="11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792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4" y="1"/>
            <a:ext cx="2945659" cy="497928"/>
          </a:xfrm>
          <a:prstGeom prst="rect">
            <a:avLst/>
          </a:prstGeom>
        </p:spPr>
        <p:txBody>
          <a:bodyPr vert="horz" lIns="91440" tIns="45720" rIns="91440" bIns="45720" rtlCol="0"/>
          <a:lstStyle>
            <a:lvl1pPr algn="r">
              <a:defRPr sz="1200"/>
            </a:lvl1pPr>
          </a:lstStyle>
          <a:p>
            <a:fld id="{6E55664C-9587-4A09-A692-31F96326FB76}" type="datetimeFigureOut">
              <a:rPr lang="en-GB" smtClean="0"/>
              <a:t>01/03/2021</a:t>
            </a:fld>
            <a:endParaRPr lang="en-GB" dirty="0"/>
          </a:p>
        </p:txBody>
      </p:sp>
      <p:sp>
        <p:nvSpPr>
          <p:cNvPr id="4" name="Footer Placeholder 3"/>
          <p:cNvSpPr>
            <a:spLocks noGrp="1"/>
          </p:cNvSpPr>
          <p:nvPr>
            <p:ph type="ftr" sz="quarter" idx="2"/>
          </p:nvPr>
        </p:nvSpPr>
        <p:spPr>
          <a:xfrm>
            <a:off x="1" y="9428710"/>
            <a:ext cx="2945659" cy="497928"/>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4" y="9428710"/>
            <a:ext cx="2945659" cy="497928"/>
          </a:xfrm>
          <a:prstGeom prst="rect">
            <a:avLst/>
          </a:prstGeom>
        </p:spPr>
        <p:txBody>
          <a:bodyPr vert="horz" lIns="91440" tIns="45720" rIns="91440" bIns="45720" rtlCol="0" anchor="b"/>
          <a:lstStyle>
            <a:lvl1pPr algn="r">
              <a:defRPr sz="1200"/>
            </a:lvl1pPr>
          </a:lstStyle>
          <a:p>
            <a:fld id="{DD53E26B-C456-46DD-A046-8C22E992556D}" type="slidenum">
              <a:rPr lang="en-GB" smtClean="0"/>
              <a:t>‹#›</a:t>
            </a:fld>
            <a:endParaRPr lang="en-GB" dirty="0"/>
          </a:p>
        </p:txBody>
      </p:sp>
    </p:spTree>
    <p:extLst>
      <p:ext uri="{BB962C8B-B14F-4D97-AF65-F5344CB8AC3E}">
        <p14:creationId xmlns:p14="http://schemas.microsoft.com/office/powerpoint/2010/main" val="22046843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792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4" y="1"/>
            <a:ext cx="2945659" cy="497928"/>
          </a:xfrm>
          <a:prstGeom prst="rect">
            <a:avLst/>
          </a:prstGeom>
        </p:spPr>
        <p:txBody>
          <a:bodyPr vert="horz" lIns="91440" tIns="45720" rIns="91440" bIns="45720" rtlCol="0"/>
          <a:lstStyle>
            <a:lvl1pPr algn="r">
              <a:defRPr sz="1200"/>
            </a:lvl1pPr>
          </a:lstStyle>
          <a:p>
            <a:fld id="{0A8AAA45-0600-4D27-9634-10262BCFFA8A}" type="datetimeFigureOut">
              <a:rPr lang="en-GB" smtClean="0"/>
              <a:t>01/03/2021</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6597"/>
            <a:ext cx="5438140" cy="391001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28710"/>
            <a:ext cx="2945659" cy="497928"/>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4" y="9428710"/>
            <a:ext cx="2945659" cy="497928"/>
          </a:xfrm>
          <a:prstGeom prst="rect">
            <a:avLst/>
          </a:prstGeom>
        </p:spPr>
        <p:txBody>
          <a:bodyPr vert="horz" lIns="91440" tIns="45720" rIns="91440" bIns="45720" rtlCol="0" anchor="b"/>
          <a:lstStyle>
            <a:lvl1pPr algn="r">
              <a:defRPr sz="1200"/>
            </a:lvl1pPr>
          </a:lstStyle>
          <a:p>
            <a:fld id="{2A2FDB9D-0990-4EC5-85C3-43A600987B88}" type="slidenum">
              <a:rPr lang="en-GB" smtClean="0"/>
              <a:t>‹#›</a:t>
            </a:fld>
            <a:endParaRPr lang="en-GB" dirty="0"/>
          </a:p>
        </p:txBody>
      </p:sp>
    </p:spTree>
    <p:extLst>
      <p:ext uri="{BB962C8B-B14F-4D97-AF65-F5344CB8AC3E}">
        <p14:creationId xmlns:p14="http://schemas.microsoft.com/office/powerpoint/2010/main" val="2916636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2FDB9D-0990-4EC5-85C3-43A600987B88}" type="slidenum">
              <a:rPr lang="en-GB" smtClean="0"/>
              <a:t>1</a:t>
            </a:fld>
            <a:endParaRPr lang="en-GB" dirty="0"/>
          </a:p>
        </p:txBody>
      </p:sp>
    </p:spTree>
    <p:extLst>
      <p:ext uri="{BB962C8B-B14F-4D97-AF65-F5344CB8AC3E}">
        <p14:creationId xmlns:p14="http://schemas.microsoft.com/office/powerpoint/2010/main" val="3466520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3/1/2021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e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jpg"/><Relationship Id="rId4" Type="http://schemas.openxmlformats.org/officeDocument/2006/relationships/hyperlink" Target="http://resource.download.wjec.co.uk.s3.amazonaws.com/vtc/2015-16/15-16_09/eng/flour_investigations/Background_Activities/match_the_cereals.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293" y="0"/>
            <a:ext cx="9986125" cy="656136"/>
          </a:xfrm>
        </p:spPr>
        <p:txBody>
          <a:bodyPr>
            <a:normAutofit fontScale="90000"/>
          </a:bodyPr>
          <a:lstStyle/>
          <a:p>
            <a:r>
              <a:rPr lang="en-GB" dirty="0"/>
              <a:t>Food Preparation &amp; </a:t>
            </a:r>
            <a:r>
              <a:rPr lang="en-GB" dirty="0" smtClean="0"/>
              <a:t>Nutrition  - Cereals – lesson 1</a:t>
            </a:r>
            <a:r>
              <a:rPr lang="en-GB" dirty="0"/>
              <a:t/>
            </a:r>
            <a:br>
              <a:rPr lang="en-GB" dirty="0"/>
            </a:br>
            <a:r>
              <a:rPr lang="en-GB" dirty="0" smtClean="0"/>
              <a:t>   </a:t>
            </a:r>
            <a:endParaRPr lang="en-GB" dirty="0"/>
          </a:p>
        </p:txBody>
      </p:sp>
      <p:sp>
        <p:nvSpPr>
          <p:cNvPr id="3" name="TextBox 2"/>
          <p:cNvSpPr txBox="1"/>
          <p:nvPr/>
        </p:nvSpPr>
        <p:spPr>
          <a:xfrm>
            <a:off x="0" y="656136"/>
            <a:ext cx="5233368" cy="1569660"/>
          </a:xfrm>
          <a:prstGeom prst="rect">
            <a:avLst/>
          </a:prstGeom>
          <a:solidFill>
            <a:schemeClr val="accent2">
              <a:lumMod val="40000"/>
              <a:lumOff val="60000"/>
            </a:schemeClr>
          </a:solidFill>
        </p:spPr>
        <p:txBody>
          <a:bodyPr wrap="square" rtlCol="0">
            <a:spAutoFit/>
          </a:bodyPr>
          <a:lstStyle/>
          <a:p>
            <a:pPr lvl="0"/>
            <a:r>
              <a:rPr lang="en-GB" sz="2400" b="1" dirty="0" smtClean="0">
                <a:latin typeface="Calibri" panose="020F0502020204030204" pitchFamily="34" charset="0"/>
                <a:cs typeface="Calibri" panose="020F0502020204030204" pitchFamily="34" charset="0"/>
              </a:rPr>
              <a:t>WALT – What cereals are.</a:t>
            </a:r>
          </a:p>
          <a:p>
            <a:pPr lvl="0"/>
            <a:r>
              <a:rPr lang="en-GB" sz="2400" b="1" dirty="0" smtClean="0">
                <a:latin typeface="Calibri" panose="020F0502020204030204" pitchFamily="34" charset="0"/>
                <a:cs typeface="Calibri" panose="020F0502020204030204" pitchFamily="34" charset="0"/>
              </a:rPr>
              <a:t>The variety of cereals available.</a:t>
            </a:r>
          </a:p>
          <a:p>
            <a:pPr lvl="0"/>
            <a:r>
              <a:rPr lang="en-GB" sz="2400" b="1" dirty="0" smtClean="0">
                <a:latin typeface="Calibri" panose="020F0502020204030204" pitchFamily="34" charset="0"/>
                <a:cs typeface="Calibri" panose="020F0502020204030204" pitchFamily="34" charset="0"/>
              </a:rPr>
              <a:t>The importance of staple foods in the diet.</a:t>
            </a:r>
          </a:p>
        </p:txBody>
      </p:sp>
      <p:sp>
        <p:nvSpPr>
          <p:cNvPr id="4" name="TextBox 3"/>
          <p:cNvSpPr txBox="1"/>
          <p:nvPr/>
        </p:nvSpPr>
        <p:spPr>
          <a:xfrm>
            <a:off x="5519270" y="656136"/>
            <a:ext cx="6464912" cy="369332"/>
          </a:xfrm>
          <a:prstGeom prst="rect">
            <a:avLst/>
          </a:prstGeom>
          <a:solidFill>
            <a:schemeClr val="tx2">
              <a:lumMod val="40000"/>
              <a:lumOff val="60000"/>
            </a:schemeClr>
          </a:solidFill>
        </p:spPr>
        <p:txBody>
          <a:bodyPr wrap="square" rtlCol="0">
            <a:spAutoFit/>
          </a:bodyPr>
          <a:lstStyle/>
          <a:p>
            <a:pPr lvl="0"/>
            <a:r>
              <a:rPr lang="en-GB" b="1" i="1" dirty="0" smtClean="0">
                <a:latin typeface="Calibri" panose="020F0502020204030204" pitchFamily="34" charset="0"/>
                <a:cs typeface="Calibri" panose="020F0502020204030204" pitchFamily="34" charset="0"/>
              </a:rPr>
              <a:t>WILF – clear and legible notes written in your books</a:t>
            </a:r>
          </a:p>
        </p:txBody>
      </p:sp>
      <p:sp>
        <p:nvSpPr>
          <p:cNvPr id="7" name="TextBox 6"/>
          <p:cNvSpPr txBox="1"/>
          <p:nvPr/>
        </p:nvSpPr>
        <p:spPr>
          <a:xfrm>
            <a:off x="0" y="2200410"/>
            <a:ext cx="9024730" cy="830997"/>
          </a:xfrm>
          <a:prstGeom prst="rect">
            <a:avLst/>
          </a:prstGeom>
          <a:solidFill>
            <a:schemeClr val="accent1"/>
          </a:solidFill>
        </p:spPr>
        <p:txBody>
          <a:bodyPr wrap="square" rtlCol="0">
            <a:spAutoFit/>
          </a:bodyPr>
          <a:lstStyle/>
          <a:p>
            <a:r>
              <a:rPr lang="en-GB" sz="3200" dirty="0" smtClean="0"/>
              <a:t>Starter –Identify the cereal</a:t>
            </a:r>
            <a:r>
              <a:rPr lang="en-GB" sz="1600" dirty="0" smtClean="0"/>
              <a:t>	(click on the picture to go to the quiz)		</a:t>
            </a:r>
          </a:p>
        </p:txBody>
      </p:sp>
      <p:sp>
        <p:nvSpPr>
          <p:cNvPr id="6" name="TextBox 5"/>
          <p:cNvSpPr txBox="1"/>
          <p:nvPr/>
        </p:nvSpPr>
        <p:spPr>
          <a:xfrm>
            <a:off x="381407" y="4209569"/>
            <a:ext cx="10764818" cy="369332"/>
          </a:xfrm>
          <a:prstGeom prst="rect">
            <a:avLst/>
          </a:prstGeom>
          <a:noFill/>
        </p:spPr>
        <p:txBody>
          <a:bodyPr wrap="square" rtlCol="0">
            <a:spAutoFit/>
          </a:bodyPr>
          <a:lstStyle/>
          <a:p>
            <a:endParaRPr lang="en-GB" dirty="0"/>
          </a:p>
        </p:txBody>
      </p:sp>
      <p:sp>
        <p:nvSpPr>
          <p:cNvPr id="5" name="TextBox 4"/>
          <p:cNvSpPr txBox="1"/>
          <p:nvPr/>
        </p:nvSpPr>
        <p:spPr>
          <a:xfrm>
            <a:off x="0" y="3020045"/>
            <a:ext cx="12118621" cy="1200329"/>
          </a:xfrm>
          <a:prstGeom prst="rect">
            <a:avLst/>
          </a:prstGeom>
          <a:solidFill>
            <a:srgbClr val="00B0F0"/>
          </a:solidFill>
          <a:ln>
            <a:solidFill>
              <a:schemeClr val="accent2"/>
            </a:solidFill>
          </a:ln>
        </p:spPr>
        <p:txBody>
          <a:bodyPr wrap="square" rtlCol="0">
            <a:spAutoFit/>
          </a:bodyPr>
          <a:lstStyle/>
          <a:p>
            <a:r>
              <a:rPr lang="en-GB" sz="2400" dirty="0" smtClean="0"/>
              <a:t>Task 1. Write the title ‘Cereals’ and the date at the  top of a new page. Underline both. Turn to the Cereals chapter in the textbook and </a:t>
            </a:r>
            <a:r>
              <a:rPr lang="en-GB" sz="2400" u="sng" dirty="0" smtClean="0"/>
              <a:t>describe</a:t>
            </a:r>
            <a:r>
              <a:rPr lang="en-GB" sz="2400" dirty="0" smtClean="0"/>
              <a:t> what the term ‘cereal’ means. Copy down the meaning of ‘staple food’ which is in the box below.</a:t>
            </a:r>
            <a:endParaRPr lang="en-GB" sz="2400" dirty="0"/>
          </a:p>
        </p:txBody>
      </p:sp>
      <p:pic>
        <p:nvPicPr>
          <p:cNvPr id="8" name="Picture 7">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81191" y="1099036"/>
            <a:ext cx="2602991" cy="1952243"/>
          </a:xfrm>
          <a:prstGeom prst="rect">
            <a:avLst/>
          </a:prstGeom>
        </p:spPr>
      </p:pic>
      <p:graphicFrame>
        <p:nvGraphicFramePr>
          <p:cNvPr id="9" name="Object 8">
            <a:hlinkClick r:id="" action="ppaction://ole?verb=0"/>
          </p:cNvPr>
          <p:cNvGraphicFramePr>
            <a:graphicFrameLocks noChangeAspect="1"/>
          </p:cNvGraphicFramePr>
          <p:nvPr>
            <p:extLst>
              <p:ext uri="{D42A27DB-BD31-4B8C-83A1-F6EECF244321}">
                <p14:modId xmlns:p14="http://schemas.microsoft.com/office/powerpoint/2010/main" val="127669296"/>
              </p:ext>
            </p:extLst>
          </p:nvPr>
        </p:nvGraphicFramePr>
        <p:xfrm>
          <a:off x="9565310" y="4943238"/>
          <a:ext cx="2553311" cy="1914762"/>
        </p:xfrm>
        <a:graphic>
          <a:graphicData uri="http://schemas.openxmlformats.org/presentationml/2006/ole">
            <mc:AlternateContent xmlns:mc="http://schemas.openxmlformats.org/markup-compatibility/2006">
              <mc:Choice xmlns:v="urn:schemas-microsoft-com:vml" Requires="v">
                <p:oleObj spid="_x0000_s1069" name="Presentation" r:id="rId6" imgW="4570501" imgH="3427618" progId="PowerPoint.Show.12">
                  <p:embed/>
                </p:oleObj>
              </mc:Choice>
              <mc:Fallback>
                <p:oleObj name="Presentation" r:id="rId6" imgW="4570501" imgH="3427618" progId="PowerPoint.Show.12">
                  <p:embed/>
                  <p:pic>
                    <p:nvPicPr>
                      <p:cNvPr id="0" name=""/>
                      <p:cNvPicPr/>
                      <p:nvPr/>
                    </p:nvPicPr>
                    <p:blipFill>
                      <a:blip r:embed="rId7"/>
                      <a:stretch>
                        <a:fillRect/>
                      </a:stretch>
                    </p:blipFill>
                    <p:spPr>
                      <a:xfrm>
                        <a:off x="9565310" y="4943238"/>
                        <a:ext cx="2553311" cy="1914762"/>
                      </a:xfrm>
                      <a:prstGeom prst="rect">
                        <a:avLst/>
                      </a:prstGeom>
                    </p:spPr>
                  </p:pic>
                </p:oleObj>
              </mc:Fallback>
            </mc:AlternateContent>
          </a:graphicData>
        </a:graphic>
      </p:graphicFrame>
      <p:sp>
        <p:nvSpPr>
          <p:cNvPr id="11" name="TextBox 10"/>
          <p:cNvSpPr txBox="1"/>
          <p:nvPr/>
        </p:nvSpPr>
        <p:spPr>
          <a:xfrm>
            <a:off x="0" y="4250740"/>
            <a:ext cx="9153939" cy="1384995"/>
          </a:xfrm>
          <a:prstGeom prst="rect">
            <a:avLst/>
          </a:prstGeom>
          <a:solidFill>
            <a:schemeClr val="accent3">
              <a:lumMod val="40000"/>
              <a:lumOff val="60000"/>
            </a:schemeClr>
          </a:solidFill>
          <a:ln>
            <a:solidFill>
              <a:srgbClr val="92D050"/>
            </a:solidFill>
          </a:ln>
        </p:spPr>
        <p:txBody>
          <a:bodyPr wrap="square" rtlCol="0">
            <a:spAutoFit/>
          </a:bodyPr>
          <a:lstStyle/>
          <a:p>
            <a:r>
              <a:rPr lang="en-GB" sz="2800" dirty="0" smtClean="0"/>
              <a:t>Staple food – forms a large part of the diet, usually from starchy food that is indigenous to the country in which it is grown.</a:t>
            </a:r>
            <a:endParaRPr lang="en-GB" sz="2800" dirty="0"/>
          </a:p>
        </p:txBody>
      </p:sp>
      <p:sp>
        <p:nvSpPr>
          <p:cNvPr id="10" name="Down Arrow 9"/>
          <p:cNvSpPr/>
          <p:nvPr/>
        </p:nvSpPr>
        <p:spPr>
          <a:xfrm rot="16200000">
            <a:off x="8702945" y="1628375"/>
            <a:ext cx="665922" cy="586409"/>
          </a:xfrm>
          <a:prstGeom prst="down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p:cNvSpPr txBox="1"/>
          <p:nvPr/>
        </p:nvSpPr>
        <p:spPr>
          <a:xfrm>
            <a:off x="4144617" y="5768425"/>
            <a:ext cx="5420693" cy="1077218"/>
          </a:xfrm>
          <a:prstGeom prst="rect">
            <a:avLst/>
          </a:prstGeom>
          <a:solidFill>
            <a:srgbClr val="00B0F0"/>
          </a:solidFill>
        </p:spPr>
        <p:txBody>
          <a:bodyPr wrap="square" rtlCol="0">
            <a:spAutoFit/>
          </a:bodyPr>
          <a:lstStyle/>
          <a:p>
            <a:r>
              <a:rPr lang="en-US" sz="3200" dirty="0" smtClean="0"/>
              <a:t>Now click on this presentation</a:t>
            </a:r>
            <a:endParaRPr lang="en-GB" sz="3200" dirty="0"/>
          </a:p>
        </p:txBody>
      </p:sp>
      <p:sp>
        <p:nvSpPr>
          <p:cNvPr id="15" name="Down Arrow 14"/>
          <p:cNvSpPr/>
          <p:nvPr/>
        </p:nvSpPr>
        <p:spPr>
          <a:xfrm rot="16200000">
            <a:off x="8691769" y="6013829"/>
            <a:ext cx="665922" cy="586409"/>
          </a:xfrm>
          <a:prstGeom prst="down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Down Arrow 15"/>
          <p:cNvSpPr/>
          <p:nvPr/>
        </p:nvSpPr>
        <p:spPr>
          <a:xfrm rot="3482974">
            <a:off x="8571165" y="4339670"/>
            <a:ext cx="665922" cy="586409"/>
          </a:xfrm>
          <a:prstGeom prst="down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50260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2308324"/>
          </a:xfrm>
          <a:prstGeom prst="rect">
            <a:avLst/>
          </a:prstGeom>
          <a:solidFill>
            <a:srgbClr val="00B0F0"/>
          </a:solidFill>
          <a:ln>
            <a:solidFill>
              <a:srgbClr val="92D050"/>
            </a:solidFill>
          </a:ln>
        </p:spPr>
        <p:txBody>
          <a:bodyPr wrap="square" rtlCol="0">
            <a:spAutoFit/>
          </a:bodyPr>
          <a:lstStyle/>
          <a:p>
            <a:r>
              <a:rPr lang="en-GB" sz="2400" dirty="0" smtClean="0"/>
              <a:t>Task 2. Read pages 176 – 177 in the textbook. Draw and </a:t>
            </a:r>
            <a:r>
              <a:rPr lang="en-GB" sz="2400" u="sng" dirty="0" smtClean="0"/>
              <a:t>annotate</a:t>
            </a:r>
            <a:r>
              <a:rPr lang="en-GB" sz="2400" dirty="0" smtClean="0"/>
              <a:t> a wheat grain. Explain what the 3 parts are.</a:t>
            </a:r>
          </a:p>
          <a:p>
            <a:endParaRPr lang="en-GB" sz="2400" dirty="0"/>
          </a:p>
          <a:p>
            <a:r>
              <a:rPr lang="en-GB" sz="2400" dirty="0" smtClean="0"/>
              <a:t>Task 3. Read pages 178 – 179. Describe the ‘key processes of wheat milling’ as shown non p.179. Ensure you understand the term ‘primary processing’ by describing it in your own words. Read the chapter headed ‘Processing the flour </a:t>
            </a:r>
            <a:r>
              <a:rPr lang="en-GB" sz="2400" smtClean="0"/>
              <a:t>after milling’.</a:t>
            </a:r>
            <a:endParaRPr lang="en-GB" sz="2400" dirty="0"/>
          </a:p>
        </p:txBody>
      </p:sp>
      <p:sp>
        <p:nvSpPr>
          <p:cNvPr id="4" name="TextBox 3"/>
          <p:cNvSpPr txBox="1"/>
          <p:nvPr/>
        </p:nvSpPr>
        <p:spPr>
          <a:xfrm>
            <a:off x="0" y="2742493"/>
            <a:ext cx="12192000" cy="830997"/>
          </a:xfrm>
          <a:prstGeom prst="rect">
            <a:avLst/>
          </a:prstGeom>
          <a:solidFill>
            <a:srgbClr val="FFFF00"/>
          </a:solidFill>
        </p:spPr>
        <p:txBody>
          <a:bodyPr wrap="square" rtlCol="0">
            <a:spAutoFit/>
          </a:bodyPr>
          <a:lstStyle/>
          <a:p>
            <a:r>
              <a:rPr lang="en-GB" sz="2400" dirty="0" smtClean="0"/>
              <a:t>Next practical – Bread Art!! This will take place during your double lesson W/C </a:t>
            </a:r>
            <a:r>
              <a:rPr lang="en-GB" sz="2400" smtClean="0"/>
              <a:t>1</a:t>
            </a:r>
            <a:r>
              <a:rPr lang="en-GB" sz="2400" baseline="30000" smtClean="0"/>
              <a:t>st</a:t>
            </a:r>
            <a:r>
              <a:rPr lang="en-GB" sz="2400" smtClean="0"/>
              <a:t> March, </a:t>
            </a:r>
            <a:r>
              <a:rPr lang="en-GB" sz="2400" dirty="0" smtClean="0"/>
              <a:t>at home, and will be a competition along the lines of the choux pastry one.</a:t>
            </a:r>
            <a:endParaRPr lang="en-GB" sz="2400" dirty="0"/>
          </a:p>
        </p:txBody>
      </p:sp>
      <p:pic>
        <p:nvPicPr>
          <p:cNvPr id="5" name="Picture 4"/>
          <p:cNvPicPr>
            <a:picLocks noChangeAspect="1"/>
          </p:cNvPicPr>
          <p:nvPr/>
        </p:nvPicPr>
        <p:blipFill>
          <a:blip r:embed="rId2"/>
          <a:stretch>
            <a:fillRect/>
          </a:stretch>
        </p:blipFill>
        <p:spPr>
          <a:xfrm>
            <a:off x="0" y="3863872"/>
            <a:ext cx="3606347" cy="3139429"/>
          </a:xfrm>
          <a:prstGeom prst="rect">
            <a:avLst/>
          </a:prstGeom>
        </p:spPr>
      </p:pic>
      <p:pic>
        <p:nvPicPr>
          <p:cNvPr id="6" name="Picture 5"/>
          <p:cNvPicPr>
            <a:picLocks noChangeAspect="1"/>
          </p:cNvPicPr>
          <p:nvPr/>
        </p:nvPicPr>
        <p:blipFill>
          <a:blip r:embed="rId3"/>
          <a:stretch>
            <a:fillRect/>
          </a:stretch>
        </p:blipFill>
        <p:spPr>
          <a:xfrm>
            <a:off x="3617206" y="3863872"/>
            <a:ext cx="3167322" cy="2994128"/>
          </a:xfrm>
          <a:prstGeom prst="rect">
            <a:avLst/>
          </a:prstGeom>
        </p:spPr>
      </p:pic>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9037836" y="3695824"/>
            <a:ext cx="2773164" cy="1845415"/>
          </a:xfrm>
          <a:prstGeom prst="rect">
            <a:avLst/>
          </a:prstGeom>
        </p:spPr>
      </p:pic>
      <p:pic>
        <p:nvPicPr>
          <p:cNvPr id="8" name="Picture 7"/>
          <p:cNvPicPr>
            <a:picLocks noChangeAspect="1"/>
          </p:cNvPicPr>
          <p:nvPr/>
        </p:nvPicPr>
        <p:blipFill>
          <a:blip r:embed="rId6"/>
          <a:stretch>
            <a:fillRect/>
          </a:stretch>
        </p:blipFill>
        <p:spPr>
          <a:xfrm>
            <a:off x="6795387" y="3863872"/>
            <a:ext cx="2242449" cy="2994128"/>
          </a:xfrm>
          <a:prstGeom prst="rect">
            <a:avLst/>
          </a:prstGeom>
        </p:spPr>
      </p:pic>
      <p:pic>
        <p:nvPicPr>
          <p:cNvPr id="9" name="Picture 8"/>
          <p:cNvPicPr>
            <a:picLocks noChangeAspect="1"/>
          </p:cNvPicPr>
          <p:nvPr/>
        </p:nvPicPr>
        <p:blipFill>
          <a:blip r:embed="rId7"/>
          <a:stretch>
            <a:fillRect/>
          </a:stretch>
        </p:blipFill>
        <p:spPr>
          <a:xfrm>
            <a:off x="8883020" y="5288285"/>
            <a:ext cx="2847975" cy="1609725"/>
          </a:xfrm>
          <a:prstGeom prst="rect">
            <a:avLst/>
          </a:prstGeom>
        </p:spPr>
      </p:pic>
    </p:spTree>
    <p:extLst>
      <p:ext uri="{BB962C8B-B14F-4D97-AF65-F5344CB8AC3E}">
        <p14:creationId xmlns:p14="http://schemas.microsoft.com/office/powerpoint/2010/main" val="12166075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xfrm>
            <a:off x="1500293" y="0"/>
            <a:ext cx="9986125" cy="656136"/>
          </a:xfrm>
        </p:spPr>
        <p:txBody>
          <a:bodyPr>
            <a:normAutofit/>
          </a:bodyPr>
          <a:lstStyle/>
          <a:p>
            <a:pPr algn="ctr"/>
            <a:r>
              <a:rPr lang="en-GB" dirty="0"/>
              <a:t>Food Preparation &amp; </a:t>
            </a:r>
            <a:r>
              <a:rPr lang="en-GB" dirty="0" smtClean="0"/>
              <a:t>Nutrition Cereals   </a:t>
            </a:r>
            <a:endParaRPr lang="en-GB" dirty="0"/>
          </a:p>
        </p:txBody>
      </p:sp>
      <p:sp>
        <p:nvSpPr>
          <p:cNvPr id="5" name="TextBox 4"/>
          <p:cNvSpPr txBox="1"/>
          <p:nvPr/>
        </p:nvSpPr>
        <p:spPr>
          <a:xfrm>
            <a:off x="205106" y="851659"/>
            <a:ext cx="11872593" cy="1938992"/>
          </a:xfrm>
          <a:prstGeom prst="rect">
            <a:avLst/>
          </a:prstGeom>
          <a:noFill/>
        </p:spPr>
        <p:txBody>
          <a:bodyPr wrap="square" rtlCol="0">
            <a:spAutoFit/>
          </a:bodyPr>
          <a:lstStyle/>
          <a:p>
            <a:r>
              <a:rPr lang="en-GB" sz="2400" dirty="0" smtClean="0"/>
              <a:t>Homework – due in next Week</a:t>
            </a:r>
          </a:p>
          <a:p>
            <a:endParaRPr lang="en-GB" sz="2400" dirty="0"/>
          </a:p>
          <a:p>
            <a:r>
              <a:rPr lang="en-GB" sz="2400" dirty="0" smtClean="0"/>
              <a:t>Fill in worksheets C1, 3 &amp; 4. Please ensure your name is at the top</a:t>
            </a:r>
            <a:r>
              <a:rPr lang="en-GB" dirty="0" smtClean="0"/>
              <a:t>. </a:t>
            </a:r>
            <a:r>
              <a:rPr lang="en-GB" sz="2400" dirty="0" smtClean="0"/>
              <a:t>When completed either staple or glue into your books.</a:t>
            </a:r>
          </a:p>
          <a:p>
            <a:endParaRPr lang="en-GB" sz="2400" dirty="0" smtClean="0"/>
          </a:p>
        </p:txBody>
      </p:sp>
    </p:spTree>
    <p:extLst>
      <p:ext uri="{BB962C8B-B14F-4D97-AF65-F5344CB8AC3E}">
        <p14:creationId xmlns:p14="http://schemas.microsoft.com/office/powerpoint/2010/main" val="4270642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3642</TotalTime>
  <Words>286</Words>
  <Application>Microsoft Office PowerPoint</Application>
  <PresentationFormat>Widescreen</PresentationFormat>
  <Paragraphs>18</Paragraphs>
  <Slides>3</Slides>
  <Notes>1</Notes>
  <HiddenSlides>1</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vt:i4>
      </vt:variant>
    </vt:vector>
  </HeadingPairs>
  <TitlesOfParts>
    <vt:vector size="9" baseType="lpstr">
      <vt:lpstr>Arial</vt:lpstr>
      <vt:lpstr>Calibri</vt:lpstr>
      <vt:lpstr>Trebuchet MS</vt:lpstr>
      <vt:lpstr>Wingdings 3</vt:lpstr>
      <vt:lpstr>Facet</vt:lpstr>
      <vt:lpstr>Presentation</vt:lpstr>
      <vt:lpstr>Food Preparation &amp; Nutrition  - Cereals – lesson 1    </vt:lpstr>
      <vt:lpstr>PowerPoint Presentation</vt:lpstr>
      <vt:lpstr>Food Preparation &amp; Nutrition Cereals   </vt:lpstr>
    </vt:vector>
  </TitlesOfParts>
  <Company>Lakers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 de Gay</dc:creator>
  <cp:lastModifiedBy>Lyn de-Gay</cp:lastModifiedBy>
  <cp:revision>231</cp:revision>
  <cp:lastPrinted>2020-03-04T08:18:16Z</cp:lastPrinted>
  <dcterms:created xsi:type="dcterms:W3CDTF">2017-02-01T08:33:25Z</dcterms:created>
  <dcterms:modified xsi:type="dcterms:W3CDTF">2021-03-01T16:49:06Z</dcterms:modified>
</cp:coreProperties>
</file>