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363" r:id="rId3"/>
    <p:sldId id="361" r:id="rId4"/>
    <p:sldId id="366" r:id="rId5"/>
    <p:sldId id="364" r:id="rId6"/>
    <p:sldId id="367" r:id="rId7"/>
    <p:sldId id="365" r:id="rId8"/>
    <p:sldId id="368" r:id="rId9"/>
    <p:sldId id="359" r:id="rId10"/>
    <p:sldId id="36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ana Peck" initials="LP" lastIdx="2" clrIdx="0">
    <p:extLst>
      <p:ext uri="{19B8F6BF-5375-455C-9EA6-DF929625EA0E}">
        <p15:presenceInfo xmlns:p15="http://schemas.microsoft.com/office/powerpoint/2012/main" userId="a4576d28a9f6921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66FFFF"/>
    <a:srgbClr val="00FF99"/>
    <a:srgbClr val="99CCFF"/>
    <a:srgbClr val="00CC66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3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51D2B5-5A73-45E3-9703-CA72DC3C09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252D433-CE8E-43EB-8AB9-C997CE7757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1834941-47FF-40C0-A3E4-26B562175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61BE9-F783-40EE-8540-60603C404C95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D21A831-1E31-4816-97F8-C6DB9C83D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E1C4520-5C15-4970-A477-222A9A855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AAF60-2EC0-4CE4-A7A3-833F982BC6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3466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18FCFAD-B186-4F05-A03E-6DD60428B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E3B6E84-0BD0-49C0-B5F1-F5C0AA6EFC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47C294D-3F58-41B9-AE17-92A19EBC3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61BE9-F783-40EE-8540-60603C404C95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ECA78AD-1F77-4F8A-B54C-C249A9403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7819916-458F-40EE-9C73-3BD61C023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AAF60-2EC0-4CE4-A7A3-833F982BC6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9096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D1CDD17-FD62-40E8-8911-AED51BFF8F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07DE9E9-EAA3-4E00-BC79-5F101F568E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3493853-E588-4D6D-9CAE-C00099724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61BE9-F783-40EE-8540-60603C404C95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92222EF-D221-4772-8E6B-FDCAE7C8B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1E0ADD0-E22E-4D80-9CE1-E60F4DC85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AAF60-2EC0-4CE4-A7A3-833F982BC6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9445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EC4FD7-0301-4CE9-924A-C892A632A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5EB02F9-D6E8-47C7-A624-AAD3A68DD5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E9D7952-AD48-406E-8AFF-A1EAF5932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61BE9-F783-40EE-8540-60603C404C95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FDBD760-A7CA-4CE6-8D71-F8F1ADE51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447CBCB-5B30-4BCD-8DDE-E299EA9AA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AAF60-2EC0-4CE4-A7A3-833F982BC6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8215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36CDAF5-15C1-4144-A658-0E81AE968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F4A9EA3-7579-4D54-BB73-29D3222ED7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C8E3787-1B97-4D71-9E6A-0CD128195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61BE9-F783-40EE-8540-60603C404C95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5660147-C88D-4BB9-B8E6-6D31E4934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8A50067-AAD8-4B35-B9DE-AD19F13AB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AAF60-2EC0-4CE4-A7A3-833F982BC6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5334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3D2303-0B7D-4527-A15E-77F418884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E5D07EA-E48A-4DA1-9B2E-90CF74AE12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5461BE5-1BC5-4D0B-B3D9-8A8488AA30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A746E00-26E0-46D3-BE85-7EB1A3BEC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61BE9-F783-40EE-8540-60603C404C95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E55C73A-88A2-4F97-9D12-864287479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CFFCDBD-F8B8-4682-8504-8BA4B8CAD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AAF60-2EC0-4CE4-A7A3-833F982BC6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4533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94C021-799D-460E-A6E9-18C59CFA5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9B38F93-29AA-45D7-9FCD-53AD68FEB8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04AFB7E-782B-46A9-8F11-D31A622AC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2C0B912-7C0D-4CA8-93E5-F8726CA03E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C1B9C8C-A062-437E-AA60-35E69CED04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92FC83F-46A1-4C57-AA15-B8C895227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61BE9-F783-40EE-8540-60603C404C95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E832CC28-3144-4F25-86FB-AEF736C63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7EE0BAD-9C21-420B-8221-91573F7CC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AAF60-2EC0-4CE4-A7A3-833F982BC6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790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FA71C7F-3BCD-452C-9915-67F114A95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39CC203-C486-41DF-97C8-358F2A30F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61BE9-F783-40EE-8540-60603C404C95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1FC244D-5C0B-4EC4-98E2-B9E3777C3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8EE818E-AA98-440B-BAE4-14D7D2610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AAF60-2EC0-4CE4-A7A3-833F982BC6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0507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AA7F75F-0A5E-44A5-966A-2A9CD6D3F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61BE9-F783-40EE-8540-60603C404C95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EC5FC91-C64F-4B72-9556-0585A6D74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F338BDE-BF05-4726-98DF-373008232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AAF60-2EC0-4CE4-A7A3-833F982BC6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6857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6ABA65-1CC3-4EA3-B5BF-26F4DFAB8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F0C31F8-4BD8-4674-B8AC-282F468FE1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969D3DF-BC3C-4DB2-BEE1-EB28497E0A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2A217E8-7D0F-4833-8F0A-22EC0FF1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61BE9-F783-40EE-8540-60603C404C95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56E5C4C-1825-480D-B0EB-609FB995F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2C53C26-F204-420A-80CE-BC701A221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AAF60-2EC0-4CE4-A7A3-833F982BC6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0172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E0802F-26A1-4ED0-8AD7-1B32208D2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D488C08-BEB8-416F-8885-C7C97634B5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1F472E0-5360-48C2-B9F2-15EBE97FA8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1138BC9-DB04-44A9-98B5-81A68B4F8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61BE9-F783-40EE-8540-60603C404C95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36F68BF-5D85-491D-B051-08002775A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BCEDCB5-B11C-4269-B228-105E00213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AAF60-2EC0-4CE4-A7A3-833F982BC6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7003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19AEE4E5-C0AC-421B-A5E1-A73BDCF17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4B39980-199A-408E-A915-F7C7668359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CAF344A-7D1B-4EC6-A9E1-539CABE00D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61BE9-F783-40EE-8540-60603C404C95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E259B2E-F073-4115-A259-AE04AF5E75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B86A53F-D656-49BD-AB16-CE600951CE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3AAF60-2EC0-4CE4-A7A3-833F982BC6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3911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.uk/url?sa=i&amp;rct=j&amp;q=&amp;esrc=s&amp;source=images&amp;cd=&amp;cad=rja&amp;uact=8&amp;ved=2ahUKEwi17M7AjYDcAhWDuxQKHehrAVYQjRx6BAgBEAU&amp;url=https://www.lavenderandlovage.com/2011/09/baking-day-wallace-and-grommet-and.html&amp;psig=AOvVaw1TcwsZT53U8DiVgDFHNfZm&amp;ust=1530610193469780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7CAF1DA-712F-45C9-AB75-DF2A0E5D7540}"/>
              </a:ext>
            </a:extLst>
          </p:cNvPr>
          <p:cNvSpPr txBox="1"/>
          <p:nvPr/>
        </p:nvSpPr>
        <p:spPr>
          <a:xfrm>
            <a:off x="983064" y="91211"/>
            <a:ext cx="10077157" cy="317009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The Great </a:t>
            </a:r>
            <a:r>
              <a:rPr lang="en-GB" sz="4000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Cirencester Kingshill </a:t>
            </a:r>
            <a:r>
              <a:rPr lang="en-GB" sz="4000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Bake-Off</a:t>
            </a:r>
          </a:p>
          <a:p>
            <a:pPr algn="ctr"/>
            <a:r>
              <a:rPr lang="en-GB" sz="3200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Bread Art Challenge </a:t>
            </a:r>
            <a:r>
              <a:rPr lang="en-GB" sz="2000" dirty="0">
                <a:solidFill>
                  <a:schemeClr val="accent1"/>
                </a:solidFill>
                <a:latin typeface="Arial Black" panose="020B0A04020102020204" pitchFamily="34" charset="0"/>
              </a:rPr>
              <a:t> </a:t>
            </a:r>
          </a:p>
          <a:p>
            <a:pPr algn="ctr"/>
            <a:r>
              <a:rPr lang="en-GB" sz="2400" dirty="0">
                <a:solidFill>
                  <a:schemeClr val="accent1"/>
                </a:solidFill>
                <a:latin typeface="Arial Black" panose="020B0A04020102020204" pitchFamily="34" charset="0"/>
              </a:rPr>
              <a:t>Your challenge is design and possibly go on to make a piece of bread art</a:t>
            </a:r>
            <a:r>
              <a:rPr lang="en-GB" dirty="0">
                <a:solidFill>
                  <a:schemeClr val="accent1"/>
                </a:solidFill>
                <a:latin typeface="Arial Black" panose="020B0A04020102020204" pitchFamily="34" charset="0"/>
              </a:rPr>
              <a:t>. </a:t>
            </a:r>
          </a:p>
          <a:p>
            <a:pPr algn="ctr"/>
            <a:r>
              <a:rPr lang="en-GB" sz="2000" dirty="0">
                <a:solidFill>
                  <a:schemeClr val="accent1"/>
                </a:solidFill>
                <a:latin typeface="Arial Black" panose="020B0A04020102020204" pitchFamily="34" charset="0"/>
              </a:rPr>
              <a:t>The making is optional and must be carried out under adult supervision.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97646F4-423B-42BC-837D-53F4FFEB1938}"/>
              </a:ext>
            </a:extLst>
          </p:cNvPr>
          <p:cNvSpPr txBox="1"/>
          <p:nvPr/>
        </p:nvSpPr>
        <p:spPr>
          <a:xfrm>
            <a:off x="3783981" y="3387045"/>
            <a:ext cx="2237662" cy="30469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Which ingredients do you think have been used to decorate these?</a:t>
            </a:r>
          </a:p>
          <a:p>
            <a:pPr algn="ctr"/>
            <a:r>
              <a:rPr lang="en-US" sz="2400" dirty="0"/>
              <a:t>What type of bread do you think it is? </a:t>
            </a:r>
            <a:endParaRPr lang="en-GB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5315B78-07E4-4766-AA80-A740077A41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421" y="3349798"/>
            <a:ext cx="2451982" cy="31214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F2ACCAD-CFD4-4A73-AE3A-23FD1BDC91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193" t="13198" r="5785" b="5315"/>
          <a:stretch/>
        </p:blipFill>
        <p:spPr>
          <a:xfrm>
            <a:off x="8848724" y="3261310"/>
            <a:ext cx="2451983" cy="317272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D50FEAB-A025-4DCC-87D1-618EF7AF92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8674" y="3266655"/>
            <a:ext cx="2458163" cy="3167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17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F7D2577-068A-4152-8CFE-10D762F00776}"/>
              </a:ext>
            </a:extLst>
          </p:cNvPr>
          <p:cNvSpPr txBox="1"/>
          <p:nvPr/>
        </p:nvSpPr>
        <p:spPr>
          <a:xfrm>
            <a:off x="2504721" y="205415"/>
            <a:ext cx="93501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Focaccia Art Final Design Idea  - </a:t>
            </a:r>
            <a:r>
              <a:rPr lang="en-US" sz="1400" b="1" dirty="0"/>
              <a:t>Choose your best idea or merge some ideas together to create your final idea. </a:t>
            </a:r>
            <a:endParaRPr lang="en-US" sz="1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D093252F-01FD-4E11-A332-61435FA0B0AC}"/>
              </a:ext>
            </a:extLst>
          </p:cNvPr>
          <p:cNvSpPr/>
          <p:nvPr/>
        </p:nvSpPr>
        <p:spPr>
          <a:xfrm>
            <a:off x="2574524" y="605525"/>
            <a:ext cx="9280336" cy="5946195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1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1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1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1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1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1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1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1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1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1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1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1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1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1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1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1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1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1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1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1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1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1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1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1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1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1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FB612FF-B4A9-4358-84C1-BB22DF2E539B}"/>
              </a:ext>
            </a:extLst>
          </p:cNvPr>
          <p:cNvSpPr txBox="1"/>
          <p:nvPr/>
        </p:nvSpPr>
        <p:spPr>
          <a:xfrm>
            <a:off x="168260" y="135511"/>
            <a:ext cx="2191566" cy="526297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Over your two lessons in Cooking and Nutrition this week, You need to:</a:t>
            </a:r>
          </a:p>
          <a:p>
            <a:pPr marL="228600" indent="-228600" algn="ctr">
              <a:buAutoNum type="alphaUcParenR"/>
            </a:pPr>
            <a:r>
              <a:rPr lang="en-US" sz="1200" dirty="0"/>
              <a:t>Design four different Bread Art design ideas and then </a:t>
            </a:r>
          </a:p>
          <a:p>
            <a:pPr marL="228600" indent="-228600" algn="ctr">
              <a:buAutoNum type="alphaUcParenR"/>
            </a:pPr>
            <a:r>
              <a:rPr lang="en-US" sz="1200" dirty="0"/>
              <a:t>Go on to complete a final idea.  </a:t>
            </a:r>
          </a:p>
          <a:p>
            <a:pPr algn="ctr"/>
            <a:endParaRPr lang="en-US" sz="1200" dirty="0"/>
          </a:p>
          <a:p>
            <a:pPr algn="ctr"/>
            <a:r>
              <a:rPr lang="en-US" sz="1200" dirty="0"/>
              <a:t>Draw in pencil and apply colour after </a:t>
            </a:r>
          </a:p>
          <a:p>
            <a:pPr algn="ctr"/>
            <a:r>
              <a:rPr lang="en-US" sz="1200" dirty="0"/>
              <a:t>Take your time when drawing – try not to rush your ideas. </a:t>
            </a:r>
          </a:p>
          <a:p>
            <a:pPr algn="ctr"/>
            <a:endParaRPr lang="en-US" sz="1200" dirty="0"/>
          </a:p>
          <a:p>
            <a:pPr algn="ctr"/>
            <a:r>
              <a:rPr lang="en-US" sz="1200" dirty="0"/>
              <a:t>Label your ideas to explain the following:</a:t>
            </a:r>
          </a:p>
          <a:p>
            <a:pPr algn="ctr"/>
            <a:endParaRPr lang="en-US" sz="1200" dirty="0"/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1200" dirty="0"/>
              <a:t>Ingredients which you will use 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1200" dirty="0"/>
              <a:t>Explain what the flavours will be like 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1200" dirty="0"/>
              <a:t>Explain the theme of your breads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1200" dirty="0"/>
              <a:t>The skills you will use to make it 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1200" dirty="0"/>
              <a:t>Any other useful and interesting information about ingredients – nutritional info for example.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19708B45-61C7-4EC7-86FE-DDE49B552E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193" t="13198" r="5785" b="5315"/>
          <a:stretch/>
        </p:blipFill>
        <p:spPr>
          <a:xfrm>
            <a:off x="739107" y="5477522"/>
            <a:ext cx="893540" cy="1156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9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DC82AF5F-372F-4F42-B8F6-599A9189AF5C}"/>
              </a:ext>
            </a:extLst>
          </p:cNvPr>
          <p:cNvSpPr/>
          <p:nvPr/>
        </p:nvSpPr>
        <p:spPr>
          <a:xfrm>
            <a:off x="529116" y="458133"/>
            <a:ext cx="35488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Focaccia Bread Art 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F82EBC7-FEC8-437F-ACF7-BAC19A51236B}"/>
              </a:ext>
            </a:extLst>
          </p:cNvPr>
          <p:cNvSpPr/>
          <p:nvPr/>
        </p:nvSpPr>
        <p:spPr>
          <a:xfrm>
            <a:off x="518738" y="1138238"/>
            <a:ext cx="569774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This week you will be designing and possibly making Focaccia bread. This is an Italian bread baked in a flat sheet tin and flavoured with olive oil and topped with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herbs, meats (optional)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and vegetables.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You will need to select a range of ingredients to create a beautiful piece of artwork in your bread. You can be as creative and colourful as you like, think about the ingredients you will use to add flavour to your bread.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EF624A4-C215-4E85-A45E-5306245218B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16" b="11936"/>
          <a:stretch/>
        </p:blipFill>
        <p:spPr>
          <a:xfrm>
            <a:off x="1636176" y="4267200"/>
            <a:ext cx="2233459" cy="20431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1904086-20EC-430A-ADB2-6D93728E583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1" t="13242" r="6717" b="13412"/>
          <a:stretch/>
        </p:blipFill>
        <p:spPr>
          <a:xfrm>
            <a:off x="3981811" y="4267200"/>
            <a:ext cx="2670780" cy="20431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9D84E97-D11E-4B2B-AE88-A823AD2FF9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6886425" y="4145546"/>
            <a:ext cx="2043152" cy="22864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3F16A05-8174-4C96-A6BA-E7B2EE970A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765" y="4267203"/>
            <a:ext cx="1431235" cy="20431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20CAA0A8-AAAB-4148-AF65-38504ACCECC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673" y="-120463"/>
            <a:ext cx="3446589" cy="438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90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ED0674-B383-4A9C-8A50-F491D36D8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5125" y="2652327"/>
            <a:ext cx="5068409" cy="1325563"/>
          </a:xfrm>
        </p:spPr>
        <p:txBody>
          <a:bodyPr>
            <a:noAutofit/>
          </a:bodyPr>
          <a:lstStyle/>
          <a:p>
            <a:pPr algn="ctr"/>
            <a:r>
              <a:rPr lang="en-US" sz="5400" dirty="0"/>
              <a:t>Do not forget these health and safety guidelines if you get the chance to cook at home : )</a:t>
            </a:r>
            <a:endParaRPr lang="en-GB" sz="5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C1B2F27-B049-490F-8F18-4D2EF57548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033" y="0"/>
            <a:ext cx="4583653" cy="6643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67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3E8BC6DC-8210-46D1-AFA0-7EEA2670DB67}"/>
              </a:ext>
            </a:extLst>
          </p:cNvPr>
          <p:cNvSpPr txBox="1">
            <a:spLocks/>
          </p:cNvSpPr>
          <p:nvPr/>
        </p:nvSpPr>
        <p:spPr>
          <a:xfrm>
            <a:off x="1477881" y="1170502"/>
            <a:ext cx="367662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>
                <a:latin typeface="Arial" panose="020B0604020202020204" pitchFamily="34" charset="0"/>
                <a:cs typeface="Arial" panose="020B0604020202020204" pitchFamily="34" charset="0"/>
              </a:rPr>
              <a:t>Ingredients:</a:t>
            </a: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EC79718F-CD49-43F8-B0F0-B55FD6BBF657}"/>
              </a:ext>
            </a:extLst>
          </p:cNvPr>
          <p:cNvSpPr txBox="1">
            <a:spLocks/>
          </p:cNvSpPr>
          <p:nvPr/>
        </p:nvSpPr>
        <p:spPr>
          <a:xfrm>
            <a:off x="2334523" y="1879481"/>
            <a:ext cx="563997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You will need: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- 500g Strong white bread flour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- 7g (1 sachet) Dried fast action yeast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- 2tsp fine sea salt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- 5tbsp olive oil plus extra for the tin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- 375ml warm water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- Ingredients for your design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132D4D4-F933-46AB-8E43-F759F863C6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9534" y="3429000"/>
            <a:ext cx="2458163" cy="31673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FC5C38A-5408-43D9-9A78-EAF0D4FD34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193" t="13198" r="5785" b="5315"/>
          <a:stretch/>
        </p:blipFill>
        <p:spPr>
          <a:xfrm>
            <a:off x="8140264" y="0"/>
            <a:ext cx="2577433" cy="3335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36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5E19FD7-0340-4BEC-8950-CD3F6B25D0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659" y="1937887"/>
            <a:ext cx="4890052" cy="307374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47ADBC7-FF2F-40E9-8323-CA234ECC17F4}"/>
              </a:ext>
            </a:extLst>
          </p:cNvPr>
          <p:cNvSpPr/>
          <p:nvPr/>
        </p:nvSpPr>
        <p:spPr>
          <a:xfrm>
            <a:off x="1046620" y="1117678"/>
            <a:ext cx="84642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You can use a range of ingredients to decorate and flavour your focaccia such as: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8A04908-DE8D-4BAF-9D50-72C3A69CF95D}"/>
              </a:ext>
            </a:extLst>
          </p:cNvPr>
          <p:cNvSpPr/>
          <p:nvPr/>
        </p:nvSpPr>
        <p:spPr>
          <a:xfrm>
            <a:off x="2051133" y="1652648"/>
            <a:ext cx="271477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Cherry tomatoes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Pitted olives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Chives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Spring onions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Red onions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Rosemary sprigs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Mini peppers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Mini courgettes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Rosemary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mushrooms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Basil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Flat leaf parsley, 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Garlic, 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Fresh chilli, 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Capers,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Seeds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AAA0A83-CD5F-4B4A-BFFF-EF6A89A484D6}"/>
              </a:ext>
            </a:extLst>
          </p:cNvPr>
          <p:cNvSpPr/>
          <p:nvPr/>
        </p:nvSpPr>
        <p:spPr>
          <a:xfrm>
            <a:off x="1046620" y="469896"/>
            <a:ext cx="37192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Suitable Ingredients 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76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D0007949-4933-4A32-AEDA-955FB915A9AF}"/>
              </a:ext>
            </a:extLst>
          </p:cNvPr>
          <p:cNvSpPr/>
          <p:nvPr/>
        </p:nvSpPr>
        <p:spPr>
          <a:xfrm>
            <a:off x="971338" y="1264924"/>
            <a:ext cx="8730496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+mj-lt"/>
              <a:buAutoNum type="arabicPeriod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Sieve 500g strong bread flour into </a:t>
            </a:r>
            <a:r>
              <a:rPr lang="en-GB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large mixing bowl. Add yeast and salt and gently mix.</a:t>
            </a:r>
          </a:p>
          <a:p>
            <a:pPr>
              <a:buFont typeface="+mj-lt"/>
              <a:buAutoNum type="arabicPeriod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Make a well in the centre of the flour. In a jug m</a:t>
            </a:r>
            <a:r>
              <a:rPr lang="en-GB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ix together 2 tbsp oil and 375ml lukewarm water. Gradually add to the flour until you have a slightly sticky dough (you may not need all the water)</a:t>
            </a:r>
          </a:p>
          <a:p>
            <a:pPr>
              <a:buFont typeface="+mj-lt"/>
              <a:buAutoNum type="arabicPeriod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Sprinkle the worksurface with flour and knead dough for 5 – 10 minutes until it is soft and less sticky.</a:t>
            </a:r>
          </a:p>
          <a:p>
            <a:pPr>
              <a:buFont typeface="+mj-lt"/>
              <a:buAutoNum type="arabicPeriod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Put dough into a clean bowl, cover with a tea towel and leave to prove for 1 hour until doubled in size.</a:t>
            </a:r>
          </a:p>
          <a:p>
            <a:pPr>
              <a:buFont typeface="+mj-lt"/>
              <a:buAutoNum type="arabicPeriod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Oil a rectangle, shallow tin (25 x 35cm). Stretch your dough to fit in the tin. Cover with a tea towel and leave to prove for another 35-45 mins.</a:t>
            </a:r>
          </a:p>
          <a:p>
            <a:pPr>
              <a:buFont typeface="+mj-lt"/>
              <a:buAutoNum type="arabicPeriod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Whilst this is rising you can prepare your vegetables for decoration.</a:t>
            </a:r>
          </a:p>
          <a:p>
            <a:pPr>
              <a:buFont typeface="+mj-lt"/>
              <a:buAutoNum type="arabicPeriod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Mix together 2tbsp of olive oil and 1tbsp of water, brush this over the dough and arrange your vegetables and herbs, use the remaining oil to brush over the vegetables.</a:t>
            </a:r>
          </a:p>
          <a:p>
            <a:pPr>
              <a:buFont typeface="+mj-lt"/>
              <a:buAutoNum type="arabicPeriod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Bake for 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20-25mins </a:t>
            </a:r>
            <a:r>
              <a:rPr lang="en-GB" smtClean="0">
                <a:latin typeface="Arial" panose="020B0604020202020204" pitchFamily="34" charset="0"/>
                <a:cs typeface="Arial" panose="020B0604020202020204" pitchFamily="34" charset="0"/>
              </a:rPr>
              <a:t>at  220˚C/200˚ fan, until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golden, whilst bread is still hot drizzle 1-2tbsp of olive oil over the top.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+mj-lt"/>
              <a:buAutoNum type="arabicPeriod"/>
            </a:pPr>
            <a:endParaRPr lang="en-GB" b="0" i="0" u="none" strike="noStrike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+mj-lt"/>
              <a:buAutoNum type="arabicPeriod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+mj-lt"/>
              <a:buAutoNum type="arabicPeriod"/>
            </a:pPr>
            <a:endParaRPr lang="en-GB" b="0" i="0" u="none" strike="noStrike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+mj-lt"/>
              <a:buAutoNum type="arabicPeriod"/>
            </a:pPr>
            <a:endParaRPr lang="en-GB" b="0" i="0" u="none" strike="noStrike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+mj-lt"/>
              <a:buAutoNum type="arabicPeriod"/>
            </a:pPr>
            <a:endParaRPr lang="en-GB" b="0" i="0" u="none" strike="noStrike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80CD243D-4C3A-417D-A874-4F3BA29CD33C}"/>
              </a:ext>
            </a:extLst>
          </p:cNvPr>
          <p:cNvSpPr txBox="1">
            <a:spLocks/>
          </p:cNvSpPr>
          <p:nvPr/>
        </p:nvSpPr>
        <p:spPr>
          <a:xfrm>
            <a:off x="0" y="681037"/>
            <a:ext cx="3676629" cy="1143000"/>
          </a:xfr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Method:</a:t>
            </a:r>
          </a:p>
        </p:txBody>
      </p:sp>
    </p:spTree>
    <p:extLst>
      <p:ext uri="{BB962C8B-B14F-4D97-AF65-F5344CB8AC3E}">
        <p14:creationId xmlns:p14="http://schemas.microsoft.com/office/powerpoint/2010/main" val="371061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FB7083F-F7E6-4434-AF4C-FF03E245F263}"/>
              </a:ext>
            </a:extLst>
          </p:cNvPr>
          <p:cNvSpPr/>
          <p:nvPr/>
        </p:nvSpPr>
        <p:spPr>
          <a:xfrm>
            <a:off x="1954351" y="463195"/>
            <a:ext cx="48189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How to create your artwork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The baked version of the beautiful focaccia edible art!">
            <a:extLst>
              <a:ext uri="{FF2B5EF4-FFF2-40B4-BE49-F238E27FC236}">
                <a16:creationId xmlns:a16="http://schemas.microsoft.com/office/drawing/2014/main" xmlns="" id="{CCB2B22D-7794-4D1F-8B80-A1BBFF0C12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528" y="1137373"/>
            <a:ext cx="2671649" cy="213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79E2A7A-7178-49C0-90C5-8F23B55FE271}"/>
              </a:ext>
            </a:extLst>
          </p:cNvPr>
          <p:cNvSpPr txBox="1"/>
          <p:nvPr/>
        </p:nvSpPr>
        <p:spPr>
          <a:xfrm>
            <a:off x="4728177" y="1065147"/>
            <a:ext cx="5094126" cy="1374913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indent="0" algn="l">
              <a:buFont typeface="Arial"/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Peppers can be sliced into strips to look like flower petals, or sliced vertically so they stay round to look like small flowers.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72646BE-2B6D-4210-AEC4-1D5143B4F1E9}"/>
              </a:ext>
            </a:extLst>
          </p:cNvPr>
          <p:cNvSpPr txBox="1"/>
          <p:nvPr/>
        </p:nvSpPr>
        <p:spPr>
          <a:xfrm>
            <a:off x="1826080" y="3348474"/>
            <a:ext cx="2902098" cy="1374913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indent="0" algn="l">
              <a:buFont typeface="Arial"/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Olives – used for the centre of flowers or rocks.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D9B45D8-10CF-4E44-BC61-CC63F0EAA660}"/>
              </a:ext>
            </a:extLst>
          </p:cNvPr>
          <p:cNvSpPr txBox="1"/>
          <p:nvPr/>
        </p:nvSpPr>
        <p:spPr>
          <a:xfrm>
            <a:off x="4661281" y="5221400"/>
            <a:ext cx="2612734" cy="617462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indent="0" algn="l">
              <a:buFont typeface="Arial"/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Parsley/Basil – great for leaves or seaweed.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083A9848-75F7-4D51-85BB-9C255A6B7B6C}"/>
              </a:ext>
            </a:extLst>
          </p:cNvPr>
          <p:cNvSpPr/>
          <p:nvPr/>
        </p:nvSpPr>
        <p:spPr>
          <a:xfrm>
            <a:off x="1826080" y="4425800"/>
            <a:ext cx="2928942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Cherry Tomatoes – Sliced in half length-ways make great flower centres or seed pods.</a:t>
            </a:r>
          </a:p>
        </p:txBody>
      </p:sp>
      <p:pic>
        <p:nvPicPr>
          <p:cNvPr id="10" name="Picture 4" descr="https://infotel.ca/news/medialibrary/image/hd-mediaitemid73792-9039.jpg">
            <a:extLst>
              <a:ext uri="{FF2B5EF4-FFF2-40B4-BE49-F238E27FC236}">
                <a16:creationId xmlns:a16="http://schemas.microsoft.com/office/drawing/2014/main" xmlns="" id="{A93866CC-A747-4B93-96F8-F445976C1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928" y="4192023"/>
            <a:ext cx="3105891" cy="2067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8F2DEB94-F85B-417F-A209-A6D2A04968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92" t="30146" r="19774" b="11187"/>
          <a:stretch/>
        </p:blipFill>
        <p:spPr>
          <a:xfrm>
            <a:off x="4792174" y="2024233"/>
            <a:ext cx="2607652" cy="311436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7E428F0-27DC-4E34-96A3-B2C5E092CBDE}"/>
              </a:ext>
            </a:extLst>
          </p:cNvPr>
          <p:cNvSpPr txBox="1"/>
          <p:nvPr/>
        </p:nvSpPr>
        <p:spPr>
          <a:xfrm>
            <a:off x="7551068" y="3418468"/>
            <a:ext cx="2944745" cy="617462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indent="0" algn="l">
              <a:buFont typeface="Arial"/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Chives/spring onions can be great for flower stems.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0ACA73D-E562-4C4A-A188-CFEEC2F49C99}"/>
              </a:ext>
            </a:extLst>
          </p:cNvPr>
          <p:cNvSpPr txBox="1"/>
          <p:nvPr/>
        </p:nvSpPr>
        <p:spPr>
          <a:xfrm>
            <a:off x="7436978" y="2064001"/>
            <a:ext cx="2944745" cy="617462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indent="0" algn="l">
              <a:buFont typeface="Arial"/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Red onions – thinly sliced to look like flowers.</a:t>
            </a:r>
          </a:p>
        </p:txBody>
      </p:sp>
    </p:spTree>
    <p:extLst>
      <p:ext uri="{BB962C8B-B14F-4D97-AF65-F5344CB8AC3E}">
        <p14:creationId xmlns:p14="http://schemas.microsoft.com/office/powerpoint/2010/main" val="194763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F226F1B-48D3-4D4A-9269-6D86FAFADE39}"/>
              </a:ext>
            </a:extLst>
          </p:cNvPr>
          <p:cNvSpPr/>
          <p:nvPr/>
        </p:nvSpPr>
        <p:spPr>
          <a:xfrm>
            <a:off x="838200" y="365125"/>
            <a:ext cx="8094707" cy="324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2000" b="1" u="sng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Use this scone recipe if you cannot get any bread ingredients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3200" b="1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Scone dough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900" dirty="0"/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b="1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Ingredients</a:t>
            </a:r>
            <a:endParaRPr lang="en-GB" altLang="en-US" dirty="0"/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250g Self-raising flour </a:t>
            </a:r>
            <a:endParaRPr lang="en-GB" altLang="en-US" dirty="0"/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40g margarine</a:t>
            </a:r>
            <a:endParaRPr lang="en-GB" altLang="en-US" dirty="0"/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125ml milk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GB" b="1" dirty="0"/>
              <a:t>Cheese scone dough </a:t>
            </a:r>
            <a:endParaRPr lang="en-GB" dirty="0"/>
          </a:p>
          <a:p>
            <a:r>
              <a:rPr lang="en-GB" dirty="0"/>
              <a:t>75g grated cheese </a:t>
            </a:r>
          </a:p>
          <a:p>
            <a:r>
              <a:rPr lang="en-GB" dirty="0"/>
              <a:t>2 tsp dried herbs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240BFF9-477B-443A-BD5B-D570DD83614A}"/>
              </a:ext>
            </a:extLst>
          </p:cNvPr>
          <p:cNvSpPr/>
          <p:nvPr/>
        </p:nvSpPr>
        <p:spPr>
          <a:xfrm>
            <a:off x="5007265" y="724093"/>
            <a:ext cx="4572000" cy="447045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2400" b="1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Method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1050" dirty="0"/>
          </a:p>
          <a:p>
            <a:pPr marL="457200" lvl="0" indent="-45720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GB" alt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Put oven on – 220C/Gas 7</a:t>
            </a:r>
            <a:endParaRPr lang="en-GB" altLang="en-US" dirty="0"/>
          </a:p>
          <a:p>
            <a:pPr marL="457200" lvl="0" indent="-45720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GB" alt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Place the flour and salt in a mixing bowl</a:t>
            </a:r>
          </a:p>
          <a:p>
            <a:pPr marL="457200" lvl="0" indent="-45720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GB" alt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Rub in the margarine to the flour</a:t>
            </a:r>
            <a:endParaRPr lang="en-GB" altLang="en-US" dirty="0"/>
          </a:p>
          <a:p>
            <a:pPr marL="457200" lvl="0" indent="-45720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GB" alt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Add the flavouring of your choice and stir in</a:t>
            </a:r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GB" alt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Add the milk in a little at a time to make a dough. Cut in 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with the knife</a:t>
            </a:r>
            <a:endParaRPr lang="en-GB" altLang="en-US" dirty="0"/>
          </a:p>
          <a:p>
            <a:pPr marL="457200" lvl="0" indent="-457200" defTabSz="914400" eaLnBrk="0" fontAlgn="base" hangingPunct="0">
              <a:spcBef>
                <a:spcPct val="0"/>
              </a:spcBef>
              <a:spcAft>
                <a:spcPct val="0"/>
              </a:spcAft>
              <a:buAutoNum type="arabicPeriod" startAt="6"/>
            </a:pPr>
            <a:r>
              <a:rPr lang="en-GB" alt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Knead lightly on a floured surface and press into the tin. </a:t>
            </a:r>
            <a:endParaRPr lang="en-GB" altLang="en-US" dirty="0"/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8.  Add your extras and bake for around 10-15 until golden brown</a:t>
            </a:r>
            <a:r>
              <a:rPr lang="en-GB" alt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Keep checking as it may not take long to bake. </a:t>
            </a:r>
            <a:endParaRPr lang="en-GB" altLang="en-US" sz="1600" dirty="0">
              <a:latin typeface="Arial" panose="020B0604020202020204" pitchFamily="34" charset="0"/>
            </a:endParaRPr>
          </a:p>
        </p:txBody>
      </p:sp>
      <p:pic>
        <p:nvPicPr>
          <p:cNvPr id="6" name="Picture 6" descr="https://flockler.com/thumbs/sites/192/314_fruit_scones_s600x600_c4992x2917_l0x2144.jpg">
            <a:extLst>
              <a:ext uri="{FF2B5EF4-FFF2-40B4-BE49-F238E27FC236}">
                <a16:creationId xmlns:a16="http://schemas.microsoft.com/office/drawing/2014/main" xmlns="" id="{4B4B74D3-1E6C-4833-B90E-8BCE9A8061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826" y="3010761"/>
            <a:ext cx="2178727" cy="2178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Related image">
            <a:hlinkClick r:id="rId3" tgtFrame="&quot;_blank&quot;"/>
            <a:extLst>
              <a:ext uri="{FF2B5EF4-FFF2-40B4-BE49-F238E27FC236}">
                <a16:creationId xmlns:a16="http://schemas.microsoft.com/office/drawing/2014/main" xmlns="" id="{A227FE09-1840-42C4-83AB-A91BF5178BAE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474" y="3847239"/>
            <a:ext cx="2095727" cy="21787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206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F7D2577-068A-4152-8CFE-10D762F00776}"/>
              </a:ext>
            </a:extLst>
          </p:cNvPr>
          <p:cNvSpPr txBox="1"/>
          <p:nvPr/>
        </p:nvSpPr>
        <p:spPr>
          <a:xfrm>
            <a:off x="2504721" y="205415"/>
            <a:ext cx="48548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Focaccia Art Design Ideas</a:t>
            </a:r>
            <a:r>
              <a:rPr lang="en-US" sz="1200" b="1" dirty="0"/>
              <a:t>: </a:t>
            </a:r>
            <a:r>
              <a:rPr lang="en-US" sz="2000" b="1" dirty="0"/>
              <a:t>Initial ideas  </a:t>
            </a:r>
            <a:endParaRPr lang="en-US" sz="1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D093252F-01FD-4E11-A332-61435FA0B0AC}"/>
              </a:ext>
            </a:extLst>
          </p:cNvPr>
          <p:cNvSpPr/>
          <p:nvPr/>
        </p:nvSpPr>
        <p:spPr>
          <a:xfrm>
            <a:off x="2574524" y="605525"/>
            <a:ext cx="9280336" cy="5946195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1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1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1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1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1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1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1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1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1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1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1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1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1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1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1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1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1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1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1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1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1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1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1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1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1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1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FB612FF-B4A9-4358-84C1-BB22DF2E539B}"/>
              </a:ext>
            </a:extLst>
          </p:cNvPr>
          <p:cNvSpPr txBox="1"/>
          <p:nvPr/>
        </p:nvSpPr>
        <p:spPr>
          <a:xfrm>
            <a:off x="168260" y="135511"/>
            <a:ext cx="2191566" cy="54476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During your lessons </a:t>
            </a:r>
            <a:r>
              <a:rPr lang="en-US" sz="1200" dirty="0"/>
              <a:t>in </a:t>
            </a:r>
            <a:r>
              <a:rPr lang="en-US" sz="1200" dirty="0" smtClean="0"/>
              <a:t>Food Preparation &amp; Nutrition </a:t>
            </a:r>
            <a:r>
              <a:rPr lang="en-US" sz="1200" dirty="0"/>
              <a:t>this week, You need to:</a:t>
            </a:r>
          </a:p>
          <a:p>
            <a:pPr marL="228600" indent="-228600">
              <a:buAutoNum type="alphaUcParenR"/>
            </a:pPr>
            <a:r>
              <a:rPr lang="en-US" sz="1200" dirty="0"/>
              <a:t>Design four different Bread Art design ideas and then </a:t>
            </a:r>
          </a:p>
          <a:p>
            <a:pPr marL="228600" indent="-228600">
              <a:buAutoNum type="alphaUcParenR"/>
            </a:pPr>
            <a:r>
              <a:rPr lang="en-US" sz="1200" dirty="0"/>
              <a:t>Go on to complete a final idea.  </a:t>
            </a:r>
          </a:p>
          <a:p>
            <a:endParaRPr lang="en-US" sz="1200" dirty="0"/>
          </a:p>
          <a:p>
            <a:r>
              <a:rPr lang="en-US" sz="1200" dirty="0"/>
              <a:t>Draw in pencil and apply colour after </a:t>
            </a:r>
          </a:p>
          <a:p>
            <a:r>
              <a:rPr lang="en-US" sz="1200" dirty="0"/>
              <a:t>Take your time when drawing – try not to rush your ideas. </a:t>
            </a:r>
          </a:p>
          <a:p>
            <a:endParaRPr lang="en-US" sz="1200" dirty="0"/>
          </a:p>
          <a:p>
            <a:r>
              <a:rPr lang="en-US" sz="1200" dirty="0"/>
              <a:t>Label your ideas to explain the following:</a:t>
            </a:r>
          </a:p>
          <a:p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Ingredients which you will use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Explain what the flavours will be like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Explain the theme of your breads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The skills you will use to make it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Any other useful and interesting information about ingredients – nutritional info for example.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AED009D9-3089-4A03-8AE0-E3D425F1C86A}"/>
              </a:ext>
            </a:extLst>
          </p:cNvPr>
          <p:cNvCxnSpPr>
            <a:stCxn id="3" idx="0"/>
            <a:endCxn id="3" idx="2"/>
          </p:cNvCxnSpPr>
          <p:nvPr/>
        </p:nvCxnSpPr>
        <p:spPr>
          <a:xfrm>
            <a:off x="7214692" y="605525"/>
            <a:ext cx="0" cy="5946195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8FC94A95-85BA-49E7-A8E5-BCEAB68827E6}"/>
              </a:ext>
            </a:extLst>
          </p:cNvPr>
          <p:cNvCxnSpPr>
            <a:cxnSpLocks/>
            <a:stCxn id="3" idx="3"/>
            <a:endCxn id="3" idx="1"/>
          </p:cNvCxnSpPr>
          <p:nvPr/>
        </p:nvCxnSpPr>
        <p:spPr>
          <a:xfrm flipH="1">
            <a:off x="2574524" y="3578623"/>
            <a:ext cx="9280336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19708B45-61C7-4EC7-86FE-DDE49B552E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193" t="13198" r="5785" b="5315"/>
          <a:stretch/>
        </p:blipFill>
        <p:spPr>
          <a:xfrm>
            <a:off x="817273" y="5701811"/>
            <a:ext cx="893540" cy="1156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55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807</TotalTime>
  <Words>830</Words>
  <Application>Microsoft Office PowerPoint</Application>
  <PresentationFormat>Widescreen</PresentationFormat>
  <Paragraphs>159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Arial Black</vt:lpstr>
      <vt:lpstr>Calibri</vt:lpstr>
      <vt:lpstr>Calibri Light</vt:lpstr>
      <vt:lpstr>Century Gothic</vt:lpstr>
      <vt:lpstr>Times New Roman</vt:lpstr>
      <vt:lpstr>Office Theme</vt:lpstr>
      <vt:lpstr>PowerPoint Presentation</vt:lpstr>
      <vt:lpstr>PowerPoint Presentation</vt:lpstr>
      <vt:lpstr>Do not forget these health and safety guidelines if you get the chance to cook at home : 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Liana Peck</dc:creator>
  <cp:lastModifiedBy>Lyn de-Gay</cp:lastModifiedBy>
  <cp:revision>25</cp:revision>
  <dcterms:created xsi:type="dcterms:W3CDTF">2021-01-16T16:47:36Z</dcterms:created>
  <dcterms:modified xsi:type="dcterms:W3CDTF">2021-03-01T16:48:21Z</dcterms:modified>
</cp:coreProperties>
</file>