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3" r:id="rId2"/>
    <p:sldId id="264" r:id="rId3"/>
    <p:sldId id="266" r:id="rId4"/>
  </p:sldIdLst>
  <p:sldSz cx="12192000" cy="6858000"/>
  <p:notesSz cx="666908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672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889938" cy="4979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3"/>
            <a:ext cx="2889938" cy="4979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55664C-9587-4A09-A692-31F96326FB76}" type="datetimeFigureOut">
              <a:rPr lang="en-GB" smtClean="0"/>
              <a:t>01/03/2021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710"/>
            <a:ext cx="2889938" cy="4979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710"/>
            <a:ext cx="2889938" cy="4979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53E26B-C456-46DD-A046-8C22E99255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46843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889938" cy="4979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3"/>
            <a:ext cx="2889938" cy="4979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8AAA45-0600-4D27-9634-10262BCFFA8A}" type="datetimeFigureOut">
              <a:rPr lang="en-GB" smtClean="0"/>
              <a:t>01/03/2021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76597"/>
            <a:ext cx="5335270" cy="391001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710"/>
            <a:ext cx="2889938" cy="4979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710"/>
            <a:ext cx="2889938" cy="4979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2FDB9D-0990-4EC5-85C3-43A600987B8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6636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Films – shortening p.345,</a:t>
            </a:r>
            <a:r>
              <a:rPr lang="en-GB" baseline="0" dirty="0" smtClean="0"/>
              <a:t> emulsion – hollandaise, emulsification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FDB9D-0990-4EC5-85C3-43A600987B88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8732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cYFZzpF8G8&amp;safe=tru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flKbDPLhaCw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580352" y="121653"/>
            <a:ext cx="11611647" cy="1320800"/>
          </a:xfrm>
        </p:spPr>
        <p:txBody>
          <a:bodyPr>
            <a:normAutofit/>
          </a:bodyPr>
          <a:lstStyle/>
          <a:p>
            <a:r>
              <a:rPr lang="en-GB" sz="2800" dirty="0" smtClean="0"/>
              <a:t>Food Preparation &amp; Nutrition – Butter, Oil, Sugar &amp; Syrup – lesson 4</a:t>
            </a:r>
            <a:endParaRPr lang="en-GB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1" y="592686"/>
            <a:ext cx="6105378" cy="2554545"/>
          </a:xfrm>
          <a:prstGeom prst="rect">
            <a:avLst/>
          </a:prstGeom>
          <a:pattFill prst="dkVert">
            <a:fgClr>
              <a:srgbClr val="FFFF99"/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LO’s</a:t>
            </a:r>
          </a:p>
          <a:p>
            <a:r>
              <a:rPr lang="en-GB" sz="3200" dirty="0" smtClean="0"/>
              <a:t>The functions of fats and oils.</a:t>
            </a:r>
          </a:p>
          <a:p>
            <a:r>
              <a:rPr lang="en-GB" sz="3200" dirty="0" smtClean="0"/>
              <a:t>What F &amp; O are used for.</a:t>
            </a:r>
          </a:p>
          <a:p>
            <a:r>
              <a:rPr lang="en-GB" sz="3200" dirty="0" smtClean="0"/>
              <a:t>Properties of F &amp; O.</a:t>
            </a:r>
          </a:p>
          <a:p>
            <a:r>
              <a:rPr lang="en-GB" sz="3200" dirty="0" smtClean="0"/>
              <a:t>The effect of heat on F &amp; O</a:t>
            </a:r>
            <a:endParaRPr lang="en-GB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2" y="4953847"/>
            <a:ext cx="8259416" cy="138499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Task 1. Create a mind map which shows the </a:t>
            </a:r>
            <a:r>
              <a:rPr lang="en-GB" sz="2800" i="1" u="sng" dirty="0" smtClean="0"/>
              <a:t>functions</a:t>
            </a:r>
            <a:r>
              <a:rPr lang="en-GB" sz="2800" dirty="0" smtClean="0"/>
              <a:t> and </a:t>
            </a:r>
            <a:r>
              <a:rPr lang="en-GB" sz="2800" i="1" u="sng" dirty="0" smtClean="0"/>
              <a:t>uses</a:t>
            </a:r>
            <a:r>
              <a:rPr lang="en-GB" sz="2800" dirty="0" smtClean="0"/>
              <a:t> of fats and oils.(See next slide for an example)</a:t>
            </a:r>
            <a:endParaRPr lang="en-GB" sz="2800" dirty="0"/>
          </a:p>
        </p:txBody>
      </p:sp>
      <p:pic>
        <p:nvPicPr>
          <p:cNvPr id="14" name="Picture 13" descr="File:&lt;strong&gt;Shortbread&lt;/strong&gt; fingers.jpg - Wikipedia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8873" y="1327035"/>
            <a:ext cx="2456857" cy="227193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" y="3681244"/>
            <a:ext cx="9029700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Starter – watch video on the functions of fat</a:t>
            </a:r>
            <a:endParaRPr lang="en-GB" sz="3200" dirty="0"/>
          </a:p>
        </p:txBody>
      </p:sp>
      <p:sp>
        <p:nvSpPr>
          <p:cNvPr id="4" name="Right Arrow 3"/>
          <p:cNvSpPr/>
          <p:nvPr/>
        </p:nvSpPr>
        <p:spPr>
          <a:xfrm rot="19462673">
            <a:off x="8539577" y="3528664"/>
            <a:ext cx="980247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28583" y="4804349"/>
            <a:ext cx="2014330" cy="2014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631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AutoShape 2" descr="Image result for chia seed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9" name="Title 4"/>
          <p:cNvSpPr txBox="1">
            <a:spLocks/>
          </p:cNvSpPr>
          <p:nvPr/>
        </p:nvSpPr>
        <p:spPr>
          <a:xfrm>
            <a:off x="580352" y="121653"/>
            <a:ext cx="11611647" cy="13208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3200" dirty="0" smtClean="0"/>
              <a:t>Food Preparation &amp; Nutrition – Butter, Oil, Sugar &amp; Syrup</a:t>
            </a:r>
            <a:endParaRPr lang="en-GB" sz="3200" dirty="0"/>
          </a:p>
        </p:txBody>
      </p:sp>
      <p:sp>
        <p:nvSpPr>
          <p:cNvPr id="3" name="Cloud 2"/>
          <p:cNvSpPr/>
          <p:nvPr/>
        </p:nvSpPr>
        <p:spPr>
          <a:xfrm>
            <a:off x="4755056" y="3143532"/>
            <a:ext cx="2912013" cy="1561514"/>
          </a:xfrm>
          <a:prstGeom prst="cloud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Fats &amp; oils</a:t>
            </a:r>
            <a:endParaRPr lang="en-GB" sz="2800" dirty="0"/>
          </a:p>
        </p:txBody>
      </p:sp>
      <p:sp>
        <p:nvSpPr>
          <p:cNvPr id="5" name="Oval 4"/>
          <p:cNvSpPr/>
          <p:nvPr/>
        </p:nvSpPr>
        <p:spPr>
          <a:xfrm>
            <a:off x="0" y="739159"/>
            <a:ext cx="2218659" cy="999492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u="sng" dirty="0" smtClean="0"/>
              <a:t>Functions</a:t>
            </a:r>
            <a:endParaRPr lang="en-GB" sz="2400" b="1" u="sng" dirty="0"/>
          </a:p>
        </p:txBody>
      </p:sp>
      <p:sp>
        <p:nvSpPr>
          <p:cNvPr id="20" name="Flowchart: Process 19"/>
          <p:cNvSpPr/>
          <p:nvPr/>
        </p:nvSpPr>
        <p:spPr>
          <a:xfrm>
            <a:off x="6349" y="1853352"/>
            <a:ext cx="2240622" cy="1760502"/>
          </a:xfrm>
          <a:prstGeom prst="flowChartProcess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Gives shortening ability to a mixture and changes the texture. E.g. shortbread</a:t>
            </a:r>
            <a:endParaRPr lang="en-GB" sz="2000" dirty="0"/>
          </a:p>
        </p:txBody>
      </p:sp>
      <p:sp>
        <p:nvSpPr>
          <p:cNvPr id="21" name="Flowchart: Process 20"/>
          <p:cNvSpPr/>
          <p:nvPr/>
        </p:nvSpPr>
        <p:spPr>
          <a:xfrm>
            <a:off x="0" y="3736516"/>
            <a:ext cx="1786596" cy="1336431"/>
          </a:xfrm>
          <a:prstGeom prst="flowChartProcess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Prevents lumps of flour forming in sauce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22" name="Flowchart: Process 21"/>
          <p:cNvSpPr/>
          <p:nvPr/>
        </p:nvSpPr>
        <p:spPr>
          <a:xfrm>
            <a:off x="-3859" y="5089245"/>
            <a:ext cx="3483683" cy="914400"/>
          </a:xfrm>
          <a:prstGeom prst="flowChartProcess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Adds colour and shine to foods e.g. scones</a:t>
            </a:r>
            <a:endParaRPr lang="en-GB" sz="2000" dirty="0"/>
          </a:p>
        </p:txBody>
      </p:sp>
      <p:sp>
        <p:nvSpPr>
          <p:cNvPr id="23" name="Flowchart: Process 22"/>
          <p:cNvSpPr/>
          <p:nvPr/>
        </p:nvSpPr>
        <p:spPr>
          <a:xfrm>
            <a:off x="2188149" y="959791"/>
            <a:ext cx="2208627" cy="1232015"/>
          </a:xfrm>
          <a:prstGeom prst="flowChartProcess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Aerates mixtures when creamed with sugar, it traps air.</a:t>
            </a:r>
            <a:endParaRPr lang="en-GB" sz="2000" dirty="0"/>
          </a:p>
        </p:txBody>
      </p:sp>
      <p:sp>
        <p:nvSpPr>
          <p:cNvPr id="24" name="Flowchart: Process 23"/>
          <p:cNvSpPr/>
          <p:nvPr/>
        </p:nvSpPr>
        <p:spPr>
          <a:xfrm>
            <a:off x="2246971" y="2208104"/>
            <a:ext cx="2116565" cy="1460891"/>
          </a:xfrm>
          <a:prstGeom prst="flowChartProcess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Acts as a cooking medium for roasting or frying.</a:t>
            </a:r>
            <a:endParaRPr lang="en-GB" sz="2000" dirty="0"/>
          </a:p>
        </p:txBody>
      </p:sp>
      <p:sp>
        <p:nvSpPr>
          <p:cNvPr id="25" name="Flowchart: Process 24"/>
          <p:cNvSpPr/>
          <p:nvPr/>
        </p:nvSpPr>
        <p:spPr>
          <a:xfrm>
            <a:off x="1910654" y="3783695"/>
            <a:ext cx="2781720" cy="1138968"/>
          </a:xfrm>
          <a:prstGeom prst="flowChartProcess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Forms an emulsion with liquids such as vinegar e.g. mayonnaise</a:t>
            </a:r>
            <a:endParaRPr lang="en-GB" sz="2000" dirty="0"/>
          </a:p>
        </p:txBody>
      </p:sp>
      <p:sp>
        <p:nvSpPr>
          <p:cNvPr id="26" name="Flowchart: Process 25"/>
          <p:cNvSpPr/>
          <p:nvPr/>
        </p:nvSpPr>
        <p:spPr>
          <a:xfrm>
            <a:off x="4363536" y="1583573"/>
            <a:ext cx="1744393" cy="1336431"/>
          </a:xfrm>
          <a:prstGeom prst="flowChartProcess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Extends the shelf life of baked products.</a:t>
            </a:r>
            <a:endParaRPr lang="en-GB" sz="2000" dirty="0"/>
          </a:p>
        </p:txBody>
      </p:sp>
      <p:sp>
        <p:nvSpPr>
          <p:cNvPr id="27" name="Flowchart: Process 26"/>
          <p:cNvSpPr/>
          <p:nvPr/>
        </p:nvSpPr>
        <p:spPr>
          <a:xfrm>
            <a:off x="3479824" y="5546445"/>
            <a:ext cx="1392701" cy="1367311"/>
          </a:xfrm>
          <a:prstGeom prst="flowChartProcess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Adds flavour &amp; aromas</a:t>
            </a:r>
            <a:endParaRPr lang="en-GB" sz="2000" dirty="0"/>
          </a:p>
        </p:txBody>
      </p:sp>
      <p:sp>
        <p:nvSpPr>
          <p:cNvPr id="28" name="Flowchart: Process 27"/>
          <p:cNvSpPr/>
          <p:nvPr/>
        </p:nvSpPr>
        <p:spPr>
          <a:xfrm>
            <a:off x="133643" y="6114814"/>
            <a:ext cx="3050137" cy="687773"/>
          </a:xfrm>
          <a:prstGeom prst="flowChartProcess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Improves the texture of flaky &amp; puff pastry</a:t>
            </a:r>
            <a:endParaRPr lang="en-GB" sz="2000" dirty="0"/>
          </a:p>
        </p:txBody>
      </p:sp>
      <p:sp>
        <p:nvSpPr>
          <p:cNvPr id="30" name="Oval 29"/>
          <p:cNvSpPr/>
          <p:nvPr/>
        </p:nvSpPr>
        <p:spPr>
          <a:xfrm>
            <a:off x="9214338" y="953344"/>
            <a:ext cx="2208628" cy="1238462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u="sng" dirty="0" smtClean="0"/>
              <a:t>Uses</a:t>
            </a:r>
            <a:endParaRPr lang="en-GB" sz="2800" b="1" u="sng" dirty="0"/>
          </a:p>
        </p:txBody>
      </p:sp>
      <p:sp>
        <p:nvSpPr>
          <p:cNvPr id="31" name="Flowchart: Alternate Process 30"/>
          <p:cNvSpPr/>
          <p:nvPr/>
        </p:nvSpPr>
        <p:spPr>
          <a:xfrm>
            <a:off x="7667069" y="2530035"/>
            <a:ext cx="1758283" cy="1394852"/>
          </a:xfrm>
          <a:prstGeom prst="flowChartAlternateProcess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Spreading on toast etc.</a:t>
            </a:r>
            <a:endParaRPr lang="en-GB" sz="2000" dirty="0"/>
          </a:p>
        </p:txBody>
      </p:sp>
      <p:sp>
        <p:nvSpPr>
          <p:cNvPr id="32" name="Flowchart: Alternate Process 31"/>
          <p:cNvSpPr/>
          <p:nvPr/>
        </p:nvSpPr>
        <p:spPr>
          <a:xfrm>
            <a:off x="10002130" y="2530035"/>
            <a:ext cx="2189872" cy="2843823"/>
          </a:xfrm>
          <a:prstGeom prst="flowChartAlternateProcess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Creaming – when creamed with sugar, fats have the ability to trap tiny air bubbles which help the mixture rise.</a:t>
            </a:r>
            <a:endParaRPr lang="en-GB" sz="2000" dirty="0"/>
          </a:p>
        </p:txBody>
      </p:sp>
      <p:sp>
        <p:nvSpPr>
          <p:cNvPr id="33" name="Flowchart: Alternate Process 32"/>
          <p:cNvSpPr/>
          <p:nvPr/>
        </p:nvSpPr>
        <p:spPr>
          <a:xfrm>
            <a:off x="7404711" y="4148416"/>
            <a:ext cx="2856394" cy="2709584"/>
          </a:xfrm>
          <a:prstGeom prst="flowChartAlternateProcess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Shortening – when making pastry the fat coats the flour particles which gives a waterproof coating to prevent the absorption of water. Gives the pastry a crispy texture.</a:t>
            </a:r>
            <a:endParaRPr lang="en-GB" sz="2000" dirty="0"/>
          </a:p>
        </p:txBody>
      </p:sp>
      <p:sp>
        <p:nvSpPr>
          <p:cNvPr id="34" name="Flowchart: Alternate Process 33"/>
          <p:cNvSpPr/>
          <p:nvPr/>
        </p:nvSpPr>
        <p:spPr>
          <a:xfrm>
            <a:off x="6862481" y="953344"/>
            <a:ext cx="2112707" cy="1353162"/>
          </a:xfrm>
          <a:prstGeom prst="flowChartAlternateProcess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Frying – used for shallow &amp; deep fat frying</a:t>
            </a:r>
            <a:endParaRPr lang="en-GB" sz="2000" dirty="0"/>
          </a:p>
        </p:txBody>
      </p:sp>
      <p:sp>
        <p:nvSpPr>
          <p:cNvPr id="35" name="Flowchart: Alternate Process 34"/>
          <p:cNvSpPr/>
          <p:nvPr/>
        </p:nvSpPr>
        <p:spPr>
          <a:xfrm>
            <a:off x="5428822" y="4910826"/>
            <a:ext cx="1913207" cy="1942299"/>
          </a:xfrm>
          <a:prstGeom prst="flowChartAlternateProcess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Making an emulsion – specifically in salad dressings and mayonnaise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60727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4"/>
          <p:cNvSpPr txBox="1">
            <a:spLocks/>
          </p:cNvSpPr>
          <p:nvPr/>
        </p:nvSpPr>
        <p:spPr>
          <a:xfrm>
            <a:off x="580352" y="121653"/>
            <a:ext cx="11611647" cy="13208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3200" smtClean="0"/>
              <a:t>Food Preparation &amp; Nutrition – Butter, Oil, Sugar &amp; Syrup</a:t>
            </a:r>
            <a:endParaRPr lang="en-GB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580352" y="984738"/>
            <a:ext cx="11292780" cy="95410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Task 2. The effect of heat on fats and oils. Read p.346 &amp; 347 and write down the definitions of </a:t>
            </a:r>
            <a:r>
              <a:rPr lang="en-GB" sz="2800" i="1" u="sng" dirty="0" smtClean="0"/>
              <a:t>smoke point</a:t>
            </a:r>
            <a:r>
              <a:rPr lang="en-GB" sz="2800" i="1" dirty="0" smtClean="0"/>
              <a:t> and </a:t>
            </a:r>
            <a:r>
              <a:rPr lang="en-GB" sz="2800" i="1" u="sng" dirty="0" smtClean="0"/>
              <a:t>flash point.</a:t>
            </a:r>
            <a:endParaRPr lang="en-GB" sz="2800" i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759655" y="2433711"/>
            <a:ext cx="111134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Your next practical is Fresh fruits tarts with crème patisserie. </a:t>
            </a:r>
            <a:endParaRPr lang="en-GB" sz="2800" dirty="0"/>
          </a:p>
        </p:txBody>
      </p:sp>
      <p:pic>
        <p:nvPicPr>
          <p:cNvPr id="7" name="Picture 6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3155" y="3642691"/>
            <a:ext cx="4854200" cy="271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861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3900</TotalTime>
  <Words>317</Words>
  <Application>Microsoft Office PowerPoint</Application>
  <PresentationFormat>Widescreen</PresentationFormat>
  <Paragraphs>31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Trebuchet MS</vt:lpstr>
      <vt:lpstr>Wingdings 3</vt:lpstr>
      <vt:lpstr>Facet</vt:lpstr>
      <vt:lpstr>Food Preparation &amp; Nutrition – Butter, Oil, Sugar &amp; Syrup – lesson 4</vt:lpstr>
      <vt:lpstr>PowerPoint Presentation</vt:lpstr>
      <vt:lpstr>PowerPoint Presentation</vt:lpstr>
    </vt:vector>
  </TitlesOfParts>
  <Company>Lakers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Lyn de Gay</dc:creator>
  <cp:lastModifiedBy>Lyn de-Gay</cp:lastModifiedBy>
  <cp:revision>324</cp:revision>
  <cp:lastPrinted>2018-06-22T09:07:50Z</cp:lastPrinted>
  <dcterms:created xsi:type="dcterms:W3CDTF">2017-02-01T08:33:25Z</dcterms:created>
  <dcterms:modified xsi:type="dcterms:W3CDTF">2021-03-01T17:45:01Z</dcterms:modified>
</cp:coreProperties>
</file>