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08" r:id="rId1"/>
    <p:sldMasterId id="2147485134" r:id="rId2"/>
    <p:sldMasterId id="2147483660" r:id="rId3"/>
    <p:sldMasterId id="2147496727" r:id="rId4"/>
  </p:sldMasterIdLst>
  <p:notesMasterIdLst>
    <p:notesMasterId r:id="rId43"/>
  </p:notesMasterIdLst>
  <p:handoutMasterIdLst>
    <p:handoutMasterId r:id="rId44"/>
  </p:handoutMasterIdLst>
  <p:sldIdLst>
    <p:sldId id="256" r:id="rId5"/>
    <p:sldId id="514" r:id="rId6"/>
    <p:sldId id="516" r:id="rId7"/>
    <p:sldId id="482" r:id="rId8"/>
    <p:sldId id="481" r:id="rId9"/>
    <p:sldId id="1244" r:id="rId10"/>
    <p:sldId id="3262" r:id="rId11"/>
    <p:sldId id="518" r:id="rId12"/>
    <p:sldId id="1245" r:id="rId13"/>
    <p:sldId id="486" r:id="rId14"/>
    <p:sldId id="1246" r:id="rId15"/>
    <p:sldId id="1163" r:id="rId16"/>
    <p:sldId id="503" r:id="rId17"/>
    <p:sldId id="489" r:id="rId18"/>
    <p:sldId id="485" r:id="rId19"/>
    <p:sldId id="512" r:id="rId20"/>
    <p:sldId id="490" r:id="rId21"/>
    <p:sldId id="491" r:id="rId22"/>
    <p:sldId id="492" r:id="rId23"/>
    <p:sldId id="1162" r:id="rId24"/>
    <p:sldId id="493" r:id="rId25"/>
    <p:sldId id="494" r:id="rId26"/>
    <p:sldId id="495" r:id="rId27"/>
    <p:sldId id="496" r:id="rId28"/>
    <p:sldId id="497" r:id="rId29"/>
    <p:sldId id="501" r:id="rId30"/>
    <p:sldId id="1160" r:id="rId31"/>
    <p:sldId id="521" r:id="rId32"/>
    <p:sldId id="1247" r:id="rId33"/>
    <p:sldId id="1248" r:id="rId34"/>
    <p:sldId id="505" r:id="rId35"/>
    <p:sldId id="519" r:id="rId36"/>
    <p:sldId id="500" r:id="rId37"/>
    <p:sldId id="513" r:id="rId38"/>
    <p:sldId id="509" r:id="rId39"/>
    <p:sldId id="511" r:id="rId40"/>
    <p:sldId id="507" r:id="rId41"/>
    <p:sldId id="498" r:id="rId42"/>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nny Hicks" initials="PH" lastIdx="0" clrIdx="0">
    <p:extLst>
      <p:ext uri="{19B8F6BF-5375-455C-9EA6-DF929625EA0E}">
        <p15:presenceInfo xmlns:p15="http://schemas.microsoft.com/office/powerpoint/2012/main" userId="S-1-5-21-2666351280-1112285697-1196684128-37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400"/>
    <a:srgbClr val="FFE181"/>
    <a:srgbClr val="66CCFF"/>
    <a:srgbClr val="2E9EFA"/>
    <a:srgbClr val="DDDDD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0D69E-7A99-1833-0B54-80CDA2FCFF3C}" v="74" dt="2026-09-16T20:22:41.3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55418" autoAdjust="0"/>
  </p:normalViewPr>
  <p:slideViewPr>
    <p:cSldViewPr snapToGrid="0">
      <p:cViewPr varScale="1">
        <p:scale>
          <a:sx n="48" d="100"/>
          <a:sy n="48" d="100"/>
        </p:scale>
        <p:origin x="2604" y="42"/>
      </p:cViewPr>
      <p:guideLst>
        <p:guide orient="horz" pos="2160"/>
        <p:guide pos="2880"/>
      </p:guideLst>
    </p:cSldViewPr>
  </p:slideViewPr>
  <p:outlineViewPr>
    <p:cViewPr>
      <p:scale>
        <a:sx n="33" d="100"/>
        <a:sy n="33" d="100"/>
      </p:scale>
      <p:origin x="0" y="-2358"/>
    </p:cViewPr>
  </p:outlineViewPr>
  <p:notesTextViewPr>
    <p:cViewPr>
      <p:scale>
        <a:sx n="1" d="1"/>
        <a:sy n="1" d="1"/>
      </p:scale>
      <p:origin x="0" y="0"/>
    </p:cViewPr>
  </p:notesTextViewPr>
  <p:sorterViewPr>
    <p:cViewPr>
      <p:scale>
        <a:sx n="100" d="100"/>
        <a:sy n="100" d="100"/>
      </p:scale>
      <p:origin x="0" y="-444"/>
    </p:cViewPr>
  </p:sorter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ly Dyer (STAFF)" userId="aa6c5011-51ce-4200-936a-b897b1a06b4c" providerId="ADAL" clId="{A1352BF4-3AFC-4556-9FE2-BD8213EF77F0}"/>
    <pc:docChg chg="modSld delMainMaster">
      <pc:chgData name="Sally Dyer (STAFF)" userId="aa6c5011-51ce-4200-936a-b897b1a06b4c" providerId="ADAL" clId="{A1352BF4-3AFC-4556-9FE2-BD8213EF77F0}" dt="2026-09-17T13:44:43.689" v="44" actId="20577"/>
      <pc:docMkLst>
        <pc:docMk/>
      </pc:docMkLst>
      <pc:sldChg chg="modNotesTx">
        <pc:chgData name="Sally Dyer (STAFF)" userId="aa6c5011-51ce-4200-936a-b897b1a06b4c" providerId="ADAL" clId="{A1352BF4-3AFC-4556-9FE2-BD8213EF77F0}" dt="2026-09-17T13:44:43.689" v="44" actId="20577"/>
        <pc:sldMkLst>
          <pc:docMk/>
          <pc:sldMk cId="2816694312" sldId="3262"/>
        </pc:sldMkLst>
      </pc:sldChg>
      <pc:sldMasterChg chg="del delSldLayout">
        <pc:chgData name="Sally Dyer (STAFF)" userId="aa6c5011-51ce-4200-936a-b897b1a06b4c" providerId="ADAL" clId="{A1352BF4-3AFC-4556-9FE2-BD8213EF77F0}" dt="2026-09-17T13:44:38.952" v="22"/>
        <pc:sldMasterMkLst>
          <pc:docMk/>
          <pc:sldMasterMk cId="0" sldId="2147483648"/>
        </pc:sldMasterMkLst>
        <pc:sldLayoutChg chg="del">
          <pc:chgData name="Sally Dyer (STAFF)" userId="aa6c5011-51ce-4200-936a-b897b1a06b4c" providerId="ADAL" clId="{A1352BF4-3AFC-4556-9FE2-BD8213EF77F0}" dt="2026-09-17T13:44:38.952" v="22"/>
          <pc:sldLayoutMkLst>
            <pc:docMk/>
            <pc:sldMasterMk cId="0" sldId="2147483648"/>
            <pc:sldLayoutMk cId="2668770807" sldId="2147483688"/>
          </pc:sldLayoutMkLst>
        </pc:sldLayoutChg>
        <pc:sldLayoutChg chg="del">
          <pc:chgData name="Sally Dyer (STAFF)" userId="aa6c5011-51ce-4200-936a-b897b1a06b4c" providerId="ADAL" clId="{A1352BF4-3AFC-4556-9FE2-BD8213EF77F0}" dt="2026-09-17T13:44:38.952" v="22"/>
          <pc:sldLayoutMkLst>
            <pc:docMk/>
            <pc:sldMasterMk cId="0" sldId="2147483648"/>
            <pc:sldLayoutMk cId="2521556632" sldId="2147483689"/>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74372536" sldId="2147483690"/>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798806134" sldId="2147483691"/>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904733620" sldId="2147483692"/>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124357666" sldId="2147483693"/>
          </pc:sldLayoutMkLst>
        </pc:sldLayoutChg>
        <pc:sldLayoutChg chg="del">
          <pc:chgData name="Sally Dyer (STAFF)" userId="aa6c5011-51ce-4200-936a-b897b1a06b4c" providerId="ADAL" clId="{A1352BF4-3AFC-4556-9FE2-BD8213EF77F0}" dt="2026-09-17T13:44:38.952" v="22"/>
          <pc:sldLayoutMkLst>
            <pc:docMk/>
            <pc:sldMasterMk cId="0" sldId="2147483648"/>
            <pc:sldLayoutMk cId="2057891291" sldId="2147483694"/>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34433390" sldId="2147483695"/>
          </pc:sldLayoutMkLst>
        </pc:sldLayoutChg>
        <pc:sldLayoutChg chg="del">
          <pc:chgData name="Sally Dyer (STAFF)" userId="aa6c5011-51ce-4200-936a-b897b1a06b4c" providerId="ADAL" clId="{A1352BF4-3AFC-4556-9FE2-BD8213EF77F0}" dt="2026-09-17T13:44:38.952" v="22"/>
          <pc:sldLayoutMkLst>
            <pc:docMk/>
            <pc:sldMasterMk cId="0" sldId="2147483648"/>
            <pc:sldLayoutMk cId="2640781980" sldId="2147483696"/>
          </pc:sldLayoutMkLst>
        </pc:sldLayoutChg>
        <pc:sldLayoutChg chg="del">
          <pc:chgData name="Sally Dyer (STAFF)" userId="aa6c5011-51ce-4200-936a-b897b1a06b4c" providerId="ADAL" clId="{A1352BF4-3AFC-4556-9FE2-BD8213EF77F0}" dt="2026-09-17T13:44:38.952" v="22"/>
          <pc:sldLayoutMkLst>
            <pc:docMk/>
            <pc:sldMasterMk cId="0" sldId="2147483648"/>
            <pc:sldLayoutMk cId="1385265761" sldId="2147483697"/>
          </pc:sldLayoutMkLst>
        </pc:sldLayoutChg>
        <pc:sldLayoutChg chg="del">
          <pc:chgData name="Sally Dyer (STAFF)" userId="aa6c5011-51ce-4200-936a-b897b1a06b4c" providerId="ADAL" clId="{A1352BF4-3AFC-4556-9FE2-BD8213EF77F0}" dt="2026-09-17T13:44:38.952" v="22"/>
          <pc:sldLayoutMkLst>
            <pc:docMk/>
            <pc:sldMasterMk cId="0" sldId="2147483648"/>
            <pc:sldLayoutMk cId="3648565901" sldId="2147483698"/>
          </pc:sldLayoutMkLst>
        </pc:sldLayoutChg>
        <pc:sldLayoutChg chg="del">
          <pc:chgData name="Sally Dyer (STAFF)" userId="aa6c5011-51ce-4200-936a-b897b1a06b4c" providerId="ADAL" clId="{A1352BF4-3AFC-4556-9FE2-BD8213EF77F0}" dt="2026-09-17T13:44:38.952" v="22"/>
          <pc:sldLayoutMkLst>
            <pc:docMk/>
            <pc:sldMasterMk cId="0" sldId="2147483648"/>
            <pc:sldLayoutMk cId="2094709376" sldId="2147483699"/>
          </pc:sldLayoutMkLst>
        </pc:sldLayoutChg>
        <pc:sldLayoutChg chg="del">
          <pc:chgData name="Sally Dyer (STAFF)" userId="aa6c5011-51ce-4200-936a-b897b1a06b4c" providerId="ADAL" clId="{A1352BF4-3AFC-4556-9FE2-BD8213EF77F0}" dt="2026-09-17T13:44:38.952" v="22"/>
          <pc:sldLayoutMkLst>
            <pc:docMk/>
            <pc:sldMasterMk cId="0" sldId="2147483648"/>
            <pc:sldLayoutMk cId="2235965427" sldId="2147483716"/>
          </pc:sldLayoutMkLst>
        </pc:sldLayoutChg>
        <pc:sldLayoutChg chg="del">
          <pc:chgData name="Sally Dyer (STAFF)" userId="aa6c5011-51ce-4200-936a-b897b1a06b4c" providerId="ADAL" clId="{A1352BF4-3AFC-4556-9FE2-BD8213EF77F0}" dt="2026-09-17T13:44:38.952" v="22"/>
          <pc:sldLayoutMkLst>
            <pc:docMk/>
            <pc:sldMasterMk cId="0" sldId="2147483648"/>
            <pc:sldLayoutMk cId="513280986" sldId="2147534403"/>
          </pc:sldLayoutMkLst>
        </pc:sldLayoutChg>
        <pc:sldLayoutChg chg="del">
          <pc:chgData name="Sally Dyer (STAFF)" userId="aa6c5011-51ce-4200-936a-b897b1a06b4c" providerId="ADAL" clId="{A1352BF4-3AFC-4556-9FE2-BD8213EF77F0}" dt="2026-09-17T13:44:38.952" v="22"/>
          <pc:sldLayoutMkLst>
            <pc:docMk/>
            <pc:sldMasterMk cId="0" sldId="2147483648"/>
            <pc:sldLayoutMk cId="806454180" sldId="2147534404"/>
          </pc:sldLayoutMkLst>
        </pc:sldLayoutChg>
        <pc:sldLayoutChg chg="del">
          <pc:chgData name="Sally Dyer (STAFF)" userId="aa6c5011-51ce-4200-936a-b897b1a06b4c" providerId="ADAL" clId="{A1352BF4-3AFC-4556-9FE2-BD8213EF77F0}" dt="2026-09-17T13:44:38.952" v="22"/>
          <pc:sldLayoutMkLst>
            <pc:docMk/>
            <pc:sldMasterMk cId="0" sldId="2147483648"/>
            <pc:sldLayoutMk cId="731200782" sldId="2147534405"/>
          </pc:sldLayoutMkLst>
        </pc:sldLayoutChg>
        <pc:sldLayoutChg chg="del">
          <pc:chgData name="Sally Dyer (STAFF)" userId="aa6c5011-51ce-4200-936a-b897b1a06b4c" providerId="ADAL" clId="{A1352BF4-3AFC-4556-9FE2-BD8213EF77F0}" dt="2026-09-17T13:44:38.952" v="22"/>
          <pc:sldLayoutMkLst>
            <pc:docMk/>
            <pc:sldMasterMk cId="0" sldId="2147483648"/>
            <pc:sldLayoutMk cId="4288824710" sldId="2147534406"/>
          </pc:sldLayoutMkLst>
        </pc:sldLayoutChg>
      </pc:sldMasterChg>
      <pc:sldMasterChg chg="del delSldLayout">
        <pc:chgData name="Sally Dyer (STAFF)" userId="aa6c5011-51ce-4200-936a-b897b1a06b4c" providerId="ADAL" clId="{A1352BF4-3AFC-4556-9FE2-BD8213EF77F0}" dt="2026-09-17T13:44:38.952" v="22"/>
        <pc:sldMasterMkLst>
          <pc:docMk/>
          <pc:sldMasterMk cId="0" sldId="2147483713"/>
        </pc:sldMasterMkLst>
        <pc:sldLayoutChg chg="del">
          <pc:chgData name="Sally Dyer (STAFF)" userId="aa6c5011-51ce-4200-936a-b897b1a06b4c" providerId="ADAL" clId="{A1352BF4-3AFC-4556-9FE2-BD8213EF77F0}" dt="2026-09-17T13:44:38.952" v="22"/>
          <pc:sldLayoutMkLst>
            <pc:docMk/>
            <pc:sldMasterMk cId="0" sldId="2147483713"/>
            <pc:sldLayoutMk cId="4101928885" sldId="2147483717"/>
          </pc:sldLayoutMkLst>
        </pc:sldLayoutChg>
        <pc:sldLayoutChg chg="del">
          <pc:chgData name="Sally Dyer (STAFF)" userId="aa6c5011-51ce-4200-936a-b897b1a06b4c" providerId="ADAL" clId="{A1352BF4-3AFC-4556-9FE2-BD8213EF77F0}" dt="2026-09-17T13:44:38.952" v="22"/>
          <pc:sldLayoutMkLst>
            <pc:docMk/>
            <pc:sldMasterMk cId="0" sldId="2147483713"/>
            <pc:sldLayoutMk cId="3441962906" sldId="2147483723"/>
          </pc:sldLayoutMkLst>
        </pc:sldLayoutChg>
        <pc:sldLayoutChg chg="del">
          <pc:chgData name="Sally Dyer (STAFF)" userId="aa6c5011-51ce-4200-936a-b897b1a06b4c" providerId="ADAL" clId="{A1352BF4-3AFC-4556-9FE2-BD8213EF77F0}" dt="2026-09-17T13:44:38.952" v="22"/>
          <pc:sldLayoutMkLst>
            <pc:docMk/>
            <pc:sldMasterMk cId="0" sldId="2147483713"/>
            <pc:sldLayoutMk cId="1221489198" sldId="2147483724"/>
          </pc:sldLayoutMkLst>
        </pc:sldLayoutChg>
        <pc:sldLayoutChg chg="del">
          <pc:chgData name="Sally Dyer (STAFF)" userId="aa6c5011-51ce-4200-936a-b897b1a06b4c" providerId="ADAL" clId="{A1352BF4-3AFC-4556-9FE2-BD8213EF77F0}" dt="2026-09-17T13:44:38.952" v="22"/>
          <pc:sldLayoutMkLst>
            <pc:docMk/>
            <pc:sldMasterMk cId="0" sldId="2147483713"/>
            <pc:sldLayoutMk cId="4280226606" sldId="2147483725"/>
          </pc:sldLayoutMkLst>
        </pc:sldLayoutChg>
        <pc:sldLayoutChg chg="del">
          <pc:chgData name="Sally Dyer (STAFF)" userId="aa6c5011-51ce-4200-936a-b897b1a06b4c" providerId="ADAL" clId="{A1352BF4-3AFC-4556-9FE2-BD8213EF77F0}" dt="2026-09-17T13:44:38.952" v="22"/>
          <pc:sldLayoutMkLst>
            <pc:docMk/>
            <pc:sldMasterMk cId="0" sldId="2147483713"/>
            <pc:sldLayoutMk cId="3368083148" sldId="2147483726"/>
          </pc:sldLayoutMkLst>
        </pc:sldLayoutChg>
        <pc:sldLayoutChg chg="del">
          <pc:chgData name="Sally Dyer (STAFF)" userId="aa6c5011-51ce-4200-936a-b897b1a06b4c" providerId="ADAL" clId="{A1352BF4-3AFC-4556-9FE2-BD8213EF77F0}" dt="2026-09-17T13:44:38.952" v="22"/>
          <pc:sldLayoutMkLst>
            <pc:docMk/>
            <pc:sldMasterMk cId="0" sldId="2147483713"/>
            <pc:sldLayoutMk cId="2642913040" sldId="2147483727"/>
          </pc:sldLayoutMkLst>
        </pc:sldLayoutChg>
        <pc:sldLayoutChg chg="del">
          <pc:chgData name="Sally Dyer (STAFF)" userId="aa6c5011-51ce-4200-936a-b897b1a06b4c" providerId="ADAL" clId="{A1352BF4-3AFC-4556-9FE2-BD8213EF77F0}" dt="2026-09-17T13:44:38.952" v="22"/>
          <pc:sldLayoutMkLst>
            <pc:docMk/>
            <pc:sldMasterMk cId="0" sldId="2147483713"/>
            <pc:sldLayoutMk cId="1029247119" sldId="2147483728"/>
          </pc:sldLayoutMkLst>
        </pc:sldLayoutChg>
        <pc:sldLayoutChg chg="del">
          <pc:chgData name="Sally Dyer (STAFF)" userId="aa6c5011-51ce-4200-936a-b897b1a06b4c" providerId="ADAL" clId="{A1352BF4-3AFC-4556-9FE2-BD8213EF77F0}" dt="2026-09-17T13:44:38.952" v="22"/>
          <pc:sldLayoutMkLst>
            <pc:docMk/>
            <pc:sldMasterMk cId="0" sldId="2147483713"/>
            <pc:sldLayoutMk cId="2705712069" sldId="2147534398"/>
          </pc:sldLayoutMkLst>
        </pc:sldLayoutChg>
        <pc:sldLayoutChg chg="del">
          <pc:chgData name="Sally Dyer (STAFF)" userId="aa6c5011-51ce-4200-936a-b897b1a06b4c" providerId="ADAL" clId="{A1352BF4-3AFC-4556-9FE2-BD8213EF77F0}" dt="2026-09-17T13:44:38.952" v="22"/>
          <pc:sldLayoutMkLst>
            <pc:docMk/>
            <pc:sldMasterMk cId="0" sldId="2147483713"/>
            <pc:sldLayoutMk cId="1665870655" sldId="2147534399"/>
          </pc:sldLayoutMkLst>
        </pc:sldLayoutChg>
        <pc:sldLayoutChg chg="del">
          <pc:chgData name="Sally Dyer (STAFF)" userId="aa6c5011-51ce-4200-936a-b897b1a06b4c" providerId="ADAL" clId="{A1352BF4-3AFC-4556-9FE2-BD8213EF77F0}" dt="2026-09-17T13:44:38.952" v="22"/>
          <pc:sldLayoutMkLst>
            <pc:docMk/>
            <pc:sldMasterMk cId="0" sldId="2147483713"/>
            <pc:sldLayoutMk cId="3949724060" sldId="2147534400"/>
          </pc:sldLayoutMkLst>
        </pc:sldLayoutChg>
        <pc:sldLayoutChg chg="del">
          <pc:chgData name="Sally Dyer (STAFF)" userId="aa6c5011-51ce-4200-936a-b897b1a06b4c" providerId="ADAL" clId="{A1352BF4-3AFC-4556-9FE2-BD8213EF77F0}" dt="2026-09-17T13:44:38.952" v="22"/>
          <pc:sldLayoutMkLst>
            <pc:docMk/>
            <pc:sldMasterMk cId="0" sldId="2147483713"/>
            <pc:sldLayoutMk cId="3877464731" sldId="2147534401"/>
          </pc:sldLayoutMkLst>
        </pc:sldLayoutChg>
        <pc:sldLayoutChg chg="del">
          <pc:chgData name="Sally Dyer (STAFF)" userId="aa6c5011-51ce-4200-936a-b897b1a06b4c" providerId="ADAL" clId="{A1352BF4-3AFC-4556-9FE2-BD8213EF77F0}" dt="2026-09-17T13:44:38.952" v="22"/>
          <pc:sldLayoutMkLst>
            <pc:docMk/>
            <pc:sldMasterMk cId="0" sldId="2147483713"/>
            <pc:sldLayoutMk cId="2956019625" sldId="214753440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53993348998666"/>
          <c:y val="9.4301534863109715E-2"/>
          <c:w val="0.24899478811032266"/>
          <c:h val="0.52145805050230787"/>
        </c:manualLayout>
      </c:layout>
      <c:pieChart>
        <c:varyColors val="1"/>
        <c:ser>
          <c:idx val="0"/>
          <c:order val="0"/>
          <c:explosion val="2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CE32-4552-8DC9-BED6F14496D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CE32-4552-8DC9-BED6F14496DE}"/>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CE32-4552-8DC9-BED6F14496D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CE32-4552-8DC9-BED6F14496DE}"/>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CE32-4552-8DC9-BED6F14496DE}"/>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CE32-4552-8DC9-BED6F14496DE}"/>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D-CE32-4552-8DC9-BED6F14496DE}"/>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F-CE32-4552-8DC9-BED6F14496DE}"/>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1-CE32-4552-8DC9-BED6F14496DE}"/>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3-CE32-4552-8DC9-BED6F14496DE}"/>
              </c:ext>
            </c:extLst>
          </c:dPt>
          <c:dPt>
            <c:idx val="10"/>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5-CE32-4552-8DC9-BED6F14496DE}"/>
              </c:ext>
            </c:extLst>
          </c:dPt>
          <c:dPt>
            <c:idx val="11"/>
            <c:bubble3D val="0"/>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7-CE32-4552-8DC9-BED6F14496DE}"/>
              </c:ext>
            </c:extLst>
          </c:dPt>
          <c:dPt>
            <c:idx val="12"/>
            <c:bubble3D val="0"/>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19-CE32-4552-8DC9-BED6F14496DE}"/>
              </c:ext>
            </c:extLst>
          </c:dPt>
          <c:dPt>
            <c:idx val="13"/>
            <c:bubble3D val="0"/>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1B-CE32-4552-8DC9-BED6F14496DE}"/>
              </c:ext>
            </c:extLst>
          </c:dPt>
          <c:dPt>
            <c:idx val="14"/>
            <c:bubble3D val="0"/>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1D-CE32-4552-8DC9-BED6F14496DE}"/>
              </c:ext>
            </c:extLst>
          </c:dPt>
          <c:dPt>
            <c:idx val="15"/>
            <c:bubble3D val="0"/>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1F-CE32-4552-8DC9-BED6F14496DE}"/>
              </c:ext>
            </c:extLst>
          </c:dPt>
          <c:dPt>
            <c:idx val="16"/>
            <c:bubble3D val="0"/>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21-CE32-4552-8DC9-BED6F14496DE}"/>
              </c:ext>
            </c:extLst>
          </c:dPt>
          <c:dPt>
            <c:idx val="17"/>
            <c:bubble3D val="0"/>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c:spPr>
            <c:extLst>
              <c:ext xmlns:c16="http://schemas.microsoft.com/office/drawing/2014/chart" uri="{C3380CC4-5D6E-409C-BE32-E72D297353CC}">
                <c16:uniqueId val="{00000023-CE32-4552-8DC9-BED6F14496DE}"/>
              </c:ext>
            </c:extLst>
          </c:dPt>
          <c:dPt>
            <c:idx val="18"/>
            <c:bubble3D val="0"/>
            <c:spPr>
              <a:gradFill rotWithShape="1">
                <a:gsLst>
                  <a:gs pos="0">
                    <a:schemeClr val="accent1">
                      <a:lumMod val="80000"/>
                      <a:satMod val="103000"/>
                      <a:lumMod val="102000"/>
                      <a:tint val="94000"/>
                    </a:schemeClr>
                  </a:gs>
                  <a:gs pos="50000">
                    <a:schemeClr val="accent1">
                      <a:lumMod val="80000"/>
                      <a:satMod val="110000"/>
                      <a:lumMod val="100000"/>
                      <a:shade val="100000"/>
                    </a:schemeClr>
                  </a:gs>
                  <a:gs pos="100000">
                    <a:schemeClr val="accent1">
                      <a:lumMod val="80000"/>
                      <a:lumMod val="99000"/>
                      <a:satMod val="120000"/>
                      <a:shade val="78000"/>
                    </a:schemeClr>
                  </a:gs>
                </a:gsLst>
                <a:lin ang="5400000" scaled="0"/>
              </a:gradFill>
              <a:ln>
                <a:noFill/>
              </a:ln>
              <a:effectLst/>
            </c:spPr>
            <c:extLst>
              <c:ext xmlns:c16="http://schemas.microsoft.com/office/drawing/2014/chart" uri="{C3380CC4-5D6E-409C-BE32-E72D297353CC}">
                <c16:uniqueId val="{00000025-CE32-4552-8DC9-BED6F14496DE}"/>
              </c:ext>
            </c:extLst>
          </c:dPt>
          <c:dPt>
            <c:idx val="19"/>
            <c:bubble3D val="0"/>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c:spPr>
            <c:extLst>
              <c:ext xmlns:c16="http://schemas.microsoft.com/office/drawing/2014/chart" uri="{C3380CC4-5D6E-409C-BE32-E72D297353CC}">
                <c16:uniqueId val="{00000027-CE32-4552-8DC9-BED6F14496DE}"/>
              </c:ext>
            </c:extLst>
          </c:dPt>
          <c:cat>
            <c:strRef>
              <c:f>Piechart!$A$1:$A$20</c:f>
              <c:strCache>
                <c:ptCount val="20"/>
                <c:pt idx="0">
                  <c:v>Apprenticeship</c:v>
                </c:pt>
                <c:pt idx="1">
                  <c:v>Army</c:v>
                </c:pt>
                <c:pt idx="2">
                  <c:v>Balcarras Sixth Form</c:v>
                </c:pt>
                <c:pt idx="3">
                  <c:v>Cirencester Sixth Form College</c:v>
                </c:pt>
                <c:pt idx="4">
                  <c:v>Commonweal Sixth Form</c:v>
                </c:pt>
                <c:pt idx="5">
                  <c:v>Farmors Sixth Form</c:v>
                </c:pt>
                <c:pt idx="6">
                  <c:v>Gloucestestershire College </c:v>
                </c:pt>
                <c:pt idx="7">
                  <c:v>Working while waiting to join RAF</c:v>
                </c:pt>
                <c:pt idx="8">
                  <c:v>Hartpury College</c:v>
                </c:pt>
                <c:pt idx="9">
                  <c:v>Marling Sixth Form</c:v>
                </c:pt>
                <c:pt idx="10">
                  <c:v>New College Swindon</c:v>
                </c:pt>
                <c:pt idx="11">
                  <c:v>Unsure</c:v>
                </c:pt>
                <c:pt idx="12">
                  <c:v>Rendcomb College</c:v>
                </c:pt>
                <c:pt idx="13">
                  <c:v>Rycotewood Furniture College in Oxford </c:v>
                </c:pt>
                <c:pt idx="14">
                  <c:v>SGS Berkeley Green UTC</c:v>
                </c:pt>
                <c:pt idx="15">
                  <c:v>SGS College Stroud Campus</c:v>
                </c:pt>
                <c:pt idx="16">
                  <c:v>Sir Thomas Rich's Sixth Form</c:v>
                </c:pt>
                <c:pt idx="17">
                  <c:v>South Gloucestershire and Stroud College</c:v>
                </c:pt>
                <c:pt idx="18">
                  <c:v>Stroud High Sixth form</c:v>
                </c:pt>
                <c:pt idx="19">
                  <c:v>The Military Preparation College - Gloucester</c:v>
                </c:pt>
              </c:strCache>
            </c:strRef>
          </c:cat>
          <c:val>
            <c:numRef>
              <c:f>Piechart!$B$1:$B$20</c:f>
              <c:numCache>
                <c:formatCode>General</c:formatCode>
                <c:ptCount val="20"/>
                <c:pt idx="0">
                  <c:v>4</c:v>
                </c:pt>
                <c:pt idx="1">
                  <c:v>1</c:v>
                </c:pt>
                <c:pt idx="2">
                  <c:v>3</c:v>
                </c:pt>
                <c:pt idx="3">
                  <c:v>118</c:v>
                </c:pt>
                <c:pt idx="4">
                  <c:v>1</c:v>
                </c:pt>
                <c:pt idx="5">
                  <c:v>8</c:v>
                </c:pt>
                <c:pt idx="6">
                  <c:v>2</c:v>
                </c:pt>
                <c:pt idx="7">
                  <c:v>1</c:v>
                </c:pt>
                <c:pt idx="8">
                  <c:v>7</c:v>
                </c:pt>
                <c:pt idx="9">
                  <c:v>9</c:v>
                </c:pt>
                <c:pt idx="10">
                  <c:v>8</c:v>
                </c:pt>
                <c:pt idx="11">
                  <c:v>2</c:v>
                </c:pt>
                <c:pt idx="12">
                  <c:v>3</c:v>
                </c:pt>
                <c:pt idx="13">
                  <c:v>1</c:v>
                </c:pt>
                <c:pt idx="14">
                  <c:v>1</c:v>
                </c:pt>
                <c:pt idx="15">
                  <c:v>1</c:v>
                </c:pt>
                <c:pt idx="16">
                  <c:v>1</c:v>
                </c:pt>
                <c:pt idx="17">
                  <c:v>3</c:v>
                </c:pt>
                <c:pt idx="18">
                  <c:v>3</c:v>
                </c:pt>
                <c:pt idx="19">
                  <c:v>1</c:v>
                </c:pt>
              </c:numCache>
            </c:numRef>
          </c:val>
          <c:extLst>
            <c:ext xmlns:c16="http://schemas.microsoft.com/office/drawing/2014/chart" uri="{C3380CC4-5D6E-409C-BE32-E72D297353CC}">
              <c16:uniqueId val="{00000028-CE32-4552-8DC9-BED6F14496DE}"/>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49428344679874553"/>
          <c:w val="1"/>
          <c:h val="0.50571655320125453"/>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CD7389D-9F4E-45AE-A144-50699B813EBB}"/>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 charset="0"/>
                <a:ea typeface="+mn-ea"/>
                <a:cs typeface="Arial" charset="0"/>
              </a:defRPr>
            </a:lvl1pPr>
          </a:lstStyle>
          <a:p>
            <a:pPr>
              <a:defRPr/>
            </a:pPr>
            <a:endParaRPr lang="en-GB"/>
          </a:p>
        </p:txBody>
      </p:sp>
      <p:sp>
        <p:nvSpPr>
          <p:cNvPr id="13315" name="Rectangle 3">
            <a:extLst>
              <a:ext uri="{FF2B5EF4-FFF2-40B4-BE49-F238E27FC236}">
                <a16:creationId xmlns:a16="http://schemas.microsoft.com/office/drawing/2014/main" id="{364EEFBD-5F5A-4AE6-87CD-B5E9422BF209}"/>
              </a:ext>
            </a:extLst>
          </p:cNvPr>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 charset="0"/>
                <a:ea typeface="+mn-ea"/>
                <a:cs typeface="Arial" charset="0"/>
              </a:defRPr>
            </a:lvl1pPr>
          </a:lstStyle>
          <a:p>
            <a:pPr>
              <a:defRPr/>
            </a:pPr>
            <a:endParaRPr lang="en-GB"/>
          </a:p>
        </p:txBody>
      </p:sp>
      <p:sp>
        <p:nvSpPr>
          <p:cNvPr id="13316" name="Rectangle 4">
            <a:extLst>
              <a:ext uri="{FF2B5EF4-FFF2-40B4-BE49-F238E27FC236}">
                <a16:creationId xmlns:a16="http://schemas.microsoft.com/office/drawing/2014/main" id="{C75C01DE-CCB9-4FB3-A158-258B7CF27CAD}"/>
              </a:ext>
            </a:extLst>
          </p:cNvPr>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 charset="0"/>
                <a:ea typeface="+mn-ea"/>
                <a:cs typeface="Arial" charset="0"/>
              </a:defRPr>
            </a:lvl1pPr>
          </a:lstStyle>
          <a:p>
            <a:pPr>
              <a:defRPr/>
            </a:pPr>
            <a:endParaRPr lang="en-GB"/>
          </a:p>
        </p:txBody>
      </p:sp>
      <p:sp>
        <p:nvSpPr>
          <p:cNvPr id="13317" name="Rectangle 5">
            <a:extLst>
              <a:ext uri="{FF2B5EF4-FFF2-40B4-BE49-F238E27FC236}">
                <a16:creationId xmlns:a16="http://schemas.microsoft.com/office/drawing/2014/main" id="{EC723312-DB95-4786-80DD-5883C479071D}"/>
              </a:ext>
            </a:extLst>
          </p:cNvPr>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C400D5AA-0714-4BE5-B9A9-020CE5E07522}"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809AB3-EFF2-445F-A14A-D1E4C96527D7}"/>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ea typeface="+mn-ea"/>
                <a:cs typeface="Arial" charset="0"/>
              </a:defRPr>
            </a:lvl1pPr>
          </a:lstStyle>
          <a:p>
            <a:pPr>
              <a:defRPr/>
            </a:pPr>
            <a:endParaRPr lang="en-GB"/>
          </a:p>
        </p:txBody>
      </p:sp>
      <p:sp>
        <p:nvSpPr>
          <p:cNvPr id="3" name="Date Placeholder 2">
            <a:extLst>
              <a:ext uri="{FF2B5EF4-FFF2-40B4-BE49-F238E27FC236}">
                <a16:creationId xmlns:a16="http://schemas.microsoft.com/office/drawing/2014/main" id="{1BF1D1AA-5613-42FF-8027-06ECECFDD7B2}"/>
              </a:ext>
            </a:extLst>
          </p:cNvPr>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cs typeface="Arial" pitchFamily="34" charset="0"/>
              </a:defRPr>
            </a:lvl1pPr>
          </a:lstStyle>
          <a:p>
            <a:pPr>
              <a:defRPr/>
            </a:pPr>
            <a:fld id="{3A50BC80-1BA7-4187-85FF-2E77AB5E9393}" type="datetimeFigureOut">
              <a:rPr lang="en-GB" altLang="en-US"/>
              <a:pPr>
                <a:defRPr/>
              </a:pPr>
              <a:t>17/09/2026</a:t>
            </a:fld>
            <a:endParaRPr lang="en-GB" altLang="en-US"/>
          </a:p>
        </p:txBody>
      </p:sp>
      <p:sp>
        <p:nvSpPr>
          <p:cNvPr id="4" name="Slide Image Placeholder 3">
            <a:extLst>
              <a:ext uri="{FF2B5EF4-FFF2-40B4-BE49-F238E27FC236}">
                <a16:creationId xmlns:a16="http://schemas.microsoft.com/office/drawing/2014/main" id="{F2CD8D75-6E34-47EE-AAA6-0C8945FB85C0}"/>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AAFD72B9-FB4B-43EC-9CE4-DED8B70A020F}"/>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61B545B-D3B7-4A6B-8CC1-DAE8447886DC}"/>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hangingPunct="1">
              <a:defRPr sz="1200">
                <a:latin typeface="Arial" charset="0"/>
                <a:ea typeface="+mn-ea"/>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79043C3F-A8FB-4654-AE07-1B8FF7BBFB35}"/>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E779C12-CA10-4D4B-B1F6-4B8BA4035F69}"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1</a:t>
            </a:fld>
            <a:endParaRPr lang="en-GB" altLang="en-US"/>
          </a:p>
        </p:txBody>
      </p:sp>
    </p:spTree>
    <p:extLst>
      <p:ext uri="{BB962C8B-B14F-4D97-AF65-F5344CB8AC3E}">
        <p14:creationId xmlns:p14="http://schemas.microsoft.com/office/powerpoint/2010/main" val="380522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2</a:t>
            </a:fld>
            <a:endParaRPr lang="en-GB" altLang="en-US"/>
          </a:p>
        </p:txBody>
      </p:sp>
    </p:spTree>
    <p:extLst>
      <p:ext uri="{BB962C8B-B14F-4D97-AF65-F5344CB8AC3E}">
        <p14:creationId xmlns:p14="http://schemas.microsoft.com/office/powerpoint/2010/main" val="3688731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3</a:t>
            </a:fld>
            <a:endParaRPr lang="en-GB" altLang="en-US"/>
          </a:p>
        </p:txBody>
      </p:sp>
    </p:spTree>
    <p:extLst>
      <p:ext uri="{BB962C8B-B14F-4D97-AF65-F5344CB8AC3E}">
        <p14:creationId xmlns:p14="http://schemas.microsoft.com/office/powerpoint/2010/main" val="178960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There is no "best" route, only the right route for each individual student.</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Tonight we'll look at the main options available after Year 11.</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Think about interests, strengths, learning styles and future goals.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Keep an open mind while exploring the different pathways.</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4</a:t>
            </a:fld>
            <a:endParaRPr lang="en-GB" altLang="en-US"/>
          </a:p>
        </p:txBody>
      </p:sp>
    </p:spTree>
    <p:extLst>
      <p:ext uri="{BB962C8B-B14F-4D97-AF65-F5344CB8AC3E}">
        <p14:creationId xmlns:p14="http://schemas.microsoft.com/office/powerpoint/2010/main" val="2107855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It might feel like there is plenty of time, but the weeks will pass quickly.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Between now and May there are mock exams, coursework, applications and revision.</a:t>
            </a:r>
          </a:p>
          <a:p>
            <a:pPr marL="0" lvl="0" indent="0" fontAlgn="t">
              <a:buFont typeface="Arial" panose="020B0604020202020204" pitchFamily="34" charset="0"/>
              <a:buNone/>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Every week counts.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students who plan early tend to feel less pressure later on.</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5</a:t>
            </a:fld>
            <a:endParaRPr lang="en-GB" altLang="en-US"/>
          </a:p>
        </p:txBody>
      </p:sp>
    </p:spTree>
    <p:extLst>
      <p:ext uri="{BB962C8B-B14F-4D97-AF65-F5344CB8AC3E}">
        <p14:creationId xmlns:p14="http://schemas.microsoft.com/office/powerpoint/2010/main" val="2947661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D18FD-8A4C-6E38-9D30-562011D1F809}"/>
            </a:ext>
          </a:extLst>
        </p:cNvPr>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3572439-5CEE-6F6B-CD58-0B5E35D33A14}"/>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251" name="Notes Placeholder 2">
            <a:extLst>
              <a:ext uri="{FF2B5EF4-FFF2-40B4-BE49-F238E27FC236}">
                <a16:creationId xmlns:a16="http://schemas.microsoft.com/office/drawing/2014/main" id="{99909BAE-45D7-9AB0-A45E-0C5F7B8A1BE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JMO talking about not </a:t>
            </a:r>
            <a:r>
              <a:rPr lang="en-GB" altLang="en-US"/>
              <a:t>making comparisons</a:t>
            </a:r>
          </a:p>
        </p:txBody>
      </p:sp>
      <p:sp>
        <p:nvSpPr>
          <p:cNvPr id="53252" name="Slide Number Placeholder 3">
            <a:extLst>
              <a:ext uri="{FF2B5EF4-FFF2-40B4-BE49-F238E27FC236}">
                <a16:creationId xmlns:a16="http://schemas.microsoft.com/office/drawing/2014/main" id="{8BF126F4-589D-9E73-75C8-B490D4D7EB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Geneva"/>
                <a:cs typeface="Geneva"/>
              </a:defRPr>
            </a:lvl1pPr>
            <a:lvl2pPr marL="742950" indent="-285750">
              <a:defRPr>
                <a:solidFill>
                  <a:schemeClr val="tx1"/>
                </a:solidFill>
                <a:latin typeface="Calibri" panose="020F0502020204030204" pitchFamily="34" charset="0"/>
                <a:ea typeface="Geneva"/>
                <a:cs typeface="Geneva"/>
              </a:defRPr>
            </a:lvl2pPr>
            <a:lvl3pPr marL="1143000" indent="-228600">
              <a:defRPr>
                <a:solidFill>
                  <a:schemeClr val="tx1"/>
                </a:solidFill>
                <a:latin typeface="Calibri" panose="020F0502020204030204" pitchFamily="34" charset="0"/>
                <a:ea typeface="Geneva"/>
                <a:cs typeface="Geneva"/>
              </a:defRPr>
            </a:lvl3pPr>
            <a:lvl4pPr marL="1600200" indent="-228600">
              <a:defRPr>
                <a:solidFill>
                  <a:schemeClr val="tx1"/>
                </a:solidFill>
                <a:latin typeface="Calibri" panose="020F0502020204030204" pitchFamily="34" charset="0"/>
                <a:ea typeface="Geneva"/>
                <a:cs typeface="Geneva"/>
              </a:defRPr>
            </a:lvl4pPr>
            <a:lvl5pPr marL="2057400" indent="-228600">
              <a:defRPr>
                <a:solidFill>
                  <a:schemeClr val="tx1"/>
                </a:solidFill>
                <a:latin typeface="Calibri" panose="020F0502020204030204" pitchFamily="34" charset="0"/>
                <a:ea typeface="Geneva"/>
                <a:cs typeface="Geneva"/>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Geneva"/>
                <a:cs typeface="Geneva"/>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Geneva"/>
                <a:cs typeface="Geneva"/>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Geneva"/>
                <a:cs typeface="Geneva"/>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Geneva"/>
                <a:cs typeface="Geneva"/>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014E51BE-BD84-4726-AB2F-C439621FEDDC}"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Geneva"/>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Geneva"/>
            </a:endParaRPr>
          </a:p>
        </p:txBody>
      </p:sp>
    </p:spTree>
    <p:extLst>
      <p:ext uri="{BB962C8B-B14F-4D97-AF65-F5344CB8AC3E}">
        <p14:creationId xmlns:p14="http://schemas.microsoft.com/office/powerpoint/2010/main" val="595632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Our students move on to a wide range of destinations every year.</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There isn't one preferred pathway.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Some choose sixth form, some college, and some apprenticeships.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important thing is finding the route that is right for you.</a:t>
            </a:r>
          </a:p>
          <a:p>
            <a:endParaRPr lang="en-GB" b="1"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8</a:t>
            </a:fld>
            <a:endParaRPr lang="en-GB" altLang="en-US"/>
          </a:p>
        </p:txBody>
      </p:sp>
    </p:spTree>
    <p:extLst>
      <p:ext uri="{BB962C8B-B14F-4D97-AF65-F5344CB8AC3E}">
        <p14:creationId xmlns:p14="http://schemas.microsoft.com/office/powerpoint/2010/main" val="369680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lvl="0" fontAlgn="t"/>
            <a:r>
              <a:rPr lang="en-GB" sz="1200" b="0" i="0" kern="1200" dirty="0">
                <a:solidFill>
                  <a:schemeClr val="tx1"/>
                </a:solidFill>
                <a:effectLst/>
                <a:latin typeface="+mn-lt"/>
                <a:ea typeface="ＭＳ Ｐゴシック" charset="0"/>
                <a:cs typeface="ＭＳ Ｐゴシック" charset="0"/>
              </a:rPr>
              <a:t>We make big decisions all the time.</a:t>
            </a:r>
          </a:p>
          <a:p>
            <a:pPr lvl="0" fontAlgn="t"/>
            <a:r>
              <a:rPr lang="en-GB" sz="1200" b="0" i="0" kern="1200" dirty="0">
                <a:solidFill>
                  <a:schemeClr val="tx1"/>
                </a:solidFill>
                <a:effectLst/>
                <a:latin typeface="+mn-lt"/>
                <a:ea typeface="ＭＳ Ｐゴシック" charset="0"/>
                <a:cs typeface="ＭＳ Ｐゴシック" charset="0"/>
              </a:rPr>
              <a:t>Example: I need a new car and I'd like to book a holiday.</a:t>
            </a:r>
          </a:p>
          <a:p>
            <a:pPr lvl="0" fontAlgn="t"/>
            <a:r>
              <a:rPr lang="en-GB" sz="1200" b="0" i="0" kern="1200" dirty="0">
                <a:solidFill>
                  <a:schemeClr val="tx1"/>
                </a:solidFill>
                <a:effectLst/>
                <a:latin typeface="+mn-lt"/>
                <a:ea typeface="ＭＳ Ｐゴシック" charset="0"/>
                <a:cs typeface="ＭＳ Ｐゴシック" charset="0"/>
              </a:rPr>
              <a:t>How do I decide?</a:t>
            </a:r>
          </a:p>
          <a:p>
            <a:pPr lvl="0" fontAlgn="t"/>
            <a:r>
              <a:rPr lang="en-GB" sz="1200" b="0" i="0" kern="1200" dirty="0">
                <a:solidFill>
                  <a:schemeClr val="tx1"/>
                </a:solidFill>
                <a:effectLst/>
                <a:latin typeface="+mn-lt"/>
                <a:ea typeface="ＭＳ Ｐゴシック" charset="0"/>
                <a:cs typeface="ＭＳ Ｐゴシック" charset="0"/>
              </a:rPr>
              <a:t>I don't buy the first car I see.</a:t>
            </a:r>
          </a:p>
          <a:p>
            <a:pPr lvl="0" fontAlgn="t"/>
            <a:r>
              <a:rPr lang="en-GB" sz="1200" b="0" i="0" kern="1200" dirty="0">
                <a:solidFill>
                  <a:schemeClr val="tx1"/>
                </a:solidFill>
                <a:effectLst/>
                <a:latin typeface="+mn-lt"/>
                <a:ea typeface="ＭＳ Ｐゴシック" charset="0"/>
                <a:cs typeface="ＭＳ Ｐゴシック" charset="0"/>
              </a:rPr>
              <a:t>Research: </a:t>
            </a:r>
          </a:p>
          <a:p>
            <a:pPr lvl="1" fontAlgn="t"/>
            <a:r>
              <a:rPr lang="en-GB" sz="1200" b="0" i="0" kern="1200" dirty="0">
                <a:solidFill>
                  <a:schemeClr val="tx1"/>
                </a:solidFill>
                <a:effectLst/>
                <a:latin typeface="+mn-lt"/>
                <a:ea typeface="ＭＳ Ｐゴシック" charset="0"/>
                <a:cs typeface="+mn-cs"/>
              </a:rPr>
              <a:t>Cost</a:t>
            </a:r>
          </a:p>
          <a:p>
            <a:pPr lvl="1" fontAlgn="t"/>
            <a:r>
              <a:rPr lang="en-GB" sz="1200" b="0" i="0" kern="1200" dirty="0">
                <a:solidFill>
                  <a:schemeClr val="tx1"/>
                </a:solidFill>
                <a:effectLst/>
                <a:latin typeface="+mn-lt"/>
                <a:ea typeface="ＭＳ Ｐゴシック" charset="0"/>
                <a:cs typeface="+mn-cs"/>
              </a:rPr>
              <a:t>Reliability</a:t>
            </a:r>
          </a:p>
          <a:p>
            <a:pPr lvl="1" fontAlgn="t"/>
            <a:r>
              <a:rPr lang="en-GB" sz="1200" b="0" i="0" kern="1200" dirty="0">
                <a:solidFill>
                  <a:schemeClr val="tx1"/>
                </a:solidFill>
                <a:effectLst/>
                <a:latin typeface="+mn-lt"/>
                <a:ea typeface="ＭＳ Ｐゴシック" charset="0"/>
                <a:cs typeface="+mn-cs"/>
              </a:rPr>
              <a:t>Running costs</a:t>
            </a:r>
          </a:p>
          <a:p>
            <a:pPr lvl="1" fontAlgn="t"/>
            <a:r>
              <a:rPr lang="en-GB" sz="1200" b="0" i="0" kern="1200" dirty="0">
                <a:solidFill>
                  <a:schemeClr val="tx1"/>
                </a:solidFill>
                <a:effectLst/>
                <a:latin typeface="+mn-lt"/>
                <a:ea typeface="ＭＳ Ｐゴシック" charset="0"/>
                <a:cs typeface="+mn-cs"/>
              </a:rPr>
              <a:t>Reviews</a:t>
            </a:r>
          </a:p>
          <a:p>
            <a:pPr lvl="1" fontAlgn="t"/>
            <a:endParaRPr lang="en-GB" sz="1200" b="0" i="0" kern="1200" dirty="0">
              <a:solidFill>
                <a:schemeClr val="tx1"/>
              </a:solidFill>
              <a:effectLst/>
              <a:latin typeface="+mn-lt"/>
              <a:ea typeface="ＭＳ Ｐゴシック" charset="0"/>
              <a:cs typeface="+mn-cs"/>
            </a:endParaRPr>
          </a:p>
          <a:p>
            <a:pPr lvl="0" fontAlgn="t"/>
            <a:r>
              <a:rPr lang="en-GB" sz="1200" b="0" i="0" kern="1200" dirty="0">
                <a:solidFill>
                  <a:schemeClr val="tx1"/>
                </a:solidFill>
                <a:effectLst/>
                <a:latin typeface="+mn-lt"/>
                <a:ea typeface="ＭＳ Ｐゴシック" charset="0"/>
                <a:cs typeface="ＭＳ Ｐゴシック" charset="0"/>
              </a:rPr>
              <a:t>Compare options.</a:t>
            </a:r>
          </a:p>
          <a:p>
            <a:pPr lvl="0" fontAlgn="t"/>
            <a:r>
              <a:rPr lang="en-GB" sz="1200" b="0" i="0" kern="1200" dirty="0">
                <a:solidFill>
                  <a:schemeClr val="tx1"/>
                </a:solidFill>
                <a:effectLst/>
                <a:latin typeface="+mn-lt"/>
                <a:ea typeface="ＭＳ Ｐゴシック" charset="0"/>
                <a:cs typeface="ＭＳ Ｐゴシック" charset="0"/>
              </a:rPr>
              <a:t>Strengths and weaknesses.</a:t>
            </a:r>
          </a:p>
          <a:p>
            <a:pPr lvl="0" fontAlgn="t"/>
            <a:r>
              <a:rPr lang="en-GB" sz="1200" b="0" i="0" kern="1200" dirty="0">
                <a:solidFill>
                  <a:schemeClr val="tx1"/>
                </a:solidFill>
                <a:effectLst/>
                <a:latin typeface="+mn-lt"/>
                <a:ea typeface="ＭＳ Ｐゴシック" charset="0"/>
                <a:cs typeface="ＭＳ Ｐゴシック" charset="0"/>
              </a:rPr>
              <a:t>Pros and cons.</a:t>
            </a:r>
          </a:p>
          <a:p>
            <a:pPr lvl="0" fontAlgn="t"/>
            <a:r>
              <a:rPr lang="en-GB" sz="1200" b="0" i="0" kern="1200" dirty="0">
                <a:solidFill>
                  <a:schemeClr val="tx1"/>
                </a:solidFill>
                <a:effectLst/>
                <a:latin typeface="+mn-lt"/>
                <a:ea typeface="ＭＳ Ｐゴシック" charset="0"/>
                <a:cs typeface="ＭＳ Ｐゴシック" charset="0"/>
              </a:rPr>
              <a:t>Avoid nasty surprises later.</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Holiday example</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Compare destinations.</a:t>
            </a:r>
          </a:p>
          <a:p>
            <a:pPr lvl="0" fontAlgn="t"/>
            <a:r>
              <a:rPr lang="en-GB" sz="1200" b="0" i="0" kern="1200" dirty="0">
                <a:solidFill>
                  <a:schemeClr val="tx1"/>
                </a:solidFill>
                <a:effectLst/>
                <a:latin typeface="+mn-lt"/>
                <a:ea typeface="ＭＳ Ｐゴシック" charset="0"/>
                <a:cs typeface="ＭＳ Ｐゴシック" charset="0"/>
              </a:rPr>
              <a:t>Compare prices.</a:t>
            </a:r>
          </a:p>
          <a:p>
            <a:pPr lvl="0" fontAlgn="t"/>
            <a:r>
              <a:rPr lang="en-GB" sz="1200" b="0" i="0" kern="1200" dirty="0">
                <a:solidFill>
                  <a:schemeClr val="tx1"/>
                </a:solidFill>
                <a:effectLst/>
                <a:latin typeface="+mn-lt"/>
                <a:ea typeface="ＭＳ Ｐゴシック" charset="0"/>
                <a:cs typeface="ＭＳ Ｐゴシック" charset="0"/>
              </a:rPr>
              <a:t>What's included?</a:t>
            </a:r>
          </a:p>
          <a:p>
            <a:pPr lvl="0" fontAlgn="t"/>
            <a:r>
              <a:rPr lang="en-GB" sz="1200" b="0" i="0" kern="1200" dirty="0">
                <a:solidFill>
                  <a:schemeClr val="tx1"/>
                </a:solidFill>
                <a:effectLst/>
                <a:latin typeface="+mn-lt"/>
                <a:ea typeface="ＭＳ Ｐゴシック" charset="0"/>
                <a:cs typeface="ＭＳ Ｐゴシック" charset="0"/>
              </a:rPr>
              <a:t>Is it good value for money?</a:t>
            </a:r>
          </a:p>
          <a:p>
            <a:pPr lvl="0" fontAlgn="t"/>
            <a:r>
              <a:rPr lang="en-GB" sz="1200" b="0" i="0" kern="1200" dirty="0">
                <a:solidFill>
                  <a:schemeClr val="tx1"/>
                </a:solidFill>
                <a:effectLst/>
                <a:latin typeface="+mn-lt"/>
                <a:ea typeface="ＭＳ Ｐゴシック" charset="0"/>
                <a:cs typeface="ＭＳ Ｐゴシック" charset="0"/>
              </a:rPr>
              <a:t>Right choice for me?</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Link to Post-16</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Choosing a Post-16 course is no different.</a:t>
            </a:r>
          </a:p>
          <a:p>
            <a:pPr lvl="0" fontAlgn="t"/>
            <a:r>
              <a:rPr lang="en-GB" sz="1200" b="0" i="0" kern="1200" dirty="0">
                <a:solidFill>
                  <a:schemeClr val="tx1"/>
                </a:solidFill>
                <a:effectLst/>
                <a:latin typeface="+mn-lt"/>
                <a:ea typeface="ＭＳ Ｐゴシック" charset="0"/>
                <a:cs typeface="ＭＳ Ｐゴシック" charset="0"/>
              </a:rPr>
              <a:t>You're committing the next two years of your life.</a:t>
            </a:r>
          </a:p>
          <a:p>
            <a:pPr lvl="0" fontAlgn="t"/>
            <a:r>
              <a:rPr lang="en-GB" sz="1200" b="0" i="0" kern="1200" dirty="0">
                <a:solidFill>
                  <a:schemeClr val="tx1"/>
                </a:solidFill>
                <a:effectLst/>
                <a:latin typeface="+mn-lt"/>
                <a:ea typeface="ＭＳ Ｐゴシック" charset="0"/>
                <a:cs typeface="ＭＳ Ｐゴシック" charset="0"/>
              </a:rPr>
              <a:t>What will you study?</a:t>
            </a:r>
          </a:p>
          <a:p>
            <a:pPr lvl="0" fontAlgn="t"/>
            <a:r>
              <a:rPr lang="en-GB" sz="1200" b="0" i="0" kern="1200" dirty="0">
                <a:solidFill>
                  <a:schemeClr val="tx1"/>
                </a:solidFill>
                <a:effectLst/>
                <a:latin typeface="+mn-lt"/>
                <a:ea typeface="ＭＳ Ｐゴシック" charset="0"/>
                <a:cs typeface="ＭＳ Ｐゴシック" charset="0"/>
              </a:rPr>
              <a:t>How is it assessed?</a:t>
            </a:r>
          </a:p>
          <a:p>
            <a:pPr lvl="0" fontAlgn="t"/>
            <a:r>
              <a:rPr lang="en-GB" sz="1200" b="0" i="0" kern="1200" dirty="0">
                <a:solidFill>
                  <a:schemeClr val="tx1"/>
                </a:solidFill>
                <a:effectLst/>
                <a:latin typeface="+mn-lt"/>
                <a:ea typeface="ＭＳ Ｐゴシック" charset="0"/>
                <a:cs typeface="ＭＳ Ｐゴシック" charset="0"/>
              </a:rPr>
              <a:t>What grades do you need?</a:t>
            </a:r>
          </a:p>
          <a:p>
            <a:pPr lvl="0" fontAlgn="t"/>
            <a:r>
              <a:rPr lang="en-GB" sz="1200" b="0" i="0" kern="1200" dirty="0">
                <a:solidFill>
                  <a:schemeClr val="tx1"/>
                </a:solidFill>
                <a:effectLst/>
                <a:latin typeface="+mn-lt"/>
                <a:ea typeface="ＭＳ Ｐゴシック" charset="0"/>
                <a:cs typeface="ＭＳ Ｐゴシック" charset="0"/>
              </a:rPr>
              <a:t>Where can it lead?</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Key question</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Don't just ask: </a:t>
            </a:r>
          </a:p>
          <a:p>
            <a:pPr lvl="1" fontAlgn="t"/>
            <a:r>
              <a:rPr lang="en-GB" sz="1200" b="0" i="0" kern="1200" dirty="0">
                <a:solidFill>
                  <a:schemeClr val="tx1"/>
                </a:solidFill>
                <a:effectLst/>
                <a:latin typeface="+mn-lt"/>
                <a:ea typeface="ＭＳ Ｐゴシック" charset="0"/>
                <a:cs typeface="+mn-cs"/>
              </a:rPr>
              <a:t>"Can I do this course?"</a:t>
            </a:r>
          </a:p>
          <a:p>
            <a:pPr lvl="0" fontAlgn="t"/>
            <a:r>
              <a:rPr lang="en-GB" sz="1200" b="0" i="0" kern="1200" dirty="0">
                <a:solidFill>
                  <a:schemeClr val="tx1"/>
                </a:solidFill>
                <a:effectLst/>
                <a:latin typeface="+mn-lt"/>
                <a:ea typeface="ＭＳ Ｐゴシック" charset="0"/>
                <a:cs typeface="ＭＳ Ｐゴシック" charset="0"/>
              </a:rPr>
              <a:t>Ask: </a:t>
            </a:r>
          </a:p>
          <a:p>
            <a:pPr lvl="1" fontAlgn="t"/>
            <a:r>
              <a:rPr lang="en-GB" sz="1200" b="0" i="0" kern="1200" dirty="0">
                <a:solidFill>
                  <a:schemeClr val="tx1"/>
                </a:solidFill>
                <a:effectLst/>
                <a:latin typeface="+mn-lt"/>
                <a:ea typeface="ＭＳ Ｐゴシック" charset="0"/>
                <a:cs typeface="+mn-cs"/>
              </a:rPr>
              <a:t>"Is this the right course for me?"</a:t>
            </a:r>
          </a:p>
          <a:p>
            <a:pPr fontAlgn="t"/>
            <a:r>
              <a:rPr lang="en-GB" sz="1200" b="1" i="0" kern="1200" dirty="0">
                <a:solidFill>
                  <a:schemeClr val="tx1"/>
                </a:solidFill>
                <a:effectLst/>
                <a:latin typeface="+mn-lt"/>
                <a:ea typeface="ＭＳ Ｐゴシック" charset="0"/>
                <a:cs typeface="ＭＳ Ｐゴシック" charset="0"/>
              </a:rPr>
              <a:t>Main message</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Research.</a:t>
            </a:r>
          </a:p>
          <a:p>
            <a:pPr lvl="0" fontAlgn="t"/>
            <a:r>
              <a:rPr lang="en-GB" sz="1200" b="0" i="0" kern="1200" dirty="0">
                <a:solidFill>
                  <a:schemeClr val="tx1"/>
                </a:solidFill>
                <a:effectLst/>
                <a:latin typeface="+mn-lt"/>
                <a:ea typeface="ＭＳ Ｐゴシック" charset="0"/>
                <a:cs typeface="ＭＳ Ｐゴシック" charset="0"/>
              </a:rPr>
              <a:t>Compare.</a:t>
            </a:r>
          </a:p>
          <a:p>
            <a:pPr lvl="0" fontAlgn="t"/>
            <a:r>
              <a:rPr lang="en-GB" sz="1200" b="0" i="0" kern="1200" dirty="0">
                <a:solidFill>
                  <a:schemeClr val="tx1"/>
                </a:solidFill>
                <a:effectLst/>
                <a:latin typeface="+mn-lt"/>
                <a:ea typeface="ＭＳ Ｐゴシック" charset="0"/>
                <a:cs typeface="ＭＳ Ｐゴシック" charset="0"/>
              </a:rPr>
              <a:t>Ask questions.</a:t>
            </a:r>
          </a:p>
          <a:p>
            <a:pPr lvl="0" fontAlgn="t"/>
            <a:r>
              <a:rPr lang="en-GB" sz="1200" b="0" i="0" kern="1200" dirty="0">
                <a:solidFill>
                  <a:schemeClr val="tx1"/>
                </a:solidFill>
                <a:effectLst/>
                <a:latin typeface="+mn-lt"/>
                <a:ea typeface="ＭＳ Ｐゴシック" charset="0"/>
                <a:cs typeface="ＭＳ Ｐゴシック" charset="0"/>
              </a:rPr>
              <a:t>Understand the positives and negatives.</a:t>
            </a:r>
          </a:p>
          <a:p>
            <a:pPr lvl="0" fontAlgn="t"/>
            <a:r>
              <a:rPr lang="en-GB" sz="1200" b="0" i="0" kern="1200" dirty="0">
                <a:solidFill>
                  <a:schemeClr val="tx1"/>
                </a:solidFill>
                <a:effectLst/>
                <a:latin typeface="+mn-lt"/>
                <a:ea typeface="ＭＳ Ｐゴシック" charset="0"/>
                <a:cs typeface="ＭＳ Ｐゴシック" charset="0"/>
              </a:rPr>
              <a:t>Make an informed decision.</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10</a:t>
            </a:fld>
            <a:endParaRPr lang="en-GB" altLang="en-US"/>
          </a:p>
        </p:txBody>
      </p:sp>
    </p:spTree>
    <p:extLst>
      <p:ext uri="{BB962C8B-B14F-4D97-AF65-F5344CB8AC3E}">
        <p14:creationId xmlns:p14="http://schemas.microsoft.com/office/powerpoint/2010/main" val="4126008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fontAlgn="t"/>
            <a:r>
              <a:rPr lang="en-GB" sz="1200" b="0" i="0" kern="1200" dirty="0">
                <a:solidFill>
                  <a:schemeClr val="tx1"/>
                </a:solidFill>
                <a:effectLst/>
                <a:latin typeface="+mn-lt"/>
                <a:ea typeface="ＭＳ Ｐゴシック" charset="0"/>
                <a:cs typeface="ＭＳ Ｐゴシック" charset="0"/>
              </a:rPr>
              <a:t>Students often ask, "Which is better, college or sixth form?"</a:t>
            </a:r>
          </a:p>
          <a:p>
            <a:pPr lvl="0" fontAlgn="t"/>
            <a:r>
              <a:rPr lang="en-GB" sz="1200" b="0" i="0" kern="1200" dirty="0">
                <a:solidFill>
                  <a:schemeClr val="tx1"/>
                </a:solidFill>
                <a:effectLst/>
                <a:latin typeface="+mn-lt"/>
                <a:ea typeface="ＭＳ Ｐゴシック" charset="0"/>
                <a:cs typeface="ＭＳ Ｐゴシック" charset="0"/>
              </a:rPr>
              <a:t>The honest answer is neither is better, they are just different.</a:t>
            </a:r>
          </a:p>
          <a:p>
            <a:pPr lvl="0" fontAlgn="t"/>
            <a:r>
              <a:rPr lang="en-GB" sz="1200" b="0" i="0" kern="1200" dirty="0">
                <a:solidFill>
                  <a:schemeClr val="tx1"/>
                </a:solidFill>
                <a:effectLst/>
                <a:latin typeface="+mn-lt"/>
                <a:ea typeface="ＭＳ Ｐゴシック" charset="0"/>
                <a:cs typeface="ＭＳ Ｐゴシック" charset="0"/>
              </a:rPr>
              <a:t>Think about which environment suits you best.</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Sixth Form</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Often feels more like an extension of school.</a:t>
            </a:r>
          </a:p>
          <a:p>
            <a:pPr lvl="0" fontAlgn="t"/>
            <a:r>
              <a:rPr lang="en-GB" sz="1200" b="0" i="0" kern="1200" dirty="0">
                <a:solidFill>
                  <a:schemeClr val="tx1"/>
                </a:solidFill>
                <a:effectLst/>
                <a:latin typeface="+mn-lt"/>
                <a:ea typeface="ＭＳ Ｐゴシック" charset="0"/>
                <a:cs typeface="ＭＳ Ｐゴシック" charset="0"/>
              </a:rPr>
              <a:t>Smaller environment.</a:t>
            </a:r>
          </a:p>
          <a:p>
            <a:pPr lvl="0" fontAlgn="t"/>
            <a:r>
              <a:rPr lang="en-GB" sz="1200" b="0" i="0" kern="1200" dirty="0">
                <a:solidFill>
                  <a:schemeClr val="tx1"/>
                </a:solidFill>
                <a:effectLst/>
                <a:latin typeface="+mn-lt"/>
                <a:ea typeface="ＭＳ Ｐゴシック" charset="0"/>
                <a:cs typeface="ＭＳ Ｐゴシック" charset="0"/>
              </a:rPr>
              <a:t>More structured day.</a:t>
            </a:r>
          </a:p>
          <a:p>
            <a:pPr lvl="0" fontAlgn="t"/>
            <a:r>
              <a:rPr lang="en-GB" sz="1200" b="0" i="0" kern="1200" dirty="0">
                <a:solidFill>
                  <a:schemeClr val="tx1"/>
                </a:solidFill>
                <a:effectLst/>
                <a:latin typeface="+mn-lt"/>
                <a:ea typeface="ＭＳ Ｐゴシック" charset="0"/>
                <a:cs typeface="ＭＳ Ｐゴシック" charset="0"/>
              </a:rPr>
              <a:t>Familiar routines and expectations.</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College</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Often larger and more independent.</a:t>
            </a:r>
          </a:p>
          <a:p>
            <a:pPr lvl="0" fontAlgn="t"/>
            <a:r>
              <a:rPr lang="en-GB" sz="1200" b="0" i="0" kern="1200" dirty="0">
                <a:solidFill>
                  <a:schemeClr val="tx1"/>
                </a:solidFill>
                <a:effectLst/>
                <a:latin typeface="+mn-lt"/>
                <a:ea typeface="ＭＳ Ｐゴシック" charset="0"/>
                <a:cs typeface="ＭＳ Ｐゴシック" charset="0"/>
              </a:rPr>
              <a:t>More course choice.</a:t>
            </a:r>
          </a:p>
          <a:p>
            <a:pPr lvl="0" fontAlgn="t"/>
            <a:r>
              <a:rPr lang="en-GB" sz="1200" b="0" i="0" kern="1200" dirty="0">
                <a:solidFill>
                  <a:schemeClr val="tx1"/>
                </a:solidFill>
                <a:effectLst/>
                <a:latin typeface="+mn-lt"/>
                <a:ea typeface="ＭＳ Ｐゴシック" charset="0"/>
                <a:cs typeface="ＭＳ Ｐゴシック" charset="0"/>
              </a:rPr>
              <a:t>Greater mix of students from different schools.</a:t>
            </a:r>
          </a:p>
          <a:p>
            <a:pPr lvl="0" fontAlgn="t"/>
            <a:r>
              <a:rPr lang="en-GB" sz="1200" b="0" i="0" kern="1200" dirty="0">
                <a:solidFill>
                  <a:schemeClr val="tx1"/>
                </a:solidFill>
                <a:effectLst/>
                <a:latin typeface="+mn-lt"/>
                <a:ea typeface="ＭＳ Ｐゴシック" charset="0"/>
                <a:cs typeface="ＭＳ Ｐゴシック" charset="0"/>
              </a:rPr>
              <a:t>Students are expected to manage their own time more.</a:t>
            </a:r>
          </a:p>
          <a:p>
            <a:pPr lvl="0" fontAlgn="t"/>
            <a:r>
              <a:rPr lang="en-GB" sz="1200" b="0" i="0" kern="1200" dirty="0">
                <a:solidFill>
                  <a:schemeClr val="tx1"/>
                </a:solidFill>
                <a:effectLst/>
                <a:latin typeface="+mn-lt"/>
                <a:ea typeface="ＭＳ Ｐゴシック" charset="0"/>
                <a:cs typeface="ＭＳ Ｐゴシック" charset="0"/>
              </a:rPr>
              <a:t>Can feel more like a stepping stone towards university or employment.</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Things to Consider</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How independent are you?</a:t>
            </a:r>
          </a:p>
          <a:p>
            <a:pPr lvl="0" fontAlgn="t"/>
            <a:r>
              <a:rPr lang="en-GB" sz="1200" b="0" i="0" kern="1200" dirty="0">
                <a:solidFill>
                  <a:schemeClr val="tx1"/>
                </a:solidFill>
                <a:effectLst/>
                <a:latin typeface="+mn-lt"/>
                <a:ea typeface="ＭＳ Ｐゴシック" charset="0"/>
                <a:cs typeface="ＭＳ Ｐゴシック" charset="0"/>
              </a:rPr>
              <a:t>What style of learning do you prefer?</a:t>
            </a:r>
          </a:p>
          <a:p>
            <a:pPr lvl="0" fontAlgn="t"/>
            <a:r>
              <a:rPr lang="en-GB" sz="1200" b="0" i="0" kern="1200" dirty="0">
                <a:solidFill>
                  <a:schemeClr val="tx1"/>
                </a:solidFill>
                <a:effectLst/>
                <a:latin typeface="+mn-lt"/>
                <a:ea typeface="ＭＳ Ｐゴシック" charset="0"/>
                <a:cs typeface="ＭＳ Ｐゴシック" charset="0"/>
              </a:rPr>
              <a:t>Do you want a familiar environment or a fresh start?</a:t>
            </a:r>
          </a:p>
          <a:p>
            <a:pPr lvl="0" fontAlgn="t"/>
            <a:r>
              <a:rPr lang="en-GB" sz="1200" b="0" i="0" kern="1200" dirty="0">
                <a:solidFill>
                  <a:schemeClr val="tx1"/>
                </a:solidFill>
                <a:effectLst/>
                <a:latin typeface="+mn-lt"/>
                <a:ea typeface="ＭＳ Ｐゴシック" charset="0"/>
                <a:cs typeface="ＭＳ Ｐゴシック" charset="0"/>
              </a:rPr>
              <a:t>Which subjects or courses are available?</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Key Message</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Don't choose based on where your friends are going.</a:t>
            </a:r>
          </a:p>
          <a:p>
            <a:pPr lvl="0" fontAlgn="t"/>
            <a:r>
              <a:rPr lang="en-GB" sz="1200" b="0" i="0" kern="1200" dirty="0">
                <a:solidFill>
                  <a:schemeClr val="tx1"/>
                </a:solidFill>
                <a:effectLst/>
                <a:latin typeface="+mn-lt"/>
                <a:ea typeface="ＭＳ Ｐゴシック" charset="0"/>
                <a:cs typeface="ＭＳ Ｐゴシック" charset="0"/>
              </a:rPr>
              <a:t>Choose the environment where you believe you will be happiest and most successful.</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12</a:t>
            </a:fld>
            <a:endParaRPr lang="en-GB" altLang="en-US"/>
          </a:p>
        </p:txBody>
      </p:sp>
    </p:spTree>
    <p:extLst>
      <p:ext uri="{BB962C8B-B14F-4D97-AF65-F5344CB8AC3E}">
        <p14:creationId xmlns:p14="http://schemas.microsoft.com/office/powerpoint/2010/main" val="1420235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AF57BDC2-0392-4351-BD44-7E37F5D68E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7D041BA9-0D5F-477D-839E-9C615B7D44B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jump from Year 11 to Year 12 is significant</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There is more independence and personal responsibility.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Students are expected to manage their time more effectively.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Most students adapt quickly and become much more confident within the first few months.</a:t>
            </a:r>
          </a:p>
          <a:p>
            <a:endParaRPr lang="en-US" altLang="en-US" dirty="0">
              <a:ea typeface="ＭＳ Ｐゴシック" panose="020B0600070205080204" pitchFamily="34" charset="-128"/>
            </a:endParaRPr>
          </a:p>
        </p:txBody>
      </p:sp>
      <p:sp>
        <p:nvSpPr>
          <p:cNvPr id="46084" name="Slide Number Placeholder 3">
            <a:extLst>
              <a:ext uri="{FF2B5EF4-FFF2-40B4-BE49-F238E27FC236}">
                <a16:creationId xmlns:a16="http://schemas.microsoft.com/office/drawing/2014/main" id="{E9292C36-79EF-413B-A84F-AE5D9F25778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75C33CA-ED14-488C-A075-E66EEA049064}" type="slidenum">
              <a:rPr lang="en-GB" altLang="en-US" smtClean="0">
                <a:solidFill>
                  <a:srgbClr val="000000"/>
                </a:solidFill>
              </a:rPr>
              <a:pPr/>
              <a:t>13</a:t>
            </a:fld>
            <a:endParaRPr lang="en-GB"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2D4E5581-7AAA-4065-8DED-A256110A9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DE609ACC-E509-48A1-AFC2-4760B1CE1F0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Entry requirements vary between providers.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Don't assume all colleges expect the same grades.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Check both general requirements and subject-specific requirements.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Be ambitious, but have realistic alternatives.</a:t>
            </a:r>
          </a:p>
          <a:p>
            <a:endParaRPr lang="en-US" altLang="en-US" dirty="0">
              <a:ea typeface="ＭＳ Ｐゴシック" panose="020B0600070205080204" pitchFamily="34" charset="-128"/>
            </a:endParaRPr>
          </a:p>
        </p:txBody>
      </p:sp>
      <p:sp>
        <p:nvSpPr>
          <p:cNvPr id="17412" name="Slide Number Placeholder 3">
            <a:extLst>
              <a:ext uri="{FF2B5EF4-FFF2-40B4-BE49-F238E27FC236}">
                <a16:creationId xmlns:a16="http://schemas.microsoft.com/office/drawing/2014/main" id="{B3AFBD8B-46AD-446A-A7EF-BBB2FED590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5D0D61D-3CC3-4F39-ABA2-8A4BAA800646}" type="slidenum">
              <a:rPr lang="en-GB" altLang="en-US" smtClean="0"/>
              <a:pPr/>
              <a:t>14</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lvl="0" fontAlgn="t"/>
            <a:r>
              <a:rPr lang="en-GB" sz="1200" b="0" i="0" kern="1200" dirty="0">
                <a:solidFill>
                  <a:schemeClr val="tx1"/>
                </a:solidFill>
                <a:effectLst/>
                <a:latin typeface="+mn-lt"/>
                <a:ea typeface="ＭＳ Ｐゴシック" charset="0"/>
                <a:cs typeface="ＭＳ Ｐゴシック" charset="0"/>
              </a:rPr>
              <a:t>English and Maths are incredibly important after Year 11.</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For many students, these grades can have a huge impact on the options available to them.</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Most providers offering A Levels, T Levels and other Level 3 qualifications will expect at least a </a:t>
            </a:r>
            <a:r>
              <a:rPr lang="en-GB" sz="1200" b="1" i="0" kern="1200" dirty="0">
                <a:solidFill>
                  <a:schemeClr val="tx1"/>
                </a:solidFill>
                <a:effectLst/>
                <a:latin typeface="+mn-lt"/>
                <a:ea typeface="ＭＳ Ｐゴシック" charset="0"/>
                <a:cs typeface="ＭＳ Ｐゴシック" charset="0"/>
              </a:rPr>
              <a:t>Grade 4 in both English Language and Maths</a:t>
            </a:r>
            <a:r>
              <a:rPr lang="en-GB" sz="1200" b="0" i="0" kern="1200" dirty="0">
                <a:solidFill>
                  <a:schemeClr val="tx1"/>
                </a:solidFill>
                <a:effectLst/>
                <a:latin typeface="+mn-lt"/>
                <a:ea typeface="ＭＳ Ｐゴシック" charset="0"/>
                <a:cs typeface="ＭＳ Ｐゴシック" charset="0"/>
              </a:rPr>
              <a:t>.</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It is important to check individual provider requirements, as some courses may ask for higher grades.</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Certain subjects, especially Science, Maths, Engineering and some Business courses, often have specific GCSE grade requirements.</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If a student does not achieve a Grade 4 in English or Maths, it doesn't mean education stops.</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However, they will usually need to continue studying English and/or Maths alongside their main course. </a:t>
            </a:r>
            <a:endParaRPr lang="en-GB" sz="1200" b="0" i="0" u="none" strike="noStrike" kern="1200" dirty="0">
              <a:solidFill>
                <a:schemeClr val="tx1"/>
              </a:solidFill>
              <a:effectLst/>
              <a:latin typeface="+mn-lt"/>
              <a:ea typeface="ＭＳ Ｐゴシック" charset="0"/>
              <a:cs typeface="ＭＳ Ｐゴシック" charset="0"/>
            </a:endParaRPr>
          </a:p>
          <a:p>
            <a:pPr lvl="0" fontAlgn="t"/>
            <a:endParaRPr lang="en-GB" sz="1200" b="0" i="0" u="none" strike="noStrike"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This can mean resitting GCSEs or working towards an alternative qualification.</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The reason providers insist on this is because English and Maths are key skills that employers, colleges and universities continue to look for.</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Achieving those grades helps keep as many future opportunities open as possible</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1" i="0" kern="1200" dirty="0">
                <a:solidFill>
                  <a:schemeClr val="tx1"/>
                </a:solidFill>
                <a:effectLst/>
                <a:latin typeface="+mn-lt"/>
                <a:ea typeface="ＭＳ Ｐゴシック" charset="0"/>
                <a:cs typeface="ＭＳ Ｐゴシック" charset="0"/>
              </a:rPr>
              <a:t>Key Message</a:t>
            </a:r>
          </a:p>
          <a:p>
            <a:pPr fontAlgn="t"/>
            <a:r>
              <a:rPr lang="en-GB" sz="1200" b="0" i="0" kern="1200" dirty="0">
                <a:solidFill>
                  <a:schemeClr val="tx1"/>
                </a:solidFill>
                <a:effectLst/>
                <a:latin typeface="+mn-lt"/>
                <a:ea typeface="ＭＳ Ｐゴシック" charset="0"/>
                <a:cs typeface="ＭＳ Ｐゴシック" charset="0"/>
              </a:rPr>
              <a:t>A Grade 4 in English and Maths keeps the greatest number of doors open</a:t>
            </a:r>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15</a:t>
            </a:fld>
            <a:endParaRPr lang="en-GB" altLang="en-US"/>
          </a:p>
        </p:txBody>
      </p:sp>
    </p:spTree>
    <p:extLst>
      <p:ext uri="{BB962C8B-B14F-4D97-AF65-F5344CB8AC3E}">
        <p14:creationId xmlns:p14="http://schemas.microsoft.com/office/powerpoint/2010/main" val="4218362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Colleges are facing increasing demand for places.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Applications should be made early rather than waiting.</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Keep copies of offers and correspondence.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Always have alternative options available just in case.</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16</a:t>
            </a:fld>
            <a:endParaRPr lang="en-GB" altLang="en-US"/>
          </a:p>
        </p:txBody>
      </p:sp>
    </p:spTree>
    <p:extLst>
      <p:ext uri="{BB962C8B-B14F-4D97-AF65-F5344CB8AC3E}">
        <p14:creationId xmlns:p14="http://schemas.microsoft.com/office/powerpoint/2010/main" val="2103778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93BF2A6B-2D99-404E-B974-8E7FF748515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1DE2B10-1AD0-4F06-BFD1-D1F6862AA2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Qualification levels can sometimes seem confusing.</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This slide gives a simple overview of Levels 1, 2 and 3.</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important thing to remember is that each level offers progression opportunities.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Starting at Level 1 or Level 2 is still a positive route towards future success.</a:t>
            </a:r>
          </a:p>
          <a:p>
            <a:endParaRPr lang="en-GB" altLang="en-US" dirty="0">
              <a:ea typeface="ＭＳ Ｐゴシック" panose="020B0600070205080204" pitchFamily="34" charset="-128"/>
            </a:endParaRPr>
          </a:p>
        </p:txBody>
      </p:sp>
      <p:sp>
        <p:nvSpPr>
          <p:cNvPr id="19460" name="Slide Number Placeholder 3">
            <a:extLst>
              <a:ext uri="{FF2B5EF4-FFF2-40B4-BE49-F238E27FC236}">
                <a16:creationId xmlns:a16="http://schemas.microsoft.com/office/drawing/2014/main" id="{E5288C84-36B4-45B3-83B0-658024ABED8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F13B11A-B65A-4AA4-B736-F60766B5FACC}" type="slidenum">
              <a:rPr lang="en-GB" altLang="en-US" smtClean="0"/>
              <a:pPr/>
              <a:t>17</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5BF30F22-3257-4974-B250-C7504D91E2F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0DA7D543-97DE-4C42-849C-85EFE4DCD7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 Levels are usually best suited to students who enjoy academic study.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Students normally study three subjects in depth over two years.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are highly valued by universities and employers.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Assessment is mainly through examinations.</a:t>
            </a:r>
          </a:p>
          <a:p>
            <a:endParaRPr lang="en-US" altLang="en-US" dirty="0">
              <a:ea typeface="ＭＳ Ｐゴシック" panose="020B0600070205080204" pitchFamily="34" charset="-128"/>
            </a:endParaRPr>
          </a:p>
        </p:txBody>
      </p:sp>
      <p:sp>
        <p:nvSpPr>
          <p:cNvPr id="21508" name="Slide Number Placeholder 3">
            <a:extLst>
              <a:ext uri="{FF2B5EF4-FFF2-40B4-BE49-F238E27FC236}">
                <a16:creationId xmlns:a16="http://schemas.microsoft.com/office/drawing/2014/main" id="{20630E65-1BD7-4F66-AD5C-D6AABC33A7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BB0E012-6FB6-4ADC-8140-00D19B8069F1}" type="slidenum">
              <a:rPr lang="en-GB" altLang="en-US" smtClean="0"/>
              <a:pPr/>
              <a:t>18</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C69A878F-A21C-4CDD-9ED5-0156954483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0D4DFB8C-92B9-481D-B467-3DDF973EA2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 Levels combine classroom learning with substantial industry experience.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suit students who already have some idea of their future career area.</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attract UCAS points and can lead to university, apprenticeships or employment.</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Think of them as a blend of education and workplace learning.</a:t>
            </a:r>
          </a:p>
          <a:p>
            <a:endParaRPr lang="en-US" altLang="en-US" dirty="0">
              <a:ea typeface="ＭＳ Ｐゴシック" panose="020B0600070205080204" pitchFamily="34" charset="-128"/>
            </a:endParaRPr>
          </a:p>
        </p:txBody>
      </p:sp>
      <p:sp>
        <p:nvSpPr>
          <p:cNvPr id="23556" name="Slide Number Placeholder 3">
            <a:extLst>
              <a:ext uri="{FF2B5EF4-FFF2-40B4-BE49-F238E27FC236}">
                <a16:creationId xmlns:a16="http://schemas.microsoft.com/office/drawing/2014/main" id="{18E71204-C1A8-4143-922B-7C3E257CD6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706145C-E98D-4B86-9B13-64D47FE2CEFC}" type="slidenum">
              <a:rPr lang="en-GB" altLang="en-US" smtClean="0"/>
              <a:pPr/>
              <a:t>19</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30055-6254-F903-4C1C-E102A44A9EB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247E801A-F4D0-E64D-EFB7-B141CCF5CA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757ACBCF-6407-4B68-DAD9-39A707B5DC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en-GB" dirty="0">
                <a:solidFill>
                  <a:schemeClr val="accent3"/>
                </a:solidFill>
              </a:rPr>
              <a:t>Available to students as of Sept 2027</a:t>
            </a:r>
          </a:p>
          <a:p>
            <a:pPr marL="285750" indent="-285750">
              <a:buFont typeface="Arial" panose="020B0604020202020204" pitchFamily="34" charset="0"/>
              <a:buChar char="•"/>
            </a:pPr>
            <a:r>
              <a:rPr lang="en-GB" dirty="0">
                <a:solidFill>
                  <a:schemeClr val="accent3"/>
                </a:solidFill>
              </a:rPr>
              <a:t>Education &amp; Early Years</a:t>
            </a:r>
          </a:p>
          <a:p>
            <a:pPr marL="285750" indent="-285750">
              <a:buFont typeface="Arial" panose="020B0604020202020204" pitchFamily="34" charset="0"/>
              <a:buChar char="•"/>
            </a:pPr>
            <a:r>
              <a:rPr lang="en-GB" dirty="0">
                <a:solidFill>
                  <a:schemeClr val="accent3"/>
                </a:solidFill>
              </a:rPr>
              <a:t>Finance &amp; Accounting</a:t>
            </a:r>
          </a:p>
          <a:p>
            <a:pPr marL="285750" indent="-285750">
              <a:buFont typeface="Arial" panose="020B0604020202020204" pitchFamily="34" charset="0"/>
              <a:buChar char="•"/>
            </a:pPr>
            <a:r>
              <a:rPr lang="en-GB" dirty="0">
                <a:solidFill>
                  <a:schemeClr val="accent3"/>
                </a:solidFill>
              </a:rPr>
              <a:t>Digital</a:t>
            </a:r>
          </a:p>
          <a:p>
            <a:pPr marL="0" indent="0" fontAlgn="t">
              <a:buFont typeface="Arial" panose="020B0604020202020204" pitchFamily="34" charset="0"/>
              <a:buNone/>
            </a:pPr>
            <a:endParaRPr lang="en-GB" sz="1200" b="0" i="0" kern="1200" dirty="0">
              <a:solidFill>
                <a:schemeClr val="tx1"/>
              </a:solidFill>
              <a:effectLst/>
              <a:latin typeface="+mn-lt"/>
              <a:ea typeface="ＭＳ Ｐゴシック" charset="0"/>
              <a:cs typeface="ＭＳ Ｐゴシック" charset="0"/>
            </a:endParaRPr>
          </a:p>
          <a:p>
            <a:pPr marL="0" indent="0" fontAlgn="t">
              <a:buFont typeface="Arial" panose="020B0604020202020204" pitchFamily="34" charset="0"/>
              <a:buNone/>
            </a:pPr>
            <a:r>
              <a:rPr lang="en-GB" sz="1200" b="0" i="0" kern="1200" dirty="0">
                <a:solidFill>
                  <a:schemeClr val="tx1"/>
                </a:solidFill>
                <a:effectLst/>
                <a:latin typeface="+mn-lt"/>
                <a:ea typeface="ＭＳ Ｐゴシック" charset="0"/>
                <a:cs typeface="ＭＳ Ｐゴシック" charset="0"/>
              </a:rPr>
              <a:t>Focuses on “Learning by doing” through practical assessments, projects, and workplace scenarios but without requiring a mandatory long term industry placement. </a:t>
            </a:r>
          </a:p>
          <a:p>
            <a:pPr marL="0" indent="0" fontAlgn="t">
              <a:buFont typeface="Arial" panose="020B0604020202020204" pitchFamily="34" charset="0"/>
              <a:buNone/>
            </a:pPr>
            <a:endParaRPr lang="en-GB" sz="1200" b="0" i="0" kern="1200" dirty="0">
              <a:solidFill>
                <a:schemeClr val="tx1"/>
              </a:solidFill>
              <a:effectLst/>
              <a:latin typeface="+mn-lt"/>
              <a:ea typeface="ＭＳ Ｐゴシック" charset="0"/>
              <a:cs typeface="ＭＳ Ｐゴシック" charset="0"/>
            </a:endParaRPr>
          </a:p>
          <a:p>
            <a:pPr marL="171450" indent="-171450" fontAlgn="t">
              <a:buFont typeface="Arial" panose="020B0604020202020204" pitchFamily="34" charset="0"/>
              <a:buChar char="•"/>
            </a:pPr>
            <a:r>
              <a:rPr lang="en-GB" dirty="0"/>
              <a:t>They last for 2 years. </a:t>
            </a:r>
          </a:p>
          <a:p>
            <a:pPr marL="171450" indent="-171450" fontAlgn="t">
              <a:buFont typeface="Arial" panose="020B0604020202020204" pitchFamily="34" charset="0"/>
              <a:buChar char="•"/>
            </a:pPr>
            <a:r>
              <a:rPr lang="en-GB" dirty="0"/>
              <a:t>They are similar in size to one A level. </a:t>
            </a:r>
          </a:p>
          <a:p>
            <a:pPr marL="171450" indent="-171450" fontAlgn="t">
              <a:buFont typeface="Arial" panose="020B0604020202020204" pitchFamily="34" charset="0"/>
              <a:buChar char="•"/>
            </a:pPr>
            <a:r>
              <a:rPr lang="en-GB" dirty="0"/>
              <a:t>Students will be able to take V Levels in multiple subjects and in combination with other qualifications such as A-levels or level 2 English or maths. </a:t>
            </a:r>
          </a:p>
          <a:p>
            <a:pPr marL="171450" indent="-171450" fontAlgn="t">
              <a:buFont typeface="Arial" panose="020B0604020202020204" pitchFamily="34" charset="0"/>
              <a:buChar char="•"/>
            </a:pPr>
            <a:r>
              <a:rPr lang="en-GB" dirty="0"/>
              <a:t>Learning is designed around real jobs and the skills employers need. </a:t>
            </a:r>
          </a:p>
          <a:p>
            <a:pPr marL="171450" indent="-171450" fontAlgn="t">
              <a:buFont typeface="Arial" panose="020B0604020202020204" pitchFamily="34" charset="0"/>
              <a:buChar char="•"/>
            </a:pPr>
            <a:r>
              <a:rPr lang="en-GB" dirty="0"/>
              <a:t>Students will receive a nationally recognised qualification. </a:t>
            </a:r>
          </a:p>
          <a:p>
            <a:pPr marL="171450" indent="-171450" fontAlgn="t">
              <a:buFont typeface="Arial" panose="020B0604020202020204" pitchFamily="34" charset="0"/>
              <a:buChar char="•"/>
            </a:pPr>
            <a:r>
              <a:rPr lang="en-GB" dirty="0"/>
              <a:t>They attract UCAS points</a:t>
            </a:r>
          </a:p>
          <a:p>
            <a:pPr marL="171450" marR="0" lvl="0" indent="-171450" algn="l" defTabSz="914400" rtl="0" eaLnBrk="0" fontAlgn="t" latinLnBrk="0" hangingPunct="0">
              <a:lnSpc>
                <a:spcPct val="100000"/>
              </a:lnSpc>
              <a:spcBef>
                <a:spcPct val="30000"/>
              </a:spcBef>
              <a:spcAft>
                <a:spcPct val="0"/>
              </a:spcAft>
              <a:buClrTx/>
              <a:buSzTx/>
              <a:buFont typeface="Arial" panose="020B0604020202020204" pitchFamily="34" charset="0"/>
              <a:buChar char="•"/>
              <a:tabLst/>
              <a:defRPr/>
            </a:pPr>
            <a:r>
              <a:rPr lang="en-GB" sz="1200" b="0" i="0" kern="1200" dirty="0">
                <a:solidFill>
                  <a:schemeClr val="tx1"/>
                </a:solidFill>
                <a:effectLst/>
                <a:latin typeface="+mn-lt"/>
                <a:ea typeface="ＭＳ Ｐゴシック" charset="0"/>
                <a:cs typeface="ＭＳ Ｐゴシック" charset="0"/>
              </a:rPr>
              <a:t>They are designed for students who want to keep their future options open while developing sector-specific knowledge and skills.</a:t>
            </a:r>
          </a:p>
          <a:p>
            <a:pPr marL="0" indent="0" fontAlgn="t">
              <a:buFont typeface="Arial" panose="020B0604020202020204" pitchFamily="34" charset="0"/>
              <a:buNone/>
            </a:pPr>
            <a:endParaRPr lang="en-GB" sz="1200" b="0" i="0" kern="1200" dirty="0">
              <a:solidFill>
                <a:schemeClr val="tx1"/>
              </a:solidFill>
              <a:effectLst/>
              <a:latin typeface="+mn-lt"/>
              <a:ea typeface="ＭＳ Ｐゴシック" charset="0"/>
              <a:cs typeface="ＭＳ Ｐゴシック" charset="0"/>
            </a:endParaRPr>
          </a:p>
          <a:p>
            <a:endParaRPr lang="en-US" altLang="en-US" dirty="0">
              <a:ea typeface="ＭＳ Ｐゴシック" panose="020B0600070205080204" pitchFamily="34" charset="-128"/>
            </a:endParaRPr>
          </a:p>
        </p:txBody>
      </p:sp>
      <p:sp>
        <p:nvSpPr>
          <p:cNvPr id="23556" name="Slide Number Placeholder 3">
            <a:extLst>
              <a:ext uri="{FF2B5EF4-FFF2-40B4-BE49-F238E27FC236}">
                <a16:creationId xmlns:a16="http://schemas.microsoft.com/office/drawing/2014/main" id="{22920838-76E4-3237-0B25-5647FB2FD9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706145C-E98D-4B86-9B13-64D47FE2CEFC}" type="slidenum">
              <a:rPr lang="en-GB" altLang="en-US" smtClean="0"/>
              <a:pPr/>
              <a:t>20</a:t>
            </a:fld>
            <a:endParaRPr lang="en-GB" altLang="en-US"/>
          </a:p>
        </p:txBody>
      </p:sp>
    </p:spTree>
    <p:extLst>
      <p:ext uri="{BB962C8B-B14F-4D97-AF65-F5344CB8AC3E}">
        <p14:creationId xmlns:p14="http://schemas.microsoft.com/office/powerpoint/2010/main" val="410171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46A77AF-2C90-41EA-9BA3-EFA43BE207E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EF560D1D-36A2-466E-A113-40FC07B2EB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BTECs offer a more practical approach to learning.</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are often preferred by students who perform well through coursework and projects.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are available in different sizes and can sometimes be combined with A Levels.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Universities and employers recognise these qualifications.</a:t>
            </a:r>
          </a:p>
          <a:p>
            <a:endParaRPr lang="en-US" altLang="en-US" dirty="0">
              <a:ea typeface="ＭＳ Ｐゴシック" panose="020B0600070205080204" pitchFamily="34" charset="-128"/>
            </a:endParaRPr>
          </a:p>
        </p:txBody>
      </p:sp>
      <p:sp>
        <p:nvSpPr>
          <p:cNvPr id="25604" name="Slide Number Placeholder 3">
            <a:extLst>
              <a:ext uri="{FF2B5EF4-FFF2-40B4-BE49-F238E27FC236}">
                <a16:creationId xmlns:a16="http://schemas.microsoft.com/office/drawing/2014/main" id="{1AFE8724-A173-4CD3-AAFD-346ED61548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AAEC0E4-C396-4CB6-B2F0-A51DDE01C84F}" type="slidenum">
              <a:rPr lang="en-GB" altLang="en-US" smtClean="0"/>
              <a:pPr/>
              <a:t>21</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AAED3E7F-3981-401E-94E6-9D5CB0E84D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B483A11A-34B5-4585-B5BB-E2B88260F4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Level 2 courses are often a progression route to Level 3.</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provide another opportunity to build qualifications and confidence.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Students may also continue improving English and Maths.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Many students successfully move from Level 2 to Level 3 study.</a:t>
            </a:r>
          </a:p>
          <a:p>
            <a:endParaRPr lang="en-US" altLang="en-US" dirty="0">
              <a:ea typeface="ＭＳ Ｐゴシック" panose="020B0600070205080204" pitchFamily="34" charset="-128"/>
            </a:endParaRPr>
          </a:p>
        </p:txBody>
      </p:sp>
      <p:sp>
        <p:nvSpPr>
          <p:cNvPr id="27652" name="Slide Number Placeholder 3">
            <a:extLst>
              <a:ext uri="{FF2B5EF4-FFF2-40B4-BE49-F238E27FC236}">
                <a16:creationId xmlns:a16="http://schemas.microsoft.com/office/drawing/2014/main" id="{28B220E2-A44D-4A15-B2C1-574FCD5A92F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337031-41B8-4637-943D-BF01B703D40C}" type="slidenum">
              <a:rPr lang="en-GB" altLang="en-US" smtClean="0"/>
              <a:pPr/>
              <a:t>22</a:t>
            </a:fld>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7AAFCFC2-7D11-48A0-A435-D4DD7C823B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A0AB0D9-BABA-4E64-92CD-E5FF7BA93F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Level 1 qualifications provide a solid foundation.</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help students develop confidence, skills and experience.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are designed as a stepping stone, not a final destination.</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Progression opportunities remain available after successful completion.</a:t>
            </a:r>
          </a:p>
          <a:p>
            <a:endParaRPr lang="en-US" altLang="en-US" dirty="0">
              <a:ea typeface="ＭＳ Ｐゴシック" panose="020B0600070205080204" pitchFamily="34" charset="-128"/>
            </a:endParaRPr>
          </a:p>
        </p:txBody>
      </p:sp>
      <p:sp>
        <p:nvSpPr>
          <p:cNvPr id="29700" name="Slide Number Placeholder 3">
            <a:extLst>
              <a:ext uri="{FF2B5EF4-FFF2-40B4-BE49-F238E27FC236}">
                <a16:creationId xmlns:a16="http://schemas.microsoft.com/office/drawing/2014/main" id="{8BE29E3F-198F-4FD4-B9A6-88DCE580F0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FD1C107-E16A-4B88-B580-E91417CD5800}" type="slidenum">
              <a:rPr lang="en-GB" altLang="en-US" smtClean="0"/>
              <a:pPr/>
              <a:t>23</a:t>
            </a:fld>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4392E3C0-C826-48CB-B61E-2DBB0ED5AB0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148A185F-FFAA-4C53-A63C-44613832F04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Apprenticeships allow students to earn while they learn.</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provide valuable workplace experience from the start.</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Apprenticeships are available across a huge range of industries.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can lead all the way through to degree-level study.</a:t>
            </a:r>
          </a:p>
          <a:p>
            <a:endParaRPr lang="en-US" altLang="en-US" dirty="0">
              <a:ea typeface="ＭＳ Ｐゴシック" panose="020B0600070205080204" pitchFamily="34" charset="-128"/>
            </a:endParaRPr>
          </a:p>
        </p:txBody>
      </p:sp>
      <p:sp>
        <p:nvSpPr>
          <p:cNvPr id="31748" name="Slide Number Placeholder 3">
            <a:extLst>
              <a:ext uri="{FF2B5EF4-FFF2-40B4-BE49-F238E27FC236}">
                <a16:creationId xmlns:a16="http://schemas.microsoft.com/office/drawing/2014/main" id="{771462C1-C7BE-420B-B810-7394196A12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E046035-2ADB-42BF-8A0F-3EE053D0B35D}" type="slidenum">
              <a:rPr lang="en-GB" altLang="en-US" smtClean="0"/>
              <a:pPr/>
              <a:t>24</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F529E23-DD0B-4630-B2AA-7CA0BA6925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7223A309-DE4B-4F37-B972-D0F3E94676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Apprentices spend most of their time working with an employer.</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They also complete training and qualifications alongside their job.</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Learning can take place in college, online, or in the workplace.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It is a combination of employment, training and education.</a:t>
            </a:r>
          </a:p>
          <a:p>
            <a:endParaRPr lang="en-US" altLang="en-US" dirty="0">
              <a:ea typeface="ＭＳ Ｐゴシック" panose="020B0600070205080204" pitchFamily="34" charset="-128"/>
            </a:endParaRPr>
          </a:p>
        </p:txBody>
      </p:sp>
      <p:sp>
        <p:nvSpPr>
          <p:cNvPr id="33796" name="Slide Number Placeholder 3">
            <a:extLst>
              <a:ext uri="{FF2B5EF4-FFF2-40B4-BE49-F238E27FC236}">
                <a16:creationId xmlns:a16="http://schemas.microsoft.com/office/drawing/2014/main" id="{CE5F48DA-C1E0-4437-ABC4-A80A82BD3A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32176DE-F1B3-4D0E-8B18-C16ED8B22413}" type="slidenum">
              <a:rPr lang="en-GB" altLang="en-US" smtClean="0"/>
              <a:pPr/>
              <a:t>25</a:t>
            </a:fld>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07E7ED2-F0F0-43BB-9069-23CF36E041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10BFE7C1-1D6B-4758-B473-150A2AA186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fontAlgn="t"/>
            <a:r>
              <a:rPr lang="en-GB" sz="1200" b="0" i="0" kern="1200" dirty="0">
                <a:solidFill>
                  <a:schemeClr val="tx1"/>
                </a:solidFill>
                <a:effectLst/>
                <a:latin typeface="+mn-lt"/>
                <a:ea typeface="ＭＳ Ｐゴシック" charset="0"/>
                <a:cs typeface="ＭＳ Ｐゴシック" charset="0"/>
              </a:rPr>
              <a:t>Mr Morland ….I want to put you on the spot a little!</a:t>
            </a:r>
          </a:p>
          <a:p>
            <a:pPr fontAlgn="t"/>
            <a:endParaRPr lang="en-GB" sz="1200" b="0" i="0" kern="1200" dirty="0">
              <a:solidFill>
                <a:schemeClr val="tx1"/>
              </a:solidFill>
              <a:effectLst/>
              <a:latin typeface="+mn-lt"/>
              <a:ea typeface="ＭＳ Ｐゴシック" charset="0"/>
              <a:cs typeface="ＭＳ Ｐゴシック" charset="0"/>
            </a:endParaRPr>
          </a:p>
          <a:p>
            <a:pPr fontAlgn="t"/>
            <a:r>
              <a:rPr lang="en-GB" sz="1200" b="0" i="1" kern="1200" dirty="0">
                <a:solidFill>
                  <a:schemeClr val="tx1"/>
                </a:solidFill>
                <a:effectLst/>
                <a:latin typeface="+mn-lt"/>
                <a:ea typeface="ＭＳ Ｐゴシック" charset="0"/>
                <a:cs typeface="ＭＳ Ｐゴシック" charset="0"/>
              </a:rPr>
              <a:t>Giggle at Mr Morland….</a:t>
            </a:r>
          </a:p>
          <a:p>
            <a:pPr fontAlgn="t"/>
            <a:endParaRPr lang="en-GB" sz="1200" b="0" i="0" kern="1200" dirty="0">
              <a:solidFill>
                <a:schemeClr val="tx1"/>
              </a:solidFill>
              <a:effectLst/>
              <a:latin typeface="+mn-lt"/>
              <a:ea typeface="ＭＳ Ｐゴシック" charset="0"/>
              <a:cs typeface="ＭＳ Ｐゴシック" charset="0"/>
            </a:endParaRPr>
          </a:p>
          <a:p>
            <a:pPr fontAlgn="t"/>
            <a:r>
              <a:rPr lang="en-GB" sz="1200" b="0" i="0" kern="1200" dirty="0">
                <a:solidFill>
                  <a:schemeClr val="tx1"/>
                </a:solidFill>
                <a:effectLst/>
                <a:latin typeface="+mn-lt"/>
                <a:ea typeface="ＭＳ Ｐゴシック" charset="0"/>
                <a:cs typeface="ＭＳ Ｐゴシック" charset="0"/>
              </a:rPr>
              <a:t>We spend a lot of time talking to students about making decisions, but I think it's really useful to hear from someone who has been through the process themselves.</a:t>
            </a:r>
          </a:p>
          <a:p>
            <a:pPr fontAlgn="t"/>
            <a:r>
              <a:rPr lang="en-GB" sz="1200" b="0" i="0" kern="1200" dirty="0">
                <a:solidFill>
                  <a:schemeClr val="tx1"/>
                </a:solidFill>
                <a:effectLst/>
                <a:latin typeface="+mn-lt"/>
                <a:ea typeface="ＭＳ Ｐゴシック" charset="0"/>
                <a:cs typeface="ＭＳ Ｐゴシック" charset="0"/>
              </a:rPr>
              <a:t>So, Mr </a:t>
            </a:r>
            <a:r>
              <a:rPr lang="en-GB" sz="1200" b="0" i="0" kern="1200" dirty="0" err="1">
                <a:solidFill>
                  <a:schemeClr val="tx1"/>
                </a:solidFill>
                <a:effectLst/>
                <a:latin typeface="+mn-lt"/>
                <a:ea typeface="ＭＳ Ｐゴシック" charset="0"/>
                <a:cs typeface="ＭＳ Ｐゴシック" charset="0"/>
              </a:rPr>
              <a:t>Moralnd</a:t>
            </a:r>
            <a:r>
              <a:rPr lang="en-GB" sz="1200" b="0" i="0" kern="1200" dirty="0">
                <a:solidFill>
                  <a:schemeClr val="tx1"/>
                </a:solidFill>
                <a:effectLst/>
                <a:latin typeface="+mn-lt"/>
                <a:ea typeface="ＭＳ Ｐゴシック" charset="0"/>
                <a:cs typeface="ＭＳ Ｐゴシック" charset="0"/>
              </a:rPr>
              <a:t>, I want you to imagine you are 16 again..."</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Can you remember what was going through your mind at this stage?</a:t>
            </a:r>
          </a:p>
          <a:p>
            <a:pPr lvl="0" fontAlgn="t"/>
            <a:r>
              <a:rPr lang="en-GB" sz="1200" b="0" i="0" kern="1200" dirty="0">
                <a:solidFill>
                  <a:schemeClr val="tx1"/>
                </a:solidFill>
                <a:effectLst/>
                <a:latin typeface="+mn-lt"/>
                <a:ea typeface="ＭＳ Ｐゴシック" charset="0"/>
                <a:cs typeface="ＭＳ Ｐゴシック" charset="0"/>
              </a:rPr>
              <a:t>Did you know what you wanted to do after Year 11?</a:t>
            </a:r>
          </a:p>
          <a:p>
            <a:pPr lvl="0" fontAlgn="t"/>
            <a:r>
              <a:rPr lang="en-GB" sz="1200" b="0" i="0" kern="1200" dirty="0">
                <a:solidFill>
                  <a:schemeClr val="tx1"/>
                </a:solidFill>
                <a:effectLst/>
                <a:latin typeface="+mn-lt"/>
                <a:ea typeface="ＭＳ Ｐゴシック" charset="0"/>
                <a:cs typeface="ＭＳ Ｐゴシック" charset="0"/>
              </a:rPr>
              <a:t>Were you confident in your decision, or were you still unsure?</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Making the decision</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What Post-16 route did you choose and why?</a:t>
            </a:r>
          </a:p>
          <a:p>
            <a:pPr lvl="0" fontAlgn="t"/>
            <a:r>
              <a:rPr lang="en-GB" sz="1200" b="0" i="0" kern="1200" dirty="0">
                <a:solidFill>
                  <a:schemeClr val="tx1"/>
                </a:solidFill>
                <a:effectLst/>
                <a:latin typeface="+mn-lt"/>
                <a:ea typeface="ＭＳ Ｐゴシック" charset="0"/>
                <a:cs typeface="ＭＳ Ｐゴシック" charset="0"/>
              </a:rPr>
              <a:t>What influenced that decision?</a:t>
            </a:r>
          </a:p>
          <a:p>
            <a:pPr lvl="0" fontAlgn="t"/>
            <a:r>
              <a:rPr lang="en-GB" sz="1200" b="0" i="0" kern="1200" dirty="0">
                <a:solidFill>
                  <a:schemeClr val="tx1"/>
                </a:solidFill>
                <a:effectLst/>
                <a:latin typeface="+mn-lt"/>
                <a:ea typeface="ＭＳ Ｐゴシック" charset="0"/>
                <a:cs typeface="ＭＳ Ｐゴシック" charset="0"/>
              </a:rPr>
              <a:t>Were your friends making similar choices, or did you follow your own path?</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Research and planning</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Did you look at progression routes before making your decision?</a:t>
            </a:r>
          </a:p>
          <a:p>
            <a:pPr lvl="0" fontAlgn="t"/>
            <a:r>
              <a:rPr lang="en-GB" sz="1200" b="0" i="0" kern="1200" dirty="0">
                <a:solidFill>
                  <a:schemeClr val="tx1"/>
                </a:solidFill>
                <a:effectLst/>
                <a:latin typeface="+mn-lt"/>
                <a:ea typeface="ＭＳ Ｐゴシック" charset="0"/>
                <a:cs typeface="ＭＳ Ｐゴシック" charset="0"/>
              </a:rPr>
              <a:t>Were you already thinking about jobs, university or future careers?</a:t>
            </a:r>
          </a:p>
          <a:p>
            <a:pPr lvl="0" fontAlgn="t"/>
            <a:r>
              <a:rPr lang="en-GB" sz="1200" b="0" i="0" kern="1200" dirty="0">
                <a:solidFill>
                  <a:schemeClr val="tx1"/>
                </a:solidFill>
                <a:effectLst/>
                <a:latin typeface="+mn-lt"/>
                <a:ea typeface="ＭＳ Ｐゴシック" charset="0"/>
                <a:cs typeface="ＭＳ Ｐゴシック" charset="0"/>
              </a:rPr>
              <a:t>How much thought did you give to where your qualifications might lead?</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Reflection</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Looking back now, was it the right decision for you?</a:t>
            </a:r>
          </a:p>
          <a:p>
            <a:pPr lvl="0" fontAlgn="t"/>
            <a:r>
              <a:rPr lang="en-GB" sz="1200" b="0" i="0" kern="1200" dirty="0">
                <a:solidFill>
                  <a:schemeClr val="tx1"/>
                </a:solidFill>
                <a:effectLst/>
                <a:latin typeface="+mn-lt"/>
                <a:ea typeface="ＭＳ Ｐゴシック" charset="0"/>
                <a:cs typeface="ＭＳ Ｐゴシック" charset="0"/>
              </a:rPr>
              <a:t>Is there anything you wish someone had told you when you were 16?</a:t>
            </a:r>
          </a:p>
          <a:p>
            <a:pPr lvl="0" fontAlgn="t"/>
            <a:r>
              <a:rPr lang="en-GB" sz="1200" b="0" i="0" kern="1200" dirty="0">
                <a:solidFill>
                  <a:schemeClr val="tx1"/>
                </a:solidFill>
                <a:effectLst/>
                <a:latin typeface="+mn-lt"/>
                <a:ea typeface="ＭＳ Ｐゴシック" charset="0"/>
                <a:cs typeface="ＭＳ Ｐゴシック" charset="0"/>
              </a:rPr>
              <a:t>Did anything surprise you once you started your course?</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Today's world</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If you were a Kingshill Year 11 student today, would you make the same choices?</a:t>
            </a:r>
          </a:p>
          <a:p>
            <a:pPr lvl="0" fontAlgn="t"/>
            <a:r>
              <a:rPr lang="en-GB" sz="1200" b="0" i="0" kern="1200" dirty="0">
                <a:solidFill>
                  <a:schemeClr val="tx1"/>
                </a:solidFill>
                <a:effectLst/>
                <a:latin typeface="+mn-lt"/>
                <a:ea typeface="ＭＳ Ｐゴシック" charset="0"/>
                <a:cs typeface="ＭＳ Ｐゴシック" charset="0"/>
              </a:rPr>
              <a:t>With all the options available now, such as T Levels and apprenticeships, would you consider a different route?</a:t>
            </a:r>
          </a:p>
          <a:p>
            <a:pPr lvl="0" fontAlgn="t"/>
            <a:r>
              <a:rPr lang="en-GB" sz="1200" b="0" i="0" kern="1200" dirty="0">
                <a:solidFill>
                  <a:schemeClr val="tx1"/>
                </a:solidFill>
                <a:effectLst/>
                <a:latin typeface="+mn-lt"/>
                <a:ea typeface="ＭＳ Ｐゴシック" charset="0"/>
                <a:cs typeface="ＭＳ Ｐゴシック" charset="0"/>
              </a:rPr>
              <a:t>Do you think young people today have more choices than you did?</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Fun question</a:t>
            </a:r>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Be honest... did you choose any subjects simply because you enjoyed them rather than because they fitted into a career plan?</a:t>
            </a:r>
          </a:p>
          <a:p>
            <a:pPr lvl="0" fontAlgn="t"/>
            <a:r>
              <a:rPr lang="en-GB" sz="1200" b="0" i="0" kern="1200" dirty="0">
                <a:solidFill>
                  <a:schemeClr val="tx1"/>
                </a:solidFill>
                <a:effectLst/>
                <a:latin typeface="+mn-lt"/>
                <a:ea typeface="ＭＳ Ｐゴシック" charset="0"/>
                <a:cs typeface="ＭＳ Ｐゴシック" charset="0"/>
              </a:rPr>
              <a:t>Were there any subjects you loved but never ended up using in your career?</a:t>
            </a:r>
          </a:p>
          <a:p>
            <a:pPr lvl="0" fontAlgn="t"/>
            <a:r>
              <a:rPr lang="en-GB" sz="1200" b="0" i="0" kern="1200" dirty="0">
                <a:solidFill>
                  <a:schemeClr val="tx1"/>
                </a:solidFill>
                <a:effectLst/>
                <a:latin typeface="+mn-lt"/>
                <a:ea typeface="ＭＳ Ｐゴシック" charset="0"/>
                <a:cs typeface="ＭＳ Ｐゴシック" charset="0"/>
              </a:rPr>
              <a:t>If you could go back and pick one additional subject or qualification, what would it be?</a:t>
            </a:r>
          </a:p>
          <a:p>
            <a:pPr lvl="0" fontAlgn="t"/>
            <a:endParaRPr lang="en-GB" sz="1200" b="0" i="0" kern="1200" dirty="0">
              <a:solidFill>
                <a:schemeClr val="tx1"/>
              </a:solidFill>
              <a:effectLst/>
              <a:latin typeface="+mn-lt"/>
              <a:ea typeface="ＭＳ Ｐゴシック" charset="0"/>
              <a:cs typeface="ＭＳ Ｐゴシック" charset="0"/>
            </a:endParaRPr>
          </a:p>
          <a:p>
            <a:pPr fontAlgn="t"/>
            <a:r>
              <a:rPr lang="en-GB" sz="1200" b="1" i="0" kern="1200" dirty="0">
                <a:solidFill>
                  <a:schemeClr val="tx1"/>
                </a:solidFill>
                <a:effectLst/>
                <a:latin typeface="+mn-lt"/>
                <a:ea typeface="ＭＳ Ｐゴシック" charset="0"/>
                <a:cs typeface="ＭＳ Ｐゴシック" charset="0"/>
              </a:rPr>
              <a:t>Closing Question</a:t>
            </a:r>
          </a:p>
          <a:p>
            <a:pPr fontAlgn="t"/>
            <a:r>
              <a:rPr lang="en-GB" sz="1200" b="0" i="0" kern="1200" dirty="0">
                <a:solidFill>
                  <a:schemeClr val="tx1"/>
                </a:solidFill>
                <a:effectLst/>
                <a:latin typeface="+mn-lt"/>
                <a:ea typeface="ＭＳ Ｐゴシック" charset="0"/>
                <a:cs typeface="ＭＳ Ｐゴシック" charset="0"/>
              </a:rPr>
              <a:t>"If you could leave our Year 11 students with just one piece of advice about making Post-16 decisions, what would it be?"</a:t>
            </a:r>
          </a:p>
          <a:p>
            <a:endParaRPr lang="en-US" altLang="en-US" dirty="0">
              <a:ea typeface="ＭＳ Ｐゴシック" panose="020B0600070205080204" pitchFamily="34" charset="-128"/>
            </a:endParaRPr>
          </a:p>
        </p:txBody>
      </p:sp>
      <p:sp>
        <p:nvSpPr>
          <p:cNvPr id="41988" name="Slide Number Placeholder 3">
            <a:extLst>
              <a:ext uri="{FF2B5EF4-FFF2-40B4-BE49-F238E27FC236}">
                <a16:creationId xmlns:a16="http://schemas.microsoft.com/office/drawing/2014/main" id="{F16B8CEE-70E2-4722-A6BE-19B4E85F27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12DF581-6315-42A1-AE70-F790FEEA2C09}" type="slidenum">
              <a:rPr lang="en-GB" altLang="en-US" smtClean="0"/>
              <a:pPr/>
              <a:t>26</a:t>
            </a:fld>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1800-1BDB-ADAB-723C-BECC0270CBCA}"/>
            </a:ext>
          </a:extLst>
        </p:cNvPr>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56E8524D-01FF-172E-EE16-7A6C3B2CF4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A9FC5195-0B48-B9BC-2EAE-511F79453E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more information you gather, the more confident your decision will be.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Don't just ask whether a course is available. Ask whether it is right for you.</a:t>
            </a:r>
          </a:p>
          <a:p>
            <a:endParaRPr lang="en-US" altLang="en-US" dirty="0">
              <a:ea typeface="ＭＳ Ｐゴシック" panose="020B0600070205080204" pitchFamily="34" charset="-128"/>
            </a:endParaRPr>
          </a:p>
        </p:txBody>
      </p:sp>
      <p:sp>
        <p:nvSpPr>
          <p:cNvPr id="44036" name="Slide Number Placeholder 3">
            <a:extLst>
              <a:ext uri="{FF2B5EF4-FFF2-40B4-BE49-F238E27FC236}">
                <a16:creationId xmlns:a16="http://schemas.microsoft.com/office/drawing/2014/main" id="{161B1FAC-E88A-C422-50EA-52898EA9CC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1C7B568-8D9E-4AA4-B82B-BFC42675F184}" type="slidenum">
              <a:rPr lang="en-GB" altLang="en-US" smtClean="0">
                <a:solidFill>
                  <a:srgbClr val="000000"/>
                </a:solidFill>
              </a:rPr>
              <a:pPr/>
              <a:t>27</a:t>
            </a:fld>
            <a:endParaRPr lang="en-GB" altLang="en-US">
              <a:solidFill>
                <a:srgbClr val="000000"/>
              </a:solidFill>
            </a:endParaRPr>
          </a:p>
        </p:txBody>
      </p:sp>
    </p:spTree>
    <p:extLst>
      <p:ext uri="{BB962C8B-B14F-4D97-AF65-F5344CB8AC3E}">
        <p14:creationId xmlns:p14="http://schemas.microsoft.com/office/powerpoint/2010/main" val="69864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9E853-3098-F5C2-3EED-52953E76110C}"/>
            </a:ext>
          </a:extLst>
        </p:cNvPr>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FFA8BFC9-604F-AD93-49BE-5DE6D33760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08C01376-B9A4-DDA0-5191-0376A46BD2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This isn't designed to worry anyone.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It's designed to show why qualifications, skills and experience matter.</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Employers and universities have choices.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stronger your skills, qualifications and attitude, the more opportunities you create for yourself.</a:t>
            </a:r>
          </a:p>
          <a:p>
            <a:endParaRPr lang="en-US" altLang="en-US" dirty="0">
              <a:ea typeface="ＭＳ Ｐゴシック" panose="020B0600070205080204" pitchFamily="34" charset="-128"/>
            </a:endParaRPr>
          </a:p>
        </p:txBody>
      </p:sp>
      <p:sp>
        <p:nvSpPr>
          <p:cNvPr id="46084" name="Slide Number Placeholder 3">
            <a:extLst>
              <a:ext uri="{FF2B5EF4-FFF2-40B4-BE49-F238E27FC236}">
                <a16:creationId xmlns:a16="http://schemas.microsoft.com/office/drawing/2014/main" id="{0992D71C-F4E4-3EAD-CA25-F7ACDCF40D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75C33CA-ED14-488C-A075-E66EEA049064}" type="slidenum">
              <a:rPr lang="en-GB" altLang="en-US" smtClean="0">
                <a:solidFill>
                  <a:srgbClr val="000000"/>
                </a:solidFill>
              </a:rPr>
              <a:pPr/>
              <a:t>28</a:t>
            </a:fld>
            <a:endParaRPr lang="en-GB" altLang="en-US">
              <a:solidFill>
                <a:srgbClr val="000000"/>
              </a:solidFill>
            </a:endParaRPr>
          </a:p>
        </p:txBody>
      </p:sp>
    </p:spTree>
    <p:extLst>
      <p:ext uri="{BB962C8B-B14F-4D97-AF65-F5344CB8AC3E}">
        <p14:creationId xmlns:p14="http://schemas.microsoft.com/office/powerpoint/2010/main" val="1254811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r>
              <a:rPr lang="en-GB" sz="1200" b="0" i="0" kern="1200" dirty="0">
                <a:solidFill>
                  <a:schemeClr val="tx1"/>
                </a:solidFill>
                <a:effectLst/>
                <a:latin typeface="+mn-lt"/>
                <a:ea typeface="ＭＳ Ｐゴシック" charset="0"/>
                <a:cs typeface="ＭＳ Ｐゴシック" charset="0"/>
              </a:rPr>
              <a:t>The world of work is changing quickly.</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Many of the jobs our students will apply for in the future don't even exist yet.</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That's why it's important not to focus solely on one job title.</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Instead, focus on building skills, qualifications and experience.</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Gloucestershire is becoming nationally recognised for cyber security, engineering and digital industries.</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We are fortunate to live near major employers and growth sectors.</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The opportunities are here, but employers are looking for skilled and adaptable young people.</a:t>
            </a:r>
          </a:p>
          <a:p>
            <a:pPr lvl="0" fontAlgn="t"/>
            <a:endParaRPr lang="en-GB" sz="1200" b="0" i="0" kern="1200" dirty="0">
              <a:solidFill>
                <a:schemeClr val="tx1"/>
              </a:solidFill>
              <a:effectLst/>
              <a:latin typeface="+mn-lt"/>
              <a:ea typeface="ＭＳ Ｐゴシック" charset="0"/>
              <a:cs typeface="ＭＳ Ｐゴシック" charset="0"/>
            </a:endParaRPr>
          </a:p>
          <a:p>
            <a:pPr lvl="0" fontAlgn="t"/>
            <a:r>
              <a:rPr lang="en-GB" sz="1200" b="0" i="0" kern="1200" dirty="0">
                <a:solidFill>
                  <a:schemeClr val="tx1"/>
                </a:solidFill>
                <a:effectLst/>
                <a:latin typeface="+mn-lt"/>
                <a:ea typeface="ＭＳ Ｐゴシック" charset="0"/>
                <a:cs typeface="ＭＳ Ｐゴシック" charset="0"/>
              </a:rPr>
              <a:t>The decisions you make over the next few years help prepare you for those opportunities.</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30</a:t>
            </a:fld>
            <a:endParaRPr lang="en-GB" altLang="en-US"/>
          </a:p>
        </p:txBody>
      </p:sp>
    </p:spTree>
    <p:extLst>
      <p:ext uri="{BB962C8B-B14F-4D97-AF65-F5344CB8AC3E}">
        <p14:creationId xmlns:p14="http://schemas.microsoft.com/office/powerpoint/2010/main" val="1181963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AF77BABF-8DD2-435E-AE5F-3EBD8EBF2B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BD396C-75CF-4EC1-99DA-2215C7FE43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Tonight's message is quite simple.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Research thoroughly.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Ask questions.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Keep an open mind.</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Stay focused on your studies.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Most importantly, make informed decisions rather than following the crowd.</a:t>
            </a:r>
          </a:p>
          <a:p>
            <a:endParaRPr lang="en-US" altLang="en-US" dirty="0">
              <a:ea typeface="ＭＳ Ｐゴシック" panose="020B0600070205080204" pitchFamily="34" charset="-128"/>
            </a:endParaRPr>
          </a:p>
        </p:txBody>
      </p:sp>
      <p:sp>
        <p:nvSpPr>
          <p:cNvPr id="50180" name="Slide Number Placeholder 3">
            <a:extLst>
              <a:ext uri="{FF2B5EF4-FFF2-40B4-BE49-F238E27FC236}">
                <a16:creationId xmlns:a16="http://schemas.microsoft.com/office/drawing/2014/main" id="{B2E54149-C1BC-41FD-8D09-5A83B1EDAD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DFF8DC6-E827-4C2A-B8E2-0F8075275F9C}" type="slidenum">
              <a:rPr lang="en-GB" altLang="en-US" smtClean="0">
                <a:solidFill>
                  <a:srgbClr val="000000"/>
                </a:solidFill>
              </a:rPr>
              <a:pPr/>
              <a:t>31</a:t>
            </a:fld>
            <a:endParaRPr lang="en-GB" altLang="en-US">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Results Day can feel exciting and stressful at the same time.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Preparation is key.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 more organised you are beforehand, the smoother the day will be.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Let's talk about what that preparation looks like.</a:t>
            </a:r>
          </a:p>
          <a:p>
            <a:endParaRPr lang="en-GB" dirty="0"/>
          </a:p>
        </p:txBody>
      </p:sp>
      <p:sp>
        <p:nvSpPr>
          <p:cNvPr id="4" name="Slide Number Placeholder 3"/>
          <p:cNvSpPr>
            <a:spLocks noGrp="1"/>
          </p:cNvSpPr>
          <p:nvPr>
            <p:ph type="sldNum" sz="quarter" idx="5"/>
          </p:nvPr>
        </p:nvSpPr>
        <p:spPr/>
        <p:txBody>
          <a:bodyPr/>
          <a:lstStyle/>
          <a:p>
            <a:pPr>
              <a:defRPr/>
            </a:pPr>
            <a:fld id="{8E779C12-CA10-4D4B-B1F6-4B8BA4035F69}" type="slidenum">
              <a:rPr lang="en-GB" altLang="en-US" smtClean="0"/>
              <a:pPr>
                <a:defRPr/>
              </a:pPr>
              <a:t>32</a:t>
            </a:fld>
            <a:endParaRPr lang="en-GB" altLang="en-US"/>
          </a:p>
        </p:txBody>
      </p:sp>
    </p:spTree>
    <p:extLst>
      <p:ext uri="{BB962C8B-B14F-4D97-AF65-F5344CB8AC3E}">
        <p14:creationId xmlns:p14="http://schemas.microsoft.com/office/powerpoint/2010/main" val="2194456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BFF25C88-E45E-4E2A-93F6-5041F48938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4F3BBCE-3C82-49DD-961D-AE8B8BD3E7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Success looks different for everyone.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It isn't about comparing yourself with others.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It is about achieving the best outcomes you can.</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Being happy with your choices and knowing you gave your best effort is success.</a:t>
            </a:r>
          </a:p>
          <a:p>
            <a:endParaRPr lang="en-US" altLang="en-US" dirty="0">
              <a:ea typeface="ＭＳ Ｐゴシック" panose="020B0600070205080204" pitchFamily="34" charset="-128"/>
            </a:endParaRPr>
          </a:p>
        </p:txBody>
      </p:sp>
      <p:sp>
        <p:nvSpPr>
          <p:cNvPr id="39940" name="Slide Number Placeholder 3">
            <a:extLst>
              <a:ext uri="{FF2B5EF4-FFF2-40B4-BE49-F238E27FC236}">
                <a16:creationId xmlns:a16="http://schemas.microsoft.com/office/drawing/2014/main" id="{9529BB43-A81B-4015-9C97-8AE1DB9CF7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B402A8B-0BAD-4B61-869E-21ACFDB610DE}" type="slidenum">
              <a:rPr lang="en-GB" altLang="en-US" smtClean="0"/>
              <a:pPr/>
              <a:t>33</a:t>
            </a:fld>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53281546-58BC-449D-AA15-1DE4DD8ACA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996C6B68-F016-4513-9389-140B920478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54276" name="Slide Number Placeholder 3">
            <a:extLst>
              <a:ext uri="{FF2B5EF4-FFF2-40B4-BE49-F238E27FC236}">
                <a16:creationId xmlns:a16="http://schemas.microsoft.com/office/drawing/2014/main" id="{2F6660C7-9574-475E-93D7-EDF4D9066C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F0BB089-DD0A-46E0-94F1-6D6045A612E4}"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81412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1A7702A4-656A-4FED-9DE6-EA843CE0CA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80B39A70-8A2A-4A90-9BCC-3209590DDD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37892" name="Slide Number Placeholder 3">
            <a:extLst>
              <a:ext uri="{FF2B5EF4-FFF2-40B4-BE49-F238E27FC236}">
                <a16:creationId xmlns:a16="http://schemas.microsoft.com/office/drawing/2014/main" id="{74900D3F-0D07-48A8-A739-CAF935587C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17A19E2-5CB8-4A32-A13B-D43E054A67EA}" type="slidenum">
              <a:rPr lang="en-GB" altLang="en-US" smtClean="0"/>
              <a:pPr/>
              <a:t>35</a:t>
            </a:fld>
            <a:endParaRPr lang="en-GB" altLang="en-US"/>
          </a:p>
        </p:txBody>
      </p:sp>
    </p:spTree>
    <p:extLst>
      <p:ext uri="{BB962C8B-B14F-4D97-AF65-F5344CB8AC3E}">
        <p14:creationId xmlns:p14="http://schemas.microsoft.com/office/powerpoint/2010/main" val="3554016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1A7702A4-656A-4FED-9DE6-EA843CE0CA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80B39A70-8A2A-4A90-9BCC-3209590DDD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37892" name="Slide Number Placeholder 3">
            <a:extLst>
              <a:ext uri="{FF2B5EF4-FFF2-40B4-BE49-F238E27FC236}">
                <a16:creationId xmlns:a16="http://schemas.microsoft.com/office/drawing/2014/main" id="{74900D3F-0D07-48A8-A739-CAF935587C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17A19E2-5CB8-4A32-A13B-D43E054A67EA}" type="slidenum">
              <a:rPr lang="en-GB" altLang="en-US" smtClean="0"/>
              <a:pPr/>
              <a:t>36</a:t>
            </a:fld>
            <a:endParaRPr lang="en-GB" altLang="en-US"/>
          </a:p>
        </p:txBody>
      </p:sp>
    </p:spTree>
    <p:extLst>
      <p:ext uri="{BB962C8B-B14F-4D97-AF65-F5344CB8AC3E}">
        <p14:creationId xmlns:p14="http://schemas.microsoft.com/office/powerpoint/2010/main" val="2996985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53281546-58BC-449D-AA15-1DE4DD8ACA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996C6B68-F016-4513-9389-140B920478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These are the messages that previous Year 11 students most often wish they had heard earlier.</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Take assessments seriously.</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Research your options.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Build good relationships.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Have more than one plan.</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Give yourself every possible opportunity to succeed.</a:t>
            </a:r>
          </a:p>
          <a:p>
            <a:endParaRPr lang="en-US" altLang="en-US" dirty="0">
              <a:ea typeface="ＭＳ Ｐゴシック" panose="020B0600070205080204" pitchFamily="34" charset="-128"/>
            </a:endParaRPr>
          </a:p>
        </p:txBody>
      </p:sp>
      <p:sp>
        <p:nvSpPr>
          <p:cNvPr id="54276" name="Slide Number Placeholder 3">
            <a:extLst>
              <a:ext uri="{FF2B5EF4-FFF2-40B4-BE49-F238E27FC236}">
                <a16:creationId xmlns:a16="http://schemas.microsoft.com/office/drawing/2014/main" id="{2F6660C7-9574-475E-93D7-EDF4D9066C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F0BB089-DD0A-46E0-94F1-6D6045A612E4}" type="slidenum">
              <a:rPr lang="en-GB" altLang="en-US" smtClean="0">
                <a:solidFill>
                  <a:srgbClr val="000000"/>
                </a:solidFill>
              </a:rPr>
              <a:pPr/>
              <a:t>37</a:t>
            </a:fld>
            <a:endParaRPr lang="en-GB" alt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4D831FB3-3D53-4F17-88F4-A96A0E2BCD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0B318993-8755-4936-8CF2-90BD2021CE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85000" lnSpcReduction="20000"/>
          </a:bodyPr>
          <a:lstStyle/>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We've talked a lot tonight about making informed choices, and this slide brings everything together.</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Think back to the "bag" activity. Sometimes things are not quite what we expect. Courses can be the same if we don't do enough research beforehand.</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When you visit a college or sixth form, remember that they are promoting their courses. Before committing, make sure you understand exactly what you will be studying.</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Choose subjects that genuinely interest you. Students who enjoy what they study are often more motivated and more successful.</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Don't assume a subject will be the same as it was at GCSE. For example, if you enjoy some areas of Geography but not others, look carefully at the topics covered at post-16 level.</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Research thoroughly using college websites, course guides and the information in your booklet.</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Attend open evenings and open days whenever possible.</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Speak to teachers, current students, employers and universities about where different courses can lead.</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Listen to advice from others, but make sure the final decision is yours.</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0" i="0" kern="1200" dirty="0">
                <a:solidFill>
                  <a:schemeClr val="tx1"/>
                </a:solidFill>
                <a:effectLst/>
                <a:latin typeface="+mn-lt"/>
                <a:ea typeface="ＭＳ Ｐゴシック" charset="0"/>
                <a:cs typeface="ＭＳ Ｐゴシック" charset="0"/>
              </a:rPr>
              <a:t>Finally, have a clear Plan A, but always keep a realistic Plan B in mind.</a:t>
            </a:r>
          </a:p>
          <a:p>
            <a:pPr marL="171450" lvl="0" indent="-171450" fontAlgn="t">
              <a:buFont typeface="Arial" panose="020B0604020202020204" pitchFamily="34" charset="0"/>
              <a:buChar char="•"/>
            </a:pPr>
            <a:endParaRPr lang="en-GB" sz="1200" b="0" i="0" kern="1200" dirty="0">
              <a:solidFill>
                <a:schemeClr val="tx1"/>
              </a:solidFill>
              <a:effectLst/>
              <a:latin typeface="+mn-lt"/>
              <a:ea typeface="ＭＳ Ｐゴシック" charset="0"/>
              <a:cs typeface="ＭＳ Ｐゴシック" charset="0"/>
            </a:endParaRPr>
          </a:p>
          <a:p>
            <a:pPr marL="171450" lvl="0" indent="-171450" fontAlgn="t">
              <a:buFont typeface="Arial" panose="020B0604020202020204" pitchFamily="34" charset="0"/>
              <a:buChar char="•"/>
            </a:pPr>
            <a:r>
              <a:rPr lang="en-GB" sz="1200" b="1" i="0" kern="1200" dirty="0">
                <a:solidFill>
                  <a:schemeClr val="tx1"/>
                </a:solidFill>
                <a:effectLst/>
                <a:latin typeface="+mn-lt"/>
                <a:ea typeface="ＭＳ Ｐゴシック" charset="0"/>
                <a:cs typeface="ＭＳ Ｐゴシック" charset="0"/>
              </a:rPr>
              <a:t>Key Message </a:t>
            </a:r>
            <a:r>
              <a:rPr lang="en-GB" sz="1200" b="0" i="0" kern="1200" dirty="0">
                <a:solidFill>
                  <a:schemeClr val="tx1"/>
                </a:solidFill>
                <a:effectLst/>
                <a:latin typeface="+mn-lt"/>
                <a:ea typeface="ＭＳ Ｐゴシック" charset="0"/>
                <a:cs typeface="ＭＳ Ｐゴシック" charset="0"/>
              </a:rPr>
              <a:t>Research → Explore → Decide → Have a Back-Up Plan</a:t>
            </a:r>
          </a:p>
          <a:p>
            <a:endParaRPr lang="en-GB" altLang="en-US" dirty="0">
              <a:ea typeface="ＭＳ Ｐゴシック" panose="020B0600070205080204" pitchFamily="34" charset="-128"/>
            </a:endParaRPr>
          </a:p>
        </p:txBody>
      </p:sp>
      <p:sp>
        <p:nvSpPr>
          <p:cNvPr id="35844" name="Slide Number Placeholder 3">
            <a:extLst>
              <a:ext uri="{FF2B5EF4-FFF2-40B4-BE49-F238E27FC236}">
                <a16:creationId xmlns:a16="http://schemas.microsoft.com/office/drawing/2014/main" id="{39552AAC-F366-4095-83FD-C1DDD878F7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5167094-0EC4-4565-A9C4-231A3A5135B0}" type="slidenum">
              <a:rPr lang="en-GB" altLang="en-US" smtClean="0"/>
              <a:pPr/>
              <a:t>38</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7999D6C-9BE8-42F4-B823-3258D6D7FE28}"/>
              </a:ext>
            </a:extLst>
          </p:cNvPr>
          <p:cNvSpPr>
            <a:spLocks noGrp="1"/>
          </p:cNvSpPr>
          <p:nvPr>
            <p:ph type="dt" sz="half" idx="10"/>
          </p:nvPr>
        </p:nvSpPr>
        <p:spPr/>
        <p:txBody>
          <a:bodyPr/>
          <a:lstStyle>
            <a:lvl1pPr>
              <a:defRPr/>
            </a:lvl1pPr>
          </a:lstStyle>
          <a:p>
            <a:pPr>
              <a:defRPr/>
            </a:pPr>
            <a:fld id="{A670879E-3D69-4EDD-927E-05804FBEA07C}"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D000CBD4-046B-4CA2-A6D2-06546CC66A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8E6A880-EBE0-4404-9842-8DEDA49C4DC3}"/>
              </a:ext>
            </a:extLst>
          </p:cNvPr>
          <p:cNvSpPr>
            <a:spLocks noGrp="1"/>
          </p:cNvSpPr>
          <p:nvPr>
            <p:ph type="sldNum" sz="quarter" idx="12"/>
          </p:nvPr>
        </p:nvSpPr>
        <p:spPr/>
        <p:txBody>
          <a:bodyPr/>
          <a:lstStyle>
            <a:lvl1pPr>
              <a:defRPr/>
            </a:lvl1pPr>
          </a:lstStyle>
          <a:p>
            <a:pPr>
              <a:defRPr/>
            </a:pPr>
            <a:fld id="{EFC0F97F-4F22-4932-B3D2-13C9C99B749D}" type="slidenum">
              <a:rPr lang="en-US" altLang="en-US"/>
              <a:pPr>
                <a:defRPr/>
              </a:pPr>
              <a:t>‹#›</a:t>
            </a:fld>
            <a:endParaRPr lang="en-US" altLang="en-US"/>
          </a:p>
        </p:txBody>
      </p:sp>
    </p:spTree>
    <p:extLst>
      <p:ext uri="{BB962C8B-B14F-4D97-AF65-F5344CB8AC3E}">
        <p14:creationId xmlns:p14="http://schemas.microsoft.com/office/powerpoint/2010/main" val="4152409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451B47CC-90A8-455D-AB18-32B015BEBB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030913"/>
            <a:ext cx="182880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Kimgshill Logo Colour.png">
            <a:extLst>
              <a:ext uri="{FF2B5EF4-FFF2-40B4-BE49-F238E27FC236}">
                <a16:creationId xmlns:a16="http://schemas.microsoft.com/office/drawing/2014/main" id="{A5471F54-080B-430E-B1AC-D6D6769368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7200" y="5468938"/>
            <a:ext cx="18288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86BB9D24-380F-4723-AB57-EDF0635200AF}"/>
              </a:ext>
            </a:extLst>
          </p:cNvPr>
          <p:cNvSpPr>
            <a:spLocks noGrp="1"/>
          </p:cNvSpPr>
          <p:nvPr>
            <p:ph type="dt" sz="half" idx="10"/>
          </p:nvPr>
        </p:nvSpPr>
        <p:spPr/>
        <p:txBody>
          <a:bodyPr/>
          <a:lstStyle>
            <a:lvl1pPr>
              <a:defRPr smtClean="0"/>
            </a:lvl1pPr>
          </a:lstStyle>
          <a:p>
            <a:pPr>
              <a:defRPr/>
            </a:pPr>
            <a:fld id="{87F639F3-71EE-4AC1-A13A-44FC7E237269}" type="datetimeFigureOut">
              <a:rPr lang="en-US" altLang="en-US"/>
              <a:pPr>
                <a:defRPr/>
              </a:pPr>
              <a:t>9/17/2026</a:t>
            </a:fld>
            <a:endParaRPr lang="en-US" altLang="en-US"/>
          </a:p>
        </p:txBody>
      </p:sp>
      <p:sp>
        <p:nvSpPr>
          <p:cNvPr id="6" name="Footer Placeholder 3">
            <a:extLst>
              <a:ext uri="{FF2B5EF4-FFF2-40B4-BE49-F238E27FC236}">
                <a16:creationId xmlns:a16="http://schemas.microsoft.com/office/drawing/2014/main" id="{FAA28C5F-2285-412A-9C88-443D107A60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1C65E04A-7C6D-4049-8BD5-EA78A31D48EE}"/>
              </a:ext>
            </a:extLst>
          </p:cNvPr>
          <p:cNvSpPr>
            <a:spLocks noGrp="1"/>
          </p:cNvSpPr>
          <p:nvPr>
            <p:ph type="sldNum" sz="quarter" idx="12"/>
          </p:nvPr>
        </p:nvSpPr>
        <p:spPr/>
        <p:txBody>
          <a:bodyPr/>
          <a:lstStyle>
            <a:lvl1pPr>
              <a:defRPr smtClean="0"/>
            </a:lvl1pPr>
          </a:lstStyle>
          <a:p>
            <a:pPr>
              <a:defRPr/>
            </a:pPr>
            <a:fld id="{E8B60AB6-67FC-4E33-8DB0-0F9ED34143F7}" type="slidenum">
              <a:rPr lang="en-US" altLang="en-US"/>
              <a:pPr>
                <a:defRPr/>
              </a:pPr>
              <a:t>‹#›</a:t>
            </a:fld>
            <a:endParaRPr lang="en-US" altLang="en-US"/>
          </a:p>
        </p:txBody>
      </p:sp>
    </p:spTree>
    <p:extLst>
      <p:ext uri="{BB962C8B-B14F-4D97-AF65-F5344CB8AC3E}">
        <p14:creationId xmlns:p14="http://schemas.microsoft.com/office/powerpoint/2010/main" val="4028991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12C7AD7-B97B-4E47-9363-3E25729D48DF}"/>
              </a:ext>
            </a:extLst>
          </p:cNvPr>
          <p:cNvSpPr>
            <a:spLocks noGrp="1"/>
          </p:cNvSpPr>
          <p:nvPr>
            <p:ph type="dt" sz="half" idx="10"/>
          </p:nvPr>
        </p:nvSpPr>
        <p:spPr/>
        <p:txBody>
          <a:bodyPr/>
          <a:lstStyle>
            <a:lvl1pPr>
              <a:defRPr/>
            </a:lvl1pPr>
          </a:lstStyle>
          <a:p>
            <a:pPr>
              <a:defRPr/>
            </a:pPr>
            <a:fld id="{3B53ACA3-9647-4EB8-89EA-322CF0B6C1D3}"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254F3E60-68C3-4534-993D-A4F9AA7AE4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30749B-354E-459E-8C00-B777925651F5}"/>
              </a:ext>
            </a:extLst>
          </p:cNvPr>
          <p:cNvSpPr>
            <a:spLocks noGrp="1"/>
          </p:cNvSpPr>
          <p:nvPr>
            <p:ph type="sldNum" sz="quarter" idx="12"/>
          </p:nvPr>
        </p:nvSpPr>
        <p:spPr/>
        <p:txBody>
          <a:bodyPr/>
          <a:lstStyle>
            <a:lvl1pPr>
              <a:defRPr/>
            </a:lvl1pPr>
          </a:lstStyle>
          <a:p>
            <a:pPr>
              <a:defRPr/>
            </a:pPr>
            <a:fld id="{3F2EF732-8662-47A0-BE49-DBBD731366FF}" type="slidenum">
              <a:rPr lang="en-US" altLang="en-US"/>
              <a:pPr>
                <a:defRPr/>
              </a:pPr>
              <a:t>‹#›</a:t>
            </a:fld>
            <a:endParaRPr lang="en-US" altLang="en-US"/>
          </a:p>
        </p:txBody>
      </p:sp>
    </p:spTree>
    <p:extLst>
      <p:ext uri="{BB962C8B-B14F-4D97-AF65-F5344CB8AC3E}">
        <p14:creationId xmlns:p14="http://schemas.microsoft.com/office/powerpoint/2010/main" val="3629104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80EA2FE-4425-473E-9E05-1F7970CE4E51}"/>
              </a:ext>
            </a:extLst>
          </p:cNvPr>
          <p:cNvSpPr>
            <a:spLocks noGrp="1"/>
          </p:cNvSpPr>
          <p:nvPr>
            <p:ph type="dt" sz="half" idx="10"/>
          </p:nvPr>
        </p:nvSpPr>
        <p:spPr/>
        <p:txBody>
          <a:bodyPr/>
          <a:lstStyle>
            <a:lvl1pPr>
              <a:defRPr/>
            </a:lvl1pPr>
          </a:lstStyle>
          <a:p>
            <a:pPr>
              <a:defRPr/>
            </a:pPr>
            <a:fld id="{04840847-70E7-44A5-B01D-42FE6FAD8FB3}"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76F083D5-A9AE-45F2-BC4E-5207493330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224FD0-4EEF-428E-B4CF-1C8AFFC23EB3}"/>
              </a:ext>
            </a:extLst>
          </p:cNvPr>
          <p:cNvSpPr>
            <a:spLocks noGrp="1"/>
          </p:cNvSpPr>
          <p:nvPr>
            <p:ph type="sldNum" sz="quarter" idx="12"/>
          </p:nvPr>
        </p:nvSpPr>
        <p:spPr/>
        <p:txBody>
          <a:bodyPr/>
          <a:lstStyle>
            <a:lvl1pPr>
              <a:defRPr/>
            </a:lvl1pPr>
          </a:lstStyle>
          <a:p>
            <a:pPr>
              <a:defRPr/>
            </a:pPr>
            <a:fld id="{FB405CB0-E1D5-465A-8DD4-5D70FA04040B}" type="slidenum">
              <a:rPr lang="en-US" altLang="en-US"/>
              <a:pPr>
                <a:defRPr/>
              </a:pPr>
              <a:t>‹#›</a:t>
            </a:fld>
            <a:endParaRPr lang="en-US" altLang="en-US"/>
          </a:p>
        </p:txBody>
      </p:sp>
    </p:spTree>
    <p:extLst>
      <p:ext uri="{BB962C8B-B14F-4D97-AF65-F5344CB8AC3E}">
        <p14:creationId xmlns:p14="http://schemas.microsoft.com/office/powerpoint/2010/main" val="4090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8F910A24-A138-4206-AE9A-BAED2D5867E9}"/>
              </a:ext>
            </a:extLst>
          </p:cNvPr>
          <p:cNvSpPr>
            <a:spLocks noGrp="1"/>
          </p:cNvSpPr>
          <p:nvPr>
            <p:ph type="dt" sz="half" idx="10"/>
          </p:nvPr>
        </p:nvSpPr>
        <p:spPr/>
        <p:txBody>
          <a:bodyPr/>
          <a:lstStyle>
            <a:lvl1pPr>
              <a:defRPr/>
            </a:lvl1pPr>
          </a:lstStyle>
          <a:p>
            <a:pPr>
              <a:defRPr/>
            </a:pPr>
            <a:fld id="{F4403B49-75BA-42D7-9211-4815C5F89125}"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7755A38E-D674-4482-BDFE-E1093F43BD8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AA15CA1-3CFB-4D3D-AFBF-7B68D13B939D}"/>
              </a:ext>
            </a:extLst>
          </p:cNvPr>
          <p:cNvSpPr>
            <a:spLocks noGrp="1"/>
          </p:cNvSpPr>
          <p:nvPr>
            <p:ph type="sldNum" sz="quarter" idx="12"/>
          </p:nvPr>
        </p:nvSpPr>
        <p:spPr/>
        <p:txBody>
          <a:bodyPr/>
          <a:lstStyle>
            <a:lvl1pPr>
              <a:defRPr/>
            </a:lvl1pPr>
          </a:lstStyle>
          <a:p>
            <a:pPr>
              <a:defRPr/>
            </a:pPr>
            <a:fld id="{F8DE9C7E-E847-4F22-B55E-797DA13A1DC7}" type="slidenum">
              <a:rPr lang="en-US" altLang="en-US"/>
              <a:pPr>
                <a:defRPr/>
              </a:pPr>
              <a:t>‹#›</a:t>
            </a:fld>
            <a:endParaRPr lang="en-US" altLang="en-US"/>
          </a:p>
        </p:txBody>
      </p:sp>
    </p:spTree>
    <p:extLst>
      <p:ext uri="{BB962C8B-B14F-4D97-AF65-F5344CB8AC3E}">
        <p14:creationId xmlns:p14="http://schemas.microsoft.com/office/powerpoint/2010/main" val="1537267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37845E67-2C35-4D0D-8DFA-9B45CEE44F38}"/>
              </a:ext>
            </a:extLst>
          </p:cNvPr>
          <p:cNvSpPr>
            <a:spLocks noGrp="1"/>
          </p:cNvSpPr>
          <p:nvPr>
            <p:ph type="dt" sz="half" idx="10"/>
          </p:nvPr>
        </p:nvSpPr>
        <p:spPr/>
        <p:txBody>
          <a:bodyPr/>
          <a:lstStyle>
            <a:lvl1pPr>
              <a:defRPr/>
            </a:lvl1pPr>
          </a:lstStyle>
          <a:p>
            <a:pPr>
              <a:defRPr/>
            </a:pPr>
            <a:fld id="{F42083B3-A201-476E-BBA9-790466212E71}"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5FB47C38-BEE4-4A07-A390-74ADC64DCB2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E62AA4B-57B2-44A3-8295-D581C539EBCE}"/>
              </a:ext>
            </a:extLst>
          </p:cNvPr>
          <p:cNvSpPr>
            <a:spLocks noGrp="1"/>
          </p:cNvSpPr>
          <p:nvPr>
            <p:ph type="sldNum" sz="quarter" idx="12"/>
          </p:nvPr>
        </p:nvSpPr>
        <p:spPr/>
        <p:txBody>
          <a:bodyPr/>
          <a:lstStyle>
            <a:lvl1pPr>
              <a:defRPr/>
            </a:lvl1pPr>
          </a:lstStyle>
          <a:p>
            <a:pPr>
              <a:defRPr/>
            </a:pPr>
            <a:fld id="{A82F6D50-3CC4-41A2-BD0D-FCC37AF3C101}" type="slidenum">
              <a:rPr lang="en-US" altLang="en-US"/>
              <a:pPr>
                <a:defRPr/>
              </a:pPr>
              <a:t>‹#›</a:t>
            </a:fld>
            <a:endParaRPr lang="en-US" altLang="en-US"/>
          </a:p>
        </p:txBody>
      </p:sp>
    </p:spTree>
    <p:extLst>
      <p:ext uri="{BB962C8B-B14F-4D97-AF65-F5344CB8AC3E}">
        <p14:creationId xmlns:p14="http://schemas.microsoft.com/office/powerpoint/2010/main" val="181770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498BCB78-175B-43DD-B279-1AA65908D902}"/>
              </a:ext>
            </a:extLst>
          </p:cNvPr>
          <p:cNvSpPr>
            <a:spLocks noGrp="1"/>
          </p:cNvSpPr>
          <p:nvPr>
            <p:ph type="dt" sz="half" idx="10"/>
          </p:nvPr>
        </p:nvSpPr>
        <p:spPr/>
        <p:txBody>
          <a:bodyPr/>
          <a:lstStyle>
            <a:lvl1pPr>
              <a:defRPr/>
            </a:lvl1pPr>
          </a:lstStyle>
          <a:p>
            <a:pPr>
              <a:defRPr/>
            </a:pPr>
            <a:fld id="{7AB2C15E-61CB-4D16-823D-2E0C5B8FB08A}" type="datetimeFigureOut">
              <a:rPr lang="en-US" altLang="en-US"/>
              <a:pPr>
                <a:defRPr/>
              </a:pPr>
              <a:t>9/17/2026</a:t>
            </a:fld>
            <a:endParaRPr lang="en-US" altLang="en-US"/>
          </a:p>
        </p:txBody>
      </p:sp>
      <p:sp>
        <p:nvSpPr>
          <p:cNvPr id="4" name="Footer Placeholder 4">
            <a:extLst>
              <a:ext uri="{FF2B5EF4-FFF2-40B4-BE49-F238E27FC236}">
                <a16:creationId xmlns:a16="http://schemas.microsoft.com/office/drawing/2014/main" id="{CFD20752-B6F3-4A91-8F81-7974EB65BC3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8F02F16-C245-41A2-AA0F-ED3DAF5FE4F5}"/>
              </a:ext>
            </a:extLst>
          </p:cNvPr>
          <p:cNvSpPr>
            <a:spLocks noGrp="1"/>
          </p:cNvSpPr>
          <p:nvPr>
            <p:ph type="sldNum" sz="quarter" idx="12"/>
          </p:nvPr>
        </p:nvSpPr>
        <p:spPr/>
        <p:txBody>
          <a:bodyPr/>
          <a:lstStyle>
            <a:lvl1pPr>
              <a:defRPr/>
            </a:lvl1pPr>
          </a:lstStyle>
          <a:p>
            <a:pPr>
              <a:defRPr/>
            </a:pPr>
            <a:fld id="{F41766F7-BA10-485D-BDE0-1A2B76DBE28F}" type="slidenum">
              <a:rPr lang="en-US" altLang="en-US"/>
              <a:pPr>
                <a:defRPr/>
              </a:pPr>
              <a:t>‹#›</a:t>
            </a:fld>
            <a:endParaRPr lang="en-US" altLang="en-US"/>
          </a:p>
        </p:txBody>
      </p:sp>
    </p:spTree>
    <p:extLst>
      <p:ext uri="{BB962C8B-B14F-4D97-AF65-F5344CB8AC3E}">
        <p14:creationId xmlns:p14="http://schemas.microsoft.com/office/powerpoint/2010/main" val="3601812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5E175F8-A3B8-4D1E-BB94-F0EC0517B3A0}"/>
              </a:ext>
            </a:extLst>
          </p:cNvPr>
          <p:cNvSpPr>
            <a:spLocks noGrp="1"/>
          </p:cNvSpPr>
          <p:nvPr>
            <p:ph type="dt" sz="half" idx="10"/>
          </p:nvPr>
        </p:nvSpPr>
        <p:spPr/>
        <p:txBody>
          <a:bodyPr/>
          <a:lstStyle>
            <a:lvl1pPr>
              <a:defRPr/>
            </a:lvl1pPr>
          </a:lstStyle>
          <a:p>
            <a:pPr>
              <a:defRPr/>
            </a:pPr>
            <a:fld id="{F86C429D-7B96-4AA9-90D1-C5AA75C1E1D3}" type="datetimeFigureOut">
              <a:rPr lang="en-US" altLang="en-US"/>
              <a:pPr>
                <a:defRPr/>
              </a:pPr>
              <a:t>9/17/2026</a:t>
            </a:fld>
            <a:endParaRPr lang="en-US" altLang="en-US"/>
          </a:p>
        </p:txBody>
      </p:sp>
      <p:sp>
        <p:nvSpPr>
          <p:cNvPr id="3" name="Footer Placeholder 4">
            <a:extLst>
              <a:ext uri="{FF2B5EF4-FFF2-40B4-BE49-F238E27FC236}">
                <a16:creationId xmlns:a16="http://schemas.microsoft.com/office/drawing/2014/main" id="{A22DA698-5868-44FB-8297-222C670F2CE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9ED9319-A893-491D-AAAF-8BCA74B93B10}"/>
              </a:ext>
            </a:extLst>
          </p:cNvPr>
          <p:cNvSpPr>
            <a:spLocks noGrp="1"/>
          </p:cNvSpPr>
          <p:nvPr>
            <p:ph type="sldNum" sz="quarter" idx="12"/>
          </p:nvPr>
        </p:nvSpPr>
        <p:spPr/>
        <p:txBody>
          <a:bodyPr/>
          <a:lstStyle>
            <a:lvl1pPr>
              <a:defRPr/>
            </a:lvl1pPr>
          </a:lstStyle>
          <a:p>
            <a:pPr>
              <a:defRPr/>
            </a:pPr>
            <a:fld id="{82664B2A-9D72-4D2B-9CA2-178CBE053650}" type="slidenum">
              <a:rPr lang="en-US" altLang="en-US"/>
              <a:pPr>
                <a:defRPr/>
              </a:pPr>
              <a:t>‹#›</a:t>
            </a:fld>
            <a:endParaRPr lang="en-US" altLang="en-US"/>
          </a:p>
        </p:txBody>
      </p:sp>
    </p:spTree>
    <p:extLst>
      <p:ext uri="{BB962C8B-B14F-4D97-AF65-F5344CB8AC3E}">
        <p14:creationId xmlns:p14="http://schemas.microsoft.com/office/powerpoint/2010/main" val="3595661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94D509B1-0BFD-4CE5-98EF-CC64E25C5EA8}"/>
              </a:ext>
            </a:extLst>
          </p:cNvPr>
          <p:cNvSpPr>
            <a:spLocks noGrp="1"/>
          </p:cNvSpPr>
          <p:nvPr>
            <p:ph type="dt" sz="half" idx="10"/>
          </p:nvPr>
        </p:nvSpPr>
        <p:spPr/>
        <p:txBody>
          <a:bodyPr/>
          <a:lstStyle>
            <a:lvl1pPr>
              <a:defRPr/>
            </a:lvl1pPr>
          </a:lstStyle>
          <a:p>
            <a:pPr>
              <a:defRPr/>
            </a:pPr>
            <a:fld id="{64C46722-B62D-4A10-8938-4FEEEC156E65}"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1DE47169-DABA-4685-AB58-E2F7B3C8B0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F5A477B-02AD-4795-BB99-94EE64F274E7}"/>
              </a:ext>
            </a:extLst>
          </p:cNvPr>
          <p:cNvSpPr>
            <a:spLocks noGrp="1"/>
          </p:cNvSpPr>
          <p:nvPr>
            <p:ph type="sldNum" sz="quarter" idx="12"/>
          </p:nvPr>
        </p:nvSpPr>
        <p:spPr/>
        <p:txBody>
          <a:bodyPr/>
          <a:lstStyle>
            <a:lvl1pPr>
              <a:defRPr/>
            </a:lvl1pPr>
          </a:lstStyle>
          <a:p>
            <a:pPr>
              <a:defRPr/>
            </a:pPr>
            <a:fld id="{3E049766-4148-4A80-8C86-913FF9D5A512}" type="slidenum">
              <a:rPr lang="en-US" altLang="en-US"/>
              <a:pPr>
                <a:defRPr/>
              </a:pPr>
              <a:t>‹#›</a:t>
            </a:fld>
            <a:endParaRPr lang="en-US" altLang="en-US"/>
          </a:p>
        </p:txBody>
      </p:sp>
    </p:spTree>
    <p:extLst>
      <p:ext uri="{BB962C8B-B14F-4D97-AF65-F5344CB8AC3E}">
        <p14:creationId xmlns:p14="http://schemas.microsoft.com/office/powerpoint/2010/main" val="2348230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5D0CF49-CBF4-4293-9194-9D716997ECF9}"/>
              </a:ext>
            </a:extLst>
          </p:cNvPr>
          <p:cNvSpPr>
            <a:spLocks noGrp="1"/>
          </p:cNvSpPr>
          <p:nvPr>
            <p:ph type="dt" sz="half" idx="10"/>
          </p:nvPr>
        </p:nvSpPr>
        <p:spPr/>
        <p:txBody>
          <a:bodyPr/>
          <a:lstStyle>
            <a:lvl1pPr>
              <a:defRPr/>
            </a:lvl1pPr>
          </a:lstStyle>
          <a:p>
            <a:pPr>
              <a:defRPr/>
            </a:pPr>
            <a:fld id="{EC73614C-4888-4612-AEFA-B2BE8431F6DB}"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3092D327-90A8-45A8-BA5E-2B2404574A7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EF306FB-1CE3-4435-8C0E-CE67ACF8D7DE}"/>
              </a:ext>
            </a:extLst>
          </p:cNvPr>
          <p:cNvSpPr>
            <a:spLocks noGrp="1"/>
          </p:cNvSpPr>
          <p:nvPr>
            <p:ph type="sldNum" sz="quarter" idx="12"/>
          </p:nvPr>
        </p:nvSpPr>
        <p:spPr/>
        <p:txBody>
          <a:bodyPr/>
          <a:lstStyle>
            <a:lvl1pPr>
              <a:defRPr/>
            </a:lvl1pPr>
          </a:lstStyle>
          <a:p>
            <a:pPr>
              <a:defRPr/>
            </a:pPr>
            <a:fld id="{AFFE1E8A-EAC2-426A-A1B1-70A5AE2EBF3A}" type="slidenum">
              <a:rPr lang="en-US" altLang="en-US"/>
              <a:pPr>
                <a:defRPr/>
              </a:pPr>
              <a:t>‹#›</a:t>
            </a:fld>
            <a:endParaRPr lang="en-US" altLang="en-US"/>
          </a:p>
        </p:txBody>
      </p:sp>
    </p:spTree>
    <p:extLst>
      <p:ext uri="{BB962C8B-B14F-4D97-AF65-F5344CB8AC3E}">
        <p14:creationId xmlns:p14="http://schemas.microsoft.com/office/powerpoint/2010/main" val="3597183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F13265-CB66-40C5-87A1-403A1A36F2F2}"/>
              </a:ext>
            </a:extLst>
          </p:cNvPr>
          <p:cNvSpPr>
            <a:spLocks noGrp="1"/>
          </p:cNvSpPr>
          <p:nvPr>
            <p:ph type="dt" sz="half" idx="10"/>
          </p:nvPr>
        </p:nvSpPr>
        <p:spPr/>
        <p:txBody>
          <a:bodyPr/>
          <a:lstStyle>
            <a:lvl1pPr>
              <a:defRPr/>
            </a:lvl1pPr>
          </a:lstStyle>
          <a:p>
            <a:pPr>
              <a:defRPr/>
            </a:pPr>
            <a:fld id="{35896042-21CE-4E07-9072-681B6715C23C}"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8D3F5CA0-B50C-4328-981F-1CAE01FDB69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78797C-B08F-4426-A27A-8822295A7CBF}"/>
              </a:ext>
            </a:extLst>
          </p:cNvPr>
          <p:cNvSpPr>
            <a:spLocks noGrp="1"/>
          </p:cNvSpPr>
          <p:nvPr>
            <p:ph type="sldNum" sz="quarter" idx="12"/>
          </p:nvPr>
        </p:nvSpPr>
        <p:spPr/>
        <p:txBody>
          <a:bodyPr/>
          <a:lstStyle>
            <a:lvl1pPr>
              <a:defRPr/>
            </a:lvl1pPr>
          </a:lstStyle>
          <a:p>
            <a:pPr>
              <a:defRPr/>
            </a:pPr>
            <a:fld id="{423735AF-DEA9-45E2-A9CC-EE8178837402}" type="slidenum">
              <a:rPr lang="en-US" altLang="en-US"/>
              <a:pPr>
                <a:defRPr/>
              </a:pPr>
              <a:t>‹#›</a:t>
            </a:fld>
            <a:endParaRPr lang="en-US" altLang="en-US"/>
          </a:p>
        </p:txBody>
      </p:sp>
    </p:spTree>
    <p:extLst>
      <p:ext uri="{BB962C8B-B14F-4D97-AF65-F5344CB8AC3E}">
        <p14:creationId xmlns:p14="http://schemas.microsoft.com/office/powerpoint/2010/main" val="3188703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0E4925-3496-4F93-9285-7C71F0788EC5}"/>
              </a:ext>
            </a:extLst>
          </p:cNvPr>
          <p:cNvSpPr>
            <a:spLocks noGrp="1"/>
          </p:cNvSpPr>
          <p:nvPr>
            <p:ph type="dt" sz="half" idx="10"/>
          </p:nvPr>
        </p:nvSpPr>
        <p:spPr/>
        <p:txBody>
          <a:bodyPr/>
          <a:lstStyle>
            <a:lvl1pPr>
              <a:defRPr/>
            </a:lvl1pPr>
          </a:lstStyle>
          <a:p>
            <a:pPr>
              <a:defRPr/>
            </a:pPr>
            <a:fld id="{73D89CB0-E77E-4B99-A965-43184DDFD06E}"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020E2F09-A192-481E-B566-1E49F93282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2231E05-CE50-4C12-AFA8-B5A60615E228}"/>
              </a:ext>
            </a:extLst>
          </p:cNvPr>
          <p:cNvSpPr>
            <a:spLocks noGrp="1"/>
          </p:cNvSpPr>
          <p:nvPr>
            <p:ph type="sldNum" sz="quarter" idx="12"/>
          </p:nvPr>
        </p:nvSpPr>
        <p:spPr/>
        <p:txBody>
          <a:bodyPr/>
          <a:lstStyle>
            <a:lvl1pPr>
              <a:defRPr/>
            </a:lvl1pPr>
          </a:lstStyle>
          <a:p>
            <a:pPr>
              <a:defRPr/>
            </a:pPr>
            <a:fld id="{664C5F14-A097-4A82-960A-BA3BBFB4EB08}" type="slidenum">
              <a:rPr lang="en-US" altLang="en-US"/>
              <a:pPr>
                <a:defRPr/>
              </a:pPr>
              <a:t>‹#›</a:t>
            </a:fld>
            <a:endParaRPr lang="en-US" altLang="en-US"/>
          </a:p>
        </p:txBody>
      </p:sp>
    </p:spTree>
    <p:extLst>
      <p:ext uri="{BB962C8B-B14F-4D97-AF65-F5344CB8AC3E}">
        <p14:creationId xmlns:p14="http://schemas.microsoft.com/office/powerpoint/2010/main" val="3408116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7999D6C-9BE8-42F4-B823-3258D6D7FE28}"/>
              </a:ext>
            </a:extLst>
          </p:cNvPr>
          <p:cNvSpPr>
            <a:spLocks noGrp="1"/>
          </p:cNvSpPr>
          <p:nvPr>
            <p:ph type="dt" sz="half" idx="10"/>
          </p:nvPr>
        </p:nvSpPr>
        <p:spPr/>
        <p:txBody>
          <a:bodyPr/>
          <a:lstStyle>
            <a:lvl1pPr>
              <a:defRPr/>
            </a:lvl1pPr>
          </a:lstStyle>
          <a:p>
            <a:pPr>
              <a:defRPr/>
            </a:pPr>
            <a:fld id="{A670879E-3D69-4EDD-927E-05804FBEA07C}"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D000CBD4-046B-4CA2-A6D2-06546CC66A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8E6A880-EBE0-4404-9842-8DEDA49C4DC3}"/>
              </a:ext>
            </a:extLst>
          </p:cNvPr>
          <p:cNvSpPr>
            <a:spLocks noGrp="1"/>
          </p:cNvSpPr>
          <p:nvPr>
            <p:ph type="sldNum" sz="quarter" idx="12"/>
          </p:nvPr>
        </p:nvSpPr>
        <p:spPr/>
        <p:txBody>
          <a:bodyPr/>
          <a:lstStyle>
            <a:lvl1pPr>
              <a:defRPr/>
            </a:lvl1pPr>
          </a:lstStyle>
          <a:p>
            <a:pPr>
              <a:defRPr/>
            </a:pPr>
            <a:fld id="{EFC0F97F-4F22-4932-B3D2-13C9C99B749D}" type="slidenum">
              <a:rPr lang="en-US" altLang="en-US"/>
              <a:pPr>
                <a:defRPr/>
              </a:pPr>
              <a:t>‹#›</a:t>
            </a:fld>
            <a:endParaRPr lang="en-US" altLang="en-US"/>
          </a:p>
        </p:txBody>
      </p:sp>
    </p:spTree>
    <p:extLst>
      <p:ext uri="{BB962C8B-B14F-4D97-AF65-F5344CB8AC3E}">
        <p14:creationId xmlns:p14="http://schemas.microsoft.com/office/powerpoint/2010/main" val="4152409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451B47CC-90A8-455D-AB18-32B015BEBB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030914"/>
            <a:ext cx="182880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Kimgshill Logo Colour.png">
            <a:extLst>
              <a:ext uri="{FF2B5EF4-FFF2-40B4-BE49-F238E27FC236}">
                <a16:creationId xmlns:a16="http://schemas.microsoft.com/office/drawing/2014/main" id="{A5471F54-080B-430E-B1AC-D6D6769368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7200" y="5468939"/>
            <a:ext cx="18288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86BB9D24-380F-4723-AB57-EDF0635200AF}"/>
              </a:ext>
            </a:extLst>
          </p:cNvPr>
          <p:cNvSpPr>
            <a:spLocks noGrp="1"/>
          </p:cNvSpPr>
          <p:nvPr>
            <p:ph type="dt" sz="half" idx="10"/>
          </p:nvPr>
        </p:nvSpPr>
        <p:spPr/>
        <p:txBody>
          <a:bodyPr/>
          <a:lstStyle>
            <a:lvl1pPr>
              <a:defRPr smtClean="0"/>
            </a:lvl1pPr>
          </a:lstStyle>
          <a:p>
            <a:pPr>
              <a:defRPr/>
            </a:pPr>
            <a:fld id="{87F639F3-71EE-4AC1-A13A-44FC7E237269}" type="datetimeFigureOut">
              <a:rPr lang="en-US" altLang="en-US"/>
              <a:pPr>
                <a:defRPr/>
              </a:pPr>
              <a:t>9/17/2026</a:t>
            </a:fld>
            <a:endParaRPr lang="en-US" altLang="en-US"/>
          </a:p>
        </p:txBody>
      </p:sp>
      <p:sp>
        <p:nvSpPr>
          <p:cNvPr id="6" name="Footer Placeholder 3">
            <a:extLst>
              <a:ext uri="{FF2B5EF4-FFF2-40B4-BE49-F238E27FC236}">
                <a16:creationId xmlns:a16="http://schemas.microsoft.com/office/drawing/2014/main" id="{FAA28C5F-2285-412A-9C88-443D107A60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1C65E04A-7C6D-4049-8BD5-EA78A31D48EE}"/>
              </a:ext>
            </a:extLst>
          </p:cNvPr>
          <p:cNvSpPr>
            <a:spLocks noGrp="1"/>
          </p:cNvSpPr>
          <p:nvPr>
            <p:ph type="sldNum" sz="quarter" idx="12"/>
          </p:nvPr>
        </p:nvSpPr>
        <p:spPr/>
        <p:txBody>
          <a:bodyPr/>
          <a:lstStyle>
            <a:lvl1pPr>
              <a:defRPr smtClean="0"/>
            </a:lvl1pPr>
          </a:lstStyle>
          <a:p>
            <a:pPr>
              <a:defRPr/>
            </a:pPr>
            <a:fld id="{E8B60AB6-67FC-4E33-8DB0-0F9ED34143F7}" type="slidenum">
              <a:rPr lang="en-US" altLang="en-US"/>
              <a:pPr>
                <a:defRPr/>
              </a:pPr>
              <a:t>‹#›</a:t>
            </a:fld>
            <a:endParaRPr lang="en-US" altLang="en-US"/>
          </a:p>
        </p:txBody>
      </p:sp>
    </p:spTree>
    <p:extLst>
      <p:ext uri="{BB962C8B-B14F-4D97-AF65-F5344CB8AC3E}">
        <p14:creationId xmlns:p14="http://schemas.microsoft.com/office/powerpoint/2010/main" val="4028991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12C7AD7-B97B-4E47-9363-3E25729D48DF}"/>
              </a:ext>
            </a:extLst>
          </p:cNvPr>
          <p:cNvSpPr>
            <a:spLocks noGrp="1"/>
          </p:cNvSpPr>
          <p:nvPr>
            <p:ph type="dt" sz="half" idx="10"/>
          </p:nvPr>
        </p:nvSpPr>
        <p:spPr/>
        <p:txBody>
          <a:bodyPr/>
          <a:lstStyle>
            <a:lvl1pPr>
              <a:defRPr/>
            </a:lvl1pPr>
          </a:lstStyle>
          <a:p>
            <a:pPr>
              <a:defRPr/>
            </a:pPr>
            <a:fld id="{3B53ACA3-9647-4EB8-89EA-322CF0B6C1D3}"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254F3E60-68C3-4534-993D-A4F9AA7AE4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30749B-354E-459E-8C00-B777925651F5}"/>
              </a:ext>
            </a:extLst>
          </p:cNvPr>
          <p:cNvSpPr>
            <a:spLocks noGrp="1"/>
          </p:cNvSpPr>
          <p:nvPr>
            <p:ph type="sldNum" sz="quarter" idx="12"/>
          </p:nvPr>
        </p:nvSpPr>
        <p:spPr/>
        <p:txBody>
          <a:bodyPr/>
          <a:lstStyle>
            <a:lvl1pPr>
              <a:defRPr/>
            </a:lvl1pPr>
          </a:lstStyle>
          <a:p>
            <a:pPr>
              <a:defRPr/>
            </a:pPr>
            <a:fld id="{3F2EF732-8662-47A0-BE49-DBBD731366FF}" type="slidenum">
              <a:rPr lang="en-US" altLang="en-US"/>
              <a:pPr>
                <a:defRPr/>
              </a:pPr>
              <a:t>‹#›</a:t>
            </a:fld>
            <a:endParaRPr lang="en-US" altLang="en-US"/>
          </a:p>
        </p:txBody>
      </p:sp>
    </p:spTree>
    <p:extLst>
      <p:ext uri="{BB962C8B-B14F-4D97-AF65-F5344CB8AC3E}">
        <p14:creationId xmlns:p14="http://schemas.microsoft.com/office/powerpoint/2010/main" val="3629104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80EA2FE-4425-473E-9E05-1F7970CE4E51}"/>
              </a:ext>
            </a:extLst>
          </p:cNvPr>
          <p:cNvSpPr>
            <a:spLocks noGrp="1"/>
          </p:cNvSpPr>
          <p:nvPr>
            <p:ph type="dt" sz="half" idx="10"/>
          </p:nvPr>
        </p:nvSpPr>
        <p:spPr/>
        <p:txBody>
          <a:bodyPr/>
          <a:lstStyle>
            <a:lvl1pPr>
              <a:defRPr/>
            </a:lvl1pPr>
          </a:lstStyle>
          <a:p>
            <a:pPr>
              <a:defRPr/>
            </a:pPr>
            <a:fld id="{04840847-70E7-44A5-B01D-42FE6FAD8FB3}"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76F083D5-A9AE-45F2-BC4E-5207493330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224FD0-4EEF-428E-B4CF-1C8AFFC23EB3}"/>
              </a:ext>
            </a:extLst>
          </p:cNvPr>
          <p:cNvSpPr>
            <a:spLocks noGrp="1"/>
          </p:cNvSpPr>
          <p:nvPr>
            <p:ph type="sldNum" sz="quarter" idx="12"/>
          </p:nvPr>
        </p:nvSpPr>
        <p:spPr/>
        <p:txBody>
          <a:bodyPr/>
          <a:lstStyle>
            <a:lvl1pPr>
              <a:defRPr/>
            </a:lvl1pPr>
          </a:lstStyle>
          <a:p>
            <a:pPr>
              <a:defRPr/>
            </a:pPr>
            <a:fld id="{FB405CB0-E1D5-465A-8DD4-5D70FA04040B}" type="slidenum">
              <a:rPr lang="en-US" altLang="en-US"/>
              <a:pPr>
                <a:defRPr/>
              </a:pPr>
              <a:t>‹#›</a:t>
            </a:fld>
            <a:endParaRPr lang="en-US" altLang="en-US"/>
          </a:p>
        </p:txBody>
      </p:sp>
    </p:spTree>
    <p:extLst>
      <p:ext uri="{BB962C8B-B14F-4D97-AF65-F5344CB8AC3E}">
        <p14:creationId xmlns:p14="http://schemas.microsoft.com/office/powerpoint/2010/main" val="40903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8F910A24-A138-4206-AE9A-BAED2D5867E9}"/>
              </a:ext>
            </a:extLst>
          </p:cNvPr>
          <p:cNvSpPr>
            <a:spLocks noGrp="1"/>
          </p:cNvSpPr>
          <p:nvPr>
            <p:ph type="dt" sz="half" idx="10"/>
          </p:nvPr>
        </p:nvSpPr>
        <p:spPr/>
        <p:txBody>
          <a:bodyPr/>
          <a:lstStyle>
            <a:lvl1pPr>
              <a:defRPr/>
            </a:lvl1pPr>
          </a:lstStyle>
          <a:p>
            <a:pPr>
              <a:defRPr/>
            </a:pPr>
            <a:fld id="{F4403B49-75BA-42D7-9211-4815C5F89125}"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7755A38E-D674-4482-BDFE-E1093F43BD8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AA15CA1-3CFB-4D3D-AFBF-7B68D13B939D}"/>
              </a:ext>
            </a:extLst>
          </p:cNvPr>
          <p:cNvSpPr>
            <a:spLocks noGrp="1"/>
          </p:cNvSpPr>
          <p:nvPr>
            <p:ph type="sldNum" sz="quarter" idx="12"/>
          </p:nvPr>
        </p:nvSpPr>
        <p:spPr/>
        <p:txBody>
          <a:bodyPr/>
          <a:lstStyle>
            <a:lvl1pPr>
              <a:defRPr/>
            </a:lvl1pPr>
          </a:lstStyle>
          <a:p>
            <a:pPr>
              <a:defRPr/>
            </a:pPr>
            <a:fld id="{F8DE9C7E-E847-4F22-B55E-797DA13A1DC7}" type="slidenum">
              <a:rPr lang="en-US" altLang="en-US"/>
              <a:pPr>
                <a:defRPr/>
              </a:pPr>
              <a:t>‹#›</a:t>
            </a:fld>
            <a:endParaRPr lang="en-US" altLang="en-US"/>
          </a:p>
        </p:txBody>
      </p:sp>
    </p:spTree>
    <p:extLst>
      <p:ext uri="{BB962C8B-B14F-4D97-AF65-F5344CB8AC3E}">
        <p14:creationId xmlns:p14="http://schemas.microsoft.com/office/powerpoint/2010/main" val="1537267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37845E67-2C35-4D0D-8DFA-9B45CEE44F38}"/>
              </a:ext>
            </a:extLst>
          </p:cNvPr>
          <p:cNvSpPr>
            <a:spLocks noGrp="1"/>
          </p:cNvSpPr>
          <p:nvPr>
            <p:ph type="dt" sz="half" idx="10"/>
          </p:nvPr>
        </p:nvSpPr>
        <p:spPr/>
        <p:txBody>
          <a:bodyPr/>
          <a:lstStyle>
            <a:lvl1pPr>
              <a:defRPr/>
            </a:lvl1pPr>
          </a:lstStyle>
          <a:p>
            <a:pPr>
              <a:defRPr/>
            </a:pPr>
            <a:fld id="{F42083B3-A201-476E-BBA9-790466212E71}"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5FB47C38-BEE4-4A07-A390-74ADC64DCB2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E62AA4B-57B2-44A3-8295-D581C539EBCE}"/>
              </a:ext>
            </a:extLst>
          </p:cNvPr>
          <p:cNvSpPr>
            <a:spLocks noGrp="1"/>
          </p:cNvSpPr>
          <p:nvPr>
            <p:ph type="sldNum" sz="quarter" idx="12"/>
          </p:nvPr>
        </p:nvSpPr>
        <p:spPr/>
        <p:txBody>
          <a:bodyPr/>
          <a:lstStyle>
            <a:lvl1pPr>
              <a:defRPr/>
            </a:lvl1pPr>
          </a:lstStyle>
          <a:p>
            <a:pPr>
              <a:defRPr/>
            </a:pPr>
            <a:fld id="{A82F6D50-3CC4-41A2-BD0D-FCC37AF3C101}" type="slidenum">
              <a:rPr lang="en-US" altLang="en-US"/>
              <a:pPr>
                <a:defRPr/>
              </a:pPr>
              <a:t>‹#›</a:t>
            </a:fld>
            <a:endParaRPr lang="en-US" altLang="en-US"/>
          </a:p>
        </p:txBody>
      </p:sp>
    </p:spTree>
    <p:extLst>
      <p:ext uri="{BB962C8B-B14F-4D97-AF65-F5344CB8AC3E}">
        <p14:creationId xmlns:p14="http://schemas.microsoft.com/office/powerpoint/2010/main" val="1817709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498BCB78-175B-43DD-B279-1AA65908D902}"/>
              </a:ext>
            </a:extLst>
          </p:cNvPr>
          <p:cNvSpPr>
            <a:spLocks noGrp="1"/>
          </p:cNvSpPr>
          <p:nvPr>
            <p:ph type="dt" sz="half" idx="10"/>
          </p:nvPr>
        </p:nvSpPr>
        <p:spPr/>
        <p:txBody>
          <a:bodyPr/>
          <a:lstStyle>
            <a:lvl1pPr>
              <a:defRPr/>
            </a:lvl1pPr>
          </a:lstStyle>
          <a:p>
            <a:pPr>
              <a:defRPr/>
            </a:pPr>
            <a:fld id="{7AB2C15E-61CB-4D16-823D-2E0C5B8FB08A}" type="datetimeFigureOut">
              <a:rPr lang="en-US" altLang="en-US"/>
              <a:pPr>
                <a:defRPr/>
              </a:pPr>
              <a:t>9/17/2026</a:t>
            </a:fld>
            <a:endParaRPr lang="en-US" altLang="en-US"/>
          </a:p>
        </p:txBody>
      </p:sp>
      <p:sp>
        <p:nvSpPr>
          <p:cNvPr id="4" name="Footer Placeholder 4">
            <a:extLst>
              <a:ext uri="{FF2B5EF4-FFF2-40B4-BE49-F238E27FC236}">
                <a16:creationId xmlns:a16="http://schemas.microsoft.com/office/drawing/2014/main" id="{CFD20752-B6F3-4A91-8F81-7974EB65BC3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8F02F16-C245-41A2-AA0F-ED3DAF5FE4F5}"/>
              </a:ext>
            </a:extLst>
          </p:cNvPr>
          <p:cNvSpPr>
            <a:spLocks noGrp="1"/>
          </p:cNvSpPr>
          <p:nvPr>
            <p:ph type="sldNum" sz="quarter" idx="12"/>
          </p:nvPr>
        </p:nvSpPr>
        <p:spPr/>
        <p:txBody>
          <a:bodyPr/>
          <a:lstStyle>
            <a:lvl1pPr>
              <a:defRPr/>
            </a:lvl1pPr>
          </a:lstStyle>
          <a:p>
            <a:pPr>
              <a:defRPr/>
            </a:pPr>
            <a:fld id="{F41766F7-BA10-485D-BDE0-1A2B76DBE28F}" type="slidenum">
              <a:rPr lang="en-US" altLang="en-US"/>
              <a:pPr>
                <a:defRPr/>
              </a:pPr>
              <a:t>‹#›</a:t>
            </a:fld>
            <a:endParaRPr lang="en-US" altLang="en-US"/>
          </a:p>
        </p:txBody>
      </p:sp>
    </p:spTree>
    <p:extLst>
      <p:ext uri="{BB962C8B-B14F-4D97-AF65-F5344CB8AC3E}">
        <p14:creationId xmlns:p14="http://schemas.microsoft.com/office/powerpoint/2010/main" val="3601812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5E175F8-A3B8-4D1E-BB94-F0EC0517B3A0}"/>
              </a:ext>
            </a:extLst>
          </p:cNvPr>
          <p:cNvSpPr>
            <a:spLocks noGrp="1"/>
          </p:cNvSpPr>
          <p:nvPr>
            <p:ph type="dt" sz="half" idx="10"/>
          </p:nvPr>
        </p:nvSpPr>
        <p:spPr/>
        <p:txBody>
          <a:bodyPr/>
          <a:lstStyle>
            <a:lvl1pPr>
              <a:defRPr/>
            </a:lvl1pPr>
          </a:lstStyle>
          <a:p>
            <a:pPr>
              <a:defRPr/>
            </a:pPr>
            <a:fld id="{F86C429D-7B96-4AA9-90D1-C5AA75C1E1D3}" type="datetimeFigureOut">
              <a:rPr lang="en-US" altLang="en-US"/>
              <a:pPr>
                <a:defRPr/>
              </a:pPr>
              <a:t>9/17/2026</a:t>
            </a:fld>
            <a:endParaRPr lang="en-US" altLang="en-US"/>
          </a:p>
        </p:txBody>
      </p:sp>
      <p:sp>
        <p:nvSpPr>
          <p:cNvPr id="3" name="Footer Placeholder 4">
            <a:extLst>
              <a:ext uri="{FF2B5EF4-FFF2-40B4-BE49-F238E27FC236}">
                <a16:creationId xmlns:a16="http://schemas.microsoft.com/office/drawing/2014/main" id="{A22DA698-5868-44FB-8297-222C670F2CE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9ED9319-A893-491D-AAAF-8BCA74B93B10}"/>
              </a:ext>
            </a:extLst>
          </p:cNvPr>
          <p:cNvSpPr>
            <a:spLocks noGrp="1"/>
          </p:cNvSpPr>
          <p:nvPr>
            <p:ph type="sldNum" sz="quarter" idx="12"/>
          </p:nvPr>
        </p:nvSpPr>
        <p:spPr/>
        <p:txBody>
          <a:bodyPr/>
          <a:lstStyle>
            <a:lvl1pPr>
              <a:defRPr/>
            </a:lvl1pPr>
          </a:lstStyle>
          <a:p>
            <a:pPr>
              <a:defRPr/>
            </a:pPr>
            <a:fld id="{82664B2A-9D72-4D2B-9CA2-178CBE053650}" type="slidenum">
              <a:rPr lang="en-US" altLang="en-US"/>
              <a:pPr>
                <a:defRPr/>
              </a:pPr>
              <a:t>‹#›</a:t>
            </a:fld>
            <a:endParaRPr lang="en-US" altLang="en-US"/>
          </a:p>
        </p:txBody>
      </p:sp>
    </p:spTree>
    <p:extLst>
      <p:ext uri="{BB962C8B-B14F-4D97-AF65-F5344CB8AC3E}">
        <p14:creationId xmlns:p14="http://schemas.microsoft.com/office/powerpoint/2010/main" val="3595661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94D509B1-0BFD-4CE5-98EF-CC64E25C5EA8}"/>
              </a:ext>
            </a:extLst>
          </p:cNvPr>
          <p:cNvSpPr>
            <a:spLocks noGrp="1"/>
          </p:cNvSpPr>
          <p:nvPr>
            <p:ph type="dt" sz="half" idx="10"/>
          </p:nvPr>
        </p:nvSpPr>
        <p:spPr/>
        <p:txBody>
          <a:bodyPr/>
          <a:lstStyle>
            <a:lvl1pPr>
              <a:defRPr/>
            </a:lvl1pPr>
          </a:lstStyle>
          <a:p>
            <a:pPr>
              <a:defRPr/>
            </a:pPr>
            <a:fld id="{64C46722-B62D-4A10-8938-4FEEEC156E65}"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1DE47169-DABA-4685-AB58-E2F7B3C8B0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F5A477B-02AD-4795-BB99-94EE64F274E7}"/>
              </a:ext>
            </a:extLst>
          </p:cNvPr>
          <p:cNvSpPr>
            <a:spLocks noGrp="1"/>
          </p:cNvSpPr>
          <p:nvPr>
            <p:ph type="sldNum" sz="quarter" idx="12"/>
          </p:nvPr>
        </p:nvSpPr>
        <p:spPr/>
        <p:txBody>
          <a:bodyPr/>
          <a:lstStyle>
            <a:lvl1pPr>
              <a:defRPr/>
            </a:lvl1pPr>
          </a:lstStyle>
          <a:p>
            <a:pPr>
              <a:defRPr/>
            </a:pPr>
            <a:fld id="{3E049766-4148-4A80-8C86-913FF9D5A512}" type="slidenum">
              <a:rPr lang="en-US" altLang="en-US"/>
              <a:pPr>
                <a:defRPr/>
              </a:pPr>
              <a:t>‹#›</a:t>
            </a:fld>
            <a:endParaRPr lang="en-US" altLang="en-US"/>
          </a:p>
        </p:txBody>
      </p:sp>
    </p:spTree>
    <p:extLst>
      <p:ext uri="{BB962C8B-B14F-4D97-AF65-F5344CB8AC3E}">
        <p14:creationId xmlns:p14="http://schemas.microsoft.com/office/powerpoint/2010/main" val="2348230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35D0CF49-CBF4-4293-9194-9D716997ECF9}"/>
              </a:ext>
            </a:extLst>
          </p:cNvPr>
          <p:cNvSpPr>
            <a:spLocks noGrp="1"/>
          </p:cNvSpPr>
          <p:nvPr>
            <p:ph type="dt" sz="half" idx="10"/>
          </p:nvPr>
        </p:nvSpPr>
        <p:spPr/>
        <p:txBody>
          <a:bodyPr/>
          <a:lstStyle>
            <a:lvl1pPr>
              <a:defRPr/>
            </a:lvl1pPr>
          </a:lstStyle>
          <a:p>
            <a:pPr>
              <a:defRPr/>
            </a:pPr>
            <a:fld id="{EC73614C-4888-4612-AEFA-B2BE8431F6DB}"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3092D327-90A8-45A8-BA5E-2B2404574A7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EF306FB-1CE3-4435-8C0E-CE67ACF8D7DE}"/>
              </a:ext>
            </a:extLst>
          </p:cNvPr>
          <p:cNvSpPr>
            <a:spLocks noGrp="1"/>
          </p:cNvSpPr>
          <p:nvPr>
            <p:ph type="sldNum" sz="quarter" idx="12"/>
          </p:nvPr>
        </p:nvSpPr>
        <p:spPr/>
        <p:txBody>
          <a:bodyPr/>
          <a:lstStyle>
            <a:lvl1pPr>
              <a:defRPr/>
            </a:lvl1pPr>
          </a:lstStyle>
          <a:p>
            <a:pPr>
              <a:defRPr/>
            </a:pPr>
            <a:fld id="{AFFE1E8A-EAC2-426A-A1B1-70A5AE2EBF3A}" type="slidenum">
              <a:rPr lang="en-US" altLang="en-US"/>
              <a:pPr>
                <a:defRPr/>
              </a:pPr>
              <a:t>‹#›</a:t>
            </a:fld>
            <a:endParaRPr lang="en-US" altLang="en-US"/>
          </a:p>
        </p:txBody>
      </p:sp>
    </p:spTree>
    <p:extLst>
      <p:ext uri="{BB962C8B-B14F-4D97-AF65-F5344CB8AC3E}">
        <p14:creationId xmlns:p14="http://schemas.microsoft.com/office/powerpoint/2010/main" val="35971833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F13265-CB66-40C5-87A1-403A1A36F2F2}"/>
              </a:ext>
            </a:extLst>
          </p:cNvPr>
          <p:cNvSpPr>
            <a:spLocks noGrp="1"/>
          </p:cNvSpPr>
          <p:nvPr>
            <p:ph type="dt" sz="half" idx="10"/>
          </p:nvPr>
        </p:nvSpPr>
        <p:spPr/>
        <p:txBody>
          <a:bodyPr/>
          <a:lstStyle>
            <a:lvl1pPr>
              <a:defRPr/>
            </a:lvl1pPr>
          </a:lstStyle>
          <a:p>
            <a:pPr>
              <a:defRPr/>
            </a:pPr>
            <a:fld id="{35896042-21CE-4E07-9072-681B6715C23C}"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8D3F5CA0-B50C-4328-981F-1CAE01FDB69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78797C-B08F-4426-A27A-8822295A7CBF}"/>
              </a:ext>
            </a:extLst>
          </p:cNvPr>
          <p:cNvSpPr>
            <a:spLocks noGrp="1"/>
          </p:cNvSpPr>
          <p:nvPr>
            <p:ph type="sldNum" sz="quarter" idx="12"/>
          </p:nvPr>
        </p:nvSpPr>
        <p:spPr/>
        <p:txBody>
          <a:bodyPr/>
          <a:lstStyle>
            <a:lvl1pPr>
              <a:defRPr/>
            </a:lvl1pPr>
          </a:lstStyle>
          <a:p>
            <a:pPr>
              <a:defRPr/>
            </a:pPr>
            <a:fld id="{423735AF-DEA9-45E2-A9CC-EE8178837402}" type="slidenum">
              <a:rPr lang="en-US" altLang="en-US"/>
              <a:pPr>
                <a:defRPr/>
              </a:pPr>
              <a:t>‹#›</a:t>
            </a:fld>
            <a:endParaRPr lang="en-US" altLang="en-US"/>
          </a:p>
        </p:txBody>
      </p:sp>
    </p:spTree>
    <p:extLst>
      <p:ext uri="{BB962C8B-B14F-4D97-AF65-F5344CB8AC3E}">
        <p14:creationId xmlns:p14="http://schemas.microsoft.com/office/powerpoint/2010/main" val="31887032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0E4925-3496-4F93-9285-7C71F0788EC5}"/>
              </a:ext>
            </a:extLst>
          </p:cNvPr>
          <p:cNvSpPr>
            <a:spLocks noGrp="1"/>
          </p:cNvSpPr>
          <p:nvPr>
            <p:ph type="dt" sz="half" idx="10"/>
          </p:nvPr>
        </p:nvSpPr>
        <p:spPr/>
        <p:txBody>
          <a:bodyPr/>
          <a:lstStyle>
            <a:lvl1pPr>
              <a:defRPr/>
            </a:lvl1pPr>
          </a:lstStyle>
          <a:p>
            <a:pPr>
              <a:defRPr/>
            </a:pPr>
            <a:fld id="{73D89CB0-E77E-4B99-A965-43184DDFD06E}"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020E2F09-A192-481E-B566-1E49F93282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2231E05-CE50-4C12-AFA8-B5A60615E228}"/>
              </a:ext>
            </a:extLst>
          </p:cNvPr>
          <p:cNvSpPr>
            <a:spLocks noGrp="1"/>
          </p:cNvSpPr>
          <p:nvPr>
            <p:ph type="sldNum" sz="quarter" idx="12"/>
          </p:nvPr>
        </p:nvSpPr>
        <p:spPr/>
        <p:txBody>
          <a:bodyPr/>
          <a:lstStyle>
            <a:lvl1pPr>
              <a:defRPr/>
            </a:lvl1pPr>
          </a:lstStyle>
          <a:p>
            <a:pPr>
              <a:defRPr/>
            </a:pPr>
            <a:fld id="{664C5F14-A097-4A82-960A-BA3BBFB4EB08}" type="slidenum">
              <a:rPr lang="en-US" altLang="en-US"/>
              <a:pPr>
                <a:defRPr/>
              </a:pPr>
              <a:t>‹#›</a:t>
            </a:fld>
            <a:endParaRPr lang="en-US" altLang="en-US"/>
          </a:p>
        </p:txBody>
      </p:sp>
    </p:spTree>
    <p:extLst>
      <p:ext uri="{BB962C8B-B14F-4D97-AF65-F5344CB8AC3E}">
        <p14:creationId xmlns:p14="http://schemas.microsoft.com/office/powerpoint/2010/main" val="3408116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4"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2A6E22A-A635-48E6-8B8E-676BDD79BB64}"/>
              </a:ext>
            </a:extLst>
          </p:cNvPr>
          <p:cNvSpPr>
            <a:spLocks noGrp="1"/>
          </p:cNvSpPr>
          <p:nvPr>
            <p:ph type="dt" sz="half" idx="10"/>
          </p:nvPr>
        </p:nvSpPr>
        <p:spPr/>
        <p:txBody>
          <a:bodyPr/>
          <a:lstStyle>
            <a:lvl1pPr>
              <a:defRPr/>
            </a:lvl1pPr>
          </a:lstStyle>
          <a:p>
            <a:pPr>
              <a:defRPr/>
            </a:pPr>
            <a:fld id="{02E74282-EDD0-4E82-9CAE-8F7A95599CD7}"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D356DF46-6595-42DE-A295-137BAD657D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AC66F2-80D3-4FF0-B57B-0528C25E2DAF}"/>
              </a:ext>
            </a:extLst>
          </p:cNvPr>
          <p:cNvSpPr>
            <a:spLocks noGrp="1"/>
          </p:cNvSpPr>
          <p:nvPr>
            <p:ph type="sldNum" sz="quarter" idx="12"/>
          </p:nvPr>
        </p:nvSpPr>
        <p:spPr/>
        <p:txBody>
          <a:bodyPr/>
          <a:lstStyle>
            <a:lvl1pPr>
              <a:defRPr/>
            </a:lvl1pPr>
          </a:lstStyle>
          <a:p>
            <a:pPr>
              <a:defRPr/>
            </a:pPr>
            <a:fld id="{58C09422-8EDA-42AD-9B94-6BC81E7FA8F3}" type="slidenum">
              <a:rPr lang="en-US" altLang="en-US"/>
              <a:pPr>
                <a:defRPr/>
              </a:pPr>
              <a:t>‹#›</a:t>
            </a:fld>
            <a:endParaRPr lang="en-US" altLang="en-US"/>
          </a:p>
        </p:txBody>
      </p:sp>
    </p:spTree>
    <p:extLst>
      <p:ext uri="{BB962C8B-B14F-4D97-AF65-F5344CB8AC3E}">
        <p14:creationId xmlns:p14="http://schemas.microsoft.com/office/powerpoint/2010/main" val="33545914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1566D9F4-7C27-4DDB-94EB-F73676EAD4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030388"/>
            <a:ext cx="1828800" cy="325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Kimgshill Logo Colour.png">
            <a:extLst>
              <a:ext uri="{FF2B5EF4-FFF2-40B4-BE49-F238E27FC236}">
                <a16:creationId xmlns:a16="http://schemas.microsoft.com/office/drawing/2014/main" id="{0E7816DE-0678-4335-A285-1106DD2E3A3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7200" y="5469467"/>
            <a:ext cx="1828800" cy="88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56121666-63F0-4893-A0F4-E951DE0D09CA}"/>
              </a:ext>
            </a:extLst>
          </p:cNvPr>
          <p:cNvSpPr>
            <a:spLocks noGrp="1"/>
          </p:cNvSpPr>
          <p:nvPr>
            <p:ph type="dt" sz="half" idx="10"/>
          </p:nvPr>
        </p:nvSpPr>
        <p:spPr/>
        <p:txBody>
          <a:bodyPr/>
          <a:lstStyle>
            <a:lvl1pPr>
              <a:defRPr/>
            </a:lvl1pPr>
          </a:lstStyle>
          <a:p>
            <a:pPr>
              <a:defRPr/>
            </a:pPr>
            <a:fld id="{88AB54CF-658B-4F63-BD4A-5F51F057B95B}" type="datetimeFigureOut">
              <a:rPr lang="en-US" altLang="en-US"/>
              <a:pPr>
                <a:defRPr/>
              </a:pPr>
              <a:t>9/17/2026</a:t>
            </a:fld>
            <a:endParaRPr lang="en-US" altLang="en-US"/>
          </a:p>
        </p:txBody>
      </p:sp>
      <p:sp>
        <p:nvSpPr>
          <p:cNvPr id="6" name="Footer Placeholder 3">
            <a:extLst>
              <a:ext uri="{FF2B5EF4-FFF2-40B4-BE49-F238E27FC236}">
                <a16:creationId xmlns:a16="http://schemas.microsoft.com/office/drawing/2014/main" id="{18D5A167-C58C-46DB-BC50-87B3CC5DFB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8D2D94B6-D7CC-479C-BF49-6AA95B0B0986}"/>
              </a:ext>
            </a:extLst>
          </p:cNvPr>
          <p:cNvSpPr>
            <a:spLocks noGrp="1"/>
          </p:cNvSpPr>
          <p:nvPr>
            <p:ph type="sldNum" sz="quarter" idx="12"/>
          </p:nvPr>
        </p:nvSpPr>
        <p:spPr/>
        <p:txBody>
          <a:bodyPr/>
          <a:lstStyle>
            <a:lvl1pPr>
              <a:defRPr/>
            </a:lvl1pPr>
          </a:lstStyle>
          <a:p>
            <a:pPr>
              <a:defRPr/>
            </a:pPr>
            <a:fld id="{AEEE5C05-07A5-45DA-A7DE-3B5076A03DBD}" type="slidenum">
              <a:rPr lang="en-US" altLang="en-US"/>
              <a:pPr>
                <a:defRPr/>
              </a:pPr>
              <a:t>‹#›</a:t>
            </a:fld>
            <a:endParaRPr lang="en-US" altLang="en-US"/>
          </a:p>
        </p:txBody>
      </p:sp>
    </p:spTree>
    <p:extLst>
      <p:ext uri="{BB962C8B-B14F-4D97-AF65-F5344CB8AC3E}">
        <p14:creationId xmlns:p14="http://schemas.microsoft.com/office/powerpoint/2010/main" val="36352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EA878D-BC4D-451F-9122-0B2834845310}"/>
              </a:ext>
            </a:extLst>
          </p:cNvPr>
          <p:cNvSpPr>
            <a:spLocks noGrp="1"/>
          </p:cNvSpPr>
          <p:nvPr>
            <p:ph type="dt" sz="half" idx="10"/>
          </p:nvPr>
        </p:nvSpPr>
        <p:spPr/>
        <p:txBody>
          <a:bodyPr/>
          <a:lstStyle>
            <a:lvl1pPr>
              <a:defRPr/>
            </a:lvl1pPr>
          </a:lstStyle>
          <a:p>
            <a:pPr>
              <a:defRPr/>
            </a:pPr>
            <a:fld id="{885EC1A8-176E-4446-810A-4DB8BDC3DDF7}"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6AEC61F1-A0E6-4CF0-89BC-6D39CF15B7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AD7FCE8-4FFD-408C-AEF2-883545362C06}"/>
              </a:ext>
            </a:extLst>
          </p:cNvPr>
          <p:cNvSpPr>
            <a:spLocks noGrp="1"/>
          </p:cNvSpPr>
          <p:nvPr>
            <p:ph type="sldNum" sz="quarter" idx="12"/>
          </p:nvPr>
        </p:nvSpPr>
        <p:spPr/>
        <p:txBody>
          <a:bodyPr/>
          <a:lstStyle>
            <a:lvl1pPr>
              <a:defRPr/>
            </a:lvl1pPr>
          </a:lstStyle>
          <a:p>
            <a:pPr>
              <a:defRPr/>
            </a:pPr>
            <a:fld id="{DB71204B-2681-4F86-BC39-070E8C8AD08B}" type="slidenum">
              <a:rPr lang="en-US" altLang="en-US"/>
              <a:pPr>
                <a:defRPr/>
              </a:pPr>
              <a:t>‹#›</a:t>
            </a:fld>
            <a:endParaRPr lang="en-US" altLang="en-US"/>
          </a:p>
        </p:txBody>
      </p:sp>
    </p:spTree>
    <p:extLst>
      <p:ext uri="{BB962C8B-B14F-4D97-AF65-F5344CB8AC3E}">
        <p14:creationId xmlns:p14="http://schemas.microsoft.com/office/powerpoint/2010/main" val="2766897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4"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9"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6C43681-1D63-4AB4-908A-94C29CEFDAE4}"/>
              </a:ext>
            </a:extLst>
          </p:cNvPr>
          <p:cNvSpPr>
            <a:spLocks noGrp="1"/>
          </p:cNvSpPr>
          <p:nvPr>
            <p:ph type="dt" sz="half" idx="10"/>
          </p:nvPr>
        </p:nvSpPr>
        <p:spPr/>
        <p:txBody>
          <a:bodyPr/>
          <a:lstStyle>
            <a:lvl1pPr>
              <a:defRPr/>
            </a:lvl1pPr>
          </a:lstStyle>
          <a:p>
            <a:pPr>
              <a:defRPr/>
            </a:pPr>
            <a:fld id="{CC0F4A17-8DCD-4B82-B27D-EB8DAF1F96D1}"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0794EA1D-EF8C-4827-86B6-3CDFCE71332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ADF717F-67E6-43B5-83CC-4DDC556C418A}"/>
              </a:ext>
            </a:extLst>
          </p:cNvPr>
          <p:cNvSpPr>
            <a:spLocks noGrp="1"/>
          </p:cNvSpPr>
          <p:nvPr>
            <p:ph type="sldNum" sz="quarter" idx="12"/>
          </p:nvPr>
        </p:nvSpPr>
        <p:spPr/>
        <p:txBody>
          <a:bodyPr/>
          <a:lstStyle>
            <a:lvl1pPr>
              <a:defRPr/>
            </a:lvl1pPr>
          </a:lstStyle>
          <a:p>
            <a:pPr>
              <a:defRPr/>
            </a:pPr>
            <a:fld id="{C9A1CFA8-6D5A-4FC2-B57E-34DA1D74E3F0}" type="slidenum">
              <a:rPr lang="en-US" altLang="en-US"/>
              <a:pPr>
                <a:defRPr/>
              </a:pPr>
              <a:t>‹#›</a:t>
            </a:fld>
            <a:endParaRPr lang="en-US" altLang="en-US"/>
          </a:p>
        </p:txBody>
      </p:sp>
    </p:spTree>
    <p:extLst>
      <p:ext uri="{BB962C8B-B14F-4D97-AF65-F5344CB8AC3E}">
        <p14:creationId xmlns:p14="http://schemas.microsoft.com/office/powerpoint/2010/main" val="34376728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2CDAB00B-F36C-461D-9148-511E507C5C4A}"/>
              </a:ext>
            </a:extLst>
          </p:cNvPr>
          <p:cNvSpPr>
            <a:spLocks noGrp="1"/>
          </p:cNvSpPr>
          <p:nvPr>
            <p:ph type="dt" sz="half" idx="10"/>
          </p:nvPr>
        </p:nvSpPr>
        <p:spPr/>
        <p:txBody>
          <a:bodyPr/>
          <a:lstStyle>
            <a:lvl1pPr>
              <a:defRPr/>
            </a:lvl1pPr>
          </a:lstStyle>
          <a:p>
            <a:pPr>
              <a:defRPr/>
            </a:pPr>
            <a:fld id="{4E74567B-BCA5-45EC-A154-224A111FBBD0}"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10B8D66F-EB65-4AE5-9F9D-F5FF79856A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C0B7B98-14A9-43AD-BE38-5F2DC759DE7C}"/>
              </a:ext>
            </a:extLst>
          </p:cNvPr>
          <p:cNvSpPr>
            <a:spLocks noGrp="1"/>
          </p:cNvSpPr>
          <p:nvPr>
            <p:ph type="sldNum" sz="quarter" idx="12"/>
          </p:nvPr>
        </p:nvSpPr>
        <p:spPr/>
        <p:txBody>
          <a:bodyPr/>
          <a:lstStyle>
            <a:lvl1pPr>
              <a:defRPr/>
            </a:lvl1pPr>
          </a:lstStyle>
          <a:p>
            <a:pPr>
              <a:defRPr/>
            </a:pPr>
            <a:fld id="{12BA253E-EF2E-4ED8-A6C1-61582B1DC79A}" type="slidenum">
              <a:rPr lang="en-US" altLang="en-US"/>
              <a:pPr>
                <a:defRPr/>
              </a:pPr>
              <a:t>‹#›</a:t>
            </a:fld>
            <a:endParaRPr lang="en-US" altLang="en-US"/>
          </a:p>
        </p:txBody>
      </p:sp>
    </p:spTree>
    <p:extLst>
      <p:ext uri="{BB962C8B-B14F-4D97-AF65-F5344CB8AC3E}">
        <p14:creationId xmlns:p14="http://schemas.microsoft.com/office/powerpoint/2010/main" val="12781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6"/>
            <a:ext cx="4040188" cy="639763"/>
          </a:xfrm>
        </p:spPr>
        <p:txBody>
          <a:bodyPr anchor="b"/>
          <a:lstStyle>
            <a:lvl1pPr marL="0" indent="0">
              <a:buNone/>
              <a:defRPr sz="1800" b="1"/>
            </a:lvl1pPr>
            <a:lvl2pPr marL="342892" indent="0">
              <a:buNone/>
              <a:defRPr sz="1500" b="1"/>
            </a:lvl2pPr>
            <a:lvl3pPr marL="685784" indent="0">
              <a:buNone/>
              <a:defRPr sz="135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8" y="1535116"/>
            <a:ext cx="4041775" cy="639763"/>
          </a:xfrm>
        </p:spPr>
        <p:txBody>
          <a:bodyPr anchor="b"/>
          <a:lstStyle>
            <a:lvl1pPr marL="0" indent="0">
              <a:buNone/>
              <a:defRPr sz="1800" b="1"/>
            </a:lvl1pPr>
            <a:lvl2pPr marL="342892" indent="0">
              <a:buNone/>
              <a:defRPr sz="1500" b="1"/>
            </a:lvl2pPr>
            <a:lvl3pPr marL="685784" indent="0">
              <a:buNone/>
              <a:defRPr sz="135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69429AC-7671-4342-AB90-F672E5C7F224}"/>
              </a:ext>
            </a:extLst>
          </p:cNvPr>
          <p:cNvSpPr>
            <a:spLocks noGrp="1"/>
          </p:cNvSpPr>
          <p:nvPr>
            <p:ph type="dt" sz="half" idx="10"/>
          </p:nvPr>
        </p:nvSpPr>
        <p:spPr/>
        <p:txBody>
          <a:bodyPr/>
          <a:lstStyle>
            <a:lvl1pPr>
              <a:defRPr/>
            </a:lvl1pPr>
          </a:lstStyle>
          <a:p>
            <a:pPr>
              <a:defRPr/>
            </a:pPr>
            <a:fld id="{B67AECAE-E2B3-4D81-AC1B-4CD6F94F84CC}"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8218C61D-2128-4B23-8011-2802CAF6C27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2921C02-850F-4DD7-BCC7-EDA63BC8DDA4}"/>
              </a:ext>
            </a:extLst>
          </p:cNvPr>
          <p:cNvSpPr>
            <a:spLocks noGrp="1"/>
          </p:cNvSpPr>
          <p:nvPr>
            <p:ph type="sldNum" sz="quarter" idx="12"/>
          </p:nvPr>
        </p:nvSpPr>
        <p:spPr/>
        <p:txBody>
          <a:bodyPr/>
          <a:lstStyle>
            <a:lvl1pPr>
              <a:defRPr/>
            </a:lvl1pPr>
          </a:lstStyle>
          <a:p>
            <a:pPr>
              <a:defRPr/>
            </a:pPr>
            <a:fld id="{E72FB29A-B0CF-4D7B-B54C-D5C639646891}" type="slidenum">
              <a:rPr lang="en-US" altLang="en-US"/>
              <a:pPr>
                <a:defRPr/>
              </a:pPr>
              <a:t>‹#›</a:t>
            </a:fld>
            <a:endParaRPr lang="en-US" altLang="en-US"/>
          </a:p>
        </p:txBody>
      </p:sp>
    </p:spTree>
    <p:extLst>
      <p:ext uri="{BB962C8B-B14F-4D97-AF65-F5344CB8AC3E}">
        <p14:creationId xmlns:p14="http://schemas.microsoft.com/office/powerpoint/2010/main" val="41190525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6A29A1CC-AE90-46D8-9AB2-959CF3E280FC}"/>
              </a:ext>
            </a:extLst>
          </p:cNvPr>
          <p:cNvSpPr>
            <a:spLocks noGrp="1"/>
          </p:cNvSpPr>
          <p:nvPr>
            <p:ph type="dt" sz="half" idx="10"/>
          </p:nvPr>
        </p:nvSpPr>
        <p:spPr/>
        <p:txBody>
          <a:bodyPr/>
          <a:lstStyle>
            <a:lvl1pPr>
              <a:defRPr/>
            </a:lvl1pPr>
          </a:lstStyle>
          <a:p>
            <a:pPr>
              <a:defRPr/>
            </a:pPr>
            <a:fld id="{A816201D-3D66-4521-A6EF-1E7811561AFB}" type="datetimeFigureOut">
              <a:rPr lang="en-US" altLang="en-US"/>
              <a:pPr>
                <a:defRPr/>
              </a:pPr>
              <a:t>9/17/2026</a:t>
            </a:fld>
            <a:endParaRPr lang="en-US" altLang="en-US"/>
          </a:p>
        </p:txBody>
      </p:sp>
      <p:sp>
        <p:nvSpPr>
          <p:cNvPr id="4" name="Footer Placeholder 4">
            <a:extLst>
              <a:ext uri="{FF2B5EF4-FFF2-40B4-BE49-F238E27FC236}">
                <a16:creationId xmlns:a16="http://schemas.microsoft.com/office/drawing/2014/main" id="{06B40C0E-F060-47D9-8362-B91ED9DE7AD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B80ACD4-C2F6-47EC-834E-2D5F6FBF39F4}"/>
              </a:ext>
            </a:extLst>
          </p:cNvPr>
          <p:cNvSpPr>
            <a:spLocks noGrp="1"/>
          </p:cNvSpPr>
          <p:nvPr>
            <p:ph type="sldNum" sz="quarter" idx="12"/>
          </p:nvPr>
        </p:nvSpPr>
        <p:spPr/>
        <p:txBody>
          <a:bodyPr/>
          <a:lstStyle>
            <a:lvl1pPr>
              <a:defRPr/>
            </a:lvl1pPr>
          </a:lstStyle>
          <a:p>
            <a:pPr>
              <a:defRPr/>
            </a:pPr>
            <a:fld id="{8ACC30B3-1916-4626-B1D1-288678155AE6}" type="slidenum">
              <a:rPr lang="en-US" altLang="en-US"/>
              <a:pPr>
                <a:defRPr/>
              </a:pPr>
              <a:t>‹#›</a:t>
            </a:fld>
            <a:endParaRPr lang="en-US" altLang="en-US"/>
          </a:p>
        </p:txBody>
      </p:sp>
    </p:spTree>
    <p:extLst>
      <p:ext uri="{BB962C8B-B14F-4D97-AF65-F5344CB8AC3E}">
        <p14:creationId xmlns:p14="http://schemas.microsoft.com/office/powerpoint/2010/main" val="2583788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FD0B935-9B59-402F-8801-AED8814D606A}"/>
              </a:ext>
            </a:extLst>
          </p:cNvPr>
          <p:cNvSpPr>
            <a:spLocks noGrp="1"/>
          </p:cNvSpPr>
          <p:nvPr>
            <p:ph type="dt" sz="half" idx="10"/>
          </p:nvPr>
        </p:nvSpPr>
        <p:spPr/>
        <p:txBody>
          <a:bodyPr/>
          <a:lstStyle>
            <a:lvl1pPr>
              <a:defRPr/>
            </a:lvl1pPr>
          </a:lstStyle>
          <a:p>
            <a:pPr>
              <a:defRPr/>
            </a:pPr>
            <a:fld id="{6E774583-B5C5-40F1-9EBB-A4907F091976}" type="datetimeFigureOut">
              <a:rPr lang="en-US" altLang="en-US"/>
              <a:pPr>
                <a:defRPr/>
              </a:pPr>
              <a:t>9/17/2026</a:t>
            </a:fld>
            <a:endParaRPr lang="en-US" altLang="en-US"/>
          </a:p>
        </p:txBody>
      </p:sp>
      <p:sp>
        <p:nvSpPr>
          <p:cNvPr id="3" name="Footer Placeholder 4">
            <a:extLst>
              <a:ext uri="{FF2B5EF4-FFF2-40B4-BE49-F238E27FC236}">
                <a16:creationId xmlns:a16="http://schemas.microsoft.com/office/drawing/2014/main" id="{50DD27CD-BDA6-425A-B8B8-B4A9C48252F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EF0FE3B-2FC0-4F6E-8419-26B12E79B34D}"/>
              </a:ext>
            </a:extLst>
          </p:cNvPr>
          <p:cNvSpPr>
            <a:spLocks noGrp="1"/>
          </p:cNvSpPr>
          <p:nvPr>
            <p:ph type="sldNum" sz="quarter" idx="12"/>
          </p:nvPr>
        </p:nvSpPr>
        <p:spPr/>
        <p:txBody>
          <a:bodyPr/>
          <a:lstStyle>
            <a:lvl1pPr>
              <a:defRPr/>
            </a:lvl1pPr>
          </a:lstStyle>
          <a:p>
            <a:pPr>
              <a:defRPr/>
            </a:pPr>
            <a:fld id="{CB36E801-07B6-4505-988D-0528868FC500}" type="slidenum">
              <a:rPr lang="en-US" altLang="en-US"/>
              <a:pPr>
                <a:defRPr/>
              </a:pPr>
              <a:t>‹#›</a:t>
            </a:fld>
            <a:endParaRPr lang="en-US" altLang="en-US"/>
          </a:p>
        </p:txBody>
      </p:sp>
    </p:spTree>
    <p:extLst>
      <p:ext uri="{BB962C8B-B14F-4D97-AF65-F5344CB8AC3E}">
        <p14:creationId xmlns:p14="http://schemas.microsoft.com/office/powerpoint/2010/main" val="20616861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2"/>
            <a:ext cx="3008313" cy="1162051"/>
          </a:xfrm>
        </p:spPr>
        <p:txBody>
          <a:bodyPr anchor="b"/>
          <a:lstStyle>
            <a:lvl1pPr algn="l">
              <a:defRPr sz="1500" b="1"/>
            </a:lvl1pPr>
          </a:lstStyle>
          <a:p>
            <a:r>
              <a:rPr lang="en-GB"/>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92" indent="0">
              <a:buNone/>
              <a:defRPr sz="900"/>
            </a:lvl2pPr>
            <a:lvl3pPr marL="685784" indent="0">
              <a:buNone/>
              <a:defRPr sz="750"/>
            </a:lvl3pPr>
            <a:lvl4pPr marL="1028675"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2"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236F31F0-739C-4CA5-A638-1E9171809A52}"/>
              </a:ext>
            </a:extLst>
          </p:cNvPr>
          <p:cNvSpPr>
            <a:spLocks noGrp="1"/>
          </p:cNvSpPr>
          <p:nvPr>
            <p:ph type="dt" sz="half" idx="10"/>
          </p:nvPr>
        </p:nvSpPr>
        <p:spPr/>
        <p:txBody>
          <a:bodyPr/>
          <a:lstStyle>
            <a:lvl1pPr>
              <a:defRPr/>
            </a:lvl1pPr>
          </a:lstStyle>
          <a:p>
            <a:pPr>
              <a:defRPr/>
            </a:pPr>
            <a:fld id="{F0D35E52-F43B-4D19-9617-D864F0D46C41}"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6418F813-0FF8-4C3B-BBEE-2E809F5DE79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885198B-DD3A-4279-B4F7-E9CFD218053B}"/>
              </a:ext>
            </a:extLst>
          </p:cNvPr>
          <p:cNvSpPr>
            <a:spLocks noGrp="1"/>
          </p:cNvSpPr>
          <p:nvPr>
            <p:ph type="sldNum" sz="quarter" idx="12"/>
          </p:nvPr>
        </p:nvSpPr>
        <p:spPr/>
        <p:txBody>
          <a:bodyPr/>
          <a:lstStyle>
            <a:lvl1pPr>
              <a:defRPr/>
            </a:lvl1pPr>
          </a:lstStyle>
          <a:p>
            <a:pPr>
              <a:defRPr/>
            </a:pPr>
            <a:fld id="{E5B6F992-4ED2-448D-AD63-F247E93F43B9}" type="slidenum">
              <a:rPr lang="en-US" altLang="en-US"/>
              <a:pPr>
                <a:defRPr/>
              </a:pPr>
              <a:t>‹#›</a:t>
            </a:fld>
            <a:endParaRPr lang="en-US" altLang="en-US"/>
          </a:p>
        </p:txBody>
      </p:sp>
    </p:spTree>
    <p:extLst>
      <p:ext uri="{BB962C8B-B14F-4D97-AF65-F5344CB8AC3E}">
        <p14:creationId xmlns:p14="http://schemas.microsoft.com/office/powerpoint/2010/main" val="3571382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3"/>
            <a:ext cx="5486400" cy="566739"/>
          </a:xfrm>
        </p:spPr>
        <p:txBody>
          <a:bodyPr anchor="b"/>
          <a:lstStyle>
            <a:lvl1pPr algn="l">
              <a:defRPr sz="15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892" indent="0">
              <a:buNone/>
              <a:defRPr sz="2100"/>
            </a:lvl2pPr>
            <a:lvl3pPr marL="685784" indent="0">
              <a:buNone/>
              <a:defRPr sz="1800"/>
            </a:lvl3pPr>
            <a:lvl4pPr marL="1028675"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2" indent="0">
              <a:buNone/>
              <a:defRPr sz="1500"/>
            </a:lvl9pPr>
          </a:lstStyle>
          <a:p>
            <a:pPr lvl="0"/>
            <a:endParaRPr lang="en-US" noProof="0"/>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050"/>
            </a:lvl1pPr>
            <a:lvl2pPr marL="342892" indent="0">
              <a:buNone/>
              <a:defRPr sz="900"/>
            </a:lvl2pPr>
            <a:lvl3pPr marL="685784" indent="0">
              <a:buNone/>
              <a:defRPr sz="750"/>
            </a:lvl3pPr>
            <a:lvl4pPr marL="1028675"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2" indent="0">
              <a:buNone/>
              <a:defRPr sz="675"/>
            </a:lvl9pPr>
          </a:lstStyle>
          <a:p>
            <a:pPr lvl="0"/>
            <a:r>
              <a:rPr lang="en-GB"/>
              <a:t>Click to edit Master text styles</a:t>
            </a:r>
          </a:p>
        </p:txBody>
      </p:sp>
      <p:sp>
        <p:nvSpPr>
          <p:cNvPr id="5" name="Date Placeholder 3">
            <a:extLst>
              <a:ext uri="{FF2B5EF4-FFF2-40B4-BE49-F238E27FC236}">
                <a16:creationId xmlns:a16="http://schemas.microsoft.com/office/drawing/2014/main" id="{1A3CC2B7-1585-4F90-B171-C43CBC84F14A}"/>
              </a:ext>
            </a:extLst>
          </p:cNvPr>
          <p:cNvSpPr>
            <a:spLocks noGrp="1"/>
          </p:cNvSpPr>
          <p:nvPr>
            <p:ph type="dt" sz="half" idx="10"/>
          </p:nvPr>
        </p:nvSpPr>
        <p:spPr/>
        <p:txBody>
          <a:bodyPr/>
          <a:lstStyle>
            <a:lvl1pPr>
              <a:defRPr/>
            </a:lvl1pPr>
          </a:lstStyle>
          <a:p>
            <a:pPr>
              <a:defRPr/>
            </a:pPr>
            <a:fld id="{18ED34FA-D01C-4502-84F4-2E002907C2F8}"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862D66CD-08F9-4F05-9FB2-F087AF19E15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A1258C5-9141-4A17-8911-25F030E30623}"/>
              </a:ext>
            </a:extLst>
          </p:cNvPr>
          <p:cNvSpPr>
            <a:spLocks noGrp="1"/>
          </p:cNvSpPr>
          <p:nvPr>
            <p:ph type="sldNum" sz="quarter" idx="12"/>
          </p:nvPr>
        </p:nvSpPr>
        <p:spPr/>
        <p:txBody>
          <a:bodyPr/>
          <a:lstStyle>
            <a:lvl1pPr>
              <a:defRPr/>
            </a:lvl1pPr>
          </a:lstStyle>
          <a:p>
            <a:pPr>
              <a:defRPr/>
            </a:pPr>
            <a:fld id="{64144937-8415-43C5-8CC9-C6FA8F465659}" type="slidenum">
              <a:rPr lang="en-US" altLang="en-US"/>
              <a:pPr>
                <a:defRPr/>
              </a:pPr>
              <a:t>‹#›</a:t>
            </a:fld>
            <a:endParaRPr lang="en-US" altLang="en-US"/>
          </a:p>
        </p:txBody>
      </p:sp>
    </p:spTree>
    <p:extLst>
      <p:ext uri="{BB962C8B-B14F-4D97-AF65-F5344CB8AC3E}">
        <p14:creationId xmlns:p14="http://schemas.microsoft.com/office/powerpoint/2010/main" val="2178073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7E0938-8E3A-4B3B-B794-835187237076}"/>
              </a:ext>
            </a:extLst>
          </p:cNvPr>
          <p:cNvSpPr>
            <a:spLocks noGrp="1"/>
          </p:cNvSpPr>
          <p:nvPr>
            <p:ph type="dt" sz="half" idx="10"/>
          </p:nvPr>
        </p:nvSpPr>
        <p:spPr/>
        <p:txBody>
          <a:bodyPr/>
          <a:lstStyle>
            <a:lvl1pPr>
              <a:defRPr/>
            </a:lvl1pPr>
          </a:lstStyle>
          <a:p>
            <a:pPr>
              <a:defRPr/>
            </a:pPr>
            <a:fld id="{A9AC6F94-9478-468A-AFB7-E289E78C4F45}"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9D1232A2-CF44-4E5E-9E70-FFE4AB8642D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AE470C-7DF6-4B78-9171-B96C2254506C}"/>
              </a:ext>
            </a:extLst>
          </p:cNvPr>
          <p:cNvSpPr>
            <a:spLocks noGrp="1"/>
          </p:cNvSpPr>
          <p:nvPr>
            <p:ph type="sldNum" sz="quarter" idx="12"/>
          </p:nvPr>
        </p:nvSpPr>
        <p:spPr/>
        <p:txBody>
          <a:bodyPr/>
          <a:lstStyle>
            <a:lvl1pPr>
              <a:defRPr/>
            </a:lvl1pPr>
          </a:lstStyle>
          <a:p>
            <a:pPr>
              <a:defRPr/>
            </a:pPr>
            <a:fld id="{C7A71724-3D7F-4D09-8A06-A69CBB31590D}" type="slidenum">
              <a:rPr lang="en-US" altLang="en-US"/>
              <a:pPr>
                <a:defRPr/>
              </a:pPr>
              <a:t>‹#›</a:t>
            </a:fld>
            <a:endParaRPr lang="en-US" altLang="en-US"/>
          </a:p>
        </p:txBody>
      </p:sp>
    </p:spTree>
    <p:extLst>
      <p:ext uri="{BB962C8B-B14F-4D97-AF65-F5344CB8AC3E}">
        <p14:creationId xmlns:p14="http://schemas.microsoft.com/office/powerpoint/2010/main" val="13914851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407F874-309D-4887-B56D-A85CE7419AD0}"/>
              </a:ext>
            </a:extLst>
          </p:cNvPr>
          <p:cNvSpPr>
            <a:spLocks noGrp="1"/>
          </p:cNvSpPr>
          <p:nvPr>
            <p:ph type="dt" sz="half" idx="10"/>
          </p:nvPr>
        </p:nvSpPr>
        <p:spPr/>
        <p:txBody>
          <a:bodyPr/>
          <a:lstStyle>
            <a:lvl1pPr>
              <a:defRPr/>
            </a:lvl1pPr>
          </a:lstStyle>
          <a:p>
            <a:pPr>
              <a:defRPr/>
            </a:pPr>
            <a:fld id="{09005C44-02C5-4530-88F5-EFAD00E3F2CE}"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15404A55-AA23-4EDC-ADDB-545B3B2F40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C35A8E9-3E61-49FE-8273-DE79A028ECFE}"/>
              </a:ext>
            </a:extLst>
          </p:cNvPr>
          <p:cNvSpPr>
            <a:spLocks noGrp="1"/>
          </p:cNvSpPr>
          <p:nvPr>
            <p:ph type="sldNum" sz="quarter" idx="12"/>
          </p:nvPr>
        </p:nvSpPr>
        <p:spPr/>
        <p:txBody>
          <a:bodyPr/>
          <a:lstStyle>
            <a:lvl1pPr>
              <a:defRPr/>
            </a:lvl1pPr>
          </a:lstStyle>
          <a:p>
            <a:pPr>
              <a:defRPr/>
            </a:pPr>
            <a:fld id="{6A71E71E-B1D5-4B73-BCA1-C57A05A3921B}" type="slidenum">
              <a:rPr lang="en-US" altLang="en-US"/>
              <a:pPr>
                <a:defRPr/>
              </a:pPr>
              <a:t>‹#›</a:t>
            </a:fld>
            <a:endParaRPr lang="en-US" altLang="en-US"/>
          </a:p>
        </p:txBody>
      </p:sp>
    </p:spTree>
    <p:extLst>
      <p:ext uri="{BB962C8B-B14F-4D97-AF65-F5344CB8AC3E}">
        <p14:creationId xmlns:p14="http://schemas.microsoft.com/office/powerpoint/2010/main" val="21921225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15583641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41831490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926262-6AB6-0FBD-7D62-0982214D48C0}"/>
              </a:ext>
            </a:extLst>
          </p:cNvPr>
          <p:cNvSpPr>
            <a:spLocks noGrp="1"/>
          </p:cNvSpPr>
          <p:nvPr>
            <p:ph type="dt" sz="half" idx="10"/>
          </p:nvPr>
        </p:nvSpPr>
        <p:spPr/>
        <p:txBody>
          <a:bodyPr/>
          <a:lstStyle>
            <a:lvl1pPr>
              <a:defRPr/>
            </a:lvl1pPr>
          </a:lstStyle>
          <a:p>
            <a:pPr>
              <a:defRPr/>
            </a:pPr>
            <a:fld id="{DA8B5F7F-92D6-4DC9-82C4-F495B9E375CA}"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E1A7CD7B-1E05-9FBF-B7F3-63DD28D2F7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E87B04-1E50-FA63-D96A-0E9BE0870D02}"/>
              </a:ext>
            </a:extLst>
          </p:cNvPr>
          <p:cNvSpPr>
            <a:spLocks noGrp="1"/>
          </p:cNvSpPr>
          <p:nvPr>
            <p:ph type="sldNum" sz="quarter" idx="12"/>
          </p:nvPr>
        </p:nvSpPr>
        <p:spPr/>
        <p:txBody>
          <a:bodyPr/>
          <a:lstStyle>
            <a:lvl1pPr>
              <a:defRPr/>
            </a:lvl1pPr>
          </a:lstStyle>
          <a:p>
            <a:fld id="{324C1FB1-922D-45D1-90A8-7DBFB7EB9C5E}" type="slidenum">
              <a:rPr lang="en-US" altLang="en-US"/>
              <a:pPr/>
              <a:t>‹#›</a:t>
            </a:fld>
            <a:endParaRPr lang="en-US" altLang="en-US"/>
          </a:p>
        </p:txBody>
      </p:sp>
    </p:spTree>
    <p:extLst>
      <p:ext uri="{BB962C8B-B14F-4D97-AF65-F5344CB8AC3E}">
        <p14:creationId xmlns:p14="http://schemas.microsoft.com/office/powerpoint/2010/main" val="17941674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Custom Layout">
    <p:bg>
      <p:bgPr>
        <a:solidFill>
          <a:schemeClr val="tx1"/>
        </a:solidFill>
        <a:effectLst/>
      </p:bgPr>
    </p:bg>
    <p:spTree>
      <p:nvGrpSpPr>
        <p:cNvPr id="1" name=""/>
        <p:cNvGrpSpPr/>
        <p:nvPr/>
      </p:nvGrpSpPr>
      <p:grpSpPr>
        <a:xfrm>
          <a:off x="0" y="0"/>
          <a:ext cx="0" cy="0"/>
          <a:chOff x="0" y="0"/>
          <a:chExt cx="0" cy="0"/>
        </a:xfrm>
      </p:grpSpPr>
      <p:pic>
        <p:nvPicPr>
          <p:cNvPr id="3" name="Picture 8" descr="shaping greater futures_blue.png">
            <a:extLst>
              <a:ext uri="{FF2B5EF4-FFF2-40B4-BE49-F238E27FC236}">
                <a16:creationId xmlns:a16="http://schemas.microsoft.com/office/drawing/2014/main" id="{057FB1A3-BEFF-A3B1-0197-4658695841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0" y="6030386"/>
            <a:ext cx="1828800" cy="325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rgbClr val="011C49"/>
                </a:solidFill>
              </a:defRPr>
            </a:lvl1pPr>
          </a:lstStyle>
          <a:p>
            <a:r>
              <a:rPr lang="en-GB"/>
              <a:t>Click to edit Master title style</a:t>
            </a:r>
            <a:endParaRPr lang="en-US"/>
          </a:p>
        </p:txBody>
      </p:sp>
      <p:sp>
        <p:nvSpPr>
          <p:cNvPr id="5" name="Date Placeholder 2">
            <a:extLst>
              <a:ext uri="{FF2B5EF4-FFF2-40B4-BE49-F238E27FC236}">
                <a16:creationId xmlns:a16="http://schemas.microsoft.com/office/drawing/2014/main" id="{40D2F956-D135-532F-92D4-80769AE2B612}"/>
              </a:ext>
            </a:extLst>
          </p:cNvPr>
          <p:cNvSpPr>
            <a:spLocks noGrp="1"/>
          </p:cNvSpPr>
          <p:nvPr>
            <p:ph type="dt" sz="half" idx="10"/>
          </p:nvPr>
        </p:nvSpPr>
        <p:spPr/>
        <p:txBody>
          <a:bodyPr/>
          <a:lstStyle>
            <a:lvl1pPr>
              <a:defRPr/>
            </a:lvl1pPr>
          </a:lstStyle>
          <a:p>
            <a:pPr>
              <a:defRPr/>
            </a:pPr>
            <a:fld id="{C4F9DE60-C10A-4E68-B7EB-069E454B9547}" type="datetimeFigureOut">
              <a:rPr lang="en-US" altLang="en-US"/>
              <a:pPr>
                <a:defRPr/>
              </a:pPr>
              <a:t>9/17/2026</a:t>
            </a:fld>
            <a:endParaRPr lang="en-US" altLang="en-US"/>
          </a:p>
        </p:txBody>
      </p:sp>
      <p:sp>
        <p:nvSpPr>
          <p:cNvPr id="6" name="Footer Placeholder 3">
            <a:extLst>
              <a:ext uri="{FF2B5EF4-FFF2-40B4-BE49-F238E27FC236}">
                <a16:creationId xmlns:a16="http://schemas.microsoft.com/office/drawing/2014/main" id="{78E6FCF1-047C-BD36-BA4E-EA6106A4E56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9B7BA72D-C06D-F06D-D52D-89A0D14E216F}"/>
              </a:ext>
            </a:extLst>
          </p:cNvPr>
          <p:cNvSpPr>
            <a:spLocks noGrp="1"/>
          </p:cNvSpPr>
          <p:nvPr>
            <p:ph type="sldNum" sz="quarter" idx="12"/>
          </p:nvPr>
        </p:nvSpPr>
        <p:spPr/>
        <p:txBody>
          <a:bodyPr/>
          <a:lstStyle>
            <a:lvl1pPr>
              <a:defRPr/>
            </a:lvl1pPr>
          </a:lstStyle>
          <a:p>
            <a:fld id="{95BB7CA8-AC3D-40EB-9098-E9FDEBF24556}" type="slidenum">
              <a:rPr lang="en-US" altLang="en-US"/>
              <a:pPr/>
              <a:t>‹#›</a:t>
            </a:fld>
            <a:endParaRPr lang="en-US" altLang="en-US"/>
          </a:p>
        </p:txBody>
      </p:sp>
      <p:pic>
        <p:nvPicPr>
          <p:cNvPr id="9" name="Picture 8" descr="Blue text on a black background&#10;&#10;AI-generated content may be incorrect.">
            <a:extLst>
              <a:ext uri="{FF2B5EF4-FFF2-40B4-BE49-F238E27FC236}">
                <a16:creationId xmlns:a16="http://schemas.microsoft.com/office/drawing/2014/main" id="{9C73DA9A-E810-3FB2-3436-B9D645ED9CAD}"/>
              </a:ext>
            </a:extLst>
          </p:cNvPr>
          <p:cNvPicPr>
            <a:picLocks noChangeAspect="1"/>
          </p:cNvPicPr>
          <p:nvPr userDrawn="1"/>
        </p:nvPicPr>
        <p:blipFill>
          <a:blip r:embed="rId3"/>
          <a:srcRect l="29014"/>
          <a:stretch>
            <a:fillRect/>
          </a:stretch>
        </p:blipFill>
        <p:spPr>
          <a:xfrm>
            <a:off x="559159" y="5939864"/>
            <a:ext cx="1024943" cy="743304"/>
          </a:xfrm>
          <a:prstGeom prst="rect">
            <a:avLst/>
          </a:prstGeom>
        </p:spPr>
      </p:pic>
    </p:spTree>
    <p:extLst>
      <p:ext uri="{BB962C8B-B14F-4D97-AF65-F5344CB8AC3E}">
        <p14:creationId xmlns:p14="http://schemas.microsoft.com/office/powerpoint/2010/main" val="29087021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D105B0-9B90-3E87-0647-C554F00CF336}"/>
              </a:ext>
            </a:extLst>
          </p:cNvPr>
          <p:cNvSpPr>
            <a:spLocks noGrp="1"/>
          </p:cNvSpPr>
          <p:nvPr>
            <p:ph type="dt" sz="half" idx="10"/>
          </p:nvPr>
        </p:nvSpPr>
        <p:spPr/>
        <p:txBody>
          <a:bodyPr/>
          <a:lstStyle>
            <a:lvl1pPr>
              <a:defRPr/>
            </a:lvl1pPr>
          </a:lstStyle>
          <a:p>
            <a:pPr>
              <a:defRPr/>
            </a:pPr>
            <a:fld id="{131AB8FD-C2A1-481D-AB39-E603E873A674}"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3D8E6C70-D0A9-D1FF-2F4D-48F71ABD2B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8F2D3E-8C17-9A07-FA56-A9BD86879ACE}"/>
              </a:ext>
            </a:extLst>
          </p:cNvPr>
          <p:cNvSpPr>
            <a:spLocks noGrp="1"/>
          </p:cNvSpPr>
          <p:nvPr>
            <p:ph type="sldNum" sz="quarter" idx="12"/>
          </p:nvPr>
        </p:nvSpPr>
        <p:spPr/>
        <p:txBody>
          <a:bodyPr/>
          <a:lstStyle>
            <a:lvl1pPr>
              <a:defRPr/>
            </a:lvl1pPr>
          </a:lstStyle>
          <a:p>
            <a:fld id="{0F6EE70B-76D6-4C7F-A313-28C667F2A151}" type="slidenum">
              <a:rPr lang="en-US" altLang="en-US"/>
              <a:pPr/>
              <a:t>‹#›</a:t>
            </a:fld>
            <a:endParaRPr lang="en-US" altLang="en-US"/>
          </a:p>
        </p:txBody>
      </p:sp>
    </p:spTree>
    <p:extLst>
      <p:ext uri="{BB962C8B-B14F-4D97-AF65-F5344CB8AC3E}">
        <p14:creationId xmlns:p14="http://schemas.microsoft.com/office/powerpoint/2010/main" val="1184193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2552205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1106729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EED29E-1AAB-73A6-0B73-38085C794E5B}"/>
              </a:ext>
            </a:extLst>
          </p:cNvPr>
          <p:cNvSpPr>
            <a:spLocks noGrp="1"/>
          </p:cNvSpPr>
          <p:nvPr>
            <p:ph type="dt" sz="half" idx="10"/>
          </p:nvPr>
        </p:nvSpPr>
        <p:spPr/>
        <p:txBody>
          <a:bodyPr/>
          <a:lstStyle>
            <a:lvl1pPr>
              <a:defRPr/>
            </a:lvl1pPr>
          </a:lstStyle>
          <a:p>
            <a:pPr>
              <a:defRPr/>
            </a:pPr>
            <a:fld id="{82FA5595-E21C-48B2-A985-861F5749B95B}"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CBAE004F-937B-C4AA-07C2-B1E4F76DD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FE72A0-50A5-6903-3719-24438EF8D12A}"/>
              </a:ext>
            </a:extLst>
          </p:cNvPr>
          <p:cNvSpPr>
            <a:spLocks noGrp="1"/>
          </p:cNvSpPr>
          <p:nvPr>
            <p:ph type="sldNum" sz="quarter" idx="12"/>
          </p:nvPr>
        </p:nvSpPr>
        <p:spPr/>
        <p:txBody>
          <a:bodyPr/>
          <a:lstStyle>
            <a:lvl1pPr>
              <a:defRPr/>
            </a:lvl1pPr>
          </a:lstStyle>
          <a:p>
            <a:fld id="{D19065D2-1A72-49FD-99B2-5B85A6F29BC3}" type="slidenum">
              <a:rPr lang="en-US" altLang="en-US"/>
              <a:pPr/>
              <a:t>‹#›</a:t>
            </a:fld>
            <a:endParaRPr lang="en-US" altLang="en-US"/>
          </a:p>
        </p:txBody>
      </p:sp>
    </p:spTree>
    <p:extLst>
      <p:ext uri="{BB962C8B-B14F-4D97-AF65-F5344CB8AC3E}">
        <p14:creationId xmlns:p14="http://schemas.microsoft.com/office/powerpoint/2010/main" val="932396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25A11A88-963E-16FB-3297-7D2009FC8256}"/>
              </a:ext>
            </a:extLst>
          </p:cNvPr>
          <p:cNvSpPr>
            <a:spLocks noGrp="1"/>
          </p:cNvSpPr>
          <p:nvPr>
            <p:ph type="dt" sz="half" idx="10"/>
          </p:nvPr>
        </p:nvSpPr>
        <p:spPr/>
        <p:txBody>
          <a:bodyPr/>
          <a:lstStyle>
            <a:lvl1pPr>
              <a:defRPr/>
            </a:lvl1pPr>
          </a:lstStyle>
          <a:p>
            <a:pPr>
              <a:defRPr/>
            </a:pPr>
            <a:fld id="{CA29ACBC-6946-4446-AA5B-52090D1B2744}"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902E0F0A-B68C-F2EA-1997-F8C29843E25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ACF28AA-3DF8-B4CD-47C6-8E3AA4C08A59}"/>
              </a:ext>
            </a:extLst>
          </p:cNvPr>
          <p:cNvSpPr>
            <a:spLocks noGrp="1"/>
          </p:cNvSpPr>
          <p:nvPr>
            <p:ph type="sldNum" sz="quarter" idx="12"/>
          </p:nvPr>
        </p:nvSpPr>
        <p:spPr/>
        <p:txBody>
          <a:bodyPr/>
          <a:lstStyle>
            <a:lvl1pPr>
              <a:defRPr/>
            </a:lvl1pPr>
          </a:lstStyle>
          <a:p>
            <a:fld id="{133B3D6B-7C59-4AF9-AD97-B53D7D998B9E}" type="slidenum">
              <a:rPr lang="en-US" altLang="en-US"/>
              <a:pPr/>
              <a:t>‹#›</a:t>
            </a:fld>
            <a:endParaRPr lang="en-US" altLang="en-US"/>
          </a:p>
        </p:txBody>
      </p:sp>
    </p:spTree>
    <p:extLst>
      <p:ext uri="{BB962C8B-B14F-4D97-AF65-F5344CB8AC3E}">
        <p14:creationId xmlns:p14="http://schemas.microsoft.com/office/powerpoint/2010/main" val="27116026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30" y="1535114"/>
            <a:ext cx="4041775"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545690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9" y="1535114"/>
            <a:ext cx="4041775" cy="639763"/>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21907411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8" y="1535114"/>
            <a:ext cx="4041775" cy="639763"/>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E61E5880-5DEF-34F9-0071-E140B5653C67}"/>
              </a:ext>
            </a:extLst>
          </p:cNvPr>
          <p:cNvSpPr>
            <a:spLocks noGrp="1"/>
          </p:cNvSpPr>
          <p:nvPr>
            <p:ph type="dt" sz="half" idx="10"/>
          </p:nvPr>
        </p:nvSpPr>
        <p:spPr/>
        <p:txBody>
          <a:bodyPr/>
          <a:lstStyle>
            <a:lvl1pPr>
              <a:defRPr/>
            </a:lvl1pPr>
          </a:lstStyle>
          <a:p>
            <a:pPr>
              <a:defRPr/>
            </a:pPr>
            <a:fld id="{C280B73B-95BA-4576-BF6D-4125B9FF7238}" type="datetimeFigureOut">
              <a:rPr lang="en-US" altLang="en-US"/>
              <a:pPr>
                <a:defRPr/>
              </a:pPr>
              <a:t>9/17/2026</a:t>
            </a:fld>
            <a:endParaRPr lang="en-US" altLang="en-US"/>
          </a:p>
        </p:txBody>
      </p:sp>
      <p:sp>
        <p:nvSpPr>
          <p:cNvPr id="8" name="Footer Placeholder 4">
            <a:extLst>
              <a:ext uri="{FF2B5EF4-FFF2-40B4-BE49-F238E27FC236}">
                <a16:creationId xmlns:a16="http://schemas.microsoft.com/office/drawing/2014/main" id="{7AF199A2-C4CE-A14E-E485-555DBD4AF2B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9F6DEA-9FE6-6DF6-E307-296EF95F34FA}"/>
              </a:ext>
            </a:extLst>
          </p:cNvPr>
          <p:cNvSpPr>
            <a:spLocks noGrp="1"/>
          </p:cNvSpPr>
          <p:nvPr>
            <p:ph type="sldNum" sz="quarter" idx="12"/>
          </p:nvPr>
        </p:nvSpPr>
        <p:spPr/>
        <p:txBody>
          <a:bodyPr/>
          <a:lstStyle>
            <a:lvl1pPr>
              <a:defRPr/>
            </a:lvl1pPr>
          </a:lstStyle>
          <a:p>
            <a:fld id="{60B3575D-D803-4626-A5D5-F7DE35C3F688}" type="slidenum">
              <a:rPr lang="en-US" altLang="en-US"/>
              <a:pPr/>
              <a:t>‹#›</a:t>
            </a:fld>
            <a:endParaRPr lang="en-US" altLang="en-US"/>
          </a:p>
        </p:txBody>
      </p:sp>
    </p:spTree>
    <p:extLst>
      <p:ext uri="{BB962C8B-B14F-4D97-AF65-F5344CB8AC3E}">
        <p14:creationId xmlns:p14="http://schemas.microsoft.com/office/powerpoint/2010/main" val="2606712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61094386-D465-1647-2367-576141AA32EF}"/>
              </a:ext>
            </a:extLst>
          </p:cNvPr>
          <p:cNvSpPr>
            <a:spLocks noGrp="1"/>
          </p:cNvSpPr>
          <p:nvPr>
            <p:ph type="dt" sz="half" idx="10"/>
          </p:nvPr>
        </p:nvSpPr>
        <p:spPr/>
        <p:txBody>
          <a:bodyPr/>
          <a:lstStyle>
            <a:lvl1pPr>
              <a:defRPr/>
            </a:lvl1pPr>
          </a:lstStyle>
          <a:p>
            <a:pPr>
              <a:defRPr/>
            </a:pPr>
            <a:fld id="{5E150780-F8A7-411C-936F-7520B9E62ED2}" type="datetimeFigureOut">
              <a:rPr lang="en-US" altLang="en-US"/>
              <a:pPr>
                <a:defRPr/>
              </a:pPr>
              <a:t>9/17/2026</a:t>
            </a:fld>
            <a:endParaRPr lang="en-US" altLang="en-US"/>
          </a:p>
        </p:txBody>
      </p:sp>
      <p:sp>
        <p:nvSpPr>
          <p:cNvPr id="4" name="Footer Placeholder 4">
            <a:extLst>
              <a:ext uri="{FF2B5EF4-FFF2-40B4-BE49-F238E27FC236}">
                <a16:creationId xmlns:a16="http://schemas.microsoft.com/office/drawing/2014/main" id="{CFE3165A-579E-9B9E-12E4-B3E7C4ED08A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3404BA7-8AD9-A64B-B5EB-D20BACEDCC1E}"/>
              </a:ext>
            </a:extLst>
          </p:cNvPr>
          <p:cNvSpPr>
            <a:spLocks noGrp="1"/>
          </p:cNvSpPr>
          <p:nvPr>
            <p:ph type="sldNum" sz="quarter" idx="12"/>
          </p:nvPr>
        </p:nvSpPr>
        <p:spPr/>
        <p:txBody>
          <a:bodyPr/>
          <a:lstStyle>
            <a:lvl1pPr>
              <a:defRPr/>
            </a:lvl1pPr>
          </a:lstStyle>
          <a:p>
            <a:fld id="{DE165F54-44B2-44D3-9794-401A23F361C8}" type="slidenum">
              <a:rPr lang="en-US" altLang="en-US"/>
              <a:pPr/>
              <a:t>‹#›</a:t>
            </a:fld>
            <a:endParaRPr lang="en-US" altLang="en-US"/>
          </a:p>
        </p:txBody>
      </p:sp>
    </p:spTree>
    <p:extLst>
      <p:ext uri="{BB962C8B-B14F-4D97-AF65-F5344CB8AC3E}">
        <p14:creationId xmlns:p14="http://schemas.microsoft.com/office/powerpoint/2010/main" val="23332824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FEA99CE-BB4F-D46B-0663-7E06495560C1}"/>
              </a:ext>
            </a:extLst>
          </p:cNvPr>
          <p:cNvSpPr>
            <a:spLocks noGrp="1"/>
          </p:cNvSpPr>
          <p:nvPr>
            <p:ph type="dt" sz="half" idx="10"/>
          </p:nvPr>
        </p:nvSpPr>
        <p:spPr/>
        <p:txBody>
          <a:bodyPr/>
          <a:lstStyle>
            <a:lvl1pPr>
              <a:defRPr/>
            </a:lvl1pPr>
          </a:lstStyle>
          <a:p>
            <a:pPr>
              <a:defRPr/>
            </a:pPr>
            <a:fld id="{27DF7C55-3F70-41EB-88FA-63833C6AE5FF}" type="datetimeFigureOut">
              <a:rPr lang="en-US" altLang="en-US"/>
              <a:pPr>
                <a:defRPr/>
              </a:pPr>
              <a:t>9/17/2026</a:t>
            </a:fld>
            <a:endParaRPr lang="en-US" altLang="en-US"/>
          </a:p>
        </p:txBody>
      </p:sp>
      <p:sp>
        <p:nvSpPr>
          <p:cNvPr id="3" name="Footer Placeholder 4">
            <a:extLst>
              <a:ext uri="{FF2B5EF4-FFF2-40B4-BE49-F238E27FC236}">
                <a16:creationId xmlns:a16="http://schemas.microsoft.com/office/drawing/2014/main" id="{7F0E7571-CDD9-CC85-0713-661C48DB2DE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0B29539-0907-721C-B1E8-693A0A5D2C71}"/>
              </a:ext>
            </a:extLst>
          </p:cNvPr>
          <p:cNvSpPr>
            <a:spLocks noGrp="1"/>
          </p:cNvSpPr>
          <p:nvPr>
            <p:ph type="sldNum" sz="quarter" idx="12"/>
          </p:nvPr>
        </p:nvSpPr>
        <p:spPr/>
        <p:txBody>
          <a:bodyPr/>
          <a:lstStyle>
            <a:lvl1pPr>
              <a:defRPr/>
            </a:lvl1pPr>
          </a:lstStyle>
          <a:p>
            <a:fld id="{92F451E0-38D5-4ECA-B9D6-F7E1D91DFBF4}" type="slidenum">
              <a:rPr lang="en-US" altLang="en-US"/>
              <a:pPr/>
              <a:t>‹#›</a:t>
            </a:fld>
            <a:endParaRPr lang="en-US" altLang="en-US"/>
          </a:p>
        </p:txBody>
      </p:sp>
    </p:spTree>
    <p:extLst>
      <p:ext uri="{BB962C8B-B14F-4D97-AF65-F5344CB8AC3E}">
        <p14:creationId xmlns:p14="http://schemas.microsoft.com/office/powerpoint/2010/main" val="2213979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E5B3CDF-0A0B-3D6F-8084-EC94BF16D446}"/>
              </a:ext>
            </a:extLst>
          </p:cNvPr>
          <p:cNvSpPr>
            <a:spLocks noGrp="1"/>
          </p:cNvSpPr>
          <p:nvPr>
            <p:ph type="dt" sz="half" idx="10"/>
          </p:nvPr>
        </p:nvSpPr>
        <p:spPr/>
        <p:txBody>
          <a:bodyPr/>
          <a:lstStyle>
            <a:lvl1pPr>
              <a:defRPr/>
            </a:lvl1pPr>
          </a:lstStyle>
          <a:p>
            <a:pPr>
              <a:defRPr/>
            </a:pPr>
            <a:fld id="{13B98307-9BF3-4A31-A69A-34C7EEA8E76D}" type="datetimeFigureOut">
              <a:rPr lang="en-US" altLang="en-US"/>
              <a:pPr>
                <a:defRPr/>
              </a:pPr>
              <a:t>9/17/2026</a:t>
            </a:fld>
            <a:endParaRPr lang="en-US" altLang="en-US"/>
          </a:p>
        </p:txBody>
      </p:sp>
      <p:sp>
        <p:nvSpPr>
          <p:cNvPr id="6" name="Footer Placeholder 4">
            <a:extLst>
              <a:ext uri="{FF2B5EF4-FFF2-40B4-BE49-F238E27FC236}">
                <a16:creationId xmlns:a16="http://schemas.microsoft.com/office/drawing/2014/main" id="{B8D85D20-C9E1-D5F9-F92B-C4A22371545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13D0A14-8C27-DD35-6DFA-C808004ACA7F}"/>
              </a:ext>
            </a:extLst>
          </p:cNvPr>
          <p:cNvSpPr>
            <a:spLocks noGrp="1"/>
          </p:cNvSpPr>
          <p:nvPr>
            <p:ph type="sldNum" sz="quarter" idx="12"/>
          </p:nvPr>
        </p:nvSpPr>
        <p:spPr/>
        <p:txBody>
          <a:bodyPr/>
          <a:lstStyle>
            <a:lvl1pPr>
              <a:defRPr/>
            </a:lvl1pPr>
          </a:lstStyle>
          <a:p>
            <a:fld id="{BFDDC64E-9072-48D4-A5E4-1D13B6A5CCFA}" type="slidenum">
              <a:rPr lang="en-US" altLang="en-US"/>
              <a:pPr/>
              <a:t>‹#›</a:t>
            </a:fld>
            <a:endParaRPr lang="en-US" altLang="en-US"/>
          </a:p>
        </p:txBody>
      </p:sp>
    </p:spTree>
    <p:extLst>
      <p:ext uri="{BB962C8B-B14F-4D97-AF65-F5344CB8AC3E}">
        <p14:creationId xmlns:p14="http://schemas.microsoft.com/office/powerpoint/2010/main" val="828296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image" Target="../media/image6.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5.png"/><Relationship Id="rId2" Type="http://schemas.openxmlformats.org/officeDocument/2006/relationships/slideLayout" Target="../slideLayouts/slideLayout38.xml"/><Relationship Id="rId16" Type="http://schemas.openxmlformats.org/officeDocument/2006/relationships/theme" Target="../theme/theme4.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67C425D-496B-4A78-BAF2-319CE2DA4DC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6F1B24E7-4001-4B43-9A63-F245607316F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6665E044-1105-47E5-A3AA-B8FD15B453BF}"/>
              </a:ext>
            </a:extLst>
          </p:cNvPr>
          <p:cNvSpPr>
            <a:spLocks noGrp="1"/>
          </p:cNvSpPr>
          <p:nvPr>
            <p:ph type="dt" sz="half" idx="2"/>
          </p:nvPr>
        </p:nvSpPr>
        <p:spPr>
          <a:xfrm>
            <a:off x="457200" y="6356350"/>
            <a:ext cx="2133600" cy="366713"/>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FFFFFF"/>
                </a:solidFill>
              </a:defRPr>
            </a:lvl1pPr>
          </a:lstStyle>
          <a:p>
            <a:pPr>
              <a:defRPr/>
            </a:pPr>
            <a:fld id="{03A4B21D-E366-481A-A272-7811E6DFBF2A}"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CBB2BCF8-26CA-4A60-8F68-21853F48C8EE}"/>
              </a:ext>
            </a:extLst>
          </p:cNvPr>
          <p:cNvSpPr>
            <a:spLocks noGrp="1"/>
          </p:cNvSpPr>
          <p:nvPr>
            <p:ph type="ftr" sz="quarter" idx="3"/>
          </p:nvPr>
        </p:nvSpPr>
        <p:spPr>
          <a:xfrm>
            <a:off x="3124200" y="6356350"/>
            <a:ext cx="2895600" cy="36671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357A46FE-84BA-49C6-8525-D07B5E6C891D}"/>
              </a:ext>
            </a:extLst>
          </p:cNvPr>
          <p:cNvSpPr>
            <a:spLocks noGrp="1"/>
          </p:cNvSpPr>
          <p:nvPr>
            <p:ph type="sldNum" sz="quarter" idx="4"/>
          </p:nvPr>
        </p:nvSpPr>
        <p:spPr>
          <a:xfrm>
            <a:off x="6553200" y="6356350"/>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FFF"/>
                </a:solidFill>
              </a:defRPr>
            </a:lvl1pPr>
          </a:lstStyle>
          <a:p>
            <a:pPr>
              <a:defRPr/>
            </a:pPr>
            <a:fld id="{5BBE3B50-7814-4875-A2D0-310F74462D6B}" type="slidenum">
              <a:rPr lang="en-US" altLang="en-US"/>
              <a:pPr>
                <a:defRPr/>
              </a:pPr>
              <a:t>‹#›</a:t>
            </a:fld>
            <a:endParaRPr lang="en-US" altLang="en-US"/>
          </a:p>
        </p:txBody>
      </p:sp>
      <p:pic>
        <p:nvPicPr>
          <p:cNvPr id="1031" name="Picture 6" descr="shaping greater futures_white.png">
            <a:extLst>
              <a:ext uri="{FF2B5EF4-FFF2-40B4-BE49-F238E27FC236}">
                <a16:creationId xmlns:a16="http://schemas.microsoft.com/office/drawing/2014/main" id="{1C7823B3-A1C7-4BAD-A3D7-2FDC755009FC}"/>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58000" y="6030913"/>
            <a:ext cx="182880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Kimgshill Logo Red+White.png">
            <a:extLst>
              <a:ext uri="{FF2B5EF4-FFF2-40B4-BE49-F238E27FC236}">
                <a16:creationId xmlns:a16="http://schemas.microsoft.com/office/drawing/2014/main" id="{9D976426-8A7A-46BF-AD73-D9F9182FE9F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5468938"/>
            <a:ext cx="18288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5122" r:id="rId1"/>
    <p:sldLayoutId id="2147485133" r:id="rId2"/>
    <p:sldLayoutId id="2147485123" r:id="rId3"/>
    <p:sldLayoutId id="2147485124" r:id="rId4"/>
    <p:sldLayoutId id="2147485125" r:id="rId5"/>
    <p:sldLayoutId id="2147485126" r:id="rId6"/>
    <p:sldLayoutId id="2147485127" r:id="rId7"/>
    <p:sldLayoutId id="2147485128" r:id="rId8"/>
    <p:sldLayoutId id="2147485129" r:id="rId9"/>
    <p:sldLayoutId id="2147485130" r:id="rId10"/>
    <p:sldLayoutId id="2147485131" r:id="rId11"/>
    <p:sldLayoutId id="2147485132" r:id="rId12"/>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67C425D-496B-4A78-BAF2-319CE2DA4DC9}"/>
              </a:ext>
            </a:extLst>
          </p:cNvPr>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6F1B24E7-4001-4B43-9A63-F245607316FE}"/>
              </a:ext>
            </a:extLst>
          </p:cNvPr>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6665E044-1105-47E5-A3AA-B8FD15B453BF}"/>
              </a:ext>
            </a:extLst>
          </p:cNvPr>
          <p:cNvSpPr>
            <a:spLocks noGrp="1"/>
          </p:cNvSpPr>
          <p:nvPr>
            <p:ph type="dt" sz="half" idx="2"/>
          </p:nvPr>
        </p:nvSpPr>
        <p:spPr>
          <a:xfrm>
            <a:off x="457200" y="6356352"/>
            <a:ext cx="2133600" cy="366713"/>
          </a:xfrm>
          <a:prstGeom prst="rect">
            <a:avLst/>
          </a:prstGeom>
        </p:spPr>
        <p:txBody>
          <a:bodyPr vert="horz" wrap="square" lIns="91440" tIns="45720" rIns="91440" bIns="45720" numCol="1" anchor="ctr" anchorCtr="0" compatLnSpc="1">
            <a:prstTxWarp prst="textNoShape">
              <a:avLst/>
            </a:prstTxWarp>
          </a:bodyPr>
          <a:lstStyle>
            <a:lvl1pPr>
              <a:defRPr sz="900" smtClean="0">
                <a:solidFill>
                  <a:srgbClr val="FFFFFF"/>
                </a:solidFill>
              </a:defRPr>
            </a:lvl1pPr>
          </a:lstStyle>
          <a:p>
            <a:pPr>
              <a:defRPr/>
            </a:pPr>
            <a:fld id="{03A4B21D-E366-481A-A272-7811E6DFBF2A}"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CBB2BCF8-26CA-4A60-8F68-21853F48C8EE}"/>
              </a:ext>
            </a:extLst>
          </p:cNvPr>
          <p:cNvSpPr>
            <a:spLocks noGrp="1"/>
          </p:cNvSpPr>
          <p:nvPr>
            <p:ph type="ftr" sz="quarter" idx="3"/>
          </p:nvPr>
        </p:nvSpPr>
        <p:spPr>
          <a:xfrm>
            <a:off x="3124200" y="6356352"/>
            <a:ext cx="2895600" cy="366713"/>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357A46FE-84BA-49C6-8525-D07B5E6C891D}"/>
              </a:ext>
            </a:extLst>
          </p:cNvPr>
          <p:cNvSpPr>
            <a:spLocks noGrp="1"/>
          </p:cNvSpPr>
          <p:nvPr>
            <p:ph type="sldNum" sz="quarter" idx="4"/>
          </p:nvPr>
        </p:nvSpPr>
        <p:spPr>
          <a:xfrm>
            <a:off x="6553200" y="6356352"/>
            <a:ext cx="2133600" cy="366713"/>
          </a:xfrm>
          <a:prstGeom prst="rect">
            <a:avLst/>
          </a:prstGeom>
        </p:spPr>
        <p:txBody>
          <a:bodyPr vert="horz" wrap="square" lIns="91440" tIns="45720" rIns="91440" bIns="45720" numCol="1" anchor="ctr" anchorCtr="0" compatLnSpc="1">
            <a:prstTxWarp prst="textNoShape">
              <a:avLst/>
            </a:prstTxWarp>
          </a:bodyPr>
          <a:lstStyle>
            <a:lvl1pPr algn="r">
              <a:defRPr sz="900" smtClean="0">
                <a:solidFill>
                  <a:srgbClr val="FFFFFF"/>
                </a:solidFill>
              </a:defRPr>
            </a:lvl1pPr>
          </a:lstStyle>
          <a:p>
            <a:pPr>
              <a:defRPr/>
            </a:pPr>
            <a:fld id="{5BBE3B50-7814-4875-A2D0-310F74462D6B}" type="slidenum">
              <a:rPr lang="en-US" altLang="en-US"/>
              <a:pPr>
                <a:defRPr/>
              </a:pPr>
              <a:t>‹#›</a:t>
            </a:fld>
            <a:endParaRPr lang="en-US" altLang="en-US"/>
          </a:p>
        </p:txBody>
      </p:sp>
      <p:pic>
        <p:nvPicPr>
          <p:cNvPr id="1031" name="Picture 6" descr="shaping greater futures_white.png">
            <a:extLst>
              <a:ext uri="{FF2B5EF4-FFF2-40B4-BE49-F238E27FC236}">
                <a16:creationId xmlns:a16="http://schemas.microsoft.com/office/drawing/2014/main" id="{1C7823B3-A1C7-4BAD-A3D7-2FDC755009FC}"/>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58000" y="6030914"/>
            <a:ext cx="1828800"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Kimgshill Logo Red+White.png">
            <a:extLst>
              <a:ext uri="{FF2B5EF4-FFF2-40B4-BE49-F238E27FC236}">
                <a16:creationId xmlns:a16="http://schemas.microsoft.com/office/drawing/2014/main" id="{9D976426-8A7A-46BF-AD73-D9F9182FE9F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5468939"/>
            <a:ext cx="182880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5135" r:id="rId1"/>
    <p:sldLayoutId id="2147485136" r:id="rId2"/>
    <p:sldLayoutId id="2147485137" r:id="rId3"/>
    <p:sldLayoutId id="2147485138" r:id="rId4"/>
    <p:sldLayoutId id="2147485139" r:id="rId5"/>
    <p:sldLayoutId id="2147485140" r:id="rId6"/>
    <p:sldLayoutId id="2147485141" r:id="rId7"/>
    <p:sldLayoutId id="2147485142" r:id="rId8"/>
    <p:sldLayoutId id="2147485143" r:id="rId9"/>
    <p:sldLayoutId id="2147485144" r:id="rId10"/>
    <p:sldLayoutId id="2147485145" r:id="rId11"/>
    <p:sldLayoutId id="2147485146" r:id="rId12"/>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8DAD1C8-EAF7-49D7-87AE-7ABA50F36B7B}"/>
              </a:ext>
            </a:extLst>
          </p:cNvPr>
          <p:cNvSpPr>
            <a:spLocks noGrp="1"/>
          </p:cNvSpPr>
          <p:nvPr>
            <p:ph type="title"/>
          </p:nvPr>
        </p:nvSpPr>
        <p:spPr bwMode="auto">
          <a:xfrm>
            <a:off x="457200" y="27516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B225E013-CC98-4600-8F7A-3ABFD23D6C3E}"/>
              </a:ext>
            </a:extLst>
          </p:cNvPr>
          <p:cNvSpPr>
            <a:spLocks noGrp="1"/>
          </p:cNvSpPr>
          <p:nvPr>
            <p:ph type="body" idx="1"/>
          </p:nvPr>
        </p:nvSpPr>
        <p:spPr bwMode="auto">
          <a:xfrm>
            <a:off x="457200" y="1600204"/>
            <a:ext cx="82296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6AF5922A-D13A-4B7B-96AD-0BCF1144A2EC}"/>
              </a:ext>
            </a:extLst>
          </p:cNvPr>
          <p:cNvSpPr>
            <a:spLocks noGrp="1"/>
          </p:cNvSpPr>
          <p:nvPr>
            <p:ph type="dt" sz="half" idx="2"/>
          </p:nvPr>
        </p:nvSpPr>
        <p:spPr>
          <a:xfrm>
            <a:off x="457200" y="6356354"/>
            <a:ext cx="2133600" cy="366183"/>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FFFFFF"/>
                </a:solidFill>
              </a:defRPr>
            </a:lvl1pPr>
          </a:lstStyle>
          <a:p>
            <a:pPr>
              <a:defRPr/>
            </a:pPr>
            <a:fld id="{73170A12-DF10-43B6-A0D9-A1063A91EE24}"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1DD8B627-9582-4127-B687-513E5271A007}"/>
              </a:ext>
            </a:extLst>
          </p:cNvPr>
          <p:cNvSpPr>
            <a:spLocks noGrp="1"/>
          </p:cNvSpPr>
          <p:nvPr>
            <p:ph type="ftr" sz="quarter" idx="3"/>
          </p:nvPr>
        </p:nvSpPr>
        <p:spPr>
          <a:xfrm>
            <a:off x="3124200" y="6356354"/>
            <a:ext cx="2895600" cy="366183"/>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06F7B1E9-9D7B-4DE6-9A81-48C25B7F8414}"/>
              </a:ext>
            </a:extLst>
          </p:cNvPr>
          <p:cNvSpPr>
            <a:spLocks noGrp="1"/>
          </p:cNvSpPr>
          <p:nvPr>
            <p:ph type="sldNum" sz="quarter" idx="4"/>
          </p:nvPr>
        </p:nvSpPr>
        <p:spPr>
          <a:xfrm>
            <a:off x="6553200" y="6356354"/>
            <a:ext cx="21336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FFFFFF"/>
                </a:solidFill>
              </a:defRPr>
            </a:lvl1pPr>
          </a:lstStyle>
          <a:p>
            <a:pPr>
              <a:defRPr/>
            </a:pPr>
            <a:fld id="{D7263B94-7278-47A2-9FF2-607463FD9AC0}" type="slidenum">
              <a:rPr lang="en-US" altLang="en-US"/>
              <a:pPr>
                <a:defRPr/>
              </a:pPr>
              <a:t>‹#›</a:t>
            </a:fld>
            <a:endParaRPr lang="en-US" altLang="en-US"/>
          </a:p>
        </p:txBody>
      </p:sp>
      <p:pic>
        <p:nvPicPr>
          <p:cNvPr id="1031" name="Picture 6" descr="shaping greater futures_white.png">
            <a:extLst>
              <a:ext uri="{FF2B5EF4-FFF2-40B4-BE49-F238E27FC236}">
                <a16:creationId xmlns:a16="http://schemas.microsoft.com/office/drawing/2014/main" id="{53F9DA69-D446-44C0-AAC6-0BAEEC02A30F}"/>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58000" y="6030388"/>
            <a:ext cx="1828800" cy="325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descr="Kimgshill Logo Red+White.png">
            <a:extLst>
              <a:ext uri="{FF2B5EF4-FFF2-40B4-BE49-F238E27FC236}">
                <a16:creationId xmlns:a16="http://schemas.microsoft.com/office/drawing/2014/main" id="{3CE87728-F96A-4E81-8626-429CB8E2A57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5469467"/>
            <a:ext cx="1828800" cy="88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1515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189" rtl="0" eaLnBrk="0" fontAlgn="base" hangingPunct="0">
        <a:spcBef>
          <a:spcPct val="0"/>
        </a:spcBef>
        <a:spcAft>
          <a:spcPct val="0"/>
        </a:spcAft>
        <a:defRPr sz="4400" kern="1200">
          <a:solidFill>
            <a:schemeClr val="tx1"/>
          </a:solidFill>
          <a:latin typeface="+mj-lt"/>
          <a:ea typeface="Geneva" pitchFamily="126" charset="-128"/>
          <a:cs typeface="+mj-cs"/>
        </a:defRPr>
      </a:lvl1pPr>
      <a:lvl2pPr algn="ctr" defTabSz="457189" rtl="0" eaLnBrk="0" fontAlgn="base" hangingPunct="0">
        <a:spcBef>
          <a:spcPct val="0"/>
        </a:spcBef>
        <a:spcAft>
          <a:spcPct val="0"/>
        </a:spcAft>
        <a:defRPr sz="4400">
          <a:solidFill>
            <a:schemeClr val="tx1"/>
          </a:solidFill>
          <a:latin typeface="Calibri" panose="020F0502020204030204" pitchFamily="34" charset="0"/>
          <a:ea typeface="Geneva" pitchFamily="126" charset="-128"/>
        </a:defRPr>
      </a:lvl2pPr>
      <a:lvl3pPr algn="ctr" defTabSz="457189" rtl="0" eaLnBrk="0" fontAlgn="base" hangingPunct="0">
        <a:spcBef>
          <a:spcPct val="0"/>
        </a:spcBef>
        <a:spcAft>
          <a:spcPct val="0"/>
        </a:spcAft>
        <a:defRPr sz="4400">
          <a:solidFill>
            <a:schemeClr val="tx1"/>
          </a:solidFill>
          <a:latin typeface="Calibri" panose="020F0502020204030204" pitchFamily="34" charset="0"/>
          <a:ea typeface="Geneva" pitchFamily="126" charset="-128"/>
        </a:defRPr>
      </a:lvl3pPr>
      <a:lvl4pPr algn="ctr" defTabSz="457189" rtl="0" eaLnBrk="0" fontAlgn="base" hangingPunct="0">
        <a:spcBef>
          <a:spcPct val="0"/>
        </a:spcBef>
        <a:spcAft>
          <a:spcPct val="0"/>
        </a:spcAft>
        <a:defRPr sz="4400">
          <a:solidFill>
            <a:schemeClr val="tx1"/>
          </a:solidFill>
          <a:latin typeface="Calibri" panose="020F0502020204030204" pitchFamily="34" charset="0"/>
          <a:ea typeface="Geneva" pitchFamily="126" charset="-128"/>
        </a:defRPr>
      </a:lvl4pPr>
      <a:lvl5pPr algn="ctr" defTabSz="457189" rtl="0" eaLnBrk="0" fontAlgn="base" hangingPunct="0">
        <a:spcBef>
          <a:spcPct val="0"/>
        </a:spcBef>
        <a:spcAft>
          <a:spcPct val="0"/>
        </a:spcAft>
        <a:defRPr sz="4400">
          <a:solidFill>
            <a:schemeClr val="tx1"/>
          </a:solidFill>
          <a:latin typeface="Calibri" panose="020F0502020204030204" pitchFamily="34" charset="0"/>
          <a:ea typeface="Geneva" pitchFamily="126" charset="-128"/>
        </a:defRPr>
      </a:lvl5pPr>
      <a:lvl6pPr marL="457189"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6pPr>
      <a:lvl7pPr marL="914378"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7pPr>
      <a:lvl8pPr marL="1371566"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8pPr>
      <a:lvl9pPr marL="1828754"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9pPr>
    </p:titleStyle>
    <p:bodyStyle>
      <a:lvl1pPr marL="342892" indent="-342892" algn="l" defTabSz="457189"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pitchFamily="126" charset="-128"/>
          <a:cs typeface="+mn-cs"/>
        </a:defRPr>
      </a:lvl1pPr>
      <a:lvl2pPr marL="742931" indent="-285743" algn="l" defTabSz="457189"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pitchFamily="126" charset="-128"/>
          <a:cs typeface="+mn-cs"/>
        </a:defRPr>
      </a:lvl2pPr>
      <a:lvl3pPr marL="1142972" indent="-228594" algn="l" defTabSz="457189"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pitchFamily="126" charset="-128"/>
          <a:cs typeface="+mn-cs"/>
        </a:defRPr>
      </a:lvl3pPr>
      <a:lvl4pPr marL="1600160" indent="-228594" algn="l" defTabSz="457189"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mn-cs"/>
        </a:defRPr>
      </a:lvl4pPr>
      <a:lvl5pPr marL="2057348" indent="-228594" algn="l" defTabSz="457189"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11C49"/>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7C2B42-DF13-4E68-D323-7CB9385DA9FE}"/>
              </a:ext>
            </a:extLst>
          </p:cNvPr>
          <p:cNvSpPr>
            <a:spLocks noGrp="1"/>
          </p:cNvSpPr>
          <p:nvPr>
            <p:ph type="title"/>
          </p:nvPr>
        </p:nvSpPr>
        <p:spPr bwMode="auto">
          <a:xfrm>
            <a:off x="457200" y="275167"/>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9E38692D-3E97-E02D-1D27-04F9A92BE21A}"/>
              </a:ext>
            </a:extLst>
          </p:cNvPr>
          <p:cNvSpPr>
            <a:spLocks noGrp="1"/>
          </p:cNvSpPr>
          <p:nvPr>
            <p:ph type="body" idx="1"/>
          </p:nvPr>
        </p:nvSpPr>
        <p:spPr bwMode="auto">
          <a:xfrm>
            <a:off x="457200" y="1600202"/>
            <a:ext cx="82296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C4B1D1E1-4ADF-4E04-91BC-7F0F9F393BCF}"/>
              </a:ext>
            </a:extLst>
          </p:cNvPr>
          <p:cNvSpPr>
            <a:spLocks noGrp="1"/>
          </p:cNvSpPr>
          <p:nvPr>
            <p:ph type="dt" sz="half" idx="2"/>
          </p:nvPr>
        </p:nvSpPr>
        <p:spPr>
          <a:xfrm>
            <a:off x="457200" y="6356352"/>
            <a:ext cx="2133600" cy="366183"/>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ea typeface="Geneva" pitchFamily="123" charset="-128"/>
                <a:cs typeface="+mn-cs"/>
              </a:defRPr>
            </a:lvl1pPr>
          </a:lstStyle>
          <a:p>
            <a:pPr>
              <a:defRPr/>
            </a:pPr>
            <a:fld id="{F32476D7-BC9D-4F57-ABA3-30593E6FED20}" type="datetimeFigureOut">
              <a:rPr lang="en-US" altLang="en-US"/>
              <a:pPr>
                <a:defRPr/>
              </a:pPr>
              <a:t>9/17/2026</a:t>
            </a:fld>
            <a:endParaRPr lang="en-US" altLang="en-US"/>
          </a:p>
        </p:txBody>
      </p:sp>
      <p:sp>
        <p:nvSpPr>
          <p:cNvPr id="5" name="Footer Placeholder 4">
            <a:extLst>
              <a:ext uri="{FF2B5EF4-FFF2-40B4-BE49-F238E27FC236}">
                <a16:creationId xmlns:a16="http://schemas.microsoft.com/office/drawing/2014/main" id="{2CA23003-C6C1-416C-8E78-E1441E43080E}"/>
              </a:ext>
            </a:extLst>
          </p:cNvPr>
          <p:cNvSpPr>
            <a:spLocks noGrp="1"/>
          </p:cNvSpPr>
          <p:nvPr>
            <p:ph type="ftr" sz="quarter" idx="3"/>
          </p:nvPr>
        </p:nvSpPr>
        <p:spPr>
          <a:xfrm>
            <a:off x="3124200" y="6356352"/>
            <a:ext cx="2895600" cy="36618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6701CEA-44E7-4D32-9078-4B111C4A01E5}"/>
              </a:ext>
            </a:extLst>
          </p:cNvPr>
          <p:cNvSpPr>
            <a:spLocks noGrp="1"/>
          </p:cNvSpPr>
          <p:nvPr>
            <p:ph type="sldNum" sz="quarter" idx="4"/>
          </p:nvPr>
        </p:nvSpPr>
        <p:spPr>
          <a:xfrm>
            <a:off x="6553200" y="6356352"/>
            <a:ext cx="21336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BD214DCF-1E98-4E56-8172-F7A414C3165D}" type="slidenum">
              <a:rPr lang="en-US" altLang="en-US"/>
              <a:pPr/>
              <a:t>‹#›</a:t>
            </a:fld>
            <a:endParaRPr lang="en-US" altLang="en-US"/>
          </a:p>
        </p:txBody>
      </p:sp>
      <p:pic>
        <p:nvPicPr>
          <p:cNvPr id="1031" name="Picture 6" descr="shaping greater futures_white.png">
            <a:extLst>
              <a:ext uri="{FF2B5EF4-FFF2-40B4-BE49-F238E27FC236}">
                <a16:creationId xmlns:a16="http://schemas.microsoft.com/office/drawing/2014/main" id="{614EAEC8-8950-A9CB-1015-AF15E66A7A29}"/>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122017" y="6373878"/>
            <a:ext cx="1828800" cy="325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 black background with white text&#10;&#10;AI-generated content may be incorrect.">
            <a:extLst>
              <a:ext uri="{FF2B5EF4-FFF2-40B4-BE49-F238E27FC236}">
                <a16:creationId xmlns:a16="http://schemas.microsoft.com/office/drawing/2014/main" id="{A19C8404-C060-08EC-94B7-C7C053EC79C9}"/>
              </a:ext>
            </a:extLst>
          </p:cNvPr>
          <p:cNvPicPr>
            <a:picLocks noChangeAspect="1"/>
          </p:cNvPicPr>
          <p:nvPr userDrawn="1"/>
        </p:nvPicPr>
        <p:blipFill>
          <a:blip r:embed="rId18"/>
          <a:stretch>
            <a:fillRect/>
          </a:stretch>
        </p:blipFill>
        <p:spPr>
          <a:xfrm>
            <a:off x="116443" y="5915491"/>
            <a:ext cx="1524003" cy="784353"/>
          </a:xfrm>
          <a:prstGeom prst="rect">
            <a:avLst/>
          </a:prstGeom>
        </p:spPr>
      </p:pic>
    </p:spTree>
    <p:extLst>
      <p:ext uri="{BB962C8B-B14F-4D97-AF65-F5344CB8AC3E}">
        <p14:creationId xmlns:p14="http://schemas.microsoft.com/office/powerpoint/2010/main" val="259105984"/>
      </p:ext>
    </p:extLst>
  </p:cSld>
  <p:clrMap bg1="dk1" tx1="lt1" bg2="dk2" tx2="lt2" accent1="accent1" accent2="accent2" accent3="accent3" accent4="accent4" accent5="accent5" accent6="accent6" hlink="hlink" folHlink="folHlink"/>
  <p:sldLayoutIdLst>
    <p:sldLayoutId id="2147530290" r:id="rId1"/>
    <p:sldLayoutId id="2147529968" r:id="rId2"/>
    <p:sldLayoutId id="2147529818" r:id="rId3"/>
    <p:sldLayoutId id="2147529928" r:id="rId4"/>
    <p:sldLayoutId id="2147529819" r:id="rId5"/>
    <p:sldLayoutId id="2147530292" r:id="rId6"/>
    <p:sldLayoutId id="2147530291" r:id="rId7"/>
    <p:sldLayoutId id="2147529820" r:id="rId8"/>
    <p:sldLayoutId id="2147529821" r:id="rId9"/>
    <p:sldLayoutId id="2147530294" r:id="rId10"/>
    <p:sldLayoutId id="2147530293" r:id="rId11"/>
    <p:sldLayoutId id="2147529822" r:id="rId12"/>
    <p:sldLayoutId id="2147529823" r:id="rId13"/>
    <p:sldLayoutId id="2147529824" r:id="rId14"/>
    <p:sldLayoutId id="2147530297" r:id="rId15"/>
  </p:sldLayoutIdLst>
  <p:txStyles>
    <p:titleStyle>
      <a:lvl1pPr algn="ctr" defTabSz="455613" rtl="0" eaLnBrk="0" fontAlgn="base" hangingPunct="0">
        <a:spcBef>
          <a:spcPct val="0"/>
        </a:spcBef>
        <a:spcAft>
          <a:spcPct val="0"/>
        </a:spcAft>
        <a:defRPr sz="4400" kern="1200">
          <a:solidFill>
            <a:schemeClr val="tx1"/>
          </a:solidFill>
          <a:latin typeface="+mj-lt"/>
          <a:ea typeface="Geneva" pitchFamily="126" charset="-128"/>
          <a:cs typeface="Geneva"/>
        </a:defRPr>
      </a:lvl1pPr>
      <a:lvl2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2pPr>
      <a:lvl3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3pPr>
      <a:lvl4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4pPr>
      <a:lvl5pPr algn="ctr" defTabSz="455613" rtl="0" eaLnBrk="0" fontAlgn="base" hangingPunct="0">
        <a:spcBef>
          <a:spcPct val="0"/>
        </a:spcBef>
        <a:spcAft>
          <a:spcPct val="0"/>
        </a:spcAft>
        <a:defRPr sz="4400">
          <a:solidFill>
            <a:schemeClr val="tx1"/>
          </a:solidFill>
          <a:latin typeface="Calibri" panose="020F0502020204030204" pitchFamily="34" charset="0"/>
          <a:ea typeface="Geneva" pitchFamily="126" charset="-128"/>
          <a:cs typeface="Geneva"/>
        </a:defRPr>
      </a:lvl5pPr>
      <a:lvl6pPr marL="457189"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6pPr>
      <a:lvl7pPr marL="914378"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7pPr>
      <a:lvl8pPr marL="1371566"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8pPr>
      <a:lvl9pPr marL="1828754" algn="ctr" defTabSz="457189" rtl="0" fontAlgn="base">
        <a:spcBef>
          <a:spcPct val="0"/>
        </a:spcBef>
        <a:spcAft>
          <a:spcPct val="0"/>
        </a:spcAft>
        <a:defRPr sz="4400">
          <a:solidFill>
            <a:schemeClr val="tx1"/>
          </a:solidFill>
          <a:latin typeface="Calibri" panose="020F0502020204030204" pitchFamily="34" charset="0"/>
          <a:ea typeface="Geneva" pitchFamily="126" charset="-128"/>
        </a:defRPr>
      </a:lvl9pPr>
    </p:titleStyle>
    <p:bodyStyle>
      <a:lvl1pPr marL="341313" indent="-341313" algn="l" defTabSz="4556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pitchFamily="126" charset="-128"/>
          <a:cs typeface="Geneva"/>
        </a:defRPr>
      </a:lvl1pPr>
      <a:lvl2pPr marL="741363" indent="-284163"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pitchFamily="126" charset="-128"/>
          <a:cs typeface="Geneva"/>
        </a:defRPr>
      </a:lvl2pPr>
      <a:lvl3pPr marL="1141413" indent="-227013"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pitchFamily="126" charset="-128"/>
          <a:cs typeface="Geneva"/>
        </a:defRPr>
      </a:lvl3pPr>
      <a:lvl4pPr marL="15986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Geneva"/>
        </a:defRPr>
      </a:lvl4pPr>
      <a:lvl5pPr marL="2055813"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pitchFamily="126" charset="-128"/>
          <a:cs typeface="Genev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b8N7ixSyU2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gi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gi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g"/><Relationship Id="rId7"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11.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D6F926A1-4D7E-4737-9F14-0F010D1D475D}"/>
              </a:ext>
            </a:extLst>
          </p:cNvPr>
          <p:cNvSpPr>
            <a:spLocks noGrp="1"/>
          </p:cNvSpPr>
          <p:nvPr>
            <p:ph type="ctrTitle"/>
          </p:nvPr>
        </p:nvSpPr>
        <p:spPr>
          <a:xfrm>
            <a:off x="685800" y="115888"/>
            <a:ext cx="7772400" cy="1101725"/>
          </a:xfrm>
        </p:spPr>
        <p:txBody>
          <a:bodyPr/>
          <a:lstStyle/>
          <a:p>
            <a:pPr eaLnBrk="1" hangingPunct="1"/>
            <a:br>
              <a:rPr lang="en-GB" altLang="en-US" b="1">
                <a:ea typeface="Geneva" pitchFamily="123" charset="-128"/>
              </a:rPr>
            </a:br>
            <a:endParaRPr lang="en-US" altLang="en-US">
              <a:ea typeface="Geneva" pitchFamily="123" charset="-128"/>
            </a:endParaRPr>
          </a:p>
        </p:txBody>
      </p:sp>
      <p:sp>
        <p:nvSpPr>
          <p:cNvPr id="3" name="TextBox 2">
            <a:extLst>
              <a:ext uri="{FF2B5EF4-FFF2-40B4-BE49-F238E27FC236}">
                <a16:creationId xmlns:a16="http://schemas.microsoft.com/office/drawing/2014/main" id="{444B1AF3-93E4-C559-D377-4B8079B3E8D8}"/>
              </a:ext>
            </a:extLst>
          </p:cNvPr>
          <p:cNvSpPr txBox="1"/>
          <p:nvPr/>
        </p:nvSpPr>
        <p:spPr>
          <a:xfrm>
            <a:off x="395536" y="1484784"/>
            <a:ext cx="8062664" cy="1200329"/>
          </a:xfrm>
          <a:prstGeom prst="rect">
            <a:avLst/>
          </a:prstGeom>
          <a:noFill/>
        </p:spPr>
        <p:txBody>
          <a:bodyPr wrap="square" lIns="91440" tIns="45720" rIns="91440" bIns="45720" anchor="t">
            <a:spAutoFit/>
          </a:bodyPr>
          <a:lstStyle/>
          <a:p>
            <a:endParaRPr lang="en-GB" dirty="0">
              <a:solidFill>
                <a:srgbClr val="FFFF00"/>
              </a:solidFill>
              <a:cs typeface="Arial"/>
            </a:endParaRPr>
          </a:p>
          <a:p>
            <a:endParaRPr lang="en-GB" dirty="0">
              <a:solidFill>
                <a:srgbClr val="FFFF00"/>
              </a:solidFill>
              <a:cs typeface="Arial"/>
            </a:endParaRPr>
          </a:p>
          <a:p>
            <a:r>
              <a:rPr lang="en-GB" dirty="0">
                <a:solidFill>
                  <a:srgbClr val="FFFF00"/>
                </a:solidFill>
                <a:latin typeface="Arial"/>
                <a:ea typeface="ＭＳ Ｐゴシック"/>
                <a:cs typeface="Arial"/>
                <a:hlinkClick r:id="rId3">
                  <a:extLst>
                    <a:ext uri="{A12FA001-AC4F-418D-AE19-62706E023703}">
                      <ahyp:hlinkClr xmlns:ahyp="http://schemas.microsoft.com/office/drawing/2018/hyperlinkcolor" val="tx"/>
                    </a:ext>
                  </a:extLst>
                </a:hlinkClick>
              </a:rPr>
              <a:t>DID YOU KNOW 2026 </a:t>
            </a:r>
            <a:r>
              <a:rPr lang="en-GB" dirty="0">
                <a:solidFill>
                  <a:srgbClr val="FFFFFF"/>
                </a:solidFill>
                <a:latin typeface="Arial"/>
                <a:ea typeface="ＭＳ Ｐゴシック"/>
                <a:cs typeface="Arial"/>
              </a:rPr>
              <a:t>- To be played as visitors enter</a:t>
            </a:r>
          </a:p>
          <a:p>
            <a:endParaRPr lang="en-GB" dirty="0">
              <a:latin typeface="Arial"/>
              <a:ea typeface="ＭＳ Ｐゴシック"/>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57AE-3658-A12B-12C6-CE9BA312399F}"/>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3350B2B2-0669-205E-CE69-D7437ECB8EA5}"/>
              </a:ext>
            </a:extLst>
          </p:cNvPr>
          <p:cNvSpPr>
            <a:spLocks noGrp="1"/>
          </p:cNvSpPr>
          <p:nvPr>
            <p:ph type="ctrTitle"/>
          </p:nvPr>
        </p:nvSpPr>
        <p:spPr>
          <a:xfrm>
            <a:off x="657224" y="151057"/>
            <a:ext cx="8040565" cy="1101725"/>
          </a:xfrm>
        </p:spPr>
        <p:txBody>
          <a:bodyPr/>
          <a:lstStyle/>
          <a:p>
            <a:pPr eaLnBrk="1" hangingPunct="1"/>
            <a:br>
              <a:rPr lang="en-GB" altLang="en-US" b="1" dirty="0">
                <a:ea typeface="Geneva" pitchFamily="123" charset="-128"/>
              </a:rPr>
            </a:br>
            <a:r>
              <a:rPr lang="en-GB" altLang="en-US" sz="4800" b="1" dirty="0">
                <a:solidFill>
                  <a:schemeClr val="accent6">
                    <a:lumMod val="75000"/>
                  </a:schemeClr>
                </a:solidFill>
                <a:ea typeface="Geneva" pitchFamily="123" charset="-128"/>
              </a:rPr>
              <a:t>POST 16 Information Session</a:t>
            </a:r>
            <a:br>
              <a:rPr lang="en-GB" altLang="en-US" b="1" dirty="0">
                <a:solidFill>
                  <a:schemeClr val="accent6">
                    <a:lumMod val="75000"/>
                  </a:schemeClr>
                </a:solidFill>
                <a:ea typeface="Geneva" pitchFamily="123" charset="-128"/>
              </a:rPr>
            </a:br>
            <a:r>
              <a:rPr lang="en-GB" altLang="en-US" b="1" dirty="0">
                <a:ea typeface="Geneva" pitchFamily="123" charset="-128"/>
              </a:rPr>
              <a:t>Thursday 17</a:t>
            </a:r>
            <a:r>
              <a:rPr lang="en-GB" altLang="en-US" b="1" baseline="30000" dirty="0">
                <a:ea typeface="Geneva" pitchFamily="123" charset="-128"/>
              </a:rPr>
              <a:t>th</a:t>
            </a:r>
            <a:r>
              <a:rPr lang="en-GB" altLang="en-US" b="1" dirty="0">
                <a:ea typeface="Geneva" pitchFamily="123" charset="-128"/>
              </a:rPr>
              <a:t> September 2026</a:t>
            </a:r>
            <a:endParaRPr lang="en-US" altLang="en-US" dirty="0">
              <a:ea typeface="Geneva" pitchFamily="123" charset="-128"/>
            </a:endParaRPr>
          </a:p>
        </p:txBody>
      </p:sp>
      <p:pic>
        <p:nvPicPr>
          <p:cNvPr id="5123" name="Picture 3" descr="C:\Users\Maureen\Pictures\Career-Sign-Post[1].jpg">
            <a:extLst>
              <a:ext uri="{FF2B5EF4-FFF2-40B4-BE49-F238E27FC236}">
                <a16:creationId xmlns:a16="http://schemas.microsoft.com/office/drawing/2014/main" id="{57657C5E-A27E-5DE3-E53E-E441CDB52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9220" y="1916113"/>
            <a:ext cx="5616575" cy="3435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7" descr="Ambition.png">
            <a:extLst>
              <a:ext uri="{FF2B5EF4-FFF2-40B4-BE49-F238E27FC236}">
                <a16:creationId xmlns:a16="http://schemas.microsoft.com/office/drawing/2014/main" id="{0AB78BE1-5670-BF43-A63C-6D419B751B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339" y="2005323"/>
            <a:ext cx="1876425"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
            <a:extLst>
              <a:ext uri="{FF2B5EF4-FFF2-40B4-BE49-F238E27FC236}">
                <a16:creationId xmlns:a16="http://schemas.microsoft.com/office/drawing/2014/main" id="{282BD3A6-39D5-6317-61C9-5C62D2F988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23949" y="2855119"/>
            <a:ext cx="1890712"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77977C8-92DB-9399-E72E-FF28196277E1}"/>
              </a:ext>
            </a:extLst>
          </p:cNvPr>
          <p:cNvPicPr>
            <a:picLocks noChangeAspect="1"/>
          </p:cNvPicPr>
          <p:nvPr/>
        </p:nvPicPr>
        <p:blipFill>
          <a:blip r:embed="rId6"/>
          <a:stretch>
            <a:fillRect/>
          </a:stretch>
        </p:blipFill>
        <p:spPr>
          <a:xfrm>
            <a:off x="2622229" y="4731462"/>
            <a:ext cx="1890712" cy="1890712"/>
          </a:xfrm>
          <a:prstGeom prst="rect">
            <a:avLst/>
          </a:prstGeom>
        </p:spPr>
      </p:pic>
      <p:pic>
        <p:nvPicPr>
          <p:cNvPr id="5" name="Picture 4">
            <a:extLst>
              <a:ext uri="{FF2B5EF4-FFF2-40B4-BE49-F238E27FC236}">
                <a16:creationId xmlns:a16="http://schemas.microsoft.com/office/drawing/2014/main" id="{B44ABC05-0F78-5532-43EF-E3760E45FE76}"/>
              </a:ext>
            </a:extLst>
          </p:cNvPr>
          <p:cNvPicPr>
            <a:picLocks noChangeAspect="1"/>
          </p:cNvPicPr>
          <p:nvPr/>
        </p:nvPicPr>
        <p:blipFill>
          <a:blip r:embed="rId7"/>
          <a:stretch>
            <a:fillRect/>
          </a:stretch>
        </p:blipFill>
        <p:spPr>
          <a:xfrm>
            <a:off x="4897119" y="4731462"/>
            <a:ext cx="1890712" cy="1890712"/>
          </a:xfrm>
          <a:prstGeom prst="rect">
            <a:avLst/>
          </a:prstGeom>
        </p:spPr>
      </p:pic>
    </p:spTree>
    <p:extLst>
      <p:ext uri="{BB962C8B-B14F-4D97-AF65-F5344CB8AC3E}">
        <p14:creationId xmlns:p14="http://schemas.microsoft.com/office/powerpoint/2010/main" val="196802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7F952F-7B68-B9EA-E51B-82637EAC0783}"/>
              </a:ext>
            </a:extLst>
          </p:cNvPr>
          <p:cNvPicPr>
            <a:picLocks noChangeAspect="1"/>
          </p:cNvPicPr>
          <p:nvPr/>
        </p:nvPicPr>
        <p:blipFill>
          <a:blip r:embed="rId3"/>
          <a:stretch>
            <a:fillRect/>
          </a:stretch>
        </p:blipFill>
        <p:spPr>
          <a:xfrm>
            <a:off x="452128" y="181707"/>
            <a:ext cx="8258118" cy="6494585"/>
          </a:xfrm>
          <a:prstGeom prst="rect">
            <a:avLst/>
          </a:prstGeom>
        </p:spPr>
      </p:pic>
    </p:spTree>
    <p:extLst>
      <p:ext uri="{BB962C8B-B14F-4D97-AF65-F5344CB8AC3E}">
        <p14:creationId xmlns:p14="http://schemas.microsoft.com/office/powerpoint/2010/main" val="3484136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9">
            <a:extLst>
              <a:ext uri="{FF2B5EF4-FFF2-40B4-BE49-F238E27FC236}">
                <a16:creationId xmlns:a16="http://schemas.microsoft.com/office/drawing/2014/main" id="{0C026C6B-F00A-4D90-8A3E-509E2FC736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1670" y="68290"/>
            <a:ext cx="1890713"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Title 1">
            <a:extLst>
              <a:ext uri="{FF2B5EF4-FFF2-40B4-BE49-F238E27FC236}">
                <a16:creationId xmlns:a16="http://schemas.microsoft.com/office/drawing/2014/main" id="{22F02D63-B092-4658-86B0-92686D00D850}"/>
              </a:ext>
            </a:extLst>
          </p:cNvPr>
          <p:cNvSpPr>
            <a:spLocks noGrp="1"/>
          </p:cNvSpPr>
          <p:nvPr>
            <p:ph type="ctrTitle"/>
          </p:nvPr>
        </p:nvSpPr>
        <p:spPr>
          <a:xfrm>
            <a:off x="-318594" y="46"/>
            <a:ext cx="7772400" cy="1101725"/>
          </a:xfrm>
        </p:spPr>
        <p:txBody>
          <a:bodyPr/>
          <a:lstStyle/>
          <a:p>
            <a:pPr eaLnBrk="1" hangingPunct="1"/>
            <a:r>
              <a:rPr lang="en-GB" altLang="en-US" sz="4800" b="1" dirty="0">
                <a:latin typeface="Arial" panose="020B0604020202020204" pitchFamily="34" charset="0"/>
                <a:ea typeface="ＭＳ Ｐゴシック" panose="020B0600070205080204" pitchFamily="34" charset="-128"/>
              </a:rPr>
              <a:t>Options…Post-16</a:t>
            </a:r>
            <a:endParaRPr lang="en-US" altLang="en-US" sz="4800" dirty="0">
              <a:ea typeface="Geneva" pitchFamily="123" charset="-128"/>
            </a:endParaRPr>
          </a:p>
        </p:txBody>
      </p:sp>
      <p:pic>
        <p:nvPicPr>
          <p:cNvPr id="7171" name="Picture 4" descr="MMj02827470000[1]">
            <a:extLst>
              <a:ext uri="{FF2B5EF4-FFF2-40B4-BE49-F238E27FC236}">
                <a16:creationId xmlns:a16="http://schemas.microsoft.com/office/drawing/2014/main" id="{FB331CE9-FD2A-4D47-A544-DEB3120DC19A}"/>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862631" y="2315187"/>
            <a:ext cx="29527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AutoShape 9">
            <a:extLst>
              <a:ext uri="{FF2B5EF4-FFF2-40B4-BE49-F238E27FC236}">
                <a16:creationId xmlns:a16="http://schemas.microsoft.com/office/drawing/2014/main" id="{6C6645D0-0AD0-459B-A719-AEFEB75061D2}"/>
              </a:ext>
            </a:extLst>
          </p:cNvPr>
          <p:cNvSpPr>
            <a:spLocks noChangeArrowheads="1"/>
          </p:cNvSpPr>
          <p:nvPr/>
        </p:nvSpPr>
        <p:spPr bwMode="auto">
          <a:xfrm>
            <a:off x="471981" y="1361830"/>
            <a:ext cx="3095625" cy="1008063"/>
          </a:xfrm>
          <a:prstGeom prst="cloudCallout">
            <a:avLst>
              <a:gd name="adj1" fmla="val 33745"/>
              <a:gd name="adj2" fmla="val 83856"/>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6</a:t>
            </a:r>
            <a:r>
              <a:rPr lang="en-GB" altLang="en-US" sz="2800" b="1" baseline="30000" dirty="0">
                <a:latin typeface="Arial" panose="020B0604020202020204" pitchFamily="34" charset="0"/>
                <a:ea typeface="ＭＳ Ｐゴシック" panose="020B0600070205080204" pitchFamily="34" charset="-128"/>
                <a:cs typeface="Arial" panose="020B0604020202020204" pitchFamily="34" charset="0"/>
              </a:rPr>
              <a:t>th</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 FORM</a:t>
            </a:r>
          </a:p>
        </p:txBody>
      </p:sp>
      <p:sp>
        <p:nvSpPr>
          <p:cNvPr id="7174" name="AutoShape 6">
            <a:extLst>
              <a:ext uri="{FF2B5EF4-FFF2-40B4-BE49-F238E27FC236}">
                <a16:creationId xmlns:a16="http://schemas.microsoft.com/office/drawing/2014/main" id="{E6CCE721-9D18-456A-B3C8-5BDFC0645403}"/>
              </a:ext>
            </a:extLst>
          </p:cNvPr>
          <p:cNvSpPr>
            <a:spLocks noChangeArrowheads="1"/>
          </p:cNvSpPr>
          <p:nvPr/>
        </p:nvSpPr>
        <p:spPr bwMode="auto">
          <a:xfrm>
            <a:off x="4773914" y="1603318"/>
            <a:ext cx="3313112" cy="1152525"/>
          </a:xfrm>
          <a:prstGeom prst="cloudCallout">
            <a:avLst>
              <a:gd name="adj1" fmla="val -39125"/>
              <a:gd name="adj2" fmla="val 112398"/>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COLLEGE</a:t>
            </a:r>
          </a:p>
        </p:txBody>
      </p:sp>
      <p:sp>
        <p:nvSpPr>
          <p:cNvPr id="7175" name="AutoShape 9">
            <a:extLst>
              <a:ext uri="{FF2B5EF4-FFF2-40B4-BE49-F238E27FC236}">
                <a16:creationId xmlns:a16="http://schemas.microsoft.com/office/drawing/2014/main" id="{7F4F96DB-8D79-4C18-9658-6C8CAF6436F5}"/>
              </a:ext>
            </a:extLst>
          </p:cNvPr>
          <p:cNvSpPr>
            <a:spLocks noChangeArrowheads="1"/>
          </p:cNvSpPr>
          <p:nvPr/>
        </p:nvSpPr>
        <p:spPr bwMode="auto">
          <a:xfrm>
            <a:off x="209549" y="3194600"/>
            <a:ext cx="3095625" cy="1008063"/>
          </a:xfrm>
          <a:prstGeom prst="cloudCallout">
            <a:avLst>
              <a:gd name="adj1" fmla="val 33745"/>
              <a:gd name="adj2" fmla="val 83856"/>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r>
              <a:rPr lang="en-GB" altLang="en-US" b="1" dirty="0">
                <a:latin typeface="Arial" panose="020B0604020202020204" pitchFamily="34" charset="0"/>
                <a:ea typeface="ＭＳ Ｐゴシック" panose="020B0600070205080204" pitchFamily="34" charset="-128"/>
                <a:cs typeface="Arial" panose="020B0604020202020204" pitchFamily="34" charset="0"/>
              </a:rPr>
              <a:t>A-levels</a:t>
            </a:r>
          </a:p>
        </p:txBody>
      </p:sp>
      <p:sp>
        <p:nvSpPr>
          <p:cNvPr id="7176" name="AutoShape 8">
            <a:extLst>
              <a:ext uri="{FF2B5EF4-FFF2-40B4-BE49-F238E27FC236}">
                <a16:creationId xmlns:a16="http://schemas.microsoft.com/office/drawing/2014/main" id="{B41232CD-0FB2-400B-AD02-D98BE796F65D}"/>
              </a:ext>
            </a:extLst>
          </p:cNvPr>
          <p:cNvSpPr>
            <a:spLocks noChangeArrowheads="1"/>
          </p:cNvSpPr>
          <p:nvPr/>
        </p:nvSpPr>
        <p:spPr bwMode="auto">
          <a:xfrm>
            <a:off x="3567606" y="5535492"/>
            <a:ext cx="5340345" cy="1152526"/>
          </a:xfrm>
          <a:prstGeom prst="cloudCallout">
            <a:avLst>
              <a:gd name="adj1" fmla="val 47292"/>
              <a:gd name="adj2" fmla="val -61801"/>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endParaRPr lang="en-GB" altLang="en-US" sz="1800" dirty="0">
              <a:latin typeface="Arial" panose="020B0604020202020204" pitchFamily="34" charset="0"/>
              <a:ea typeface="ＭＳ Ｐゴシック" panose="020B0600070205080204" pitchFamily="34" charset="-128"/>
              <a:cs typeface="Arial" panose="020B0604020202020204" pitchFamily="34" charset="0"/>
            </a:endParaRPr>
          </a:p>
          <a:p>
            <a:pPr algn="ctr" eaLnBrk="1" hangingPunct="1">
              <a:spcBef>
                <a:spcPct val="0"/>
              </a:spcBef>
              <a:buFontTx/>
              <a:buNone/>
            </a:pP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APPRENTICESHIP</a:t>
            </a:r>
          </a:p>
        </p:txBody>
      </p:sp>
      <p:sp>
        <p:nvSpPr>
          <p:cNvPr id="7177" name="AutoShape 10">
            <a:extLst>
              <a:ext uri="{FF2B5EF4-FFF2-40B4-BE49-F238E27FC236}">
                <a16:creationId xmlns:a16="http://schemas.microsoft.com/office/drawing/2014/main" id="{5A512E60-4EF5-4C1B-8A06-015A220E0621}"/>
              </a:ext>
            </a:extLst>
          </p:cNvPr>
          <p:cNvSpPr>
            <a:spLocks noChangeArrowheads="1"/>
          </p:cNvSpPr>
          <p:nvPr/>
        </p:nvSpPr>
        <p:spPr bwMode="auto">
          <a:xfrm>
            <a:off x="5838826" y="3305157"/>
            <a:ext cx="3095625" cy="1152525"/>
          </a:xfrm>
          <a:prstGeom prst="cloudCallout">
            <a:avLst>
              <a:gd name="adj1" fmla="val -108153"/>
              <a:gd name="adj2" fmla="val -258977"/>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r>
              <a:rPr lang="en-GB" altLang="en-US" sz="2000" b="1" dirty="0">
                <a:latin typeface="Arial" panose="020B0604020202020204" pitchFamily="34" charset="0"/>
                <a:ea typeface="ＭＳ Ｐゴシック" panose="020B0600070205080204" pitchFamily="34" charset="-128"/>
                <a:cs typeface="Arial" panose="020B0604020202020204" pitchFamily="34" charset="0"/>
              </a:rPr>
              <a:t>FOUNDATION COURSES</a:t>
            </a:r>
          </a:p>
        </p:txBody>
      </p:sp>
      <p:sp>
        <p:nvSpPr>
          <p:cNvPr id="7178" name="AutoShape 8">
            <a:extLst>
              <a:ext uri="{FF2B5EF4-FFF2-40B4-BE49-F238E27FC236}">
                <a16:creationId xmlns:a16="http://schemas.microsoft.com/office/drawing/2014/main" id="{47113ABE-368C-4CFB-AADE-D67B2128F34E}"/>
              </a:ext>
            </a:extLst>
          </p:cNvPr>
          <p:cNvSpPr>
            <a:spLocks noChangeArrowheads="1"/>
          </p:cNvSpPr>
          <p:nvPr/>
        </p:nvSpPr>
        <p:spPr bwMode="auto">
          <a:xfrm>
            <a:off x="111616" y="5326705"/>
            <a:ext cx="3334967" cy="1152526"/>
          </a:xfrm>
          <a:prstGeom prst="cloudCallout">
            <a:avLst>
              <a:gd name="adj1" fmla="val 47292"/>
              <a:gd name="adj2" fmla="val -61801"/>
            </a:avLst>
          </a:prstGeom>
          <a:solidFill>
            <a:schemeClr val="accent1"/>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eaLnBrk="1" hangingPunct="1">
              <a:spcBef>
                <a:spcPct val="0"/>
              </a:spcBef>
              <a:buFontTx/>
              <a:buNone/>
            </a:pPr>
            <a:endParaRPr lang="en-GB" altLang="en-US" sz="1800" dirty="0">
              <a:latin typeface="Arial" panose="020B0604020202020204" pitchFamily="34" charset="0"/>
              <a:ea typeface="ＭＳ Ｐゴシック" panose="020B0600070205080204" pitchFamily="34" charset="-128"/>
              <a:cs typeface="Arial" panose="020B0604020202020204" pitchFamily="34" charset="0"/>
            </a:endParaRPr>
          </a:p>
          <a:p>
            <a:pPr algn="ctr" eaLnBrk="1" hangingPunct="1">
              <a:spcBef>
                <a:spcPct val="0"/>
              </a:spcBef>
              <a:buFontTx/>
              <a:buNone/>
            </a:pP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T-LEVELS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7" descr="Ambition.png">
            <a:extLst>
              <a:ext uri="{FF2B5EF4-FFF2-40B4-BE49-F238E27FC236}">
                <a16:creationId xmlns:a16="http://schemas.microsoft.com/office/drawing/2014/main" id="{838D4A71-EE3E-4040-B28B-FA5CE6F676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204864"/>
            <a:ext cx="1876425"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9">
            <a:extLst>
              <a:ext uri="{FF2B5EF4-FFF2-40B4-BE49-F238E27FC236}">
                <a16:creationId xmlns:a16="http://schemas.microsoft.com/office/drawing/2014/main" id="{131932FF-A5F1-42A2-BEB0-3DCE3B72625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7488" y="3914775"/>
            <a:ext cx="1890712"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2">
            <a:extLst>
              <a:ext uri="{FF2B5EF4-FFF2-40B4-BE49-F238E27FC236}">
                <a16:creationId xmlns:a16="http://schemas.microsoft.com/office/drawing/2014/main" id="{8EF07C91-624A-4133-B4E8-E91CAC0BAF57}"/>
              </a:ext>
            </a:extLst>
          </p:cNvPr>
          <p:cNvSpPr txBox="1">
            <a:spLocks noChangeArrowheads="1"/>
          </p:cNvSpPr>
          <p:nvPr/>
        </p:nvSpPr>
        <p:spPr bwMode="auto">
          <a:xfrm>
            <a:off x="1943970" y="1561051"/>
            <a:ext cx="690160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buFont typeface="Wingdings" panose="05000000000000000000" pitchFamily="2" charset="2"/>
              <a:buNone/>
            </a:pPr>
            <a:r>
              <a:rPr lang="en-GB" altLang="en-US" sz="6000" dirty="0">
                <a:solidFill>
                  <a:srgbClr val="EC6400"/>
                </a:solidFill>
                <a:latin typeface="Arial"/>
                <a:ea typeface="ＭＳ Ｐゴシック"/>
                <a:cs typeface="Arial"/>
              </a:rPr>
              <a:t>26 </a:t>
            </a:r>
          </a:p>
          <a:p>
            <a:pPr algn="ctr">
              <a:buFont typeface="Wingdings" panose="05000000000000000000" pitchFamily="2" charset="2"/>
              <a:buNone/>
            </a:pPr>
            <a:r>
              <a:rPr lang="en-GB" altLang="en-US" sz="6000" dirty="0">
                <a:solidFill>
                  <a:srgbClr val="EC6400"/>
                </a:solidFill>
                <a:latin typeface="Arial"/>
                <a:ea typeface="ＭＳ Ｐゴシック"/>
                <a:cs typeface="Arial"/>
              </a:rPr>
              <a:t>school weeks until </a:t>
            </a:r>
          </a:p>
          <a:p>
            <a:pPr algn="ctr">
              <a:buFont typeface="Wingdings" panose="05000000000000000000" pitchFamily="2" charset="2"/>
              <a:buNone/>
            </a:pPr>
            <a:r>
              <a:rPr lang="en-GB" altLang="en-US" sz="6000" dirty="0">
                <a:solidFill>
                  <a:srgbClr val="EC6400"/>
                </a:solidFill>
                <a:latin typeface="Arial"/>
                <a:ea typeface="ＭＳ Ｐゴシック"/>
                <a:cs typeface="Arial"/>
              </a:rPr>
              <a:t>May 2027</a:t>
            </a:r>
            <a:endParaRPr lang="en-GB" altLang="en-US" sz="6000">
              <a:solidFill>
                <a:srgbClr val="EC6400"/>
              </a:solidFil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fade">
                                      <p:cBhvr>
                                        <p:cTn id="7" dur="500"/>
                                        <p:tgtEl>
                                          <p:spTgt spid="614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9">
                                            <p:txEl>
                                              <p:pRg st="1" end="1"/>
                                            </p:txEl>
                                          </p:spTgt>
                                        </p:tgtEl>
                                        <p:attrNameLst>
                                          <p:attrName>style.visibility</p:attrName>
                                        </p:attrNameLst>
                                      </p:cBhvr>
                                      <p:to>
                                        <p:strVal val="visible"/>
                                      </p:to>
                                    </p:set>
                                    <p:animEffect transition="in" filter="fade">
                                      <p:cBhvr>
                                        <p:cTn id="10" dur="500"/>
                                        <p:tgtEl>
                                          <p:spTgt spid="614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149">
                                            <p:txEl>
                                              <p:pRg st="2" end="2"/>
                                            </p:txEl>
                                          </p:spTgt>
                                        </p:tgtEl>
                                        <p:attrNameLst>
                                          <p:attrName>style.visibility</p:attrName>
                                        </p:attrNameLst>
                                      </p:cBhvr>
                                      <p:to>
                                        <p:strVal val="visible"/>
                                      </p:to>
                                    </p:set>
                                    <p:animEffect transition="in" filter="fade">
                                      <p:cBhvr>
                                        <p:cTn id="13" dur="500"/>
                                        <p:tgtEl>
                                          <p:spTgt spid="6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A9711F-1719-AF9D-D17A-91D2A821CAB8}"/>
              </a:ext>
            </a:extLst>
          </p:cNvPr>
          <p:cNvPicPr>
            <a:picLocks noChangeAspect="1"/>
          </p:cNvPicPr>
          <p:nvPr/>
        </p:nvPicPr>
        <p:blipFill>
          <a:blip r:embed="rId2"/>
          <a:stretch>
            <a:fillRect/>
          </a:stretch>
        </p:blipFill>
        <p:spPr>
          <a:xfrm>
            <a:off x="350044" y="1935956"/>
            <a:ext cx="8443913" cy="2986088"/>
          </a:xfrm>
          <a:prstGeom prst="rect">
            <a:avLst/>
          </a:prstGeom>
        </p:spPr>
      </p:pic>
      <p:pic>
        <p:nvPicPr>
          <p:cNvPr id="3" name="Picture 2">
            <a:extLst>
              <a:ext uri="{FF2B5EF4-FFF2-40B4-BE49-F238E27FC236}">
                <a16:creationId xmlns:a16="http://schemas.microsoft.com/office/drawing/2014/main" id="{B03D7A3D-32C1-0254-2B42-0A3F83D9EDC4}"/>
              </a:ext>
            </a:extLst>
          </p:cNvPr>
          <p:cNvPicPr>
            <a:picLocks noChangeAspect="1"/>
          </p:cNvPicPr>
          <p:nvPr/>
        </p:nvPicPr>
        <p:blipFill>
          <a:blip r:embed="rId3"/>
          <a:srcRect r="-101"/>
          <a:stretch>
            <a:fillRect/>
          </a:stretch>
        </p:blipFill>
        <p:spPr>
          <a:xfrm>
            <a:off x="3572" y="136063"/>
            <a:ext cx="8860037" cy="6725767"/>
          </a:xfrm>
          <a:prstGeom prst="rect">
            <a:avLst/>
          </a:prstGeom>
        </p:spPr>
      </p:pic>
    </p:spTree>
    <p:extLst>
      <p:ext uri="{BB962C8B-B14F-4D97-AF65-F5344CB8AC3E}">
        <p14:creationId xmlns:p14="http://schemas.microsoft.com/office/powerpoint/2010/main" val="233643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75DF1D57-7555-6631-E51F-3ADF0E961671}"/>
            </a:ext>
          </a:extLst>
        </p:cNvPr>
        <p:cNvGrpSpPr/>
        <p:nvPr/>
      </p:nvGrpSpPr>
      <p:grpSpPr>
        <a:xfrm>
          <a:off x="0" y="0"/>
          <a:ext cx="0" cy="0"/>
          <a:chOff x="0" y="0"/>
          <a:chExt cx="0" cy="0"/>
        </a:xfrm>
      </p:grpSpPr>
      <p:sp>
        <p:nvSpPr>
          <p:cNvPr id="52226" name="Rectangle 6">
            <a:extLst>
              <a:ext uri="{FF2B5EF4-FFF2-40B4-BE49-F238E27FC236}">
                <a16:creationId xmlns:a16="http://schemas.microsoft.com/office/drawing/2014/main" id="{17A36A6B-8DCF-7CA9-4813-16D3CFBF92FC}"/>
              </a:ext>
            </a:extLst>
          </p:cNvPr>
          <p:cNvSpPr>
            <a:spLocks noChangeArrowheads="1"/>
          </p:cNvSpPr>
          <p:nvPr/>
        </p:nvSpPr>
        <p:spPr bwMode="auto">
          <a:xfrm>
            <a:off x="0" y="857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pPr marL="0" marR="0" lvl="0" indent="0" algn="l" defTabSz="457189" rtl="0" eaLnBrk="0" fontAlgn="base" latinLnBrk="0" hangingPunct="0">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FFFFFF"/>
              </a:solidFill>
              <a:effectLst/>
              <a:uLnTx/>
              <a:uFillTx/>
              <a:latin typeface="Calibri" panose="020F0502020204030204" pitchFamily="34" charset="0"/>
              <a:ea typeface="Geneva"/>
            </a:endParaRPr>
          </a:p>
        </p:txBody>
      </p:sp>
      <p:sp>
        <p:nvSpPr>
          <p:cNvPr id="2" name="TextBox 1">
            <a:extLst>
              <a:ext uri="{FF2B5EF4-FFF2-40B4-BE49-F238E27FC236}">
                <a16:creationId xmlns:a16="http://schemas.microsoft.com/office/drawing/2014/main" id="{CD84E256-18F6-6225-DA29-9D92EFA28878}"/>
              </a:ext>
            </a:extLst>
          </p:cNvPr>
          <p:cNvSpPr txBox="1"/>
          <p:nvPr/>
        </p:nvSpPr>
        <p:spPr>
          <a:xfrm>
            <a:off x="140418" y="106553"/>
            <a:ext cx="8858760" cy="24545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endParaRPr lang="en-GB" sz="1350">
              <a:latin typeface="Calibri"/>
            </a:endParaRPr>
          </a:p>
          <a:p>
            <a:r>
              <a:rPr lang="en-GB" sz="1600" dirty="0">
                <a:latin typeface="Calibri"/>
              </a:rPr>
              <a:t>Thank you for how quickly you have settled back into school this week ahead of an important – and hopefully, </a:t>
            </a:r>
            <a:r>
              <a:rPr lang="en-GB" sz="2800" b="1" dirty="0">
                <a:latin typeface="Calibri"/>
              </a:rPr>
              <a:t>exciting </a:t>
            </a:r>
            <a:r>
              <a:rPr lang="en-GB" sz="1600" dirty="0">
                <a:latin typeface="Calibri"/>
              </a:rPr>
              <a:t>– year ahead!</a:t>
            </a:r>
          </a:p>
          <a:p>
            <a:r>
              <a:rPr lang="en-GB" sz="1600" dirty="0">
                <a:latin typeface="Calibri"/>
              </a:rPr>
              <a:t>A special thank you to our Student Leaders who have been so helpful in getting the year off to a good start – and to all of you who have acted as role-models to our younger students!</a:t>
            </a:r>
          </a:p>
          <a:p>
            <a:r>
              <a:rPr lang="en-GB" sz="1600" dirty="0">
                <a:latin typeface="Calibri"/>
              </a:rPr>
              <a:t>As you begin following your usual timetable today, please make sure you make a positive start and show your staff that you are </a:t>
            </a:r>
            <a:r>
              <a:rPr lang="en-GB" sz="1600" b="1" i="1" dirty="0">
                <a:solidFill>
                  <a:srgbClr val="FFC000"/>
                </a:solidFill>
                <a:latin typeface="Calibri"/>
              </a:rPr>
              <a:t>ambitious </a:t>
            </a:r>
            <a:r>
              <a:rPr lang="en-GB" sz="1600" dirty="0">
                <a:latin typeface="Calibri"/>
              </a:rPr>
              <a:t>to be the best version of you. </a:t>
            </a:r>
          </a:p>
          <a:p>
            <a:r>
              <a:rPr lang="en-GB" sz="1600" dirty="0">
                <a:latin typeface="Calibri"/>
              </a:rPr>
              <a:t>Start as you mean to go on... you've done it before and now it matters more than ever!</a:t>
            </a:r>
            <a:endParaRPr lang="en-GB" sz="1600"/>
          </a:p>
          <a:p>
            <a:r>
              <a:rPr lang="en-GB" sz="1600" dirty="0">
                <a:latin typeface="Calibri"/>
              </a:rPr>
              <a:t>Mr Morland</a:t>
            </a:r>
            <a:endParaRPr lang="en-GB" sz="1600"/>
          </a:p>
        </p:txBody>
      </p:sp>
      <p:pic>
        <p:nvPicPr>
          <p:cNvPr id="3" name="Picture 2">
            <a:extLst>
              <a:ext uri="{FF2B5EF4-FFF2-40B4-BE49-F238E27FC236}">
                <a16:creationId xmlns:a16="http://schemas.microsoft.com/office/drawing/2014/main" id="{4D26336A-9ECD-B0CD-2D7B-81E37AB2A054}"/>
              </a:ext>
            </a:extLst>
          </p:cNvPr>
          <p:cNvPicPr>
            <a:picLocks noChangeAspect="1"/>
          </p:cNvPicPr>
          <p:nvPr/>
        </p:nvPicPr>
        <p:blipFill>
          <a:blip r:embed="rId3"/>
          <a:srcRect r="99" b="-179"/>
          <a:stretch>
            <a:fillRect/>
          </a:stretch>
        </p:blipFill>
        <p:spPr>
          <a:xfrm>
            <a:off x="2277431" y="3844127"/>
            <a:ext cx="2189992" cy="2003375"/>
          </a:xfrm>
          <a:prstGeom prst="rect">
            <a:avLst/>
          </a:prstGeom>
        </p:spPr>
      </p:pic>
      <p:pic>
        <p:nvPicPr>
          <p:cNvPr id="4" name="Picture 3">
            <a:extLst>
              <a:ext uri="{FF2B5EF4-FFF2-40B4-BE49-F238E27FC236}">
                <a16:creationId xmlns:a16="http://schemas.microsoft.com/office/drawing/2014/main" id="{33FAA6EA-BC4B-963A-682B-78D18C737B7E}"/>
              </a:ext>
            </a:extLst>
          </p:cNvPr>
          <p:cNvPicPr>
            <a:picLocks noChangeAspect="1"/>
          </p:cNvPicPr>
          <p:nvPr/>
        </p:nvPicPr>
        <p:blipFill>
          <a:blip r:embed="rId4"/>
          <a:srcRect r="97"/>
          <a:stretch>
            <a:fillRect/>
          </a:stretch>
        </p:blipFill>
        <p:spPr>
          <a:xfrm>
            <a:off x="6891619" y="3891323"/>
            <a:ext cx="2123237" cy="2003537"/>
          </a:xfrm>
          <a:prstGeom prst="rect">
            <a:avLst/>
          </a:prstGeom>
        </p:spPr>
      </p:pic>
      <p:pic>
        <p:nvPicPr>
          <p:cNvPr id="5" name="Picture 4">
            <a:extLst>
              <a:ext uri="{FF2B5EF4-FFF2-40B4-BE49-F238E27FC236}">
                <a16:creationId xmlns:a16="http://schemas.microsoft.com/office/drawing/2014/main" id="{28CC6DC1-5893-8656-0564-865D62E3DBE1}"/>
              </a:ext>
            </a:extLst>
          </p:cNvPr>
          <p:cNvPicPr>
            <a:picLocks noChangeAspect="1"/>
          </p:cNvPicPr>
          <p:nvPr/>
        </p:nvPicPr>
        <p:blipFill>
          <a:blip r:embed="rId5"/>
          <a:srcRect r="-190"/>
          <a:stretch>
            <a:fillRect/>
          </a:stretch>
        </p:blipFill>
        <p:spPr>
          <a:xfrm>
            <a:off x="4482312" y="3899852"/>
            <a:ext cx="2185647" cy="1996972"/>
          </a:xfrm>
          <a:prstGeom prst="rect">
            <a:avLst/>
          </a:prstGeom>
        </p:spPr>
      </p:pic>
      <p:pic>
        <p:nvPicPr>
          <p:cNvPr id="6" name="Picture 5">
            <a:extLst>
              <a:ext uri="{FF2B5EF4-FFF2-40B4-BE49-F238E27FC236}">
                <a16:creationId xmlns:a16="http://schemas.microsoft.com/office/drawing/2014/main" id="{6A4C5C58-AAD6-2C1D-2F2B-547A1A1E17AD}"/>
              </a:ext>
            </a:extLst>
          </p:cNvPr>
          <p:cNvPicPr>
            <a:picLocks noChangeAspect="1"/>
          </p:cNvPicPr>
          <p:nvPr/>
        </p:nvPicPr>
        <p:blipFill>
          <a:blip r:embed="rId6"/>
          <a:srcRect r="-99"/>
          <a:stretch>
            <a:fillRect/>
          </a:stretch>
        </p:blipFill>
        <p:spPr>
          <a:xfrm>
            <a:off x="137055" y="3840416"/>
            <a:ext cx="1975695" cy="1895890"/>
          </a:xfrm>
          <a:prstGeom prst="rect">
            <a:avLst/>
          </a:prstGeom>
        </p:spPr>
      </p:pic>
      <p:sp>
        <p:nvSpPr>
          <p:cNvPr id="11" name="Oval 10">
            <a:extLst>
              <a:ext uri="{FF2B5EF4-FFF2-40B4-BE49-F238E27FC236}">
                <a16:creationId xmlns:a16="http://schemas.microsoft.com/office/drawing/2014/main" id="{6E20E7B0-C2B8-1C09-B33B-2789F536839E}"/>
              </a:ext>
            </a:extLst>
          </p:cNvPr>
          <p:cNvSpPr/>
          <p:nvPr/>
        </p:nvSpPr>
        <p:spPr>
          <a:xfrm>
            <a:off x="2544938" y="2563470"/>
            <a:ext cx="1578348" cy="84716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pPr algn="ctr"/>
            <a:r>
              <a:rPr lang="en-GB" sz="2000" baseline="0">
                <a:solidFill>
                  <a:srgbClr val="FFFFFF"/>
                </a:solidFill>
                <a:latin typeface="Calibri"/>
              </a:rPr>
              <a:t>Smiles</a:t>
            </a:r>
            <a:endParaRPr lang="en-GB" sz="2000">
              <a:ea typeface="Calibri"/>
              <a:cs typeface="Calibri"/>
            </a:endParaRPr>
          </a:p>
        </p:txBody>
      </p:sp>
      <p:sp>
        <p:nvSpPr>
          <p:cNvPr id="12" name="Oval 11">
            <a:extLst>
              <a:ext uri="{FF2B5EF4-FFF2-40B4-BE49-F238E27FC236}">
                <a16:creationId xmlns:a16="http://schemas.microsoft.com/office/drawing/2014/main" id="{5017B5E7-5393-EA98-9671-055F79244B32}"/>
              </a:ext>
            </a:extLst>
          </p:cNvPr>
          <p:cNvSpPr/>
          <p:nvPr/>
        </p:nvSpPr>
        <p:spPr>
          <a:xfrm>
            <a:off x="4491360" y="2455484"/>
            <a:ext cx="2175061" cy="1326214"/>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pPr algn="ctr"/>
            <a:r>
              <a:rPr lang="en-GB" sz="1350">
                <a:ea typeface="Calibri"/>
                <a:cs typeface="Calibri"/>
              </a:rPr>
              <a:t>Teamwork: pulling in the same direction!</a:t>
            </a:r>
            <a:endParaRPr lang="en-US" sz="1350"/>
          </a:p>
        </p:txBody>
      </p:sp>
      <p:sp>
        <p:nvSpPr>
          <p:cNvPr id="13" name="Oval 12">
            <a:extLst>
              <a:ext uri="{FF2B5EF4-FFF2-40B4-BE49-F238E27FC236}">
                <a16:creationId xmlns:a16="http://schemas.microsoft.com/office/drawing/2014/main" id="{BD272CA4-4CB5-B935-CBF6-FF0CABC7D69B}"/>
              </a:ext>
            </a:extLst>
          </p:cNvPr>
          <p:cNvSpPr/>
          <p:nvPr/>
        </p:nvSpPr>
        <p:spPr>
          <a:xfrm>
            <a:off x="383241" y="2696792"/>
            <a:ext cx="1578348" cy="847165"/>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pPr algn="ctr"/>
            <a:r>
              <a:rPr lang="en-GB" sz="1350">
                <a:ea typeface="Calibri"/>
                <a:cs typeface="Calibri"/>
              </a:rPr>
              <a:t>Facing our fears</a:t>
            </a:r>
            <a:endParaRPr lang="en-US" sz="1350"/>
          </a:p>
        </p:txBody>
      </p:sp>
      <p:sp>
        <p:nvSpPr>
          <p:cNvPr id="14" name="Oval 13">
            <a:extLst>
              <a:ext uri="{FF2B5EF4-FFF2-40B4-BE49-F238E27FC236}">
                <a16:creationId xmlns:a16="http://schemas.microsoft.com/office/drawing/2014/main" id="{ADFC73C0-7ACA-0856-5E01-E549E15CCE2C}"/>
              </a:ext>
            </a:extLst>
          </p:cNvPr>
          <p:cNvSpPr/>
          <p:nvPr/>
        </p:nvSpPr>
        <p:spPr>
          <a:xfrm>
            <a:off x="6465288" y="2628901"/>
            <a:ext cx="2586878" cy="1149722"/>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Geneva"/>
                <a:cs typeface="Geneva"/>
              </a:defRPr>
            </a:lvl5pPr>
            <a:lvl6pPr marL="3047924" algn="l" defTabSz="1219170" rtl="0" eaLnBrk="1" latinLnBrk="0" hangingPunct="1">
              <a:defRPr kern="1200">
                <a:solidFill>
                  <a:schemeClr val="tx1"/>
                </a:solidFill>
                <a:latin typeface="Calibri" panose="020F0502020204030204" pitchFamily="34" charset="0"/>
                <a:ea typeface="Geneva"/>
                <a:cs typeface="Geneva"/>
              </a:defRPr>
            </a:lvl6pPr>
            <a:lvl7pPr marL="3657509" algn="l" defTabSz="1219170" rtl="0" eaLnBrk="1" latinLnBrk="0" hangingPunct="1">
              <a:defRPr kern="1200">
                <a:solidFill>
                  <a:schemeClr val="tx1"/>
                </a:solidFill>
                <a:latin typeface="Calibri" panose="020F0502020204030204" pitchFamily="34" charset="0"/>
                <a:ea typeface="Geneva"/>
                <a:cs typeface="Geneva"/>
              </a:defRPr>
            </a:lvl7pPr>
            <a:lvl8pPr marL="4267093" algn="l" defTabSz="1219170" rtl="0" eaLnBrk="1" latinLnBrk="0" hangingPunct="1">
              <a:defRPr kern="1200">
                <a:solidFill>
                  <a:schemeClr val="tx1"/>
                </a:solidFill>
                <a:latin typeface="Calibri" panose="020F0502020204030204" pitchFamily="34" charset="0"/>
                <a:ea typeface="Geneva"/>
                <a:cs typeface="Geneva"/>
              </a:defRPr>
            </a:lvl8pPr>
            <a:lvl9pPr marL="4876678" algn="l" defTabSz="1219170" rtl="0" eaLnBrk="1" latinLnBrk="0" hangingPunct="1">
              <a:defRPr kern="1200">
                <a:solidFill>
                  <a:schemeClr val="tx1"/>
                </a:solidFill>
                <a:latin typeface="Calibri" panose="020F0502020204030204" pitchFamily="34" charset="0"/>
                <a:ea typeface="Geneva"/>
                <a:cs typeface="Geneva"/>
              </a:defRPr>
            </a:lvl9pPr>
          </a:lstStyle>
          <a:p>
            <a:pPr algn="ctr"/>
            <a:r>
              <a:rPr lang="en-GB" sz="1800" baseline="0">
                <a:solidFill>
                  <a:srgbClr val="FFFFFF"/>
                </a:solidFill>
                <a:latin typeface="Calibri"/>
              </a:rPr>
              <a:t>Celebrating </a:t>
            </a:r>
            <a:r>
              <a:rPr lang="en-GB" sz="1350">
                <a:solidFill>
                  <a:srgbClr val="FFFFFF"/>
                </a:solidFill>
                <a:latin typeface="Calibri"/>
              </a:rPr>
              <a:t>your</a:t>
            </a:r>
            <a:r>
              <a:rPr lang="en-GB" sz="1800" baseline="0">
                <a:solidFill>
                  <a:srgbClr val="FFFFFF"/>
                </a:solidFill>
                <a:latin typeface="Calibri"/>
              </a:rPr>
              <a:t> success when it comes!</a:t>
            </a:r>
            <a:endParaRPr lang="en-GB" sz="2000">
              <a:ea typeface="Calibri"/>
              <a:cs typeface="Calibri"/>
            </a:endParaRPr>
          </a:p>
        </p:txBody>
      </p:sp>
    </p:spTree>
    <p:extLst>
      <p:ext uri="{BB962C8B-B14F-4D97-AF65-F5344CB8AC3E}">
        <p14:creationId xmlns:p14="http://schemas.microsoft.com/office/powerpoint/2010/main" val="2816694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455EE7E-4608-4B1D-93E5-57DB0735B9EC}"/>
              </a:ext>
            </a:extLst>
          </p:cNvPr>
          <p:cNvSpPr txBox="1">
            <a:spLocks noChangeArrowheads="1"/>
          </p:cNvSpPr>
          <p:nvPr/>
        </p:nvSpPr>
        <p:spPr bwMode="auto">
          <a:xfrm>
            <a:off x="202684" y="640016"/>
            <a:ext cx="8738632" cy="48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gn="ctr">
              <a:spcBef>
                <a:spcPct val="0"/>
              </a:spcBef>
              <a:buNone/>
            </a:pPr>
            <a:r>
              <a:rPr lang="en-GB" altLang="en-US" sz="4800" b="1" dirty="0">
                <a:latin typeface="Calibri"/>
                <a:ea typeface="ＭＳ Ｐゴシック"/>
                <a:cs typeface="Calibri"/>
              </a:rPr>
              <a:t>Destinations: </a:t>
            </a:r>
          </a:p>
          <a:p>
            <a:pPr algn="ctr">
              <a:spcBef>
                <a:spcPct val="0"/>
              </a:spcBef>
              <a:buNone/>
            </a:pPr>
            <a:r>
              <a:rPr lang="en-GB" altLang="en-US" sz="4800" b="1" dirty="0">
                <a:latin typeface="Calibri"/>
                <a:ea typeface="ＭＳ Ｐゴシック"/>
                <a:cs typeface="Calibri"/>
              </a:rPr>
              <a:t>our students go far and wide...!</a:t>
            </a:r>
            <a:endParaRPr lang="en-GB" altLang="en-US" sz="4800" b="1" dirty="0">
              <a:ea typeface="ＭＳ Ｐゴシック" panose="020B0600070205080204" pitchFamily="34" charset="-128"/>
            </a:endParaRPr>
          </a:p>
        </p:txBody>
      </p:sp>
      <p:graphicFrame>
        <p:nvGraphicFramePr>
          <p:cNvPr id="5" name="Chart 4">
            <a:extLst>
              <a:ext uri="{FF2B5EF4-FFF2-40B4-BE49-F238E27FC236}">
                <a16:creationId xmlns:a16="http://schemas.microsoft.com/office/drawing/2014/main" id="{F40A6B57-0199-4C0A-B61D-B2851847241E}"/>
              </a:ext>
            </a:extLst>
          </p:cNvPr>
          <p:cNvGraphicFramePr>
            <a:graphicFrameLocks/>
          </p:cNvGraphicFramePr>
          <p:nvPr/>
        </p:nvGraphicFramePr>
        <p:xfrm>
          <a:off x="1443032" y="1551768"/>
          <a:ext cx="6263192" cy="3273224"/>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descr="A pie chart with numbers and text&#10;&#10;AI-generated content may be incorrect.">
            <a:extLst>
              <a:ext uri="{FF2B5EF4-FFF2-40B4-BE49-F238E27FC236}">
                <a16:creationId xmlns:a16="http://schemas.microsoft.com/office/drawing/2014/main" id="{0555CC59-6BB5-2C40-924B-B9B766D536C1}"/>
              </a:ext>
            </a:extLst>
          </p:cNvPr>
          <p:cNvPicPr>
            <a:picLocks noChangeAspect="1"/>
          </p:cNvPicPr>
          <p:nvPr/>
        </p:nvPicPr>
        <p:blipFill>
          <a:blip r:embed="rId4"/>
          <a:stretch>
            <a:fillRect/>
          </a:stretch>
        </p:blipFill>
        <p:spPr>
          <a:xfrm>
            <a:off x="97841" y="1914375"/>
            <a:ext cx="8948318" cy="4447147"/>
          </a:xfrm>
          <a:prstGeom prst="rect">
            <a:avLst/>
          </a:prstGeom>
        </p:spPr>
      </p:pic>
      <p:sp>
        <p:nvSpPr>
          <p:cNvPr id="3" name="Speech Bubble: Rectangle with Corners Rounded 2">
            <a:extLst>
              <a:ext uri="{FF2B5EF4-FFF2-40B4-BE49-F238E27FC236}">
                <a16:creationId xmlns:a16="http://schemas.microsoft.com/office/drawing/2014/main" id="{AF0B895A-0C57-61FB-CBCC-446E8B4E1431}"/>
              </a:ext>
            </a:extLst>
          </p:cNvPr>
          <p:cNvSpPr/>
          <p:nvPr/>
        </p:nvSpPr>
        <p:spPr>
          <a:xfrm>
            <a:off x="608771" y="4962602"/>
            <a:ext cx="2575320" cy="1398459"/>
          </a:xfrm>
          <a:prstGeom prst="wedgeRoundRectCallou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2000" i="1" dirty="0">
                <a:solidFill>
                  <a:schemeClr val="bg1"/>
                </a:solidFill>
                <a:ea typeface="Calibri"/>
                <a:cs typeface="Calibri"/>
              </a:rPr>
              <a:t>'pupils are well prepared for adult life...and life in modern Britain'</a:t>
            </a:r>
            <a:endParaRPr lang="en-US" dirty="0">
              <a:solidFill>
                <a:schemeClr val="bg1"/>
              </a:solidFill>
            </a:endParaRPr>
          </a:p>
        </p:txBody>
      </p:sp>
    </p:spTree>
    <p:extLst>
      <p:ext uri="{BB962C8B-B14F-4D97-AF65-F5344CB8AC3E}">
        <p14:creationId xmlns:p14="http://schemas.microsoft.com/office/powerpoint/2010/main" val="234626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DF1822-71A2-E801-861E-5E5E5D14814D}"/>
              </a:ext>
            </a:extLst>
          </p:cNvPr>
          <p:cNvPicPr>
            <a:picLocks noChangeAspect="1"/>
          </p:cNvPicPr>
          <p:nvPr/>
        </p:nvPicPr>
        <p:blipFill>
          <a:blip r:embed="rId2"/>
          <a:stretch>
            <a:fillRect/>
          </a:stretch>
        </p:blipFill>
        <p:spPr>
          <a:xfrm>
            <a:off x="77788" y="110173"/>
            <a:ext cx="8988425" cy="6637655"/>
          </a:xfrm>
          <a:prstGeom prst="rect">
            <a:avLst/>
          </a:prstGeom>
        </p:spPr>
      </p:pic>
      <p:pic>
        <p:nvPicPr>
          <p:cNvPr id="5" name="Picture 4">
            <a:extLst>
              <a:ext uri="{FF2B5EF4-FFF2-40B4-BE49-F238E27FC236}">
                <a16:creationId xmlns:a16="http://schemas.microsoft.com/office/drawing/2014/main" id="{7D4A4145-5CFF-E334-A8EA-E601B69D4814}"/>
              </a:ext>
            </a:extLst>
          </p:cNvPr>
          <p:cNvPicPr>
            <a:picLocks noChangeAspect="1"/>
          </p:cNvPicPr>
          <p:nvPr/>
        </p:nvPicPr>
        <p:blipFill>
          <a:blip r:embed="rId3"/>
          <a:stretch>
            <a:fillRect/>
          </a:stretch>
        </p:blipFill>
        <p:spPr>
          <a:xfrm>
            <a:off x="78740" y="4960620"/>
            <a:ext cx="1620520" cy="1610360"/>
          </a:xfrm>
          <a:prstGeom prst="rect">
            <a:avLst/>
          </a:prstGeom>
        </p:spPr>
      </p:pic>
    </p:spTree>
    <p:extLst>
      <p:ext uri="{BB962C8B-B14F-4D97-AF65-F5344CB8AC3E}">
        <p14:creationId xmlns:p14="http://schemas.microsoft.com/office/powerpoint/2010/main" val="2978960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a:extLst>
              <a:ext uri="{FF2B5EF4-FFF2-40B4-BE49-F238E27FC236}">
                <a16:creationId xmlns:a16="http://schemas.microsoft.com/office/drawing/2014/main" id="{C0A6AA2C-CFD5-4314-9DC5-DED0CE4017DB}"/>
              </a:ext>
            </a:extLst>
          </p:cNvPr>
          <p:cNvSpPr txBox="1">
            <a:spLocks noChangeArrowheads="1"/>
          </p:cNvSpPr>
          <p:nvPr/>
        </p:nvSpPr>
        <p:spPr bwMode="auto">
          <a:xfrm>
            <a:off x="354012" y="296373"/>
            <a:ext cx="8435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None/>
            </a:pPr>
            <a:r>
              <a:rPr lang="en-GB" altLang="en-US" sz="4800" b="1" dirty="0">
                <a:latin typeface="Calibri"/>
                <a:ea typeface="ＭＳ Ｐゴシック"/>
                <a:cs typeface="Calibri"/>
              </a:rPr>
              <a:t>Making big decisions...</a:t>
            </a:r>
            <a:endParaRPr lang="en-US" dirty="0"/>
          </a:p>
        </p:txBody>
      </p:sp>
      <p:pic>
        <p:nvPicPr>
          <p:cNvPr id="2" name="Picture 1" descr="What Car? magazine cover">
            <a:extLst>
              <a:ext uri="{FF2B5EF4-FFF2-40B4-BE49-F238E27FC236}">
                <a16:creationId xmlns:a16="http://schemas.microsoft.com/office/drawing/2014/main" id="{8C8320AF-96E0-F0BD-2C56-869137862D4A}"/>
              </a:ext>
            </a:extLst>
          </p:cNvPr>
          <p:cNvPicPr>
            <a:picLocks noChangeAspect="1"/>
          </p:cNvPicPr>
          <p:nvPr/>
        </p:nvPicPr>
        <p:blipFill>
          <a:blip r:embed="rId3"/>
          <a:stretch>
            <a:fillRect/>
          </a:stretch>
        </p:blipFill>
        <p:spPr>
          <a:xfrm>
            <a:off x="1056640" y="1711831"/>
            <a:ext cx="2743200" cy="3576577"/>
          </a:xfrm>
          <a:prstGeom prst="rect">
            <a:avLst/>
          </a:prstGeom>
        </p:spPr>
      </p:pic>
      <p:pic>
        <p:nvPicPr>
          <p:cNvPr id="3" name="Picture 2" descr="A break with tradition: the end of the Thomson holiday brochure | Travel &amp; leisure | The Guardian">
            <a:extLst>
              <a:ext uri="{FF2B5EF4-FFF2-40B4-BE49-F238E27FC236}">
                <a16:creationId xmlns:a16="http://schemas.microsoft.com/office/drawing/2014/main" id="{837CB8C6-5BEE-B241-44AD-3FBA084C6D98}"/>
              </a:ext>
            </a:extLst>
          </p:cNvPr>
          <p:cNvPicPr>
            <a:picLocks noChangeAspect="1"/>
          </p:cNvPicPr>
          <p:nvPr/>
        </p:nvPicPr>
        <p:blipFill>
          <a:blip r:embed="rId4"/>
          <a:stretch>
            <a:fillRect/>
          </a:stretch>
        </p:blipFill>
        <p:spPr>
          <a:xfrm>
            <a:off x="5011102" y="1722120"/>
            <a:ext cx="2606675" cy="3586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ED98-A2B9-44F9-A813-B8E2686DE811}"/>
              </a:ext>
            </a:extLst>
          </p:cNvPr>
          <p:cNvSpPr>
            <a:spLocks noGrp="1"/>
          </p:cNvSpPr>
          <p:nvPr>
            <p:ph type="title"/>
          </p:nvPr>
        </p:nvSpPr>
        <p:spPr/>
        <p:txBody>
          <a:bodyPr/>
          <a:lstStyle/>
          <a:p>
            <a:r>
              <a:rPr lang="en-GB" dirty="0">
                <a:ea typeface="Geneva"/>
              </a:rPr>
              <a:t>Considerations</a:t>
            </a:r>
            <a:endParaRPr lang="en-GB" dirty="0" err="1"/>
          </a:p>
        </p:txBody>
      </p:sp>
      <p:sp>
        <p:nvSpPr>
          <p:cNvPr id="3" name="Content Placeholder 2">
            <a:extLst>
              <a:ext uri="{FF2B5EF4-FFF2-40B4-BE49-F238E27FC236}">
                <a16:creationId xmlns:a16="http://schemas.microsoft.com/office/drawing/2014/main" id="{E1318780-D16B-E288-B290-8E501A7C6D15}"/>
              </a:ext>
            </a:extLst>
          </p:cNvPr>
          <p:cNvSpPr>
            <a:spLocks noGrp="1"/>
          </p:cNvSpPr>
          <p:nvPr>
            <p:ph idx="1"/>
          </p:nvPr>
        </p:nvSpPr>
        <p:spPr>
          <a:xfrm>
            <a:off x="457200" y="1275080"/>
            <a:ext cx="8229600" cy="4525963"/>
          </a:xfrm>
        </p:spPr>
        <p:txBody>
          <a:bodyPr/>
          <a:lstStyle/>
          <a:p>
            <a:r>
              <a:rPr lang="en-GB" dirty="0">
                <a:ea typeface="Geneva"/>
              </a:rPr>
              <a:t>Research</a:t>
            </a:r>
            <a:endParaRPr lang="en-GB" dirty="0"/>
          </a:p>
          <a:p>
            <a:r>
              <a:rPr lang="en-GB" dirty="0">
                <a:ea typeface="Geneva"/>
              </a:rPr>
              <a:t>Comparison</a:t>
            </a:r>
          </a:p>
          <a:p>
            <a:r>
              <a:rPr lang="en-GB" dirty="0">
                <a:ea typeface="Geneva"/>
              </a:rPr>
              <a:t>Positives + negatives</a:t>
            </a:r>
          </a:p>
          <a:p>
            <a:r>
              <a:rPr lang="en-GB" dirty="0">
                <a:ea typeface="Geneva"/>
              </a:rPr>
              <a:t>Asking 'what is realistic'</a:t>
            </a:r>
          </a:p>
          <a:p>
            <a:r>
              <a:rPr lang="en-GB" dirty="0">
                <a:ea typeface="Geneva"/>
              </a:rPr>
              <a:t>Investment</a:t>
            </a:r>
          </a:p>
          <a:p>
            <a:r>
              <a:rPr lang="en-GB" dirty="0">
                <a:ea typeface="Geneva"/>
              </a:rPr>
              <a:t>Having more than 1 choice</a:t>
            </a:r>
          </a:p>
        </p:txBody>
      </p:sp>
    </p:spTree>
    <p:extLst>
      <p:ext uri="{BB962C8B-B14F-4D97-AF65-F5344CB8AC3E}">
        <p14:creationId xmlns:p14="http://schemas.microsoft.com/office/powerpoint/2010/main" val="1991451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A0F4AB-5CFD-D0C9-750C-C461EDA80C2A}"/>
              </a:ext>
            </a:extLst>
          </p:cNvPr>
          <p:cNvPicPr>
            <a:picLocks noChangeAspect="1"/>
          </p:cNvPicPr>
          <p:nvPr/>
        </p:nvPicPr>
        <p:blipFill>
          <a:blip r:embed="rId3"/>
          <a:stretch>
            <a:fillRect/>
          </a:stretch>
        </p:blipFill>
        <p:spPr>
          <a:xfrm>
            <a:off x="0" y="381000"/>
            <a:ext cx="9144000" cy="6096000"/>
          </a:xfrm>
          <a:prstGeom prst="rect">
            <a:avLst/>
          </a:prstGeom>
        </p:spPr>
      </p:pic>
    </p:spTree>
    <p:extLst>
      <p:ext uri="{BB962C8B-B14F-4D97-AF65-F5344CB8AC3E}">
        <p14:creationId xmlns:p14="http://schemas.microsoft.com/office/powerpoint/2010/main" val="27351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813280" y="339620"/>
            <a:ext cx="4274535"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5400" b="1" dirty="0">
                <a:solidFill>
                  <a:srgbClr val="FFFFFF"/>
                </a:solidFill>
                <a:ea typeface="ＭＳ Ｐゴシック"/>
              </a:rPr>
              <a:t>Year 12 </a:t>
            </a:r>
          </a:p>
          <a:p>
            <a:pPr algn="l" eaLnBrk="1" hangingPunct="1">
              <a:defRPr/>
            </a:pPr>
            <a:r>
              <a:rPr lang="en-GB" altLang="en-US" sz="3600" dirty="0">
                <a:solidFill>
                  <a:srgbClr val="FFFFFF"/>
                </a:solidFill>
                <a:latin typeface="Arial"/>
                <a:ea typeface="ＭＳ Ｐゴシック"/>
                <a:cs typeface="Arial"/>
              </a:rPr>
              <a:t>What to expect</a:t>
            </a:r>
            <a:endParaRPr lang="en-GB" altLang="en-US" sz="3600" dirty="0">
              <a:solidFill>
                <a:srgbClr val="FFFFFF"/>
              </a:solidFill>
            </a:endParaRPr>
          </a:p>
        </p:txBody>
      </p:sp>
      <p:pic>
        <p:nvPicPr>
          <p:cNvPr id="2" name="Picture 1" descr="The Role of Expectations">
            <a:extLst>
              <a:ext uri="{FF2B5EF4-FFF2-40B4-BE49-F238E27FC236}">
                <a16:creationId xmlns:a16="http://schemas.microsoft.com/office/drawing/2014/main" id="{BA9FB42B-F143-BDD3-36C3-EAB93228B1E3}"/>
              </a:ext>
            </a:extLst>
          </p:cNvPr>
          <p:cNvPicPr>
            <a:picLocks noChangeAspect="1"/>
          </p:cNvPicPr>
          <p:nvPr/>
        </p:nvPicPr>
        <p:blipFill>
          <a:blip r:embed="rId3"/>
          <a:stretch>
            <a:fillRect/>
          </a:stretch>
        </p:blipFill>
        <p:spPr>
          <a:xfrm>
            <a:off x="6036756" y="333933"/>
            <a:ext cx="2665858" cy="1775461"/>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C236AEC3-750F-DE4B-86C8-A2305377C782}"/>
              </a:ext>
            </a:extLst>
          </p:cNvPr>
          <p:cNvSpPr txBox="1"/>
          <p:nvPr/>
        </p:nvSpPr>
        <p:spPr>
          <a:xfrm>
            <a:off x="615462" y="1811219"/>
            <a:ext cx="7180384" cy="3639458"/>
          </a:xfrm>
          <a:prstGeom prst="rect">
            <a:avLst/>
          </a:prstGeom>
          <a:noFill/>
        </p:spPr>
        <p:txBody>
          <a:bodyPr wrap="square">
            <a:spAutoFit/>
          </a:bodyPr>
          <a:lstStyle/>
          <a:p>
            <a:pPr fontAlgn="t">
              <a:lnSpc>
                <a:spcPct val="100000"/>
              </a:lnSpc>
            </a:pPr>
            <a:r>
              <a:rPr lang="en-GB" sz="2000" b="1" i="0" dirty="0">
                <a:solidFill>
                  <a:schemeClr val="accent3"/>
                </a:solidFill>
                <a:effectLst/>
                <a:latin typeface="Arial" panose="020B0604020202020204" pitchFamily="34" charset="0"/>
                <a:sym typeface="Wingdings" panose="05000000000000000000" pitchFamily="2" charset="2"/>
              </a:rPr>
              <a:t> </a:t>
            </a:r>
            <a:r>
              <a:rPr lang="en-GB" sz="2000" b="0" i="0" dirty="0">
                <a:effectLst/>
                <a:latin typeface="Arial" panose="020B0604020202020204" pitchFamily="34" charset="0"/>
              </a:rPr>
              <a:t>Greater independence and responsibility</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More homework and independent study</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New teachers, classmates and learning environment</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Regular assessments and progress checks</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Opportunities such as enrichment activities, work experience and volunteering</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Increased focus on future plans, including careers, apprenticeships and university</a:t>
            </a:r>
          </a:p>
          <a:p>
            <a:pPr fontAlgn="t">
              <a:lnSpc>
                <a:spcPct val="100000"/>
              </a:lnSpc>
              <a:buNone/>
            </a:pPr>
            <a:r>
              <a:rPr lang="en-GB" sz="2000" b="1" dirty="0">
                <a:solidFill>
                  <a:schemeClr val="accent3"/>
                </a:solidFill>
                <a:sym typeface="Wingdings" panose="05000000000000000000" pitchFamily="2" charset="2"/>
              </a:rPr>
              <a:t> </a:t>
            </a:r>
            <a:r>
              <a:rPr lang="en-GB" sz="2000" b="0" i="0" dirty="0">
                <a:effectLst/>
                <a:latin typeface="Arial" panose="020B0604020202020204" pitchFamily="34" charset="0"/>
              </a:rPr>
              <a:t>Support available to help you settle in and succeed</a:t>
            </a:r>
          </a:p>
          <a:p>
            <a:pPr algn="ctr" fontAlgn="t">
              <a:lnSpc>
                <a:spcPct val="100000"/>
              </a:lnSpc>
              <a:buNone/>
            </a:pPr>
            <a:endParaRPr lang="en-GB" sz="1000" b="1" i="0" dirty="0">
              <a:effectLst/>
              <a:latin typeface="Arial" panose="020B0604020202020204" pitchFamily="34" charset="0"/>
            </a:endParaRPr>
          </a:p>
          <a:p>
            <a:pPr algn="ctr" fontAlgn="t">
              <a:lnSpc>
                <a:spcPct val="100000"/>
              </a:lnSpc>
              <a:buNone/>
            </a:pPr>
            <a:r>
              <a:rPr lang="en-GB" sz="2000" b="1" i="0" dirty="0">
                <a:effectLst/>
                <a:latin typeface="Arial" panose="020B0604020202020204" pitchFamily="34" charset="0"/>
              </a:rPr>
              <a:t>The step up can feel challenging at first, but most students quickly adapt and grow in confidence.</a:t>
            </a:r>
            <a:endParaRPr lang="en-GB" sz="2000" b="0" i="0" dirty="0">
              <a:effectLst/>
              <a:latin typeface="Segoe UI" panose="020B0502040204020203" pitchFamily="34" charset="0"/>
            </a:endParaRPr>
          </a:p>
        </p:txBody>
      </p:sp>
      <p:pic>
        <p:nvPicPr>
          <p:cNvPr id="5" name="Picture 4">
            <a:extLst>
              <a:ext uri="{FF2B5EF4-FFF2-40B4-BE49-F238E27FC236}">
                <a16:creationId xmlns:a16="http://schemas.microsoft.com/office/drawing/2014/main" id="{019BE6D0-6CBE-A3B9-030B-300255435D38}"/>
              </a:ext>
            </a:extLst>
          </p:cNvPr>
          <p:cNvPicPr>
            <a:picLocks noChangeAspect="1"/>
          </p:cNvPicPr>
          <p:nvPr/>
        </p:nvPicPr>
        <p:blipFill>
          <a:blip r:embed="rId4"/>
          <a:stretch>
            <a:fillRect/>
          </a:stretch>
        </p:blipFill>
        <p:spPr>
          <a:xfrm>
            <a:off x="7482210" y="2337981"/>
            <a:ext cx="1220404" cy="122040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066D01B5-660E-4AC9-85B7-1CE3451CE561}"/>
              </a:ext>
            </a:extLst>
          </p:cNvPr>
          <p:cNvSpPr txBox="1">
            <a:spLocks noChangeArrowheads="1"/>
          </p:cNvSpPr>
          <p:nvPr/>
        </p:nvSpPr>
        <p:spPr bwMode="auto">
          <a:xfrm>
            <a:off x="323850" y="73025"/>
            <a:ext cx="84343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ea typeface="ＭＳ Ｐゴシック" panose="020B0600070205080204" pitchFamily="34" charset="-128"/>
              </a:rPr>
              <a:t>Entry requirements?</a:t>
            </a:r>
          </a:p>
        </p:txBody>
      </p:sp>
      <p:sp>
        <p:nvSpPr>
          <p:cNvPr id="16387" name="Rectangle 1">
            <a:extLst>
              <a:ext uri="{FF2B5EF4-FFF2-40B4-BE49-F238E27FC236}">
                <a16:creationId xmlns:a16="http://schemas.microsoft.com/office/drawing/2014/main" id="{78C3DA32-64F8-4F0B-BEF9-6D0650AA3E23}"/>
              </a:ext>
            </a:extLst>
          </p:cNvPr>
          <p:cNvSpPr>
            <a:spLocks noChangeArrowheads="1"/>
          </p:cNvSpPr>
          <p:nvPr/>
        </p:nvSpPr>
        <p:spPr bwMode="auto">
          <a:xfrm>
            <a:off x="323850" y="1216025"/>
            <a:ext cx="857885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Font typeface="Arial" panose="020B0604020202020204" pitchFamily="34" charset="0"/>
              <a:buChar char="•"/>
            </a:pPr>
            <a:r>
              <a:rPr lang="en-GB" altLang="en-US" sz="2800" dirty="0"/>
              <a:t> </a:t>
            </a:r>
            <a:r>
              <a:rPr lang="en-GB" altLang="en-US" sz="2400" dirty="0"/>
              <a:t>College and Sixth Form entry requirements vary, so it is important to check them carefully.</a:t>
            </a:r>
          </a:p>
          <a:p>
            <a:pPr eaLnBrk="1" hangingPunct="1"/>
            <a:endParaRPr lang="en-GB" altLang="en-US" sz="2400" dirty="0"/>
          </a:p>
          <a:p>
            <a:pPr eaLnBrk="1" hangingPunct="1">
              <a:buFont typeface="Arial" panose="020B0604020202020204" pitchFamily="34" charset="0"/>
              <a:buChar char="•"/>
            </a:pPr>
            <a:r>
              <a:rPr lang="en-GB" altLang="en-US" sz="2400" dirty="0"/>
              <a:t> Check both the general entry requirements and any subject-specific requirements for the courses you are interested in.</a:t>
            </a:r>
          </a:p>
          <a:p>
            <a:pPr eaLnBrk="1" hangingPunct="1">
              <a:buFont typeface="Arial" panose="020B0604020202020204" pitchFamily="34" charset="0"/>
              <a:buChar char="•"/>
            </a:pPr>
            <a:endParaRPr lang="en-GB" altLang="en-US" sz="2400" dirty="0"/>
          </a:p>
          <a:p>
            <a:pPr eaLnBrk="1" hangingPunct="1">
              <a:buFont typeface="Arial" panose="020B0604020202020204" pitchFamily="34" charset="0"/>
              <a:buChar char="•"/>
            </a:pPr>
            <a:r>
              <a:rPr lang="en-GB" altLang="en-US" sz="2400" dirty="0"/>
              <a:t> Be ambitious with your choices, but make sure they are realistic and achievable.</a:t>
            </a:r>
          </a:p>
        </p:txBody>
      </p:sp>
      <p:pic>
        <p:nvPicPr>
          <p:cNvPr id="16388" name="Picture 2">
            <a:extLst>
              <a:ext uri="{FF2B5EF4-FFF2-40B4-BE49-F238E27FC236}">
                <a16:creationId xmlns:a16="http://schemas.microsoft.com/office/drawing/2014/main" id="{BB9948E2-CF36-4DE4-9966-5CACD3D1E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1641" y="4739268"/>
            <a:ext cx="1667307" cy="166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3A8EC392-A0BB-43BB-A0A7-A1132D87766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48356" y="4739266"/>
            <a:ext cx="1667307" cy="166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F7509AAC-60E7-4F79-8D99-B27EA14AEB84}"/>
              </a:ext>
            </a:extLst>
          </p:cNvPr>
          <p:cNvSpPr>
            <a:spLocks noGrp="1"/>
          </p:cNvSpPr>
          <p:nvPr>
            <p:ph type="ctrTitle"/>
          </p:nvPr>
        </p:nvSpPr>
        <p:spPr>
          <a:xfrm>
            <a:off x="251616" y="2438399"/>
            <a:ext cx="8640763" cy="3229635"/>
          </a:xfrm>
        </p:spPr>
        <p:txBody>
          <a:bodyPr/>
          <a:lstStyle/>
          <a:p>
            <a:pPr algn="l" fontAlgn="t">
              <a:lnSpc>
                <a:spcPct val="100000"/>
              </a:lnSpc>
              <a:buNone/>
            </a:pPr>
            <a:r>
              <a:rPr lang="en-GB" sz="2400" dirty="0"/>
              <a:t>Most providers offering </a:t>
            </a:r>
            <a:r>
              <a:rPr lang="en-GB" sz="2400" b="1" dirty="0">
                <a:solidFill>
                  <a:schemeClr val="accent6">
                    <a:lumMod val="75000"/>
                  </a:schemeClr>
                </a:solidFill>
              </a:rPr>
              <a:t>A Levels, T Levels </a:t>
            </a:r>
            <a:r>
              <a:rPr lang="en-GB" sz="2400" b="1" dirty="0"/>
              <a:t>and </a:t>
            </a:r>
            <a:r>
              <a:rPr lang="en-GB" sz="2400" b="1" dirty="0">
                <a:solidFill>
                  <a:schemeClr val="accent6">
                    <a:lumMod val="75000"/>
                  </a:schemeClr>
                </a:solidFill>
              </a:rPr>
              <a:t>other Level 3 qualifications</a:t>
            </a:r>
            <a:r>
              <a:rPr lang="en-GB" sz="2400" dirty="0"/>
              <a:t> require students to achieve at least a </a:t>
            </a:r>
            <a:r>
              <a:rPr lang="en-GB" sz="2400" b="1" dirty="0">
                <a:solidFill>
                  <a:srgbClr val="FF0000"/>
                </a:solidFill>
              </a:rPr>
              <a:t>Grade 4 </a:t>
            </a:r>
            <a:r>
              <a:rPr lang="en-GB" sz="2400" b="1" dirty="0"/>
              <a:t>in both English Language and Maths</a:t>
            </a:r>
            <a:r>
              <a:rPr lang="en-GB" sz="2400" dirty="0"/>
              <a:t>.</a:t>
            </a:r>
            <a:br>
              <a:rPr lang="en-GB" sz="2400" dirty="0"/>
            </a:br>
            <a:br>
              <a:rPr lang="en-GB" sz="2400" dirty="0"/>
            </a:br>
            <a:r>
              <a:rPr lang="en-GB" sz="2400" dirty="0"/>
              <a:t>If these grades have not been achieved, students will usually be required to </a:t>
            </a:r>
            <a:r>
              <a:rPr lang="en-GB" sz="2400" b="1" dirty="0"/>
              <a:t>resit GCSEs or work towards an alternative qualification</a:t>
            </a:r>
            <a:r>
              <a:rPr lang="en-GB" sz="2400" dirty="0"/>
              <a:t>, including on some apprenticeship programmes.</a:t>
            </a:r>
            <a:br>
              <a:rPr lang="en-GB" sz="2400" dirty="0"/>
            </a:br>
            <a:br>
              <a:rPr lang="en-GB" sz="2400" dirty="0"/>
            </a:br>
            <a:r>
              <a:rPr lang="en-GB" sz="2400" dirty="0"/>
              <a:t>This helps keep future education, training and career options open.</a:t>
            </a:r>
            <a:br>
              <a:rPr lang="en-GB" sz="2400" dirty="0"/>
            </a:br>
            <a:br>
              <a:rPr lang="en-GB" altLang="en-US" sz="2400" dirty="0">
                <a:ea typeface="ＭＳ Ｐゴシック" panose="020B0600070205080204" pitchFamily="34" charset="-128"/>
              </a:rPr>
            </a:br>
            <a:endParaRPr lang="en-GB" altLang="en-US" sz="2400" b="1" dirty="0">
              <a:ea typeface="ＭＳ Ｐゴシック" panose="020B0600070205080204" pitchFamily="34" charset="-128"/>
            </a:endParaRPr>
          </a:p>
        </p:txBody>
      </p:sp>
      <p:sp>
        <p:nvSpPr>
          <p:cNvPr id="10243" name="Title 1">
            <a:extLst>
              <a:ext uri="{FF2B5EF4-FFF2-40B4-BE49-F238E27FC236}">
                <a16:creationId xmlns:a16="http://schemas.microsoft.com/office/drawing/2014/main" id="{8EC53CC7-F9AA-4663-94A5-086E5A08993C}"/>
              </a:ext>
            </a:extLst>
          </p:cNvPr>
          <p:cNvSpPr txBox="1">
            <a:spLocks noChangeArrowheads="1"/>
          </p:cNvSpPr>
          <p:nvPr/>
        </p:nvSpPr>
        <p:spPr bwMode="auto">
          <a:xfrm>
            <a:off x="251616" y="466065"/>
            <a:ext cx="8435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fontAlgn="t">
              <a:lnSpc>
                <a:spcPct val="100000"/>
              </a:lnSpc>
              <a:buNone/>
            </a:pPr>
            <a:r>
              <a:rPr lang="en-GB" sz="4800" b="1" dirty="0"/>
              <a:t>English &amp; Maths </a:t>
            </a:r>
          </a:p>
          <a:p>
            <a:pPr fontAlgn="t">
              <a:lnSpc>
                <a:spcPct val="100000"/>
              </a:lnSpc>
              <a:buNone/>
            </a:pPr>
            <a:r>
              <a:rPr lang="en-GB" sz="4800" b="1" dirty="0"/>
              <a:t>Requirements</a:t>
            </a:r>
          </a:p>
        </p:txBody>
      </p:sp>
      <p:pic>
        <p:nvPicPr>
          <p:cNvPr id="3" name="Picture 2">
            <a:extLst>
              <a:ext uri="{FF2B5EF4-FFF2-40B4-BE49-F238E27FC236}">
                <a16:creationId xmlns:a16="http://schemas.microsoft.com/office/drawing/2014/main" id="{15D01ECB-0596-CF15-B4CA-185E2E789015}"/>
              </a:ext>
            </a:extLst>
          </p:cNvPr>
          <p:cNvPicPr>
            <a:picLocks noChangeAspect="1"/>
          </p:cNvPicPr>
          <p:nvPr/>
        </p:nvPicPr>
        <p:blipFill>
          <a:blip r:embed="rId3"/>
          <a:stretch>
            <a:fillRect/>
          </a:stretch>
        </p:blipFill>
        <p:spPr>
          <a:xfrm>
            <a:off x="6014421" y="277635"/>
            <a:ext cx="2775565" cy="15198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504E3-454A-4F63-BB6E-CACDEDF11811}"/>
              </a:ext>
            </a:extLst>
          </p:cNvPr>
          <p:cNvSpPr>
            <a:spLocks noGrp="1"/>
          </p:cNvSpPr>
          <p:nvPr>
            <p:ph type="title"/>
          </p:nvPr>
        </p:nvSpPr>
        <p:spPr>
          <a:xfrm>
            <a:off x="351692" y="54436"/>
            <a:ext cx="8229600" cy="1143000"/>
          </a:xfrm>
        </p:spPr>
        <p:txBody>
          <a:bodyPr wrap="square" anchor="ctr">
            <a:normAutofit/>
          </a:bodyPr>
          <a:lstStyle/>
          <a:p>
            <a:pPr algn="l"/>
            <a:r>
              <a:rPr lang="en-US" sz="4800" b="1" dirty="0"/>
              <a:t>Important Considerations</a:t>
            </a:r>
            <a:endParaRPr lang="en-GB" sz="4800" b="1" dirty="0"/>
          </a:p>
        </p:txBody>
      </p:sp>
      <p:sp>
        <p:nvSpPr>
          <p:cNvPr id="3" name="Content Placeholder 2">
            <a:extLst>
              <a:ext uri="{FF2B5EF4-FFF2-40B4-BE49-F238E27FC236}">
                <a16:creationId xmlns:a16="http://schemas.microsoft.com/office/drawing/2014/main" id="{B15EF073-6180-411E-AF40-32D8AF4FB999}"/>
              </a:ext>
            </a:extLst>
          </p:cNvPr>
          <p:cNvSpPr>
            <a:spLocks noGrp="1"/>
          </p:cNvSpPr>
          <p:nvPr>
            <p:ph sz="half" idx="1"/>
          </p:nvPr>
        </p:nvSpPr>
        <p:spPr>
          <a:xfrm>
            <a:off x="445477" y="1072663"/>
            <a:ext cx="5896709" cy="4525963"/>
          </a:xfrm>
        </p:spPr>
        <p:txBody>
          <a:bodyPr wrap="square" anchor="t">
            <a:normAutofit/>
          </a:bodyPr>
          <a:lstStyle/>
          <a:p>
            <a:pPr>
              <a:lnSpc>
                <a:spcPct val="90000"/>
              </a:lnSpc>
            </a:pPr>
            <a:r>
              <a:rPr lang="en-GB" sz="2400" dirty="0"/>
              <a:t>Competition for places may increase as colleges accommodate growing student numbers, including those resitting English and Maths.</a:t>
            </a:r>
          </a:p>
          <a:p>
            <a:pPr>
              <a:lnSpc>
                <a:spcPct val="90000"/>
              </a:lnSpc>
            </a:pPr>
            <a:endParaRPr lang="en-US" sz="800" dirty="0"/>
          </a:p>
          <a:p>
            <a:pPr>
              <a:lnSpc>
                <a:spcPct val="90000"/>
              </a:lnSpc>
            </a:pPr>
            <a:r>
              <a:rPr lang="en-GB" sz="2400" dirty="0"/>
              <a:t>Keep a copy of any college offer, as entry requirements or course availability may change depending on demand.</a:t>
            </a:r>
          </a:p>
          <a:p>
            <a:pPr>
              <a:lnSpc>
                <a:spcPct val="90000"/>
              </a:lnSpc>
            </a:pPr>
            <a:endParaRPr lang="en-GB" sz="800" dirty="0"/>
          </a:p>
          <a:p>
            <a:pPr>
              <a:lnSpc>
                <a:spcPct val="90000"/>
              </a:lnSpc>
            </a:pPr>
            <a:r>
              <a:rPr lang="en-GB" sz="2400" dirty="0"/>
              <a:t>Providers may make different decisions if students do not meet their entry requirements, so it is important to discuss alternative options early.</a:t>
            </a:r>
          </a:p>
        </p:txBody>
      </p:sp>
      <p:pic>
        <p:nvPicPr>
          <p:cNvPr id="5" name="Picture 4">
            <a:extLst>
              <a:ext uri="{FF2B5EF4-FFF2-40B4-BE49-F238E27FC236}">
                <a16:creationId xmlns:a16="http://schemas.microsoft.com/office/drawing/2014/main" id="{95DDCBEF-09FD-FA8B-C73B-D37502D41FE2}"/>
              </a:ext>
            </a:extLst>
          </p:cNvPr>
          <p:cNvPicPr>
            <a:picLocks noChangeAspect="1"/>
          </p:cNvPicPr>
          <p:nvPr/>
        </p:nvPicPr>
        <p:blipFill>
          <a:blip r:embed="rId3"/>
          <a:stretch>
            <a:fillRect/>
          </a:stretch>
        </p:blipFill>
        <p:spPr>
          <a:xfrm>
            <a:off x="6245039" y="1526501"/>
            <a:ext cx="2746560" cy="2746560"/>
          </a:xfrm>
          <a:prstGeom prst="rect">
            <a:avLst/>
          </a:prstGeom>
          <a:noFill/>
        </p:spPr>
      </p:pic>
    </p:spTree>
    <p:extLst>
      <p:ext uri="{BB962C8B-B14F-4D97-AF65-F5344CB8AC3E}">
        <p14:creationId xmlns:p14="http://schemas.microsoft.com/office/powerpoint/2010/main" val="3074949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B83E1A96-E742-4C92-A604-E121C3B42EF6}"/>
              </a:ext>
            </a:extLst>
          </p:cNvPr>
          <p:cNvSpPr txBox="1">
            <a:spLocks noChangeArrowheads="1"/>
          </p:cNvSpPr>
          <p:nvPr/>
        </p:nvSpPr>
        <p:spPr bwMode="auto">
          <a:xfrm>
            <a:off x="323850" y="-106542"/>
            <a:ext cx="84343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ea typeface="ＭＳ Ｐゴシック" panose="020B0600070205080204" pitchFamily="34" charset="-128"/>
              </a:rPr>
              <a:t>Level by Level</a:t>
            </a:r>
          </a:p>
        </p:txBody>
      </p:sp>
      <p:grpSp>
        <p:nvGrpSpPr>
          <p:cNvPr id="18435" name="Group 3">
            <a:extLst>
              <a:ext uri="{FF2B5EF4-FFF2-40B4-BE49-F238E27FC236}">
                <a16:creationId xmlns:a16="http://schemas.microsoft.com/office/drawing/2014/main" id="{A4CC81BE-5089-40E4-B246-5DA0D6D2419B}"/>
              </a:ext>
            </a:extLst>
          </p:cNvPr>
          <p:cNvGrpSpPr>
            <a:grpSpLocks/>
          </p:cNvGrpSpPr>
          <p:nvPr/>
        </p:nvGrpSpPr>
        <p:grpSpPr bwMode="auto">
          <a:xfrm>
            <a:off x="252413" y="877710"/>
            <a:ext cx="3636962" cy="1471613"/>
            <a:chOff x="612076" y="5104642"/>
            <a:chExt cx="3672587" cy="1584325"/>
          </a:xfrm>
        </p:grpSpPr>
        <p:sp>
          <p:nvSpPr>
            <p:cNvPr id="6" name="Oval 5">
              <a:extLst>
                <a:ext uri="{FF2B5EF4-FFF2-40B4-BE49-F238E27FC236}">
                  <a16:creationId xmlns:a16="http://schemas.microsoft.com/office/drawing/2014/main" id="{37F52B86-E3AA-4E7D-8CCE-9C2FC797D1C8}"/>
                </a:ext>
              </a:extLst>
            </p:cNvPr>
            <p:cNvSpPr/>
            <p:nvPr/>
          </p:nvSpPr>
          <p:spPr>
            <a:xfrm>
              <a:off x="612076" y="5104642"/>
              <a:ext cx="3600450" cy="1584325"/>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8444" name="TextBox 9">
              <a:extLst>
                <a:ext uri="{FF2B5EF4-FFF2-40B4-BE49-F238E27FC236}">
                  <a16:creationId xmlns:a16="http://schemas.microsoft.com/office/drawing/2014/main" id="{0949848B-2200-4F0A-8999-F9E8A15F3793}"/>
                </a:ext>
              </a:extLst>
            </p:cNvPr>
            <p:cNvSpPr txBox="1">
              <a:spLocks noChangeArrowheads="1"/>
            </p:cNvSpPr>
            <p:nvPr/>
          </p:nvSpPr>
          <p:spPr bwMode="auto">
            <a:xfrm>
              <a:off x="1116013" y="5288698"/>
              <a:ext cx="3168650" cy="12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eaLnBrk="1" hangingPunct="1">
                <a:spcBef>
                  <a:spcPct val="0"/>
                </a:spcBef>
                <a:buFontTx/>
                <a:buNone/>
              </a:pPr>
              <a:r>
                <a:rPr lang="en-GB" altLang="en-US" sz="1800" b="1"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Level 3 – Advanced</a:t>
              </a:r>
            </a:p>
            <a:p>
              <a:pPr eaLnBrk="1" hangingPunct="1">
                <a:spcBef>
                  <a:spcPct val="0"/>
                </a:spcBef>
                <a:buFontTx/>
                <a:buNone/>
              </a:pPr>
              <a:r>
                <a:rPr lang="en-GB" altLang="en-US" sz="1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A Levels, T Levels, V Levels Diplomas, Advanced Apprenticeships</a:t>
              </a:r>
            </a:p>
          </p:txBody>
        </p:sp>
      </p:grpSp>
      <p:sp>
        <p:nvSpPr>
          <p:cNvPr id="18436" name="TextBox 8">
            <a:extLst>
              <a:ext uri="{FF2B5EF4-FFF2-40B4-BE49-F238E27FC236}">
                <a16:creationId xmlns:a16="http://schemas.microsoft.com/office/drawing/2014/main" id="{67EF06FA-A88D-470D-9176-AB052B1C3E73}"/>
              </a:ext>
            </a:extLst>
          </p:cNvPr>
          <p:cNvSpPr txBox="1">
            <a:spLocks noChangeArrowheads="1"/>
          </p:cNvSpPr>
          <p:nvPr/>
        </p:nvSpPr>
        <p:spPr bwMode="auto">
          <a:xfrm>
            <a:off x="1331913" y="3725863"/>
            <a:ext cx="2762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eaLnBrk="1" hangingPunct="1">
              <a:spcBef>
                <a:spcPct val="0"/>
              </a:spcBef>
              <a:buFontTx/>
              <a:buNone/>
            </a:pPr>
            <a:r>
              <a:rPr lang="en-GB" altLang="en-US" sz="1800">
                <a:latin typeface="Arial" panose="020B0604020202020204" pitchFamily="34" charset="0"/>
                <a:ea typeface="ＭＳ Ｐゴシック" panose="020B0600070205080204" pitchFamily="34" charset="-128"/>
                <a:cs typeface="Arial" panose="020B0604020202020204" pitchFamily="34" charset="0"/>
              </a:rPr>
              <a:t>.</a:t>
            </a:r>
          </a:p>
        </p:txBody>
      </p:sp>
      <p:sp>
        <p:nvSpPr>
          <p:cNvPr id="10" name="Oval 9">
            <a:extLst>
              <a:ext uri="{FF2B5EF4-FFF2-40B4-BE49-F238E27FC236}">
                <a16:creationId xmlns:a16="http://schemas.microsoft.com/office/drawing/2014/main" id="{D30AB82C-F524-4D96-AC18-0337139958D6}"/>
              </a:ext>
            </a:extLst>
          </p:cNvPr>
          <p:cNvSpPr/>
          <p:nvPr/>
        </p:nvSpPr>
        <p:spPr>
          <a:xfrm>
            <a:off x="288925" y="2511425"/>
            <a:ext cx="3702844" cy="15843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GB" altLang="en-US" b="1" dirty="0">
                <a:solidFill>
                  <a:schemeClr val="bg1"/>
                </a:solidFill>
                <a:latin typeface="Arial" panose="020B0604020202020204" pitchFamily="34" charset="0"/>
                <a:cs typeface="Arial" panose="020B0604020202020204" pitchFamily="34" charset="0"/>
              </a:rPr>
              <a:t>Level 2 – Intermediate</a:t>
            </a:r>
          </a:p>
          <a:p>
            <a:pPr eaLnBrk="1" hangingPunct="1">
              <a:defRPr/>
            </a:pPr>
            <a:r>
              <a:rPr lang="en-GB" altLang="en-US" dirty="0">
                <a:solidFill>
                  <a:schemeClr val="bg1"/>
                </a:solidFill>
                <a:latin typeface="Arial" panose="020B0604020202020204" pitchFamily="34" charset="0"/>
                <a:cs typeface="Arial" panose="020B0604020202020204" pitchFamily="34" charset="0"/>
              </a:rPr>
              <a:t>GCSEs Grades 4-9, Diplomas, Intermediate Apprenticeships</a:t>
            </a:r>
            <a:endParaRPr lang="en-GB" dirty="0">
              <a:solidFill>
                <a:schemeClr val="bg1"/>
              </a:solidFill>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563443B5-8DBE-4955-976A-5F0A3347D90C}"/>
              </a:ext>
            </a:extLst>
          </p:cNvPr>
          <p:cNvSpPr/>
          <p:nvPr/>
        </p:nvSpPr>
        <p:spPr bwMode="auto">
          <a:xfrm>
            <a:off x="288925" y="4257851"/>
            <a:ext cx="3600450" cy="1584325"/>
          </a:xfrm>
          <a:prstGeom prst="ellipse">
            <a:avLst/>
          </a:prstGeom>
          <a:solidFill>
            <a:srgbClr val="FFE18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en-US" b="1" dirty="0">
                <a:solidFill>
                  <a:schemeClr val="bg1"/>
                </a:solidFill>
                <a:latin typeface="Arial" panose="020B0604020202020204" pitchFamily="34" charset="0"/>
                <a:cs typeface="Arial" panose="020B0604020202020204" pitchFamily="34" charset="0"/>
              </a:rPr>
              <a:t>Level 1 – Foundation </a:t>
            </a:r>
            <a:r>
              <a:rPr lang="en-US" altLang="en-US" dirty="0">
                <a:solidFill>
                  <a:schemeClr val="bg1"/>
                </a:solidFill>
                <a:latin typeface="Arial" panose="020B0604020202020204" pitchFamily="34" charset="0"/>
                <a:cs typeface="Arial" panose="020B0604020202020204" pitchFamily="34" charset="0"/>
              </a:rPr>
              <a:t>GCSEs Grades 1-3, Certificates, Diplomas</a:t>
            </a:r>
            <a:endParaRPr lang="en-GB" altLang="en-US" dirty="0">
              <a:solidFill>
                <a:schemeClr val="bg1"/>
              </a:solidFill>
              <a:latin typeface="Arial" panose="020B0604020202020204" pitchFamily="34" charset="0"/>
              <a:cs typeface="Arial" panose="020B0604020202020204" pitchFamily="34" charset="0"/>
            </a:endParaRPr>
          </a:p>
        </p:txBody>
      </p:sp>
      <p:sp>
        <p:nvSpPr>
          <p:cNvPr id="18440" name="TextBox 11">
            <a:extLst>
              <a:ext uri="{FF2B5EF4-FFF2-40B4-BE49-F238E27FC236}">
                <a16:creationId xmlns:a16="http://schemas.microsoft.com/office/drawing/2014/main" id="{5EDCEFEB-2E98-4ECC-A8F1-E9AFF883549E}"/>
              </a:ext>
            </a:extLst>
          </p:cNvPr>
          <p:cNvSpPr txBox="1">
            <a:spLocks noChangeArrowheads="1"/>
          </p:cNvSpPr>
          <p:nvPr/>
        </p:nvSpPr>
        <p:spPr bwMode="auto">
          <a:xfrm>
            <a:off x="4112419" y="871995"/>
            <a:ext cx="49403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Develop specialist knowledge and skills in a subject or career area.</a:t>
            </a:r>
          </a:p>
          <a:p>
            <a:pPr eaLnBrk="1" hangingPunct="1">
              <a:spcBef>
                <a:spcPct val="0"/>
              </a:spcBef>
              <a:buFontTx/>
              <a:buNone/>
            </a:pPr>
            <a:r>
              <a:rPr lang="en-GB" altLang="en-US" sz="18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Progression to:</a:t>
            </a:r>
          </a:p>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University / Higher Education / Higher and Degree Apprenticeships / Skilled employment</a:t>
            </a:r>
          </a:p>
        </p:txBody>
      </p:sp>
      <p:sp>
        <p:nvSpPr>
          <p:cNvPr id="18441" name="TextBox 10">
            <a:extLst>
              <a:ext uri="{FF2B5EF4-FFF2-40B4-BE49-F238E27FC236}">
                <a16:creationId xmlns:a16="http://schemas.microsoft.com/office/drawing/2014/main" id="{0EE3A11E-AB25-4617-80EC-D1B7C357EEA6}"/>
              </a:ext>
            </a:extLst>
          </p:cNvPr>
          <p:cNvSpPr txBox="1">
            <a:spLocks noChangeArrowheads="1"/>
          </p:cNvSpPr>
          <p:nvPr/>
        </p:nvSpPr>
        <p:spPr bwMode="auto">
          <a:xfrm>
            <a:off x="4130675" y="2564923"/>
            <a:ext cx="49037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Build knowledge and skills in a chosen subject or vocational area.</a:t>
            </a:r>
          </a:p>
          <a:p>
            <a:pPr eaLnBrk="1" hangingPunct="1">
              <a:spcBef>
                <a:spcPct val="0"/>
              </a:spcBef>
              <a:buFontTx/>
              <a:buNone/>
            </a:pPr>
            <a:r>
              <a:rPr lang="en-GB" altLang="en-US" sz="18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Progression to:</a:t>
            </a:r>
          </a:p>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Level 3 / qualifications / Apprenticeships / Employment</a:t>
            </a:r>
          </a:p>
        </p:txBody>
      </p:sp>
      <p:sp>
        <p:nvSpPr>
          <p:cNvPr id="18442" name="TextBox 5">
            <a:extLst>
              <a:ext uri="{FF2B5EF4-FFF2-40B4-BE49-F238E27FC236}">
                <a16:creationId xmlns:a16="http://schemas.microsoft.com/office/drawing/2014/main" id="{E2FCCD86-FBB8-493E-87C6-1629B7295F96}"/>
              </a:ext>
            </a:extLst>
          </p:cNvPr>
          <p:cNvSpPr txBox="1">
            <a:spLocks noChangeArrowheads="1"/>
          </p:cNvSpPr>
          <p:nvPr/>
        </p:nvSpPr>
        <p:spPr bwMode="auto">
          <a:xfrm>
            <a:off x="4095750" y="4257851"/>
            <a:ext cx="46624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Develop confidence, knowledge and essential skills for further learning.</a:t>
            </a:r>
          </a:p>
          <a:p>
            <a:pPr eaLnBrk="1" hangingPunct="1">
              <a:spcBef>
                <a:spcPct val="0"/>
              </a:spcBef>
              <a:buFontTx/>
              <a:buNone/>
            </a:pPr>
            <a:r>
              <a:rPr lang="en-GB" altLang="en-US" sz="1800" dirty="0">
                <a:solidFill>
                  <a:schemeClr val="accent6">
                    <a:lumMod val="75000"/>
                  </a:schemeClr>
                </a:solidFill>
                <a:latin typeface="Arial" panose="020B0604020202020204" pitchFamily="34" charset="0"/>
                <a:ea typeface="ＭＳ Ｐゴシック" panose="020B0600070205080204" pitchFamily="34" charset="-128"/>
                <a:cs typeface="Arial" panose="020B0604020202020204" pitchFamily="34" charset="0"/>
              </a:rPr>
              <a:t>Progression to:</a:t>
            </a:r>
          </a:p>
          <a:p>
            <a:pPr eaLnBrk="1" hangingPunct="1">
              <a:spcBef>
                <a:spcPct val="0"/>
              </a:spcBef>
              <a:buFontTx/>
              <a:buNone/>
            </a:pPr>
            <a:r>
              <a:rPr lang="en-GB" altLang="en-US" sz="1800" dirty="0">
                <a:latin typeface="Arial" panose="020B0604020202020204" pitchFamily="34" charset="0"/>
                <a:ea typeface="ＭＳ Ｐゴシック" panose="020B0600070205080204" pitchFamily="34" charset="-128"/>
                <a:cs typeface="Arial" panose="020B0604020202020204" pitchFamily="34" charset="0"/>
              </a:rPr>
              <a:t>Level 2 / qualifications / Apprenticeships / Further training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7FC25C8-7ACE-4A94-B616-1EFA5E66790C}"/>
              </a:ext>
            </a:extLst>
          </p:cNvPr>
          <p:cNvSpPr txBox="1">
            <a:spLocks noChangeArrowheads="1"/>
          </p:cNvSpPr>
          <p:nvPr/>
        </p:nvSpPr>
        <p:spPr bwMode="auto">
          <a:xfrm>
            <a:off x="179387" y="368543"/>
            <a:ext cx="8435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endParaRPr lang="en-GB" altLang="en-US" sz="4800" b="1" dirty="0">
              <a:ea typeface="ＭＳ Ｐゴシック" panose="020B0600070205080204" pitchFamily="34" charset="-128"/>
            </a:endParaRPr>
          </a:p>
          <a:p>
            <a:pPr>
              <a:spcBef>
                <a:spcPct val="0"/>
              </a:spcBef>
              <a:buFontTx/>
              <a:buNone/>
            </a:pPr>
            <a:r>
              <a:rPr lang="en-GB" altLang="en-US" sz="4800" b="1" dirty="0">
                <a:solidFill>
                  <a:schemeClr val="accent6">
                    <a:lumMod val="75000"/>
                  </a:schemeClr>
                </a:solidFill>
                <a:ea typeface="ＭＳ Ｐゴシック" panose="020B0600070205080204" pitchFamily="34" charset="-128"/>
              </a:rPr>
              <a:t>A-levels: </a:t>
            </a:r>
          </a:p>
          <a:p>
            <a:pPr>
              <a:spcBef>
                <a:spcPct val="0"/>
              </a:spcBef>
              <a:buFontTx/>
              <a:buNone/>
            </a:pPr>
            <a:r>
              <a:rPr lang="en-GB" altLang="en-US" sz="4400" b="1" dirty="0">
                <a:ea typeface="ＭＳ Ｐゴシック" panose="020B0600070205080204" pitchFamily="34" charset="-128"/>
              </a:rPr>
              <a:t>A</a:t>
            </a:r>
            <a:r>
              <a:rPr lang="en-GB" altLang="en-US" sz="4400" dirty="0"/>
              <a:t> level </a:t>
            </a:r>
            <a:r>
              <a:rPr lang="en-GB" altLang="en-US" sz="4800" dirty="0"/>
              <a:t>3</a:t>
            </a:r>
            <a:r>
              <a:rPr lang="en-GB" altLang="en-US" sz="4400" dirty="0"/>
              <a:t> qualification</a:t>
            </a:r>
            <a:endParaRPr lang="en-GB" altLang="en-US" sz="4800" dirty="0"/>
          </a:p>
          <a:p>
            <a:pPr>
              <a:spcBef>
                <a:spcPct val="0"/>
              </a:spcBef>
              <a:buFontTx/>
              <a:buNone/>
            </a:pPr>
            <a:endParaRPr lang="en-GB" altLang="en-US" sz="4800" b="1" dirty="0">
              <a:ea typeface="ＭＳ Ｐゴシック" panose="020B0600070205080204" pitchFamily="34" charset="-128"/>
            </a:endParaRPr>
          </a:p>
        </p:txBody>
      </p:sp>
      <p:sp>
        <p:nvSpPr>
          <p:cNvPr id="2" name="Rectangle 1">
            <a:extLst>
              <a:ext uri="{FF2B5EF4-FFF2-40B4-BE49-F238E27FC236}">
                <a16:creationId xmlns:a16="http://schemas.microsoft.com/office/drawing/2014/main" id="{C6202755-9377-4E25-AA11-C5867FF874E9}"/>
              </a:ext>
            </a:extLst>
          </p:cNvPr>
          <p:cNvSpPr/>
          <p:nvPr/>
        </p:nvSpPr>
        <p:spPr>
          <a:xfrm>
            <a:off x="179386" y="1693156"/>
            <a:ext cx="8435975" cy="3739485"/>
          </a:xfrm>
          <a:prstGeom prst="rect">
            <a:avLst/>
          </a:prstGeom>
        </p:spPr>
        <p:txBody>
          <a:bodyPr lIns="91440" tIns="45720" rIns="91440" bIns="45720" anchor="t">
            <a:spAutoFit/>
          </a:bodyPr>
          <a:lstStyle/>
          <a:p>
            <a:pPr algn="ctr" eaLnBrk="1" fontAlgn="auto" hangingPunct="1">
              <a:spcAft>
                <a:spcPts val="0"/>
              </a:spcAft>
              <a:defRPr/>
            </a:pPr>
            <a:r>
              <a:rPr lang="en-GB" sz="2000" b="1" dirty="0">
                <a:solidFill>
                  <a:schemeClr val="accent6">
                    <a:lumMod val="75000"/>
                  </a:schemeClr>
                </a:solidFill>
              </a:rPr>
              <a:t>Academic • Subject-Based • Exam Focused </a:t>
            </a:r>
          </a:p>
          <a:p>
            <a:pPr algn="ctr" eaLnBrk="1" fontAlgn="auto" hangingPunct="1">
              <a:spcAft>
                <a:spcPts val="0"/>
              </a:spcAft>
              <a:defRPr/>
            </a:pPr>
            <a:r>
              <a:rPr lang="en-GB" sz="2000" dirty="0"/>
              <a:t>Typically, a 2-year course</a:t>
            </a:r>
          </a:p>
          <a:p>
            <a:pPr eaLnBrk="1" fontAlgn="auto" hangingPunct="1">
              <a:spcAft>
                <a:spcPts val="0"/>
              </a:spcAft>
              <a:defRPr/>
            </a:pPr>
            <a:endParaRPr lang="en-GB" altLang="en-US" sz="1100" dirty="0"/>
          </a:p>
          <a:p>
            <a:pPr eaLnBrk="1" fontAlgn="auto" hangingPunct="1">
              <a:spcAft>
                <a:spcPts val="0"/>
              </a:spcAft>
              <a:buFont typeface="Arial" panose="020B0604020202020204" pitchFamily="34" charset="0"/>
              <a:buNone/>
              <a:defRPr/>
            </a:pPr>
            <a:r>
              <a:rPr lang="en-GB" altLang="en-US" sz="2400" b="1" i="1" dirty="0"/>
              <a:t>Why study A-levels?</a:t>
            </a:r>
          </a:p>
          <a:p>
            <a:pPr eaLnBrk="1" fontAlgn="auto" hangingPunct="1">
              <a:spcAft>
                <a:spcPts val="0"/>
              </a:spcAft>
              <a:buFont typeface="Arial" panose="020B0604020202020204" pitchFamily="34" charset="0"/>
              <a:buNone/>
              <a:defRPr/>
            </a:pPr>
            <a:endParaRPr lang="en-GB" altLang="en-US" sz="1000" b="1" dirty="0"/>
          </a:p>
          <a:p>
            <a:pPr marL="457200" indent="-457200" eaLnBrk="1" fontAlgn="auto" hangingPunct="1">
              <a:spcAft>
                <a:spcPts val="0"/>
              </a:spcAft>
              <a:buFont typeface="Arial" panose="020B0604020202020204" pitchFamily="34" charset="0"/>
              <a:buChar char="•"/>
              <a:defRPr/>
            </a:pPr>
            <a:r>
              <a:rPr lang="en-GB" sz="2000" dirty="0"/>
              <a:t>Study </a:t>
            </a:r>
            <a:r>
              <a:rPr lang="en-GB" sz="2000" b="1" dirty="0"/>
              <a:t>3 subjects</a:t>
            </a:r>
            <a:r>
              <a:rPr lang="en-GB" sz="2000" dirty="0"/>
              <a:t> in depth over 2 years</a:t>
            </a:r>
          </a:p>
          <a:p>
            <a:pPr marL="457200" indent="-457200" eaLnBrk="1" fontAlgn="auto" hangingPunct="1">
              <a:spcAft>
                <a:spcPts val="0"/>
              </a:spcAft>
              <a:buFont typeface="Arial" panose="020B0604020202020204" pitchFamily="34" charset="0"/>
              <a:buChar char="•"/>
              <a:defRPr/>
            </a:pPr>
            <a:r>
              <a:rPr lang="en-US" altLang="en-US" sz="2000" dirty="0">
                <a:latin typeface="Arial"/>
                <a:ea typeface="ＭＳ Ｐゴシック"/>
                <a:cs typeface="Arial"/>
              </a:rPr>
              <a:t>Allows students to keep their options open or to specialise.</a:t>
            </a:r>
          </a:p>
          <a:p>
            <a:pPr marL="457200" indent="-457200" eaLnBrk="1" fontAlgn="auto" hangingPunct="1">
              <a:spcAft>
                <a:spcPts val="0"/>
              </a:spcAft>
              <a:buFont typeface="Arial" panose="020B0604020202020204" pitchFamily="34" charset="0"/>
              <a:buChar char="•"/>
              <a:defRPr/>
            </a:pPr>
            <a:r>
              <a:rPr lang="en-GB" sz="2000" dirty="0"/>
              <a:t>Wide range of subjects to choose from</a:t>
            </a:r>
          </a:p>
          <a:p>
            <a:pPr marL="457200" indent="-457200" eaLnBrk="1" fontAlgn="auto" hangingPunct="1">
              <a:spcAft>
                <a:spcPts val="0"/>
              </a:spcAft>
              <a:buFont typeface="Arial" panose="020B0604020202020204" pitchFamily="34" charset="0"/>
              <a:buChar char="•"/>
              <a:defRPr/>
            </a:pPr>
            <a:r>
              <a:rPr lang="en-GB" sz="2000" dirty="0"/>
              <a:t>Well recognised by universities and employers</a:t>
            </a:r>
          </a:p>
          <a:p>
            <a:pPr marL="457200" indent="-457200" eaLnBrk="1" fontAlgn="auto" hangingPunct="1">
              <a:spcAft>
                <a:spcPts val="0"/>
              </a:spcAft>
              <a:buFont typeface="Arial" panose="020B0604020202020204" pitchFamily="34" charset="0"/>
              <a:buChar char="•"/>
              <a:defRPr/>
            </a:pPr>
            <a:r>
              <a:rPr lang="en-GB" sz="2000" dirty="0">
                <a:latin typeface="Arial"/>
                <a:ea typeface="ＭＳ Ｐゴシック"/>
                <a:cs typeface="Arial"/>
              </a:rPr>
              <a:t>Ideal for students who enjoy </a:t>
            </a:r>
            <a:r>
              <a:rPr lang="en-GB" sz="2000" dirty="0">
                <a:solidFill>
                  <a:srgbClr val="EC6400"/>
                </a:solidFill>
                <a:latin typeface="Arial"/>
                <a:ea typeface="ＭＳ Ｐゴシック"/>
                <a:cs typeface="Arial"/>
              </a:rPr>
              <a:t>classroom learning and exams</a:t>
            </a:r>
          </a:p>
          <a:p>
            <a:pPr marL="457200" indent="-457200" eaLnBrk="1" fontAlgn="auto" hangingPunct="1">
              <a:spcAft>
                <a:spcPts val="0"/>
              </a:spcAft>
              <a:buFont typeface="Arial" panose="020B0604020202020204" pitchFamily="34" charset="0"/>
              <a:buChar char="•"/>
              <a:defRPr/>
            </a:pPr>
            <a:endParaRPr lang="en-GB" sz="1000" dirty="0"/>
          </a:p>
          <a:p>
            <a:pPr marL="457200" indent="-457200" eaLnBrk="1" fontAlgn="auto" hangingPunct="1">
              <a:spcAft>
                <a:spcPts val="0"/>
              </a:spcAft>
              <a:buFont typeface="Arial" panose="020B0604020202020204" pitchFamily="34" charset="0"/>
              <a:buChar char="•"/>
              <a:defRPr/>
            </a:pPr>
            <a:endParaRPr lang="en-US" altLang="en-US" sz="1000" dirty="0"/>
          </a:p>
          <a:p>
            <a:pPr algn="ctr" eaLnBrk="1" fontAlgn="auto" hangingPunct="1">
              <a:spcAft>
                <a:spcPts val="0"/>
              </a:spcAft>
              <a:defRPr/>
            </a:pPr>
            <a:r>
              <a:rPr lang="en-GB" altLang="en-US" sz="2400" b="1" dirty="0"/>
              <a:t>Grades A* to E represent a pass at A-level</a:t>
            </a:r>
            <a:endParaRPr lang="en-GB"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AD09446-AB7C-4A29-8A2D-B6993D6D983C}"/>
              </a:ext>
            </a:extLst>
          </p:cNvPr>
          <p:cNvSpPr txBox="1">
            <a:spLocks noChangeArrowheads="1"/>
          </p:cNvSpPr>
          <p:nvPr/>
        </p:nvSpPr>
        <p:spPr bwMode="auto">
          <a:xfrm>
            <a:off x="178707" y="263011"/>
            <a:ext cx="84343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endParaRPr lang="en-GB" altLang="en-US" sz="4800" b="1" dirty="0">
              <a:solidFill>
                <a:srgbClr val="92D050"/>
              </a:solidFill>
              <a:ea typeface="ＭＳ Ｐゴシック" panose="020B0600070205080204" pitchFamily="34" charset="-128"/>
            </a:endParaRPr>
          </a:p>
          <a:p>
            <a:pPr>
              <a:spcBef>
                <a:spcPct val="0"/>
              </a:spcBef>
              <a:buFontTx/>
              <a:buNone/>
            </a:pPr>
            <a:r>
              <a:rPr lang="en-GB" altLang="en-US" sz="4800" b="1" dirty="0">
                <a:solidFill>
                  <a:schemeClr val="accent6">
                    <a:lumMod val="75000"/>
                  </a:schemeClr>
                </a:solidFill>
                <a:ea typeface="ＭＳ Ｐゴシック" panose="020B0600070205080204" pitchFamily="34" charset="-128"/>
              </a:rPr>
              <a:t>T-levels:</a:t>
            </a:r>
          </a:p>
          <a:p>
            <a:pPr>
              <a:spcBef>
                <a:spcPct val="0"/>
              </a:spcBef>
              <a:buNone/>
            </a:pPr>
            <a:r>
              <a:rPr lang="en-GB" sz="4400" dirty="0"/>
              <a:t>Level 3 Qualification</a:t>
            </a:r>
          </a:p>
          <a:p>
            <a:pPr>
              <a:spcBef>
                <a:spcPct val="0"/>
              </a:spcBef>
              <a:buFontTx/>
              <a:buNone/>
            </a:pPr>
            <a:endParaRPr lang="en-GB" altLang="en-US" sz="4800" b="1" dirty="0">
              <a:ea typeface="ＭＳ Ｐゴシック" panose="020B0600070205080204" pitchFamily="34" charset="-128"/>
            </a:endParaRPr>
          </a:p>
        </p:txBody>
      </p:sp>
      <p:sp>
        <p:nvSpPr>
          <p:cNvPr id="3" name="Rectangle 2">
            <a:extLst>
              <a:ext uri="{FF2B5EF4-FFF2-40B4-BE49-F238E27FC236}">
                <a16:creationId xmlns:a16="http://schemas.microsoft.com/office/drawing/2014/main" id="{7B6E9ABF-F20A-4E27-9090-6CC9FB90A06A}"/>
              </a:ext>
            </a:extLst>
          </p:cNvPr>
          <p:cNvSpPr/>
          <p:nvPr/>
        </p:nvSpPr>
        <p:spPr>
          <a:xfrm>
            <a:off x="306387" y="1218686"/>
            <a:ext cx="8531225" cy="4385816"/>
          </a:xfrm>
          <a:prstGeom prst="rect">
            <a:avLst/>
          </a:prstGeom>
        </p:spPr>
        <p:txBody>
          <a:bodyPr lIns="91440" tIns="45720" rIns="91440" bIns="45720" anchor="t">
            <a:spAutoFit/>
          </a:bodyPr>
          <a:lstStyle/>
          <a:p>
            <a:pPr algn="ctr">
              <a:defRPr/>
            </a:pPr>
            <a:endParaRPr lang="en-GB" sz="800" dirty="0">
              <a:solidFill>
                <a:srgbClr val="92D050"/>
              </a:solidFill>
            </a:endParaRPr>
          </a:p>
          <a:p>
            <a:pPr algn="ctr">
              <a:defRPr/>
            </a:pPr>
            <a:r>
              <a:rPr lang="en-GB" sz="2000" b="1" dirty="0">
                <a:solidFill>
                  <a:schemeClr val="accent6">
                    <a:lumMod val="75000"/>
                  </a:schemeClr>
                </a:solidFill>
              </a:rPr>
              <a:t>Career-Focused • Technical • Employer Designed</a:t>
            </a:r>
          </a:p>
          <a:p>
            <a:pPr>
              <a:defRPr/>
            </a:pPr>
            <a:endParaRPr lang="en-GB" altLang="en-US" sz="900" b="1" dirty="0"/>
          </a:p>
          <a:p>
            <a:pPr>
              <a:defRPr/>
            </a:pPr>
            <a:r>
              <a:rPr lang="en-GB" altLang="en-US" sz="2400" b="1" i="1" dirty="0"/>
              <a:t>Why study T-levels?</a:t>
            </a:r>
          </a:p>
          <a:p>
            <a:pPr>
              <a:defRPr/>
            </a:pPr>
            <a:endParaRPr lang="en-GB" altLang="en-US" sz="800" b="1" i="1" dirty="0"/>
          </a:p>
          <a:p>
            <a:pPr marL="342900" indent="-342900">
              <a:buFont typeface="Arial" panose="020B0604020202020204" pitchFamily="34" charset="0"/>
              <a:buChar char="•"/>
              <a:defRPr/>
            </a:pPr>
            <a:r>
              <a:rPr lang="en-GB" altLang="en-US" sz="2000" dirty="0"/>
              <a:t>Typically, a 2-year course</a:t>
            </a:r>
          </a:p>
          <a:p>
            <a:pPr>
              <a:defRPr/>
            </a:pPr>
            <a:endParaRPr lang="en-GB" altLang="en-US" sz="200" b="1" i="1" dirty="0"/>
          </a:p>
          <a:p>
            <a:pPr marL="342900" indent="-342900">
              <a:buFont typeface="Arial" panose="020B0604020202020204" pitchFamily="34" charset="0"/>
              <a:buChar char="•"/>
              <a:defRPr/>
            </a:pPr>
            <a:r>
              <a:rPr lang="en-GB" altLang="en-US" sz="2000" dirty="0"/>
              <a:t>Equivalent to 3 A Levels</a:t>
            </a:r>
          </a:p>
          <a:p>
            <a:pPr marL="342900" indent="-342900">
              <a:buFont typeface="Arial" panose="020B0604020202020204" pitchFamily="34" charset="0"/>
              <a:buChar char="•"/>
              <a:defRPr/>
            </a:pPr>
            <a:r>
              <a:rPr lang="en-GB" altLang="en-US" sz="2000" dirty="0">
                <a:latin typeface="Arial"/>
                <a:ea typeface="ＭＳ Ｐゴシック"/>
                <a:cs typeface="Arial"/>
              </a:rPr>
              <a:t>Minimum of 310 hours of </a:t>
            </a:r>
            <a:r>
              <a:rPr lang="en-GB" altLang="en-US" sz="2000" b="1" dirty="0">
                <a:solidFill>
                  <a:srgbClr val="EC6400"/>
                </a:solidFill>
                <a:latin typeface="Arial"/>
                <a:ea typeface="ＭＳ Ｐゴシック"/>
                <a:cs typeface="Arial"/>
              </a:rPr>
              <a:t>work experience </a:t>
            </a:r>
            <a:r>
              <a:rPr lang="en-GB" altLang="en-US" sz="2000" dirty="0">
                <a:latin typeface="Arial"/>
                <a:ea typeface="ＭＳ Ｐゴシック"/>
                <a:cs typeface="Arial"/>
              </a:rPr>
              <a:t>in an Industry placement.</a:t>
            </a:r>
          </a:p>
          <a:p>
            <a:pPr marL="342900" indent="-342900">
              <a:buFont typeface="Arial" panose="020B0604020202020204" pitchFamily="34" charset="0"/>
              <a:buChar char="•"/>
              <a:defRPr/>
            </a:pPr>
            <a:r>
              <a:rPr lang="en-GB" altLang="en-US" sz="2000" dirty="0">
                <a:latin typeface="Arial"/>
                <a:ea typeface="ＭＳ Ｐゴシック"/>
                <a:cs typeface="Arial"/>
              </a:rPr>
              <a:t>T Level developed with </a:t>
            </a:r>
            <a:r>
              <a:rPr lang="en-GB" altLang="en-US" sz="2000" b="1" dirty="0">
                <a:solidFill>
                  <a:srgbClr val="EC6400"/>
                </a:solidFill>
                <a:latin typeface="Arial"/>
                <a:ea typeface="ＭＳ Ｐゴシック"/>
                <a:cs typeface="Arial"/>
              </a:rPr>
              <a:t>employers</a:t>
            </a:r>
          </a:p>
          <a:p>
            <a:pPr marL="342900" indent="-342900">
              <a:buFont typeface="Arial" panose="020B0604020202020204" pitchFamily="34" charset="0"/>
              <a:buChar char="•"/>
              <a:defRPr/>
            </a:pPr>
            <a:r>
              <a:rPr lang="en-GB" altLang="en-US" sz="2000" dirty="0"/>
              <a:t>Combines classroom learning with practical experience</a:t>
            </a:r>
          </a:p>
          <a:p>
            <a:pPr marL="342900" indent="-342900">
              <a:buFont typeface="Arial" panose="020B0604020202020204" pitchFamily="34" charset="0"/>
              <a:buChar char="•"/>
              <a:defRPr/>
            </a:pPr>
            <a:r>
              <a:rPr lang="en-GB" altLang="en-US" sz="2000" dirty="0"/>
              <a:t>Attract UCAS points</a:t>
            </a:r>
          </a:p>
          <a:p>
            <a:pPr marL="342900" indent="-342900">
              <a:buFont typeface="Arial" panose="020B0604020202020204" pitchFamily="34" charset="0"/>
              <a:buChar char="•"/>
              <a:defRPr/>
            </a:pPr>
            <a:r>
              <a:rPr lang="en-GB" altLang="en-US" sz="2000" dirty="0"/>
              <a:t>Provides pathways into skilled employment, apprenticeships, higher education and university</a:t>
            </a:r>
          </a:p>
          <a:p>
            <a:pPr marL="342900" indent="-342900">
              <a:buFont typeface="Arial" panose="020B0604020202020204" pitchFamily="34" charset="0"/>
              <a:buChar char="•"/>
              <a:defRPr/>
            </a:pPr>
            <a:endParaRPr lang="en-GB" altLang="en-US" sz="500" dirty="0"/>
          </a:p>
          <a:p>
            <a:pPr algn="ctr">
              <a:defRPr/>
            </a:pPr>
            <a:r>
              <a:rPr lang="en-GB" altLang="en-US" sz="2000" b="1" dirty="0"/>
              <a:t>Assessments include: </a:t>
            </a:r>
          </a:p>
          <a:p>
            <a:pPr algn="ctr">
              <a:defRPr/>
            </a:pPr>
            <a:r>
              <a:rPr lang="en-GB" altLang="en-US" sz="2000" dirty="0"/>
              <a:t>Exams, practical projects and industry placement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095BF-67E3-3C45-8D11-60A3D864E3F0}"/>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869F57E5-0B1A-D004-CE31-E186F1ADE3FF}"/>
              </a:ext>
            </a:extLst>
          </p:cNvPr>
          <p:cNvSpPr txBox="1">
            <a:spLocks noChangeArrowheads="1"/>
          </p:cNvSpPr>
          <p:nvPr/>
        </p:nvSpPr>
        <p:spPr bwMode="auto">
          <a:xfrm>
            <a:off x="178707" y="263011"/>
            <a:ext cx="84343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endParaRPr lang="en-GB" altLang="en-US" sz="4800" b="1" dirty="0">
              <a:solidFill>
                <a:srgbClr val="92D050"/>
              </a:solidFill>
              <a:ea typeface="ＭＳ Ｐゴシック" panose="020B0600070205080204" pitchFamily="34" charset="-128"/>
            </a:endParaRPr>
          </a:p>
          <a:p>
            <a:pPr>
              <a:spcBef>
                <a:spcPct val="0"/>
              </a:spcBef>
              <a:buFontTx/>
              <a:buNone/>
            </a:pPr>
            <a:r>
              <a:rPr lang="en-GB" altLang="en-US" sz="4800" b="1" dirty="0">
                <a:solidFill>
                  <a:schemeClr val="accent6">
                    <a:lumMod val="75000"/>
                  </a:schemeClr>
                </a:solidFill>
                <a:ea typeface="ＭＳ Ｐゴシック" panose="020B0600070205080204" pitchFamily="34" charset="-128"/>
              </a:rPr>
              <a:t>V-levels:</a:t>
            </a:r>
          </a:p>
          <a:p>
            <a:pPr>
              <a:spcBef>
                <a:spcPct val="0"/>
              </a:spcBef>
              <a:buNone/>
            </a:pPr>
            <a:r>
              <a:rPr lang="en-GB" sz="4400" dirty="0"/>
              <a:t>Level 3 Qualification</a:t>
            </a:r>
          </a:p>
          <a:p>
            <a:pPr>
              <a:spcBef>
                <a:spcPct val="0"/>
              </a:spcBef>
              <a:buFontTx/>
              <a:buNone/>
            </a:pPr>
            <a:endParaRPr lang="en-GB" altLang="en-US" sz="4800" b="1" dirty="0">
              <a:ea typeface="ＭＳ Ｐゴシック" panose="020B0600070205080204" pitchFamily="34" charset="-128"/>
            </a:endParaRPr>
          </a:p>
        </p:txBody>
      </p:sp>
      <p:sp>
        <p:nvSpPr>
          <p:cNvPr id="3" name="Rectangle 2">
            <a:extLst>
              <a:ext uri="{FF2B5EF4-FFF2-40B4-BE49-F238E27FC236}">
                <a16:creationId xmlns:a16="http://schemas.microsoft.com/office/drawing/2014/main" id="{3D2AAD91-8A15-4596-30BE-B3391EBBDA5A}"/>
              </a:ext>
            </a:extLst>
          </p:cNvPr>
          <p:cNvSpPr/>
          <p:nvPr/>
        </p:nvSpPr>
        <p:spPr>
          <a:xfrm>
            <a:off x="306387" y="1218686"/>
            <a:ext cx="8531225" cy="4139595"/>
          </a:xfrm>
          <a:prstGeom prst="rect">
            <a:avLst/>
          </a:prstGeom>
        </p:spPr>
        <p:txBody>
          <a:bodyPr lIns="91440" tIns="45720" rIns="91440" bIns="45720" anchor="t">
            <a:spAutoFit/>
          </a:bodyPr>
          <a:lstStyle/>
          <a:p>
            <a:pPr algn="ctr">
              <a:defRPr/>
            </a:pPr>
            <a:endParaRPr lang="en-GB" sz="800" dirty="0">
              <a:solidFill>
                <a:srgbClr val="92D050"/>
              </a:solidFill>
            </a:endParaRPr>
          </a:p>
          <a:p>
            <a:pPr algn="ctr">
              <a:defRPr/>
            </a:pPr>
            <a:r>
              <a:rPr lang="en-GB" sz="2000" b="1" dirty="0">
                <a:solidFill>
                  <a:schemeClr val="accent6">
                    <a:lumMod val="75000"/>
                  </a:schemeClr>
                </a:solidFill>
              </a:rPr>
              <a:t>Vocational • Flexible • Future-Focused</a:t>
            </a:r>
          </a:p>
          <a:p>
            <a:pPr>
              <a:defRPr/>
            </a:pPr>
            <a:endParaRPr lang="en-GB" altLang="en-US" sz="900" b="1" dirty="0"/>
          </a:p>
          <a:p>
            <a:pPr>
              <a:defRPr/>
            </a:pPr>
            <a:r>
              <a:rPr lang="en-GB" altLang="en-US" sz="2400" b="1" i="1" dirty="0"/>
              <a:t>Why study V-levels?</a:t>
            </a:r>
          </a:p>
          <a:p>
            <a:pPr algn="ctr">
              <a:defRPr/>
            </a:pPr>
            <a:endParaRPr lang="en-GB" sz="100" dirty="0"/>
          </a:p>
          <a:p>
            <a:pPr marL="285750" indent="-285750">
              <a:buFont typeface="Arial" panose="020B0604020202020204" pitchFamily="34" charset="0"/>
              <a:buChar char="•"/>
              <a:defRPr/>
            </a:pPr>
            <a:endParaRPr lang="en-US" sz="1050" dirty="0"/>
          </a:p>
          <a:p>
            <a:pPr marL="285750" indent="-285750" fontAlgn="t">
              <a:lnSpc>
                <a:spcPct val="100000"/>
              </a:lnSpc>
              <a:buFont typeface="Arial" panose="020B0604020202020204" pitchFamily="34" charset="0"/>
              <a:buChar char="•"/>
            </a:pPr>
            <a:r>
              <a:rPr lang="en-GB" dirty="0"/>
              <a:t>Two-year course </a:t>
            </a:r>
          </a:p>
          <a:p>
            <a:pPr marL="285750" indent="-285750" fontAlgn="t">
              <a:lnSpc>
                <a:spcPct val="100000"/>
              </a:lnSpc>
              <a:buFont typeface="Arial" panose="020B0604020202020204" pitchFamily="34" charset="0"/>
              <a:buChar char="•"/>
            </a:pPr>
            <a:r>
              <a:rPr lang="en-GB" dirty="0"/>
              <a:t>Similar in size to one A Level </a:t>
            </a:r>
          </a:p>
          <a:p>
            <a:pPr marL="285750" indent="-285750" fontAlgn="t">
              <a:lnSpc>
                <a:spcPct val="100000"/>
              </a:lnSpc>
              <a:buFont typeface="Arial" panose="020B0604020202020204" pitchFamily="34" charset="0"/>
              <a:buChar char="•"/>
            </a:pPr>
            <a:r>
              <a:rPr lang="en-GB" dirty="0">
                <a:latin typeface="Arial"/>
                <a:ea typeface="ＭＳ Ｐゴシック"/>
                <a:cs typeface="Arial"/>
              </a:rPr>
              <a:t>Can be studied </a:t>
            </a:r>
            <a:r>
              <a:rPr lang="en-GB" dirty="0">
                <a:solidFill>
                  <a:srgbClr val="EC6400"/>
                </a:solidFill>
                <a:latin typeface="Arial"/>
                <a:ea typeface="ＭＳ Ｐゴシック"/>
                <a:cs typeface="Arial"/>
              </a:rPr>
              <a:t>alongside A Levels and other qualifications</a:t>
            </a:r>
          </a:p>
          <a:p>
            <a:pPr marL="285750" indent="-285750" fontAlgn="t">
              <a:lnSpc>
                <a:spcPct val="100000"/>
              </a:lnSpc>
              <a:buFont typeface="Arial" panose="020B0604020202020204" pitchFamily="34" charset="0"/>
              <a:buChar char="•"/>
            </a:pPr>
            <a:r>
              <a:rPr lang="en-GB" dirty="0"/>
              <a:t>Learning designed around real jobs and employer needs </a:t>
            </a:r>
          </a:p>
          <a:p>
            <a:pPr marL="285750" indent="-285750" fontAlgn="t">
              <a:lnSpc>
                <a:spcPct val="100000"/>
              </a:lnSpc>
              <a:buFont typeface="Arial" panose="020B0604020202020204" pitchFamily="34" charset="0"/>
              <a:buChar char="•"/>
            </a:pPr>
            <a:r>
              <a:rPr lang="en-GB" dirty="0">
                <a:latin typeface="Arial"/>
                <a:ea typeface="ＭＳ Ｐゴシック"/>
                <a:cs typeface="Arial"/>
              </a:rPr>
              <a:t>Focus on </a:t>
            </a:r>
            <a:r>
              <a:rPr lang="en-GB" dirty="0">
                <a:solidFill>
                  <a:srgbClr val="EC6400"/>
                </a:solidFill>
                <a:latin typeface="Arial"/>
                <a:ea typeface="ＭＳ Ｐゴシック"/>
                <a:cs typeface="Arial"/>
              </a:rPr>
              <a:t>applied learning and practical skills </a:t>
            </a:r>
          </a:p>
          <a:p>
            <a:pPr marL="285750" indent="-285750" fontAlgn="t">
              <a:lnSpc>
                <a:spcPct val="100000"/>
              </a:lnSpc>
              <a:buFont typeface="Arial" panose="020B0604020202020204" pitchFamily="34" charset="0"/>
              <a:buChar char="•"/>
            </a:pPr>
            <a:r>
              <a:rPr lang="en-GB" dirty="0"/>
              <a:t>Develop problem-solving and critical thinking skills </a:t>
            </a:r>
          </a:p>
          <a:p>
            <a:pPr marL="285750" indent="-285750" fontAlgn="t">
              <a:lnSpc>
                <a:spcPct val="100000"/>
              </a:lnSpc>
              <a:buFont typeface="Arial" panose="020B0604020202020204" pitchFamily="34" charset="0"/>
              <a:buChar char="•"/>
            </a:pPr>
            <a:r>
              <a:rPr lang="en-GB" dirty="0"/>
              <a:t>Attract UCAS points </a:t>
            </a:r>
          </a:p>
          <a:p>
            <a:pPr marL="285750" indent="-285750" fontAlgn="t">
              <a:lnSpc>
                <a:spcPct val="100000"/>
              </a:lnSpc>
              <a:buFont typeface="Arial" panose="020B0604020202020204" pitchFamily="34" charset="0"/>
              <a:buChar char="•"/>
            </a:pPr>
            <a:r>
              <a:rPr lang="en-GB" dirty="0"/>
              <a:t>Support progression to higher education, apprenticeships and employment</a:t>
            </a:r>
          </a:p>
          <a:p>
            <a:pPr>
              <a:defRPr/>
            </a:pPr>
            <a:endParaRPr lang="en-US" sz="1050" dirty="0"/>
          </a:p>
          <a:p>
            <a:pPr algn="ctr" fontAlgn="t">
              <a:lnSpc>
                <a:spcPct val="100000"/>
              </a:lnSpc>
              <a:buNone/>
            </a:pPr>
            <a:r>
              <a:rPr lang="en-GB" b="1" dirty="0"/>
              <a:t>Assessed through: </a:t>
            </a:r>
            <a:r>
              <a:rPr lang="en-GB" dirty="0"/>
              <a:t>Practical assessments, applied learning and a significant proportion of non-exam assessment.</a:t>
            </a:r>
          </a:p>
        </p:txBody>
      </p:sp>
      <p:sp>
        <p:nvSpPr>
          <p:cNvPr id="2" name="TextBox 1">
            <a:extLst>
              <a:ext uri="{FF2B5EF4-FFF2-40B4-BE49-F238E27FC236}">
                <a16:creationId xmlns:a16="http://schemas.microsoft.com/office/drawing/2014/main" id="{7E641DC3-5471-7160-34F2-B7BCAB79C75E}"/>
              </a:ext>
            </a:extLst>
          </p:cNvPr>
          <p:cNvSpPr txBox="1"/>
          <p:nvPr/>
        </p:nvSpPr>
        <p:spPr>
          <a:xfrm>
            <a:off x="2609384" y="5394660"/>
            <a:ext cx="5274528" cy="1200329"/>
          </a:xfrm>
          <a:prstGeom prst="rect">
            <a:avLst/>
          </a:prstGeom>
          <a:noFill/>
        </p:spPr>
        <p:txBody>
          <a:bodyPr wrap="square" rtlCol="0">
            <a:spAutoFit/>
          </a:bodyPr>
          <a:lstStyle/>
          <a:p>
            <a:r>
              <a:rPr lang="en-GB" b="1" dirty="0">
                <a:solidFill>
                  <a:schemeClr val="accent6">
                    <a:lumMod val="75000"/>
                  </a:schemeClr>
                </a:solidFill>
              </a:rPr>
              <a:t>Rolling out as of Sept 2027 - TBC</a:t>
            </a:r>
          </a:p>
          <a:p>
            <a:pPr marL="285750" indent="-285750">
              <a:buFont typeface="Arial" panose="020B0604020202020204" pitchFamily="34" charset="0"/>
              <a:buChar char="•"/>
            </a:pPr>
            <a:r>
              <a:rPr lang="en-GB" dirty="0">
                <a:solidFill>
                  <a:schemeClr val="accent6">
                    <a:lumMod val="75000"/>
                  </a:schemeClr>
                </a:solidFill>
              </a:rPr>
              <a:t>Education &amp; Early Years</a:t>
            </a:r>
          </a:p>
          <a:p>
            <a:pPr marL="285750" indent="-285750">
              <a:buFont typeface="Arial" panose="020B0604020202020204" pitchFamily="34" charset="0"/>
              <a:buChar char="•"/>
            </a:pPr>
            <a:r>
              <a:rPr lang="en-GB" dirty="0">
                <a:solidFill>
                  <a:schemeClr val="accent6">
                    <a:lumMod val="75000"/>
                  </a:schemeClr>
                </a:solidFill>
              </a:rPr>
              <a:t>Finance &amp; Accounting</a:t>
            </a:r>
          </a:p>
          <a:p>
            <a:pPr marL="285750" indent="-285750">
              <a:buFont typeface="Arial" panose="020B0604020202020204" pitchFamily="34" charset="0"/>
              <a:buChar char="•"/>
            </a:pPr>
            <a:r>
              <a:rPr lang="en-GB" dirty="0">
                <a:solidFill>
                  <a:schemeClr val="accent6">
                    <a:lumMod val="75000"/>
                  </a:schemeClr>
                </a:solidFill>
              </a:rPr>
              <a:t>Digital</a:t>
            </a:r>
          </a:p>
        </p:txBody>
      </p:sp>
    </p:spTree>
    <p:extLst>
      <p:ext uri="{BB962C8B-B14F-4D97-AF65-F5344CB8AC3E}">
        <p14:creationId xmlns:p14="http://schemas.microsoft.com/office/powerpoint/2010/main" val="206779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AA74F70E-E1CB-4D2D-8F7C-098CEC1FA324}"/>
              </a:ext>
            </a:extLst>
          </p:cNvPr>
          <p:cNvSpPr txBox="1">
            <a:spLocks noChangeArrowheads="1"/>
          </p:cNvSpPr>
          <p:nvPr/>
        </p:nvSpPr>
        <p:spPr bwMode="auto">
          <a:xfrm>
            <a:off x="129381" y="638402"/>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solidFill>
                  <a:schemeClr val="accent6">
                    <a:lumMod val="75000"/>
                  </a:schemeClr>
                </a:solidFill>
                <a:ea typeface="ＭＳ Ｐゴシック" panose="020B0600070205080204" pitchFamily="34" charset="-128"/>
              </a:rPr>
              <a:t>BTECs &amp; Diplomas</a:t>
            </a:r>
          </a:p>
          <a:p>
            <a:pPr>
              <a:spcBef>
                <a:spcPct val="0"/>
              </a:spcBef>
              <a:buNone/>
            </a:pPr>
            <a:r>
              <a:rPr lang="en-GB" sz="4400" dirty="0"/>
              <a:t>Level 3 Qualifications</a:t>
            </a:r>
          </a:p>
          <a:p>
            <a:pPr>
              <a:spcBef>
                <a:spcPct val="0"/>
              </a:spcBef>
              <a:buFontTx/>
              <a:buNone/>
            </a:pPr>
            <a:endParaRPr lang="en-GB" altLang="en-US" sz="4800" b="1" dirty="0">
              <a:ea typeface="ＭＳ Ｐゴシック" panose="020B0600070205080204" pitchFamily="34" charset="-128"/>
            </a:endParaRPr>
          </a:p>
        </p:txBody>
      </p:sp>
      <p:sp>
        <p:nvSpPr>
          <p:cNvPr id="3" name="Rectangle 2">
            <a:extLst>
              <a:ext uri="{FF2B5EF4-FFF2-40B4-BE49-F238E27FC236}">
                <a16:creationId xmlns:a16="http://schemas.microsoft.com/office/drawing/2014/main" id="{7B6E9ABF-F20A-4E27-9090-6CC9FB90A06A}"/>
              </a:ext>
            </a:extLst>
          </p:cNvPr>
          <p:cNvSpPr/>
          <p:nvPr/>
        </p:nvSpPr>
        <p:spPr>
          <a:xfrm>
            <a:off x="346074" y="1685699"/>
            <a:ext cx="8531225" cy="3924151"/>
          </a:xfrm>
          <a:prstGeom prst="rect">
            <a:avLst/>
          </a:prstGeom>
        </p:spPr>
        <p:txBody>
          <a:bodyPr lIns="91440" tIns="45720" rIns="91440" bIns="45720" anchor="t">
            <a:spAutoFit/>
          </a:bodyPr>
          <a:lstStyle/>
          <a:p>
            <a:pPr algn="ctr" fontAlgn="t">
              <a:lnSpc>
                <a:spcPct val="100000"/>
              </a:lnSpc>
              <a:buNone/>
            </a:pPr>
            <a:r>
              <a:rPr lang="en-GB" sz="2000" b="1" dirty="0">
                <a:solidFill>
                  <a:schemeClr val="accent6">
                    <a:lumMod val="75000"/>
                  </a:schemeClr>
                </a:solidFill>
              </a:rPr>
              <a:t>Practical • Career-Focused • Coursework Based</a:t>
            </a:r>
          </a:p>
          <a:p>
            <a:pPr algn="ctr" fontAlgn="t">
              <a:lnSpc>
                <a:spcPct val="100000"/>
              </a:lnSpc>
              <a:buNone/>
            </a:pPr>
            <a:endParaRPr lang="en-GB" dirty="0"/>
          </a:p>
          <a:p>
            <a:pPr fontAlgn="t"/>
            <a:r>
              <a:rPr lang="en-GB" altLang="en-US" sz="2400" b="1" i="1" dirty="0"/>
              <a:t>Why study T-levels?</a:t>
            </a:r>
          </a:p>
          <a:p>
            <a:pPr fontAlgn="t"/>
            <a:endParaRPr lang="en-GB" altLang="en-US" sz="800" b="1" i="1" dirty="0"/>
          </a:p>
          <a:p>
            <a:pPr eaLnBrk="1" fontAlgn="auto" hangingPunct="1">
              <a:spcAft>
                <a:spcPts val="0"/>
              </a:spcAft>
              <a:buFont typeface="Arial" panose="020B0604020202020204" pitchFamily="34" charset="0"/>
              <a:buNone/>
              <a:defRPr/>
            </a:pPr>
            <a:endParaRPr lang="en-GB" altLang="en-US" sz="100" b="1" dirty="0"/>
          </a:p>
          <a:p>
            <a:pPr marL="457200" indent="-457200" eaLnBrk="1" fontAlgn="auto" hangingPunct="1">
              <a:spcAft>
                <a:spcPts val="0"/>
              </a:spcAft>
              <a:buFont typeface="Arial" panose="020B0604020202020204" pitchFamily="34" charset="0"/>
              <a:buChar char="•"/>
              <a:defRPr/>
            </a:pPr>
            <a:r>
              <a:rPr lang="en-GB" sz="2000" dirty="0"/>
              <a:t>Focus on one subject or career area</a:t>
            </a:r>
          </a:p>
          <a:p>
            <a:pPr marL="457200" indent="-457200" eaLnBrk="1" fontAlgn="auto" hangingPunct="1">
              <a:spcAft>
                <a:spcPts val="0"/>
              </a:spcAft>
              <a:buFont typeface="Arial" panose="020B0604020202020204" pitchFamily="34" charset="0"/>
              <a:buChar char="•"/>
              <a:defRPr/>
            </a:pPr>
            <a:r>
              <a:rPr lang="en-GB" sz="2000" dirty="0">
                <a:latin typeface="Arial"/>
                <a:ea typeface="ＭＳ Ｐゴシック"/>
                <a:cs typeface="Arial"/>
              </a:rPr>
              <a:t>More </a:t>
            </a:r>
            <a:r>
              <a:rPr lang="en-GB" sz="2000" dirty="0">
                <a:solidFill>
                  <a:srgbClr val="EC6400"/>
                </a:solidFill>
                <a:latin typeface="Arial"/>
                <a:ea typeface="ＭＳ Ｐゴシック"/>
                <a:cs typeface="Arial"/>
              </a:rPr>
              <a:t>coursework and project-based learning</a:t>
            </a:r>
          </a:p>
          <a:p>
            <a:pPr marL="457200" indent="-457200" eaLnBrk="1" fontAlgn="auto" hangingPunct="1">
              <a:spcAft>
                <a:spcPts val="0"/>
              </a:spcAft>
              <a:buFont typeface="Arial" panose="020B0604020202020204" pitchFamily="34" charset="0"/>
              <a:buChar char="•"/>
              <a:defRPr/>
            </a:pPr>
            <a:r>
              <a:rPr lang="en-GB" sz="2000" dirty="0"/>
              <a:t>Available in different sizes (equivalent to 1, 2 or 3 A Levels)</a:t>
            </a:r>
          </a:p>
          <a:p>
            <a:pPr marL="457200" indent="-457200" eaLnBrk="1" fontAlgn="auto" hangingPunct="1">
              <a:spcAft>
                <a:spcPts val="0"/>
              </a:spcAft>
              <a:buFont typeface="Arial" panose="020B0604020202020204" pitchFamily="34" charset="0"/>
              <a:buChar char="•"/>
              <a:defRPr/>
            </a:pPr>
            <a:r>
              <a:rPr lang="en-US" altLang="en-US" sz="2000" dirty="0"/>
              <a:t>May include Work experience</a:t>
            </a:r>
          </a:p>
          <a:p>
            <a:pPr marL="457200" indent="-457200" eaLnBrk="1" fontAlgn="auto" hangingPunct="1">
              <a:spcAft>
                <a:spcPts val="0"/>
              </a:spcAft>
              <a:buFont typeface="Arial" panose="020B0604020202020204" pitchFamily="34" charset="0"/>
              <a:buChar char="•"/>
              <a:defRPr/>
            </a:pPr>
            <a:r>
              <a:rPr lang="en-US" altLang="en-US" sz="2000" dirty="0"/>
              <a:t>At some colleges </a:t>
            </a:r>
            <a:r>
              <a:rPr lang="en-GB" altLang="en-US" sz="2000" dirty="0"/>
              <a:t>c</a:t>
            </a:r>
            <a:r>
              <a:rPr lang="en-GB" sz="2000" dirty="0"/>
              <a:t>an often be combined with A Levels</a:t>
            </a:r>
          </a:p>
          <a:p>
            <a:pPr marL="457200" indent="-457200" eaLnBrk="1" fontAlgn="auto" hangingPunct="1">
              <a:spcAft>
                <a:spcPts val="0"/>
              </a:spcAft>
              <a:buFont typeface="Arial" panose="020B0604020202020204" pitchFamily="34" charset="0"/>
              <a:buChar char="•"/>
              <a:defRPr/>
            </a:pPr>
            <a:r>
              <a:rPr lang="en-GB" sz="2000" dirty="0"/>
              <a:t>Ideal for students who prefer practical learning and coursework</a:t>
            </a:r>
          </a:p>
          <a:p>
            <a:pPr marL="457200" indent="-457200" eaLnBrk="1" fontAlgn="auto" hangingPunct="1">
              <a:spcAft>
                <a:spcPts val="0"/>
              </a:spcAft>
              <a:buFont typeface="Arial" panose="020B0604020202020204" pitchFamily="34" charset="0"/>
              <a:buChar char="•"/>
              <a:defRPr/>
            </a:pPr>
            <a:endParaRPr lang="en-US" altLang="en-US" sz="2000" dirty="0"/>
          </a:p>
          <a:p>
            <a:pPr algn="ctr" eaLnBrk="1" fontAlgn="auto" hangingPunct="1">
              <a:spcAft>
                <a:spcPts val="0"/>
              </a:spcAft>
              <a:defRPr/>
            </a:pPr>
            <a:r>
              <a:rPr lang="en-GB" sz="2000" b="1" dirty="0"/>
              <a:t>Assessment:</a:t>
            </a:r>
            <a:r>
              <a:rPr lang="en-GB" sz="2000" dirty="0"/>
              <a:t> Coursework, projects and practical assignments</a:t>
            </a:r>
          </a:p>
          <a:p>
            <a:pPr marL="457200" indent="-457200" eaLnBrk="1" fontAlgn="auto" hangingPunct="1">
              <a:spcAft>
                <a:spcPts val="0"/>
              </a:spcAft>
              <a:buFont typeface="Arial" panose="020B0604020202020204" pitchFamily="34" charset="0"/>
              <a:buChar char="•"/>
              <a:defRPr/>
            </a:pPr>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8F4714F-8480-450E-984F-505219651FF8}"/>
              </a:ext>
            </a:extLst>
          </p:cNvPr>
          <p:cNvSpPr txBox="1">
            <a:spLocks noChangeArrowheads="1"/>
          </p:cNvSpPr>
          <p:nvPr/>
        </p:nvSpPr>
        <p:spPr bwMode="auto">
          <a:xfrm>
            <a:off x="179388" y="522287"/>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solidFill>
                  <a:schemeClr val="accent6">
                    <a:lumMod val="75000"/>
                  </a:schemeClr>
                </a:solidFill>
                <a:ea typeface="ＭＳ Ｐゴシック" panose="020B0600070205080204" pitchFamily="34" charset="-128"/>
              </a:rPr>
              <a:t>Level 2 qualifications</a:t>
            </a:r>
          </a:p>
          <a:p>
            <a:pPr>
              <a:spcBef>
                <a:spcPct val="0"/>
              </a:spcBef>
              <a:buNone/>
            </a:pPr>
            <a:r>
              <a:rPr lang="en-GB" sz="4400" dirty="0"/>
              <a:t>A stepping stone to Level 3 study</a:t>
            </a:r>
          </a:p>
          <a:p>
            <a:pPr>
              <a:spcBef>
                <a:spcPct val="0"/>
              </a:spcBef>
              <a:buFontTx/>
              <a:buNone/>
            </a:pPr>
            <a:endParaRPr lang="en-GB" altLang="en-US" sz="4800" b="1" dirty="0">
              <a:ea typeface="ＭＳ Ｐゴシック" panose="020B0600070205080204" pitchFamily="34" charset="-128"/>
            </a:endParaRPr>
          </a:p>
        </p:txBody>
      </p:sp>
      <p:sp>
        <p:nvSpPr>
          <p:cNvPr id="3" name="Rectangle 2">
            <a:extLst>
              <a:ext uri="{FF2B5EF4-FFF2-40B4-BE49-F238E27FC236}">
                <a16:creationId xmlns:a16="http://schemas.microsoft.com/office/drawing/2014/main" id="{7B6E9ABF-F20A-4E27-9090-6CC9FB90A06A}"/>
              </a:ext>
            </a:extLst>
          </p:cNvPr>
          <p:cNvSpPr/>
          <p:nvPr/>
        </p:nvSpPr>
        <p:spPr>
          <a:xfrm>
            <a:off x="242887" y="1488395"/>
            <a:ext cx="8658225" cy="4124206"/>
          </a:xfrm>
          <a:prstGeom prst="rect">
            <a:avLst/>
          </a:prstGeom>
        </p:spPr>
        <p:txBody>
          <a:bodyPr>
            <a:spAutoFit/>
          </a:bodyPr>
          <a:lstStyle/>
          <a:p>
            <a:pPr eaLnBrk="1" fontAlgn="auto" hangingPunct="1">
              <a:spcAft>
                <a:spcPts val="0"/>
              </a:spcAft>
              <a:buFont typeface="Arial" panose="020B0604020202020204" pitchFamily="34" charset="0"/>
              <a:buNone/>
              <a:defRPr/>
            </a:pPr>
            <a:r>
              <a:rPr lang="en-GB" altLang="en-US" sz="2400" b="1" i="1" dirty="0"/>
              <a:t>Why study level 2?</a:t>
            </a:r>
          </a:p>
          <a:p>
            <a:pPr eaLnBrk="1" fontAlgn="auto" hangingPunct="1">
              <a:spcAft>
                <a:spcPts val="0"/>
              </a:spcAft>
              <a:buFont typeface="Arial" panose="020B0604020202020204" pitchFamily="34" charset="0"/>
              <a:buNone/>
              <a:defRPr/>
            </a:pPr>
            <a:endParaRPr lang="en-GB" altLang="en-US" sz="800" b="1" i="1" dirty="0"/>
          </a:p>
          <a:p>
            <a:pPr marL="342900" lvl="0" indent="-342900" fontAlgn="t">
              <a:lnSpc>
                <a:spcPct val="100000"/>
              </a:lnSpc>
              <a:buFont typeface="Arial" panose="020B0604020202020204" pitchFamily="34" charset="0"/>
              <a:buChar char="•"/>
            </a:pPr>
            <a:r>
              <a:rPr lang="en-GB" sz="2000" dirty="0"/>
              <a:t>Wide range of subjects and career areas</a:t>
            </a:r>
          </a:p>
          <a:p>
            <a:pPr marL="342900" lvl="0" indent="-342900" fontAlgn="t">
              <a:lnSpc>
                <a:spcPct val="100000"/>
              </a:lnSpc>
              <a:buFont typeface="Arial" panose="020B0604020202020204" pitchFamily="34" charset="0"/>
              <a:buChar char="•"/>
            </a:pPr>
            <a:r>
              <a:rPr lang="en-GB" sz="2000" dirty="0"/>
              <a:t>Different assessment methods, including exams, coursework and practical work</a:t>
            </a:r>
          </a:p>
          <a:p>
            <a:pPr marL="342900" lvl="0" indent="-342900" fontAlgn="t">
              <a:lnSpc>
                <a:spcPct val="100000"/>
              </a:lnSpc>
              <a:buFont typeface="Arial" panose="020B0604020202020204" pitchFamily="34" charset="0"/>
              <a:buChar char="•"/>
            </a:pPr>
            <a:r>
              <a:rPr lang="en-GB" sz="2000" dirty="0"/>
              <a:t>Recognised by employers and colleges</a:t>
            </a:r>
          </a:p>
          <a:p>
            <a:pPr marL="342900" lvl="0" indent="-342900" fontAlgn="t">
              <a:lnSpc>
                <a:spcPct val="100000"/>
              </a:lnSpc>
              <a:buFont typeface="Arial" panose="020B0604020202020204" pitchFamily="34" charset="0"/>
              <a:buChar char="•"/>
            </a:pPr>
            <a:r>
              <a:rPr lang="en-GB" sz="2000" dirty="0"/>
              <a:t>Progression route to Level 3 qualifications</a:t>
            </a:r>
          </a:p>
          <a:p>
            <a:pPr marL="342900" lvl="0" indent="-342900" fontAlgn="t">
              <a:lnSpc>
                <a:spcPct val="100000"/>
              </a:lnSpc>
              <a:buFont typeface="Arial" panose="020B0604020202020204" pitchFamily="34" charset="0"/>
              <a:buChar char="•"/>
            </a:pPr>
            <a:r>
              <a:rPr lang="en-GB" sz="2000" dirty="0"/>
              <a:t>Opportunity to obtain that 4 in English and Maths where needed</a:t>
            </a:r>
          </a:p>
          <a:p>
            <a:pPr marL="342900" lvl="0" indent="-342900" fontAlgn="t">
              <a:lnSpc>
                <a:spcPct val="100000"/>
              </a:lnSpc>
              <a:buFont typeface="Arial" panose="020B0604020202020204" pitchFamily="34" charset="0"/>
              <a:buChar char="•"/>
            </a:pPr>
            <a:endParaRPr lang="en-GB" sz="1100" dirty="0"/>
          </a:p>
          <a:p>
            <a:pPr fontAlgn="t">
              <a:lnSpc>
                <a:spcPct val="100000"/>
              </a:lnSpc>
              <a:buNone/>
            </a:pPr>
            <a:r>
              <a:rPr lang="en-GB" sz="2000" b="1" dirty="0"/>
              <a:t>Assessment varies by course:</a:t>
            </a:r>
            <a:endParaRPr lang="en-GB" sz="2000" dirty="0"/>
          </a:p>
          <a:p>
            <a:pPr fontAlgn="t">
              <a:lnSpc>
                <a:spcPct val="100000"/>
              </a:lnSpc>
              <a:buNone/>
            </a:pPr>
            <a:r>
              <a:rPr lang="en-GB" sz="2000" dirty="0"/>
              <a:t>•  GCSEs: Mainly end-of-year exams</a:t>
            </a:r>
            <a:br>
              <a:rPr lang="en-GB" sz="2000" dirty="0"/>
            </a:br>
            <a:r>
              <a:rPr lang="en-GB" sz="2000" dirty="0"/>
              <a:t>•  Diplomas &amp; Certificates: Coursework, practical assessments and  sometimes exams</a:t>
            </a:r>
          </a:p>
          <a:p>
            <a:pPr marL="342900" lvl="0" indent="-342900" fontAlgn="t">
              <a:lnSpc>
                <a:spcPct val="100000"/>
              </a:lnSpc>
              <a:buFont typeface="Arial" panose="020B0604020202020204" pitchFamily="34" charset="0"/>
              <a:buChar char="•"/>
            </a:pP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C8CB3548-F917-42CC-9353-E794BF6386E5}"/>
              </a:ext>
            </a:extLst>
          </p:cNvPr>
          <p:cNvSpPr txBox="1">
            <a:spLocks noChangeArrowheads="1"/>
          </p:cNvSpPr>
          <p:nvPr/>
        </p:nvSpPr>
        <p:spPr bwMode="auto">
          <a:xfrm>
            <a:off x="179388" y="933904"/>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solidFill>
                  <a:schemeClr val="accent6">
                    <a:lumMod val="75000"/>
                  </a:schemeClr>
                </a:solidFill>
                <a:ea typeface="ＭＳ Ｐゴシック" panose="020B0600070205080204" pitchFamily="34" charset="-128"/>
              </a:rPr>
              <a:t>Level 1 qualifications</a:t>
            </a:r>
          </a:p>
          <a:p>
            <a:pPr>
              <a:spcBef>
                <a:spcPct val="0"/>
              </a:spcBef>
              <a:buNone/>
            </a:pPr>
            <a:r>
              <a:rPr lang="en-GB" sz="4400" dirty="0"/>
              <a:t>A foundation route to further study</a:t>
            </a:r>
          </a:p>
          <a:p>
            <a:pPr>
              <a:spcBef>
                <a:spcPct val="0"/>
              </a:spcBef>
              <a:buFontTx/>
              <a:buNone/>
            </a:pPr>
            <a:endParaRPr lang="en-GB" altLang="en-US" sz="4800" b="1" dirty="0">
              <a:ea typeface="ＭＳ Ｐゴシック" panose="020B0600070205080204" pitchFamily="34" charset="-128"/>
            </a:endParaRPr>
          </a:p>
          <a:p>
            <a:pPr>
              <a:spcBef>
                <a:spcPct val="0"/>
              </a:spcBef>
              <a:buFontTx/>
              <a:buNone/>
            </a:pPr>
            <a:endParaRPr lang="en-GB" altLang="en-US" sz="4800" b="1" dirty="0">
              <a:ea typeface="ＭＳ Ｐゴシック" panose="020B0600070205080204" pitchFamily="34" charset="-128"/>
            </a:endParaRPr>
          </a:p>
        </p:txBody>
      </p:sp>
      <p:sp>
        <p:nvSpPr>
          <p:cNvPr id="2" name="Rectangle 1">
            <a:extLst>
              <a:ext uri="{FF2B5EF4-FFF2-40B4-BE49-F238E27FC236}">
                <a16:creationId xmlns:a16="http://schemas.microsoft.com/office/drawing/2014/main" id="{101BD26E-8CB2-4E26-A424-E510AA30305E}"/>
              </a:ext>
            </a:extLst>
          </p:cNvPr>
          <p:cNvSpPr/>
          <p:nvPr/>
        </p:nvSpPr>
        <p:spPr>
          <a:xfrm>
            <a:off x="323056" y="1555410"/>
            <a:ext cx="8497887" cy="3747180"/>
          </a:xfrm>
          <a:prstGeom prst="rect">
            <a:avLst/>
          </a:prstGeom>
        </p:spPr>
        <p:txBody>
          <a:bodyPr>
            <a:spAutoFit/>
          </a:bodyPr>
          <a:lstStyle/>
          <a:p>
            <a:pPr eaLnBrk="1" hangingPunct="1">
              <a:defRPr/>
            </a:pPr>
            <a:endParaRPr lang="en-GB" altLang="en-US" sz="1100" dirty="0"/>
          </a:p>
          <a:p>
            <a:pPr eaLnBrk="1" fontAlgn="auto" hangingPunct="1">
              <a:spcAft>
                <a:spcPts val="0"/>
              </a:spcAft>
              <a:buFont typeface="Arial" panose="020B0604020202020204" pitchFamily="34" charset="0"/>
              <a:buNone/>
              <a:defRPr/>
            </a:pPr>
            <a:r>
              <a:rPr lang="en-GB" altLang="en-US" sz="2400" b="1" i="1" dirty="0"/>
              <a:t>Why study level 1?</a:t>
            </a:r>
          </a:p>
          <a:p>
            <a:pPr eaLnBrk="1" fontAlgn="auto" hangingPunct="1">
              <a:spcAft>
                <a:spcPts val="0"/>
              </a:spcAft>
              <a:buFont typeface="Arial" panose="020B0604020202020204" pitchFamily="34" charset="0"/>
              <a:buNone/>
              <a:defRPr/>
            </a:pPr>
            <a:endParaRPr lang="en-GB" altLang="en-US" sz="1050" b="1" i="1" dirty="0"/>
          </a:p>
          <a:p>
            <a:pPr marL="342900" lvl="0" indent="-342900" fontAlgn="t">
              <a:lnSpc>
                <a:spcPct val="100000"/>
              </a:lnSpc>
              <a:buFont typeface="Arial" panose="020B0604020202020204" pitchFamily="34" charset="0"/>
              <a:buChar char="•"/>
            </a:pPr>
            <a:r>
              <a:rPr lang="en-GB" sz="2000" dirty="0"/>
              <a:t>Wide choice of subjects to keep your options open</a:t>
            </a:r>
          </a:p>
          <a:p>
            <a:pPr marL="342900" lvl="0" indent="-342900" fontAlgn="t">
              <a:lnSpc>
                <a:spcPct val="100000"/>
              </a:lnSpc>
              <a:buFont typeface="Arial" panose="020B0604020202020204" pitchFamily="34" charset="0"/>
              <a:buChar char="•"/>
            </a:pPr>
            <a:r>
              <a:rPr lang="en-GB" sz="2000" dirty="0"/>
              <a:t>Develop skills and confidence</a:t>
            </a:r>
          </a:p>
          <a:p>
            <a:pPr marL="342900" lvl="0" indent="-342900" fontAlgn="t">
              <a:lnSpc>
                <a:spcPct val="100000"/>
              </a:lnSpc>
              <a:buFont typeface="Arial" panose="020B0604020202020204" pitchFamily="34" charset="0"/>
              <a:buChar char="•"/>
            </a:pPr>
            <a:r>
              <a:rPr lang="en-GB" sz="2000" dirty="0"/>
              <a:t>Progress to Level 2 qualifications</a:t>
            </a:r>
          </a:p>
          <a:p>
            <a:pPr marL="342900" lvl="0" indent="-342900" fontAlgn="t">
              <a:lnSpc>
                <a:spcPct val="100000"/>
              </a:lnSpc>
              <a:buFont typeface="Arial" panose="020B0604020202020204" pitchFamily="34" charset="0"/>
              <a:buChar char="•"/>
            </a:pPr>
            <a:r>
              <a:rPr lang="en-GB" sz="2000" dirty="0"/>
              <a:t>Opportunity to improve English and Maths through GCSE resits or Functional Skills qualifications.</a:t>
            </a:r>
          </a:p>
          <a:p>
            <a:pPr marL="342900" lvl="0" indent="-342900" fontAlgn="t">
              <a:lnSpc>
                <a:spcPct val="100000"/>
              </a:lnSpc>
              <a:buFont typeface="Arial" panose="020B0604020202020204" pitchFamily="34" charset="0"/>
              <a:buChar char="•"/>
            </a:pPr>
            <a:r>
              <a:rPr lang="en-GB" sz="2000" dirty="0"/>
              <a:t>Prepare for further education or employment</a:t>
            </a:r>
          </a:p>
          <a:p>
            <a:pPr marL="342900" lvl="0" indent="-342900" fontAlgn="t">
              <a:lnSpc>
                <a:spcPct val="100000"/>
              </a:lnSpc>
              <a:buFont typeface="Arial" panose="020B0604020202020204" pitchFamily="34" charset="0"/>
              <a:buChar char="•"/>
            </a:pPr>
            <a:endParaRPr lang="en-GB" sz="2000" dirty="0"/>
          </a:p>
          <a:p>
            <a:pPr fontAlgn="t"/>
            <a:r>
              <a:rPr lang="en-GB" b="1" dirty="0"/>
              <a:t>Assessment:</a:t>
            </a:r>
            <a:r>
              <a:rPr lang="en-GB" dirty="0"/>
              <a:t> Coursework • Practical Assessments • Some Exams</a:t>
            </a:r>
          </a:p>
          <a:p>
            <a:pPr lvl="0" fontAlgn="t">
              <a:lnSpc>
                <a:spcPct val="100000"/>
              </a:lnSpc>
            </a:pPr>
            <a:endParaRPr lang="en-GB" sz="2000" dirty="0"/>
          </a:p>
          <a:p>
            <a:pPr eaLnBrk="1" fontAlgn="auto" hangingPunct="1">
              <a:spcAft>
                <a:spcPts val="0"/>
              </a:spcAft>
              <a:buFont typeface="Arial" panose="020B0604020202020204" pitchFamily="34" charset="0"/>
              <a:buNone/>
              <a:defRPr/>
            </a:pPr>
            <a:endParaRPr lang="en-GB" altLang="en-US" sz="1400" b="1" i="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98D559D2-04D2-47AD-8F35-8A3DA836C2B2}"/>
              </a:ext>
            </a:extLst>
          </p:cNvPr>
          <p:cNvSpPr txBox="1">
            <a:spLocks noChangeArrowheads="1"/>
          </p:cNvSpPr>
          <p:nvPr/>
        </p:nvSpPr>
        <p:spPr bwMode="auto">
          <a:xfrm>
            <a:off x="179388" y="633936"/>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b="1" dirty="0">
                <a:solidFill>
                  <a:schemeClr val="accent6">
                    <a:lumMod val="75000"/>
                  </a:schemeClr>
                </a:solidFill>
                <a:ea typeface="ＭＳ Ｐゴシック" panose="020B0600070205080204" pitchFamily="34" charset="-128"/>
              </a:rPr>
              <a:t>Apprenticeships</a:t>
            </a:r>
          </a:p>
          <a:p>
            <a:pPr>
              <a:spcBef>
                <a:spcPct val="0"/>
              </a:spcBef>
              <a:buNone/>
            </a:pPr>
            <a:r>
              <a:rPr lang="en-GB" sz="3600" dirty="0"/>
              <a:t>Work • Learn • Earn</a:t>
            </a:r>
          </a:p>
          <a:p>
            <a:pPr>
              <a:spcBef>
                <a:spcPct val="0"/>
              </a:spcBef>
              <a:buFontTx/>
              <a:buNone/>
            </a:pPr>
            <a:endParaRPr lang="en-GB" altLang="en-US" sz="4800" b="1" dirty="0">
              <a:ea typeface="ＭＳ Ｐゴシック" panose="020B0600070205080204" pitchFamily="34" charset="-128"/>
            </a:endParaRPr>
          </a:p>
        </p:txBody>
      </p:sp>
      <p:sp>
        <p:nvSpPr>
          <p:cNvPr id="30723" name="Rectangle 1">
            <a:extLst>
              <a:ext uri="{FF2B5EF4-FFF2-40B4-BE49-F238E27FC236}">
                <a16:creationId xmlns:a16="http://schemas.microsoft.com/office/drawing/2014/main" id="{D2E49447-1088-44E4-B60C-CE252F2B2E77}"/>
              </a:ext>
            </a:extLst>
          </p:cNvPr>
          <p:cNvSpPr>
            <a:spLocks noChangeArrowheads="1"/>
          </p:cNvSpPr>
          <p:nvPr/>
        </p:nvSpPr>
        <p:spPr bwMode="auto">
          <a:xfrm>
            <a:off x="215106" y="1761811"/>
            <a:ext cx="8713787"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fontAlgn="t"/>
            <a:r>
              <a:rPr lang="en-GB" sz="2400" i="1" dirty="0"/>
              <a:t>Why study an apprenticeship?</a:t>
            </a:r>
          </a:p>
          <a:p>
            <a:pPr marL="285750" indent="-285750" fontAlgn="t">
              <a:lnSpc>
                <a:spcPct val="100000"/>
              </a:lnSpc>
              <a:buFont typeface="Arial" panose="020B0604020202020204" pitchFamily="34" charset="0"/>
              <a:buChar char="•"/>
            </a:pPr>
            <a:endParaRPr lang="en-GB" sz="2000" dirty="0"/>
          </a:p>
          <a:p>
            <a:pPr marL="285750" indent="-285750" fontAlgn="t">
              <a:lnSpc>
                <a:spcPct val="100000"/>
              </a:lnSpc>
              <a:buFont typeface="Arial" panose="020B0604020202020204" pitchFamily="34" charset="0"/>
              <a:buChar char="•"/>
            </a:pPr>
            <a:r>
              <a:rPr lang="en-GB" sz="2000" dirty="0"/>
              <a:t>Earn a wage while you learn</a:t>
            </a:r>
          </a:p>
          <a:p>
            <a:pPr marL="285750" indent="-285750" fontAlgn="t">
              <a:lnSpc>
                <a:spcPct val="100000"/>
              </a:lnSpc>
              <a:buFont typeface="Arial" panose="020B0604020202020204" pitchFamily="34" charset="0"/>
              <a:buChar char="•"/>
            </a:pPr>
            <a:r>
              <a:rPr lang="en-GB" sz="2000" dirty="0"/>
              <a:t>Gain real workplace experience</a:t>
            </a:r>
          </a:p>
          <a:p>
            <a:pPr marL="285750" indent="-285750" fontAlgn="t">
              <a:lnSpc>
                <a:spcPct val="100000"/>
              </a:lnSpc>
              <a:buFont typeface="Arial" panose="020B0604020202020204" pitchFamily="34" charset="0"/>
              <a:buChar char="•"/>
            </a:pPr>
            <a:r>
              <a:rPr lang="en-GB" sz="2000" dirty="0"/>
              <a:t>Available in hundreds of career areas</a:t>
            </a:r>
          </a:p>
          <a:p>
            <a:pPr marL="285750" indent="-285750" fontAlgn="t">
              <a:lnSpc>
                <a:spcPct val="100000"/>
              </a:lnSpc>
              <a:buFont typeface="Arial" panose="020B0604020202020204" pitchFamily="34" charset="0"/>
              <a:buChar char="•"/>
            </a:pPr>
            <a:r>
              <a:rPr lang="en-GB" sz="2000" dirty="0"/>
              <a:t>Start after Year 11, Sixth Form or College</a:t>
            </a:r>
          </a:p>
          <a:p>
            <a:pPr marL="285750" indent="-285750" fontAlgn="t">
              <a:lnSpc>
                <a:spcPct val="100000"/>
              </a:lnSpc>
              <a:buFont typeface="Arial" panose="020B0604020202020204" pitchFamily="34" charset="0"/>
              <a:buChar char="•"/>
            </a:pPr>
            <a:r>
              <a:rPr lang="en-GB" sz="2000" dirty="0"/>
              <a:t>Progress from Level 2 right through to Degree Apprenticeships</a:t>
            </a:r>
          </a:p>
          <a:p>
            <a:pPr marL="285750" indent="-285750" fontAlgn="t">
              <a:lnSpc>
                <a:spcPct val="100000"/>
              </a:lnSpc>
              <a:buFont typeface="Arial" panose="020B0604020202020204" pitchFamily="34" charset="0"/>
              <a:buChar char="•"/>
            </a:pPr>
            <a:r>
              <a:rPr lang="en-GB" sz="2000" dirty="0"/>
              <a:t>Gain recognised qualifications and valuable skills</a:t>
            </a:r>
          </a:p>
          <a:p>
            <a:pPr fontAlgn="t">
              <a:lnSpc>
                <a:spcPct val="100000"/>
              </a:lnSpc>
            </a:pPr>
            <a:endParaRPr lang="en-GB" sz="2000" dirty="0"/>
          </a:p>
          <a:p>
            <a:pPr eaLnBrk="1" hangingPunct="1"/>
            <a:endParaRPr lang="en-GB" altLang="en-US" sz="700" dirty="0"/>
          </a:p>
          <a:p>
            <a:pPr algn="ctr" eaLnBrk="1" hangingPunct="1"/>
            <a:r>
              <a:rPr lang="en-GB" b="1" dirty="0"/>
              <a:t>Get paid, gain experience and build your future career.</a:t>
            </a:r>
          </a:p>
          <a:p>
            <a:pPr algn="ctr" eaLnBrk="1" hangingPunct="1"/>
            <a:endParaRPr lang="en-GB" alt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F64596DE-F7ED-4134-94B0-5614CE12F72C}"/>
              </a:ext>
            </a:extLst>
          </p:cNvPr>
          <p:cNvSpPr txBox="1">
            <a:spLocks noChangeArrowheads="1"/>
          </p:cNvSpPr>
          <p:nvPr/>
        </p:nvSpPr>
        <p:spPr bwMode="auto">
          <a:xfrm>
            <a:off x="53975" y="-171450"/>
            <a:ext cx="8964613"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Tx/>
              <a:buNone/>
            </a:pPr>
            <a:r>
              <a:rPr lang="en-GB" altLang="en-US" sz="4800" dirty="0">
                <a:solidFill>
                  <a:schemeClr val="accent6">
                    <a:lumMod val="75000"/>
                  </a:schemeClr>
                </a:solidFill>
                <a:ea typeface="ＭＳ Ｐゴシック" panose="020B0600070205080204" pitchFamily="34" charset="-128"/>
              </a:rPr>
              <a:t>How does an Apprenticeship work?</a:t>
            </a:r>
            <a:endParaRPr lang="en-GB" altLang="en-US" sz="4800" b="1" dirty="0">
              <a:solidFill>
                <a:schemeClr val="accent6">
                  <a:lumMod val="75000"/>
                </a:schemeClr>
              </a:solidFill>
              <a:ea typeface="ＭＳ Ｐゴシック" panose="020B0600070205080204" pitchFamily="34" charset="-128"/>
            </a:endParaRPr>
          </a:p>
        </p:txBody>
      </p:sp>
      <p:sp>
        <p:nvSpPr>
          <p:cNvPr id="2" name="Rectangle 1">
            <a:extLst>
              <a:ext uri="{FF2B5EF4-FFF2-40B4-BE49-F238E27FC236}">
                <a16:creationId xmlns:a16="http://schemas.microsoft.com/office/drawing/2014/main" id="{101BD26E-8CB2-4E26-A424-E510AA30305E}"/>
              </a:ext>
            </a:extLst>
          </p:cNvPr>
          <p:cNvSpPr/>
          <p:nvPr/>
        </p:nvSpPr>
        <p:spPr>
          <a:xfrm>
            <a:off x="179387" y="928139"/>
            <a:ext cx="8713787" cy="4693593"/>
          </a:xfrm>
          <a:prstGeom prst="rect">
            <a:avLst/>
          </a:prstGeom>
        </p:spPr>
        <p:txBody>
          <a:bodyPr>
            <a:spAutoFit/>
          </a:bodyPr>
          <a:lstStyle/>
          <a:p>
            <a:pPr fontAlgn="t"/>
            <a:r>
              <a:rPr lang="en-GB" sz="2400" i="1" dirty="0"/>
              <a:t>What does it look like day-to-day?</a:t>
            </a:r>
          </a:p>
          <a:p>
            <a:pPr fontAlgn="t"/>
            <a:endParaRPr lang="en-GB" sz="2400" i="1" dirty="0"/>
          </a:p>
          <a:p>
            <a:pPr fontAlgn="t"/>
            <a:endParaRPr lang="en-GB" sz="700" dirty="0"/>
          </a:p>
          <a:p>
            <a:pPr marL="285750" indent="-285750" fontAlgn="t">
              <a:lnSpc>
                <a:spcPct val="100000"/>
              </a:lnSpc>
              <a:buFont typeface="Arial" panose="020B0604020202020204" pitchFamily="34" charset="0"/>
              <a:buChar char="•"/>
            </a:pPr>
            <a:r>
              <a:rPr lang="en-GB" sz="2200" dirty="0"/>
              <a:t>Work for an employer while training</a:t>
            </a:r>
          </a:p>
          <a:p>
            <a:pPr marL="285750" indent="-285750" fontAlgn="t">
              <a:lnSpc>
                <a:spcPct val="100000"/>
              </a:lnSpc>
              <a:buFont typeface="Arial" panose="020B0604020202020204" pitchFamily="34" charset="0"/>
              <a:buChar char="•"/>
            </a:pPr>
            <a:r>
              <a:rPr lang="en-GB" sz="2200" dirty="0"/>
              <a:t>Learn through a combination of work and study</a:t>
            </a:r>
          </a:p>
          <a:p>
            <a:pPr marL="285750" indent="-285750" fontAlgn="t">
              <a:lnSpc>
                <a:spcPct val="100000"/>
              </a:lnSpc>
              <a:buFont typeface="Arial" panose="020B0604020202020204" pitchFamily="34" charset="0"/>
              <a:buChar char="•"/>
            </a:pPr>
            <a:r>
              <a:rPr lang="en-GB" sz="2200" dirty="0"/>
              <a:t>Training may take place in the workplace, at college or online</a:t>
            </a:r>
          </a:p>
          <a:p>
            <a:pPr marL="285750" indent="-285750" fontAlgn="t">
              <a:lnSpc>
                <a:spcPct val="100000"/>
              </a:lnSpc>
              <a:buFont typeface="Arial" panose="020B0604020202020204" pitchFamily="34" charset="0"/>
              <a:buChar char="•"/>
            </a:pPr>
            <a:r>
              <a:rPr lang="en-GB" sz="2200" dirty="0"/>
              <a:t>Complete coursework and assessments as part of your programme</a:t>
            </a:r>
          </a:p>
          <a:p>
            <a:pPr marL="285750" indent="-285750" fontAlgn="t">
              <a:lnSpc>
                <a:spcPct val="100000"/>
              </a:lnSpc>
              <a:buFont typeface="Arial" panose="020B0604020202020204" pitchFamily="34" charset="0"/>
              <a:buChar char="•"/>
            </a:pPr>
            <a:r>
              <a:rPr lang="en-GB" sz="2200" dirty="0"/>
              <a:t>Gain skills, qualifications and work experience at the same time</a:t>
            </a:r>
          </a:p>
          <a:p>
            <a:pPr marL="285750" indent="-285750" fontAlgn="t">
              <a:lnSpc>
                <a:spcPct val="100000"/>
              </a:lnSpc>
              <a:buFont typeface="Arial" panose="020B0604020202020204" pitchFamily="34" charset="0"/>
              <a:buChar char="•"/>
            </a:pPr>
            <a:r>
              <a:rPr lang="en-GB" sz="2200" dirty="0"/>
              <a:t>Your employer and training provider will support your learning</a:t>
            </a:r>
          </a:p>
          <a:p>
            <a:pPr algn="ctr" eaLnBrk="1" hangingPunct="1">
              <a:defRPr/>
            </a:pPr>
            <a:endParaRPr lang="en-GB" altLang="en-US" sz="2200" dirty="0"/>
          </a:p>
          <a:p>
            <a:pPr algn="ctr" eaLnBrk="1" hangingPunct="1">
              <a:defRPr/>
            </a:pPr>
            <a:r>
              <a:rPr lang="en-GB" sz="2200" b="1" dirty="0"/>
              <a:t>Earn a wage while developing the skills needed for your chosen career.</a:t>
            </a:r>
          </a:p>
          <a:p>
            <a:pPr algn="ctr" eaLnBrk="1" hangingPunct="1">
              <a:defRPr/>
            </a:pPr>
            <a:endParaRPr lang="en-GB" alt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179388" y="20638"/>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4800" b="1" dirty="0">
                <a:solidFill>
                  <a:schemeClr val="accent6">
                    <a:lumMod val="75000"/>
                  </a:schemeClr>
                </a:solidFill>
                <a:ea typeface="ＭＳ Ｐゴシック" panose="020B0600070205080204" pitchFamily="34" charset="-128"/>
              </a:rPr>
              <a:t>Mr Morland is 16...</a:t>
            </a:r>
            <a:endParaRPr lang="en-GB" sz="4800" b="1" u="sng" kern="0" dirty="0">
              <a:solidFill>
                <a:schemeClr val="accent6">
                  <a:lumMod val="75000"/>
                </a:schemeClr>
              </a:solidFill>
            </a:endParaRPr>
          </a:p>
        </p:txBody>
      </p:sp>
      <p:sp>
        <p:nvSpPr>
          <p:cNvPr id="40963" name="Rectangle 1">
            <a:extLst>
              <a:ext uri="{FF2B5EF4-FFF2-40B4-BE49-F238E27FC236}">
                <a16:creationId xmlns:a16="http://schemas.microsoft.com/office/drawing/2014/main" id="{EAA87E8F-8113-4A31-8545-1DB827947D2A}"/>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t>.</a:t>
            </a:r>
          </a:p>
        </p:txBody>
      </p:sp>
      <p:pic>
        <p:nvPicPr>
          <p:cNvPr id="40964" name="Picture 7" descr="Image result for what do I want to ask?">
            <a:extLst>
              <a:ext uri="{FF2B5EF4-FFF2-40B4-BE49-F238E27FC236}">
                <a16:creationId xmlns:a16="http://schemas.microsoft.com/office/drawing/2014/main" id="{6706CD1D-9379-42DF-AD13-3DDF4B67A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082675"/>
            <a:ext cx="4302125"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2FB3E27-A1D1-49E0-929E-D32378E8BD9D" descr="A2FB3E27-A1D1-49E0-929E-D32378E8BD9D">
            <a:extLst>
              <a:ext uri="{FF2B5EF4-FFF2-40B4-BE49-F238E27FC236}">
                <a16:creationId xmlns:a16="http://schemas.microsoft.com/office/drawing/2014/main" id="{1A7AC097-E295-474A-BADF-B425081A19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6288" y="1082675"/>
            <a:ext cx="4302125" cy="461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11" descr="Image result for which questions?">
            <a:extLst>
              <a:ext uri="{FF2B5EF4-FFF2-40B4-BE49-F238E27FC236}">
                <a16:creationId xmlns:a16="http://schemas.microsoft.com/office/drawing/2014/main" id="{D461A339-D2DF-4005-8CBB-F530847368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59" t="15669" r="13815" b="13815"/>
          <a:stretch>
            <a:fillRect/>
          </a:stretch>
        </p:blipFill>
        <p:spPr bwMode="auto">
          <a:xfrm>
            <a:off x="179388" y="4149725"/>
            <a:ext cx="2890837"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9" descr="Image result for what do I want to ask?">
            <a:extLst>
              <a:ext uri="{FF2B5EF4-FFF2-40B4-BE49-F238E27FC236}">
                <a16:creationId xmlns:a16="http://schemas.microsoft.com/office/drawing/2014/main" id="{44E19A2F-BC79-4FA4-B664-78009BCEDE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8825" y="4149725"/>
            <a:ext cx="2224088"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BB3C4-2996-5C45-BAF8-E91494E4AFE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3B0B052-B4E5-C9AC-3C45-96C6D771340E}"/>
              </a:ext>
            </a:extLst>
          </p:cNvPr>
          <p:cNvSpPr txBox="1">
            <a:spLocks noChangeArrowheads="1"/>
          </p:cNvSpPr>
          <p:nvPr/>
        </p:nvSpPr>
        <p:spPr bwMode="auto">
          <a:xfrm>
            <a:off x="413850" y="0"/>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4800" b="1" dirty="0">
                <a:solidFill>
                  <a:prstClr val="white"/>
                </a:solidFill>
                <a:ea typeface="ＭＳ Ｐゴシック" panose="020B0600070205080204" pitchFamily="34" charset="-128"/>
              </a:rPr>
              <a:t>My Course Checklist…</a:t>
            </a:r>
            <a:endParaRPr lang="en-GB" sz="4800" b="1" u="sng" kern="0" dirty="0">
              <a:solidFill>
                <a:srgbClr val="EEECE1"/>
              </a:solidFill>
            </a:endParaRPr>
          </a:p>
        </p:txBody>
      </p:sp>
      <p:sp>
        <p:nvSpPr>
          <p:cNvPr id="2" name="TextBox 1">
            <a:extLst>
              <a:ext uri="{FF2B5EF4-FFF2-40B4-BE49-F238E27FC236}">
                <a16:creationId xmlns:a16="http://schemas.microsoft.com/office/drawing/2014/main" id="{7B8FA493-2776-B683-A3E4-CD26D4D4414B}"/>
              </a:ext>
            </a:extLst>
          </p:cNvPr>
          <p:cNvSpPr txBox="1"/>
          <p:nvPr/>
        </p:nvSpPr>
        <p:spPr>
          <a:xfrm>
            <a:off x="2575535" y="1184825"/>
            <a:ext cx="6154615" cy="4909036"/>
          </a:xfrm>
          <a:prstGeom prst="rect">
            <a:avLst/>
          </a:prstGeom>
          <a:noFill/>
        </p:spPr>
        <p:txBody>
          <a:bodyPr wrap="square" rtlCol="0">
            <a:spAutoFit/>
          </a:bodyPr>
          <a:lstStyle/>
          <a:p>
            <a:pPr fontAlgn="t">
              <a:lnSpc>
                <a:spcPct val="100000"/>
              </a:lnSpc>
              <a:buNone/>
            </a:pPr>
            <a:r>
              <a:rPr lang="en-GB" b="1" dirty="0">
                <a:solidFill>
                  <a:schemeClr val="accent6">
                    <a:lumMod val="75000"/>
                  </a:schemeClr>
                </a:solidFill>
              </a:rPr>
              <a:t>The Course</a:t>
            </a:r>
          </a:p>
          <a:p>
            <a:pPr marL="285750" indent="-285750" fontAlgn="t">
              <a:lnSpc>
                <a:spcPct val="100000"/>
              </a:lnSpc>
              <a:buFont typeface="Courier New" panose="02070309020205020404" pitchFamily="49" charset="0"/>
              <a:buChar char="o"/>
            </a:pPr>
            <a:r>
              <a:rPr lang="en-GB" dirty="0"/>
              <a:t>Am I interested in this subject?</a:t>
            </a:r>
          </a:p>
          <a:p>
            <a:pPr marL="285750" indent="-285750" fontAlgn="t">
              <a:lnSpc>
                <a:spcPct val="100000"/>
              </a:lnSpc>
              <a:buFont typeface="Courier New" panose="02070309020205020404" pitchFamily="49" charset="0"/>
              <a:buChar char="o"/>
            </a:pPr>
            <a:r>
              <a:rPr lang="en-GB" dirty="0"/>
              <a:t>Does it play to my strengths?</a:t>
            </a:r>
          </a:p>
          <a:p>
            <a:pPr marL="285750" indent="-285750" fontAlgn="t">
              <a:lnSpc>
                <a:spcPct val="100000"/>
              </a:lnSpc>
              <a:buFont typeface="Courier New" panose="02070309020205020404" pitchFamily="49" charset="0"/>
              <a:buChar char="o"/>
            </a:pPr>
            <a:r>
              <a:rPr lang="en-GB" dirty="0"/>
              <a:t>How is it assessed (exams, coursework, practical work)?</a:t>
            </a:r>
          </a:p>
          <a:p>
            <a:pPr marL="285750" indent="-285750" fontAlgn="t">
              <a:lnSpc>
                <a:spcPct val="100000"/>
              </a:lnSpc>
              <a:buFont typeface="Courier New" panose="02070309020205020404" pitchFamily="49" charset="0"/>
              <a:buChar char="o"/>
            </a:pPr>
            <a:r>
              <a:rPr lang="en-GB" dirty="0"/>
              <a:t>How much independent study is required?</a:t>
            </a:r>
          </a:p>
          <a:p>
            <a:pPr fontAlgn="t">
              <a:lnSpc>
                <a:spcPct val="100000"/>
              </a:lnSpc>
            </a:pPr>
            <a:endParaRPr lang="en-GB" sz="1400" dirty="0"/>
          </a:p>
          <a:p>
            <a:pPr fontAlgn="t">
              <a:lnSpc>
                <a:spcPct val="100000"/>
              </a:lnSpc>
              <a:buNone/>
            </a:pPr>
            <a:r>
              <a:rPr lang="en-GB" b="1" dirty="0">
                <a:solidFill>
                  <a:schemeClr val="accent6">
                    <a:lumMod val="75000"/>
                  </a:schemeClr>
                </a:solidFill>
              </a:rPr>
              <a:t>The College/Sixth Form</a:t>
            </a:r>
          </a:p>
          <a:p>
            <a:pPr marL="285750" indent="-285750" fontAlgn="t">
              <a:lnSpc>
                <a:spcPct val="100000"/>
              </a:lnSpc>
              <a:buFont typeface="Courier New" panose="02070309020205020404" pitchFamily="49" charset="0"/>
              <a:buChar char="o"/>
            </a:pPr>
            <a:r>
              <a:rPr lang="en-GB" dirty="0"/>
              <a:t>What are the class sizes?</a:t>
            </a:r>
          </a:p>
          <a:p>
            <a:pPr marL="285750" indent="-285750" fontAlgn="t">
              <a:lnSpc>
                <a:spcPct val="100000"/>
              </a:lnSpc>
              <a:buFont typeface="Courier New" panose="02070309020205020404" pitchFamily="49" charset="0"/>
              <a:buChar char="o"/>
            </a:pPr>
            <a:r>
              <a:rPr lang="en-GB" dirty="0"/>
              <a:t>What support is available?</a:t>
            </a:r>
          </a:p>
          <a:p>
            <a:pPr marL="285750" indent="-285750" fontAlgn="t">
              <a:lnSpc>
                <a:spcPct val="100000"/>
              </a:lnSpc>
              <a:buFont typeface="Courier New" panose="02070309020205020404" pitchFamily="49" charset="0"/>
              <a:buChar char="o"/>
            </a:pPr>
            <a:r>
              <a:rPr lang="en-GB" dirty="0"/>
              <a:t>What were the results for this course last year?</a:t>
            </a:r>
          </a:p>
          <a:p>
            <a:pPr marL="285750" indent="-285750" fontAlgn="t">
              <a:buFont typeface="Courier New" panose="02070309020205020404" pitchFamily="49" charset="0"/>
              <a:buChar char="o"/>
            </a:pPr>
            <a:r>
              <a:rPr lang="en-GB" dirty="0"/>
              <a:t>Can I see myself studying here?</a:t>
            </a:r>
          </a:p>
          <a:p>
            <a:pPr fontAlgn="t"/>
            <a:endParaRPr lang="en-GB" sz="1100" dirty="0"/>
          </a:p>
          <a:p>
            <a:pPr fontAlgn="t">
              <a:lnSpc>
                <a:spcPct val="100000"/>
              </a:lnSpc>
              <a:buNone/>
            </a:pPr>
            <a:r>
              <a:rPr lang="en-GB" b="1" dirty="0">
                <a:solidFill>
                  <a:schemeClr val="accent6">
                    <a:lumMod val="75000"/>
                  </a:schemeClr>
                </a:solidFill>
              </a:rPr>
              <a:t>My Future</a:t>
            </a:r>
          </a:p>
          <a:p>
            <a:pPr marL="285750" indent="-285750" fontAlgn="t">
              <a:lnSpc>
                <a:spcPct val="100000"/>
              </a:lnSpc>
              <a:buFont typeface="Courier New" panose="02070309020205020404" pitchFamily="49" charset="0"/>
              <a:buChar char="o"/>
            </a:pPr>
            <a:r>
              <a:rPr lang="en-GB" dirty="0"/>
              <a:t>What do students go on to do after this course?</a:t>
            </a:r>
          </a:p>
          <a:p>
            <a:pPr marL="285750" indent="-285750" fontAlgn="t">
              <a:lnSpc>
                <a:spcPct val="100000"/>
              </a:lnSpc>
              <a:buFont typeface="Courier New" panose="02070309020205020404" pitchFamily="49" charset="0"/>
              <a:buChar char="o"/>
            </a:pPr>
            <a:r>
              <a:rPr lang="en-GB" dirty="0"/>
              <a:t>Will it help me achieve my career goals?</a:t>
            </a:r>
          </a:p>
          <a:p>
            <a:pPr marL="285750" indent="-285750" fontAlgn="t">
              <a:lnSpc>
                <a:spcPct val="100000"/>
              </a:lnSpc>
              <a:buFont typeface="Courier New" panose="02070309020205020404" pitchFamily="49" charset="0"/>
              <a:buChar char="o"/>
            </a:pPr>
            <a:r>
              <a:rPr lang="en-GB" dirty="0"/>
              <a:t>Does it meet my personal criteria?</a:t>
            </a:r>
          </a:p>
          <a:p>
            <a:endParaRPr lang="en-GB" dirty="0"/>
          </a:p>
        </p:txBody>
      </p:sp>
      <p:pic>
        <p:nvPicPr>
          <p:cNvPr id="4" name="Picture 3" descr="A red circle with white text&#10;&#10;AI-generated content may be incorrect.">
            <a:extLst>
              <a:ext uri="{FF2B5EF4-FFF2-40B4-BE49-F238E27FC236}">
                <a16:creationId xmlns:a16="http://schemas.microsoft.com/office/drawing/2014/main" id="{BBBAE961-1C3F-2A64-FCAE-2945464F45C9}"/>
              </a:ext>
            </a:extLst>
          </p:cNvPr>
          <p:cNvPicPr>
            <a:picLocks noChangeAspect="1"/>
          </p:cNvPicPr>
          <p:nvPr/>
        </p:nvPicPr>
        <p:blipFill>
          <a:blip r:embed="rId3"/>
          <a:stretch>
            <a:fillRect/>
          </a:stretch>
        </p:blipFill>
        <p:spPr>
          <a:xfrm>
            <a:off x="413850" y="2096429"/>
            <a:ext cx="1594309" cy="1594309"/>
          </a:xfrm>
          <a:prstGeom prst="rect">
            <a:avLst/>
          </a:prstGeom>
        </p:spPr>
      </p:pic>
    </p:spTree>
    <p:extLst>
      <p:ext uri="{BB962C8B-B14F-4D97-AF65-F5344CB8AC3E}">
        <p14:creationId xmlns:p14="http://schemas.microsoft.com/office/powerpoint/2010/main" val="4060030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61069-DB27-3493-ECEB-E77EF8F586E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3EAF075-65CB-8766-C6B2-2060ACFA43C1}"/>
              </a:ext>
            </a:extLst>
          </p:cNvPr>
          <p:cNvSpPr txBox="1">
            <a:spLocks noChangeArrowheads="1"/>
          </p:cNvSpPr>
          <p:nvPr/>
        </p:nvSpPr>
        <p:spPr bwMode="auto">
          <a:xfrm>
            <a:off x="179388" y="20638"/>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4800" b="1" dirty="0">
                <a:ea typeface="ＭＳ Ｐゴシック" panose="020B0600070205080204" pitchFamily="34" charset="-128"/>
              </a:rPr>
              <a:t>A competitive market</a:t>
            </a:r>
            <a:endParaRPr lang="en-GB" sz="4800" b="1" u="sng" kern="0" dirty="0">
              <a:solidFill>
                <a:srgbClr val="EEECE1"/>
              </a:solidFill>
            </a:endParaRPr>
          </a:p>
        </p:txBody>
      </p:sp>
      <p:sp>
        <p:nvSpPr>
          <p:cNvPr id="45059" name="Rectangle 1">
            <a:extLst>
              <a:ext uri="{FF2B5EF4-FFF2-40B4-BE49-F238E27FC236}">
                <a16:creationId xmlns:a16="http://schemas.microsoft.com/office/drawing/2014/main" id="{DED1F1E1-757C-D1DC-3311-CCC63402641C}"/>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solidFill>
                  <a:srgbClr val="FFFFFF"/>
                </a:solidFill>
              </a:rPr>
              <a:t>.</a:t>
            </a:r>
          </a:p>
        </p:txBody>
      </p:sp>
      <p:sp>
        <p:nvSpPr>
          <p:cNvPr id="5" name="Text Placeholder 2">
            <a:extLst>
              <a:ext uri="{FF2B5EF4-FFF2-40B4-BE49-F238E27FC236}">
                <a16:creationId xmlns:a16="http://schemas.microsoft.com/office/drawing/2014/main" id="{1B1FD95B-8B17-E7AB-BC2E-3CF62BBE470C}"/>
              </a:ext>
            </a:extLst>
          </p:cNvPr>
          <p:cNvSpPr txBox="1">
            <a:spLocks noChangeArrowheads="1"/>
          </p:cNvSpPr>
          <p:nvPr/>
        </p:nvSpPr>
        <p:spPr bwMode="auto">
          <a:xfrm>
            <a:off x="359568" y="1263650"/>
            <a:ext cx="8353425"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buFont typeface="Wingdings" panose="05000000000000000000" pitchFamily="2" charset="2"/>
              <a:buNone/>
            </a:pPr>
            <a:r>
              <a:rPr lang="en-GB" altLang="en-US" sz="2800" dirty="0">
                <a:solidFill>
                  <a:schemeClr val="accent6">
                    <a:lumMod val="75000"/>
                  </a:schemeClr>
                </a:solidFill>
                <a:latin typeface="Calibri"/>
                <a:ea typeface="ＭＳ Ｐゴシック"/>
                <a:cs typeface="Calibri"/>
              </a:rPr>
              <a:t>Right now:</a:t>
            </a:r>
          </a:p>
          <a:p>
            <a:pPr lvl="1">
              <a:spcBef>
                <a:spcPct val="0"/>
              </a:spcBef>
              <a:buFont typeface="Arial" panose="020B0604020202020204" pitchFamily="34" charset="0"/>
              <a:buChar char="•"/>
            </a:pPr>
            <a:r>
              <a:rPr lang="en-GB" altLang="en-US" dirty="0">
                <a:latin typeface="Calibri"/>
                <a:ea typeface="Geneva"/>
                <a:cs typeface="Arial"/>
              </a:rPr>
              <a:t> 8.2 billion people on Earth</a:t>
            </a:r>
          </a:p>
          <a:p>
            <a:pPr lvl="1">
              <a:spcBef>
                <a:spcPct val="0"/>
              </a:spcBef>
              <a:buFont typeface="Arial" panose="020B0604020202020204" pitchFamily="34" charset="0"/>
              <a:buChar char="•"/>
            </a:pPr>
            <a:r>
              <a:rPr lang="en-GB" altLang="en-US" dirty="0">
                <a:latin typeface="Calibri"/>
                <a:ea typeface="Geneva"/>
                <a:cs typeface="Arial"/>
              </a:rPr>
              <a:t> 5.4 billion adults</a:t>
            </a:r>
          </a:p>
          <a:p>
            <a:pPr lvl="1">
              <a:spcBef>
                <a:spcPct val="0"/>
              </a:spcBef>
              <a:buFont typeface="Arial" panose="020B0604020202020204" pitchFamily="34" charset="0"/>
              <a:buChar char="•"/>
            </a:pPr>
            <a:r>
              <a:rPr lang="en-GB" altLang="en-US" dirty="0">
                <a:latin typeface="Calibri"/>
                <a:ea typeface="Geneva"/>
                <a:cs typeface="Arial"/>
              </a:rPr>
              <a:t> 3.1 billion people who want to work</a:t>
            </a:r>
          </a:p>
          <a:p>
            <a:pPr lvl="1">
              <a:spcBef>
                <a:spcPct val="0"/>
              </a:spcBef>
              <a:buFont typeface="Arial" panose="020B0604020202020204" pitchFamily="34" charset="0"/>
              <a:buChar char="•"/>
            </a:pPr>
            <a:r>
              <a:rPr lang="en-GB" altLang="en-US" dirty="0">
                <a:latin typeface="Calibri"/>
                <a:ea typeface="Geneva"/>
                <a:cs typeface="Arial"/>
              </a:rPr>
              <a:t> 90% of these people want to work full-time</a:t>
            </a:r>
          </a:p>
          <a:p>
            <a:pPr lvl="1">
              <a:spcBef>
                <a:spcPct val="0"/>
              </a:spcBef>
              <a:buNone/>
            </a:pPr>
            <a:endParaRPr lang="en-GB" altLang="en-US" sz="1100" dirty="0">
              <a:latin typeface="Calibri"/>
              <a:ea typeface="Geneva"/>
              <a:cs typeface="Arial"/>
            </a:endParaRPr>
          </a:p>
          <a:p>
            <a:pPr marL="457200" indent="-457200">
              <a:spcBef>
                <a:spcPct val="0"/>
              </a:spcBef>
            </a:pPr>
            <a:r>
              <a:rPr lang="en-GB" altLang="en-US" sz="2800" dirty="0">
                <a:solidFill>
                  <a:srgbClr val="FFFFFF"/>
                </a:solidFill>
                <a:latin typeface="Calibri"/>
                <a:ea typeface="ＭＳ Ｐゴシック"/>
                <a:cs typeface="Calibri"/>
              </a:rPr>
              <a:t>2.7 billion full-time formal jobs are wanted</a:t>
            </a:r>
          </a:p>
          <a:p>
            <a:pPr marL="457200" indent="-457200">
              <a:spcBef>
                <a:spcPct val="0"/>
              </a:spcBef>
            </a:pPr>
            <a:r>
              <a:rPr lang="en-GB" altLang="en-US" sz="2800" dirty="0">
                <a:solidFill>
                  <a:srgbClr val="FFFFFF"/>
                </a:solidFill>
                <a:latin typeface="Calibri"/>
                <a:ea typeface="ＭＳ Ｐゴシック"/>
                <a:cs typeface="Calibri"/>
              </a:rPr>
              <a:t>With only 1.2 billion full-time jobs available</a:t>
            </a:r>
          </a:p>
          <a:p>
            <a:pPr marL="457200" indent="-457200">
              <a:spcBef>
                <a:spcPct val="0"/>
              </a:spcBef>
            </a:pPr>
            <a:r>
              <a:rPr lang="en-GB" altLang="en-US" sz="2800" dirty="0">
                <a:solidFill>
                  <a:srgbClr val="FFFFFF"/>
                </a:solidFill>
                <a:latin typeface="Calibri"/>
                <a:ea typeface="ＭＳ Ｐゴシック"/>
                <a:cs typeface="Calibri"/>
              </a:rPr>
              <a:t>That’s a shortfall of 1.5 billion jobs</a:t>
            </a:r>
          </a:p>
          <a:p>
            <a:pPr>
              <a:spcBef>
                <a:spcPct val="0"/>
              </a:spcBef>
              <a:buNone/>
            </a:pPr>
            <a:endParaRPr lang="en-GB" altLang="en-US" sz="100" dirty="0">
              <a:solidFill>
                <a:srgbClr val="FFFFFF"/>
              </a:solidFill>
              <a:latin typeface="Calibri"/>
              <a:ea typeface="ＭＳ Ｐゴシック"/>
              <a:cs typeface="Calibri"/>
            </a:endParaRPr>
          </a:p>
          <a:p>
            <a:pPr algn="ctr">
              <a:spcBef>
                <a:spcPct val="0"/>
              </a:spcBef>
              <a:buFontTx/>
              <a:buNone/>
            </a:pPr>
            <a:r>
              <a:rPr lang="en-GB" altLang="en-US" sz="2800" b="1" dirty="0">
                <a:solidFill>
                  <a:schemeClr val="accent6">
                    <a:lumMod val="75000"/>
                  </a:schemeClr>
                </a:solidFill>
                <a:latin typeface="Calibri"/>
                <a:ea typeface="ＭＳ Ｐゴシック"/>
                <a:cs typeface="Calibri"/>
              </a:rPr>
              <a:t>So, for every UK worker, there are 50 people on the planet who would like their job...</a:t>
            </a:r>
          </a:p>
          <a:p>
            <a:pPr lvl="1">
              <a:spcBef>
                <a:spcPct val="0"/>
              </a:spcBef>
              <a:buFont typeface="Arial" panose="020B0604020202020204" pitchFamily="34" charset="0"/>
              <a:buChar char="•"/>
            </a:pPr>
            <a:endParaRPr lang="en-GB" altLang="en-US" sz="3600" dirty="0">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5252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8619F72-C8A9-F02E-1AD7-5364F7B5CDB7}"/>
              </a:ext>
            </a:extLst>
          </p:cNvPr>
          <p:cNvSpPr txBox="1">
            <a:spLocks noChangeArrowheads="1"/>
          </p:cNvSpPr>
          <p:nvPr/>
        </p:nvSpPr>
        <p:spPr bwMode="auto">
          <a:xfrm>
            <a:off x="179388" y="-168933"/>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b="1" u="sng" kern="0" dirty="0">
                <a:solidFill>
                  <a:srgbClr val="EEECE1"/>
                </a:solidFill>
              </a:rPr>
              <a:t>The Gloucestershire Labour Market</a:t>
            </a:r>
          </a:p>
        </p:txBody>
      </p:sp>
      <p:sp>
        <p:nvSpPr>
          <p:cNvPr id="10" name="TextBox 9">
            <a:extLst>
              <a:ext uri="{FF2B5EF4-FFF2-40B4-BE49-F238E27FC236}">
                <a16:creationId xmlns:a16="http://schemas.microsoft.com/office/drawing/2014/main" id="{622FBA46-BCA3-C746-B0FB-C83498C410A6}"/>
              </a:ext>
            </a:extLst>
          </p:cNvPr>
          <p:cNvSpPr txBox="1"/>
          <p:nvPr/>
        </p:nvSpPr>
        <p:spPr>
          <a:xfrm>
            <a:off x="301083" y="947853"/>
            <a:ext cx="5174166" cy="3139321"/>
          </a:xfrm>
          <a:prstGeom prst="rect">
            <a:avLst/>
          </a:prstGeom>
          <a:noFill/>
        </p:spPr>
        <p:txBody>
          <a:bodyPr wrap="square" rtlCol="0">
            <a:spAutoFit/>
          </a:bodyPr>
          <a:lstStyle/>
          <a:p>
            <a:pPr fontAlgn="t">
              <a:lnSpc>
                <a:spcPct val="100000"/>
              </a:lnSpc>
              <a:buNone/>
            </a:pPr>
            <a:r>
              <a:rPr lang="en-GB" b="1" dirty="0">
                <a:solidFill>
                  <a:srgbClr val="EC6400"/>
                </a:solidFill>
              </a:rPr>
              <a:t>Who are Gloucestershire's biggest employers?</a:t>
            </a:r>
          </a:p>
          <a:p>
            <a:pPr marL="342900" lvl="0" indent="-342900" fontAlgn="t">
              <a:lnSpc>
                <a:spcPct val="100000"/>
              </a:lnSpc>
              <a:buFont typeface="Arial" panose="020B0604020202020204" pitchFamily="34" charset="0"/>
              <a:buChar char="•"/>
            </a:pPr>
            <a:r>
              <a:rPr lang="en-GB" dirty="0"/>
              <a:t>NHS</a:t>
            </a:r>
          </a:p>
          <a:p>
            <a:pPr marL="342900" lvl="0" indent="-342900" fontAlgn="t">
              <a:lnSpc>
                <a:spcPct val="100000"/>
              </a:lnSpc>
              <a:buFont typeface="Arial" panose="020B0604020202020204" pitchFamily="34" charset="0"/>
              <a:buChar char="•"/>
            </a:pPr>
            <a:r>
              <a:rPr lang="en-GB" dirty="0"/>
              <a:t>Gloucestershire County Council</a:t>
            </a:r>
          </a:p>
          <a:p>
            <a:pPr marL="342900" lvl="0" indent="-342900" fontAlgn="t">
              <a:lnSpc>
                <a:spcPct val="100000"/>
              </a:lnSpc>
              <a:buFont typeface="Arial" panose="020B0604020202020204" pitchFamily="34" charset="0"/>
              <a:buChar char="•"/>
            </a:pPr>
            <a:r>
              <a:rPr lang="en-GB" dirty="0"/>
              <a:t>GE Aerospace</a:t>
            </a:r>
          </a:p>
          <a:p>
            <a:pPr marL="342900" lvl="0" indent="-342900" fontAlgn="t">
              <a:lnSpc>
                <a:spcPct val="100000"/>
              </a:lnSpc>
              <a:buFont typeface="Arial" panose="020B0604020202020204" pitchFamily="34" charset="0"/>
              <a:buChar char="•"/>
            </a:pPr>
            <a:r>
              <a:rPr lang="en-GB" dirty="0"/>
              <a:t>Safran</a:t>
            </a:r>
          </a:p>
          <a:p>
            <a:pPr marL="342900" lvl="0" indent="-342900" fontAlgn="t">
              <a:lnSpc>
                <a:spcPct val="100000"/>
              </a:lnSpc>
              <a:buFont typeface="Arial" panose="020B0604020202020204" pitchFamily="34" charset="0"/>
              <a:buChar char="•"/>
            </a:pPr>
            <a:r>
              <a:rPr lang="en-GB" dirty="0"/>
              <a:t>Tesco</a:t>
            </a:r>
          </a:p>
          <a:p>
            <a:pPr marL="342900" lvl="0" indent="-342900" fontAlgn="t">
              <a:lnSpc>
                <a:spcPct val="100000"/>
              </a:lnSpc>
              <a:buFont typeface="Arial" panose="020B0604020202020204" pitchFamily="34" charset="0"/>
              <a:buChar char="•"/>
            </a:pPr>
            <a:r>
              <a:rPr lang="en-GB" dirty="0"/>
              <a:t>Barchester Healthcare</a:t>
            </a:r>
          </a:p>
          <a:p>
            <a:pPr marL="342900" lvl="0" indent="-342900" fontAlgn="t">
              <a:lnSpc>
                <a:spcPct val="100000"/>
              </a:lnSpc>
              <a:buFont typeface="Arial" panose="020B0604020202020204" pitchFamily="34" charset="0"/>
              <a:buChar char="•"/>
            </a:pPr>
            <a:r>
              <a:rPr lang="en-GB" dirty="0"/>
              <a:t>IBM</a:t>
            </a:r>
          </a:p>
          <a:p>
            <a:pPr marL="342900" lvl="0" indent="-342900" fontAlgn="t">
              <a:lnSpc>
                <a:spcPct val="100000"/>
              </a:lnSpc>
              <a:buFont typeface="Arial" panose="020B0604020202020204" pitchFamily="34" charset="0"/>
              <a:buChar char="•"/>
            </a:pPr>
            <a:r>
              <a:rPr lang="en-GB" dirty="0"/>
              <a:t>University of Gloucestershire</a:t>
            </a:r>
          </a:p>
          <a:p>
            <a:endParaRPr lang="en-GB" dirty="0"/>
          </a:p>
        </p:txBody>
      </p:sp>
      <p:sp>
        <p:nvSpPr>
          <p:cNvPr id="11" name="TextBox 10">
            <a:extLst>
              <a:ext uri="{FF2B5EF4-FFF2-40B4-BE49-F238E27FC236}">
                <a16:creationId xmlns:a16="http://schemas.microsoft.com/office/drawing/2014/main" id="{29A91B1D-8F74-4F9E-AD32-CF6634B55236}"/>
              </a:ext>
            </a:extLst>
          </p:cNvPr>
          <p:cNvSpPr txBox="1"/>
          <p:nvPr/>
        </p:nvSpPr>
        <p:spPr>
          <a:xfrm>
            <a:off x="4807628" y="947853"/>
            <a:ext cx="4113832" cy="3416320"/>
          </a:xfrm>
          <a:prstGeom prst="rect">
            <a:avLst/>
          </a:prstGeom>
          <a:noFill/>
        </p:spPr>
        <p:txBody>
          <a:bodyPr wrap="square" rtlCol="0">
            <a:spAutoFit/>
          </a:bodyPr>
          <a:lstStyle/>
          <a:p>
            <a:pPr fontAlgn="t">
              <a:lnSpc>
                <a:spcPct val="100000"/>
              </a:lnSpc>
              <a:buNone/>
            </a:pPr>
            <a:r>
              <a:rPr lang="en-GB" b="1" dirty="0">
                <a:solidFill>
                  <a:srgbClr val="EC6400"/>
                </a:solidFill>
              </a:rPr>
              <a:t>Sectors Growing in Gloucestershire</a:t>
            </a:r>
          </a:p>
          <a:p>
            <a:pPr marL="342900" lvl="0" indent="-342900" fontAlgn="t">
              <a:lnSpc>
                <a:spcPct val="100000"/>
              </a:lnSpc>
              <a:buFont typeface="Arial" panose="020B0604020202020204" pitchFamily="34" charset="0"/>
              <a:buChar char="•"/>
            </a:pPr>
            <a:r>
              <a:rPr lang="en-GB" dirty="0"/>
              <a:t>Cyber Security &amp; Digital</a:t>
            </a:r>
          </a:p>
          <a:p>
            <a:pPr marL="342900" lvl="0" indent="-342900" fontAlgn="t">
              <a:lnSpc>
                <a:spcPct val="100000"/>
              </a:lnSpc>
              <a:buFont typeface="Arial" panose="020B0604020202020204" pitchFamily="34" charset="0"/>
              <a:buChar char="•"/>
            </a:pPr>
            <a:r>
              <a:rPr lang="en-GB" dirty="0"/>
              <a:t>AI &amp; Data</a:t>
            </a:r>
          </a:p>
          <a:p>
            <a:pPr marL="342900" lvl="0" indent="-342900" fontAlgn="t">
              <a:lnSpc>
                <a:spcPct val="100000"/>
              </a:lnSpc>
              <a:buFont typeface="Arial" panose="020B0604020202020204" pitchFamily="34" charset="0"/>
              <a:buChar char="•"/>
            </a:pPr>
            <a:r>
              <a:rPr lang="en-GB" dirty="0"/>
              <a:t>Engineering &amp; Advanced Manufacturing</a:t>
            </a:r>
          </a:p>
          <a:p>
            <a:pPr marL="342900" lvl="0" indent="-342900" fontAlgn="t">
              <a:lnSpc>
                <a:spcPct val="100000"/>
              </a:lnSpc>
              <a:buFont typeface="Arial" panose="020B0604020202020204" pitchFamily="34" charset="0"/>
              <a:buChar char="•"/>
            </a:pPr>
            <a:r>
              <a:rPr lang="en-GB" dirty="0"/>
              <a:t>Health &amp; Social Care</a:t>
            </a:r>
          </a:p>
          <a:p>
            <a:pPr marL="342900" lvl="0" indent="-342900" fontAlgn="t">
              <a:lnSpc>
                <a:spcPct val="100000"/>
              </a:lnSpc>
              <a:buFont typeface="Arial" panose="020B0604020202020204" pitchFamily="34" charset="0"/>
              <a:buChar char="•"/>
            </a:pPr>
            <a:r>
              <a:rPr lang="en-GB" dirty="0"/>
              <a:t>Construction</a:t>
            </a:r>
          </a:p>
          <a:p>
            <a:pPr marL="342900" lvl="0" indent="-342900" fontAlgn="t">
              <a:lnSpc>
                <a:spcPct val="100000"/>
              </a:lnSpc>
              <a:buFont typeface="Arial" panose="020B0604020202020204" pitchFamily="34" charset="0"/>
              <a:buChar char="•"/>
            </a:pPr>
            <a:r>
              <a:rPr lang="en-GB" dirty="0"/>
              <a:t>Green Technologies &amp; Sustainability</a:t>
            </a:r>
          </a:p>
          <a:p>
            <a:pPr marL="342900" lvl="0" indent="-342900" fontAlgn="t">
              <a:lnSpc>
                <a:spcPct val="100000"/>
              </a:lnSpc>
              <a:buFont typeface="Arial" panose="020B0604020202020204" pitchFamily="34" charset="0"/>
              <a:buChar char="•"/>
            </a:pPr>
            <a:r>
              <a:rPr lang="en-GB" dirty="0"/>
              <a:t>Agri-Tech (Agriculture &amp; Technology)</a:t>
            </a:r>
          </a:p>
          <a:p>
            <a:endParaRPr lang="en-GB" dirty="0"/>
          </a:p>
        </p:txBody>
      </p:sp>
      <p:sp>
        <p:nvSpPr>
          <p:cNvPr id="13" name="TextBox 12">
            <a:extLst>
              <a:ext uri="{FF2B5EF4-FFF2-40B4-BE49-F238E27FC236}">
                <a16:creationId xmlns:a16="http://schemas.microsoft.com/office/drawing/2014/main" id="{2A6EED28-926A-9AE2-9A23-BB4FFEC4B86D}"/>
              </a:ext>
            </a:extLst>
          </p:cNvPr>
          <p:cNvSpPr txBox="1"/>
          <p:nvPr/>
        </p:nvSpPr>
        <p:spPr>
          <a:xfrm>
            <a:off x="2693504" y="3996010"/>
            <a:ext cx="4605452" cy="2585323"/>
          </a:xfrm>
          <a:prstGeom prst="rect">
            <a:avLst/>
          </a:prstGeom>
          <a:noFill/>
        </p:spPr>
        <p:txBody>
          <a:bodyPr wrap="square">
            <a:spAutoFit/>
          </a:bodyPr>
          <a:lstStyle/>
          <a:p>
            <a:pPr fontAlgn="t">
              <a:lnSpc>
                <a:spcPct val="100000"/>
              </a:lnSpc>
              <a:buNone/>
            </a:pPr>
            <a:r>
              <a:rPr lang="en-GB" sz="1800" b="1" i="0" dirty="0">
                <a:solidFill>
                  <a:srgbClr val="EC6400"/>
                </a:solidFill>
                <a:effectLst/>
                <a:latin typeface="Arial" panose="020B0604020202020204" pitchFamily="34" charset="0"/>
              </a:rPr>
              <a:t>Future Opportunities</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Cyber Security Analyst</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Data Analyst</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AI Engineer</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Software Developer</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Renewable Energy Technician</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Engineering Technician</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Healthcare Professional</a:t>
            </a:r>
          </a:p>
          <a:p>
            <a:pPr marL="342900" lvl="0" indent="-342900" fontAlgn="t">
              <a:lnSpc>
                <a:spcPct val="100000"/>
              </a:lnSpc>
              <a:buFont typeface="Arial" panose="020B0604020202020204" pitchFamily="34" charset="0"/>
              <a:buChar char="•"/>
            </a:pPr>
            <a:r>
              <a:rPr lang="en-GB" sz="1800" b="0" i="0" dirty="0">
                <a:effectLst/>
                <a:latin typeface="Arial" panose="020B0604020202020204" pitchFamily="34" charset="0"/>
              </a:rPr>
              <a:t>Digital Marketing Specialist</a:t>
            </a:r>
            <a:endParaRPr lang="en-GB" sz="1800" b="0" i="0" dirty="0">
              <a:effectLst/>
              <a:latin typeface="Segoe UI" panose="020B0502040204020203" pitchFamily="34" charset="0"/>
            </a:endParaRPr>
          </a:p>
        </p:txBody>
      </p:sp>
    </p:spTree>
    <p:extLst>
      <p:ext uri="{BB962C8B-B14F-4D97-AF65-F5344CB8AC3E}">
        <p14:creationId xmlns:p14="http://schemas.microsoft.com/office/powerpoint/2010/main" val="2034257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What Is Health and Social Care exactly? | Stonebridge Associated Colleges  Blog">
            <a:extLst>
              <a:ext uri="{FF2B5EF4-FFF2-40B4-BE49-F238E27FC236}">
                <a16:creationId xmlns:a16="http://schemas.microsoft.com/office/drawing/2014/main" id="{17DB87A4-6489-FE44-2FBE-58D729EE0216}"/>
              </a:ext>
            </a:extLst>
          </p:cNvPr>
          <p:cNvPicPr>
            <a:picLocks noChangeAspect="1"/>
          </p:cNvPicPr>
          <p:nvPr/>
        </p:nvPicPr>
        <p:blipFill>
          <a:blip r:embed="rId3"/>
          <a:stretch>
            <a:fillRect/>
          </a:stretch>
        </p:blipFill>
        <p:spPr>
          <a:xfrm>
            <a:off x="369518" y="956920"/>
            <a:ext cx="2720952" cy="1530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6F3FD3BF-E326-C49A-CA8E-7FE41D09ACA6}"/>
              </a:ext>
            </a:extLst>
          </p:cNvPr>
          <p:cNvSpPr txBox="1"/>
          <p:nvPr/>
        </p:nvSpPr>
        <p:spPr>
          <a:xfrm>
            <a:off x="465061" y="-17908"/>
            <a:ext cx="8608741" cy="830997"/>
          </a:xfrm>
          <a:prstGeom prst="rect">
            <a:avLst/>
          </a:prstGeom>
          <a:noFill/>
        </p:spPr>
        <p:txBody>
          <a:bodyPr wrap="square">
            <a:spAutoFit/>
          </a:bodyPr>
          <a:lstStyle/>
          <a:p>
            <a:pPr fontAlgn="t">
              <a:lnSpc>
                <a:spcPct val="100000"/>
              </a:lnSpc>
              <a:buNone/>
            </a:pPr>
            <a:r>
              <a:rPr lang="en-GB" sz="4800" b="1" i="0" dirty="0">
                <a:effectLst/>
                <a:latin typeface="Calibri" panose="020F0502020204030204" pitchFamily="34" charset="0"/>
                <a:ea typeface="Calibri" panose="020F0502020204030204" pitchFamily="34" charset="0"/>
                <a:cs typeface="Calibri" panose="020F0502020204030204" pitchFamily="34" charset="0"/>
              </a:rPr>
              <a:t>Future of Gloucestershire Jobs</a:t>
            </a:r>
          </a:p>
        </p:txBody>
      </p:sp>
      <p:pic>
        <p:nvPicPr>
          <p:cNvPr id="5" name="Picture 4" descr="What Is Cybersecurity and Why Should It Be Your Priority? | CertiProf | International">
            <a:extLst>
              <a:ext uri="{FF2B5EF4-FFF2-40B4-BE49-F238E27FC236}">
                <a16:creationId xmlns:a16="http://schemas.microsoft.com/office/drawing/2014/main" id="{1B47BE7D-1069-350C-66D0-92224ADC2AD5}"/>
              </a:ext>
            </a:extLst>
          </p:cNvPr>
          <p:cNvPicPr>
            <a:picLocks noChangeAspect="1"/>
          </p:cNvPicPr>
          <p:nvPr/>
        </p:nvPicPr>
        <p:blipFill>
          <a:blip r:embed="rId4"/>
          <a:stretch>
            <a:fillRect/>
          </a:stretch>
        </p:blipFill>
        <p:spPr>
          <a:xfrm>
            <a:off x="6317806" y="2779035"/>
            <a:ext cx="2316592" cy="12999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What Is Artificial Intelligence (AI)? Definition &amp; Examples">
            <a:extLst>
              <a:ext uri="{FF2B5EF4-FFF2-40B4-BE49-F238E27FC236}">
                <a16:creationId xmlns:a16="http://schemas.microsoft.com/office/drawing/2014/main" id="{E3DC4F58-DD43-24F5-CA79-A96B8BFAD81C}"/>
              </a:ext>
            </a:extLst>
          </p:cNvPr>
          <p:cNvPicPr>
            <a:picLocks noChangeAspect="1"/>
          </p:cNvPicPr>
          <p:nvPr/>
        </p:nvPicPr>
        <p:blipFill>
          <a:blip r:embed="rId5"/>
          <a:stretch>
            <a:fillRect/>
          </a:stretch>
        </p:blipFill>
        <p:spPr>
          <a:xfrm>
            <a:off x="6416795" y="792483"/>
            <a:ext cx="2217603" cy="14784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6E64B2BE-848D-AE12-C117-DFB94468CB59}"/>
              </a:ext>
            </a:extLst>
          </p:cNvPr>
          <p:cNvPicPr>
            <a:picLocks noChangeAspect="1"/>
          </p:cNvPicPr>
          <p:nvPr/>
        </p:nvPicPr>
        <p:blipFill>
          <a:blip r:embed="rId6"/>
          <a:stretch>
            <a:fillRect/>
          </a:stretch>
        </p:blipFill>
        <p:spPr>
          <a:xfrm>
            <a:off x="3318653" y="771876"/>
            <a:ext cx="2658739" cy="14784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Aerospace Engineer Job Description: Role &amp; Responsibilities [2024] - foundit">
            <a:extLst>
              <a:ext uri="{FF2B5EF4-FFF2-40B4-BE49-F238E27FC236}">
                <a16:creationId xmlns:a16="http://schemas.microsoft.com/office/drawing/2014/main" id="{F5F5173C-AAE6-076B-8475-62E70590BE7C}"/>
              </a:ext>
            </a:extLst>
          </p:cNvPr>
          <p:cNvPicPr>
            <a:picLocks noChangeAspect="1"/>
          </p:cNvPicPr>
          <p:nvPr/>
        </p:nvPicPr>
        <p:blipFill>
          <a:blip r:embed="rId7"/>
          <a:stretch>
            <a:fillRect/>
          </a:stretch>
        </p:blipFill>
        <p:spPr>
          <a:xfrm>
            <a:off x="5093664" y="4778307"/>
            <a:ext cx="3540734" cy="12666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Mobile Filtration Equipment Manufacturing - Custom Filter Solutions">
            <a:extLst>
              <a:ext uri="{FF2B5EF4-FFF2-40B4-BE49-F238E27FC236}">
                <a16:creationId xmlns:a16="http://schemas.microsoft.com/office/drawing/2014/main" id="{20229ACD-C617-275F-8E35-057E3E223335}"/>
              </a:ext>
            </a:extLst>
          </p:cNvPr>
          <p:cNvPicPr>
            <a:picLocks noChangeAspect="1"/>
          </p:cNvPicPr>
          <p:nvPr/>
        </p:nvPicPr>
        <p:blipFill>
          <a:blip r:embed="rId8"/>
          <a:stretch>
            <a:fillRect/>
          </a:stretch>
        </p:blipFill>
        <p:spPr>
          <a:xfrm>
            <a:off x="2467652" y="4607723"/>
            <a:ext cx="1702001" cy="1702001"/>
          </a:xfrm>
          <a:prstGeom prst="rect">
            <a:avLst/>
          </a:prstGeom>
          <a:ln>
            <a:noFill/>
          </a:ln>
          <a:effectLst>
            <a:outerShdw blurRad="292100" dist="139700" dir="2700000" algn="tl" rotWithShape="0">
              <a:srgbClr val="333333">
                <a:alpha val="65000"/>
              </a:srgbClr>
            </a:outerShdw>
          </a:effectLst>
        </p:spPr>
      </p:pic>
      <p:pic>
        <p:nvPicPr>
          <p:cNvPr id="13" name="Picture 12" descr="Energy generate Images - Free Download on Magnific (formerly Freepik)">
            <a:extLst>
              <a:ext uri="{FF2B5EF4-FFF2-40B4-BE49-F238E27FC236}">
                <a16:creationId xmlns:a16="http://schemas.microsoft.com/office/drawing/2014/main" id="{6DC2B6D9-3335-703C-6D01-ED9FB620632D}"/>
              </a:ext>
            </a:extLst>
          </p:cNvPr>
          <p:cNvPicPr>
            <a:picLocks noChangeAspect="1"/>
          </p:cNvPicPr>
          <p:nvPr/>
        </p:nvPicPr>
        <p:blipFill>
          <a:blip r:embed="rId9"/>
          <a:stretch>
            <a:fillRect/>
          </a:stretch>
        </p:blipFill>
        <p:spPr>
          <a:xfrm>
            <a:off x="669548" y="2998796"/>
            <a:ext cx="2599425" cy="1229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What happens when agriculture meets technology? 🌱📡 Smarter farming.  Stronger communities. Women leading change. And innovation creating new  possibilities for the future of agriculture. When technology, people, and  purpose come together, farming">
            <a:extLst>
              <a:ext uri="{FF2B5EF4-FFF2-40B4-BE49-F238E27FC236}">
                <a16:creationId xmlns:a16="http://schemas.microsoft.com/office/drawing/2014/main" id="{0B240EA1-8E17-71A4-4DB9-2CFF3778299D}"/>
              </a:ext>
            </a:extLst>
          </p:cNvPr>
          <p:cNvPicPr>
            <a:picLocks noChangeAspect="1"/>
          </p:cNvPicPr>
          <p:nvPr/>
        </p:nvPicPr>
        <p:blipFill>
          <a:blip r:embed="rId10"/>
          <a:stretch>
            <a:fillRect/>
          </a:stretch>
        </p:blipFill>
        <p:spPr>
          <a:xfrm>
            <a:off x="4104592" y="2391435"/>
            <a:ext cx="1625207" cy="20406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51805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395288" y="215900"/>
            <a:ext cx="8137525"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4800" b="1" dirty="0">
                <a:ea typeface="ＭＳ Ｐゴシック" panose="020B0600070205080204" pitchFamily="34" charset="-128"/>
              </a:rPr>
              <a:t>What we need </a:t>
            </a:r>
            <a:r>
              <a:rPr lang="en-GB" altLang="en-US" sz="6000" b="1" dirty="0">
                <a:ea typeface="ＭＳ Ｐゴシック" panose="020B0600070205080204" pitchFamily="34" charset="-128"/>
              </a:rPr>
              <a:t>you</a:t>
            </a:r>
            <a:r>
              <a:rPr lang="en-GB" altLang="en-US" sz="4800" b="1" dirty="0">
                <a:ea typeface="ＭＳ Ｐゴシック" panose="020B0600070205080204" pitchFamily="34" charset="-128"/>
              </a:rPr>
              <a:t> to do:</a:t>
            </a:r>
            <a:endParaRPr lang="en-GB" sz="4800" b="1" u="sng" kern="0" dirty="0">
              <a:solidFill>
                <a:srgbClr val="EEECE1"/>
              </a:solidFill>
            </a:endParaRPr>
          </a:p>
        </p:txBody>
      </p:sp>
      <p:sp>
        <p:nvSpPr>
          <p:cNvPr id="49155" name="Rectangle 1">
            <a:extLst>
              <a:ext uri="{FF2B5EF4-FFF2-40B4-BE49-F238E27FC236}">
                <a16:creationId xmlns:a16="http://schemas.microsoft.com/office/drawing/2014/main" id="{9DB2DB82-0BDE-4EFE-AFA4-2440ADDCCB48}"/>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solidFill>
                  <a:srgbClr val="FFFFFF"/>
                </a:solidFill>
              </a:rPr>
              <a:t>.</a:t>
            </a:r>
          </a:p>
        </p:txBody>
      </p:sp>
      <p:sp>
        <p:nvSpPr>
          <p:cNvPr id="49156" name="Text Placeholder 2">
            <a:extLst>
              <a:ext uri="{FF2B5EF4-FFF2-40B4-BE49-F238E27FC236}">
                <a16:creationId xmlns:a16="http://schemas.microsoft.com/office/drawing/2014/main" id="{1038ED1E-B4CA-487E-9DA0-A1C97AE73A39}"/>
              </a:ext>
            </a:extLst>
          </p:cNvPr>
          <p:cNvSpPr txBox="1">
            <a:spLocks noChangeArrowheads="1"/>
          </p:cNvSpPr>
          <p:nvPr/>
        </p:nvSpPr>
        <p:spPr bwMode="auto">
          <a:xfrm>
            <a:off x="273221" y="1669437"/>
            <a:ext cx="8619954" cy="3758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spcBef>
                <a:spcPct val="0"/>
              </a:spcBef>
            </a:pPr>
            <a:endParaRPr lang="en-GB" altLang="en-US" sz="2400" dirty="0">
              <a:solidFill>
                <a:srgbClr val="FFFFFF"/>
              </a:solidFill>
              <a:latin typeface="Calibri"/>
              <a:ea typeface="ＭＳ Ｐゴシック"/>
              <a:cs typeface="Calibri"/>
            </a:endParaRPr>
          </a:p>
          <a:p>
            <a:pPr>
              <a:spcBef>
                <a:spcPct val="0"/>
              </a:spcBef>
            </a:pPr>
            <a:r>
              <a:rPr lang="en-GB" altLang="en-US" sz="2400" dirty="0">
                <a:solidFill>
                  <a:srgbClr val="FFFFFF"/>
                </a:solidFill>
                <a:latin typeface="Calibri"/>
                <a:ea typeface="ＭＳ Ｐゴシック"/>
                <a:cs typeface="Calibri"/>
              </a:rPr>
              <a:t>Go to open evenings/events - explore, research</a:t>
            </a:r>
          </a:p>
          <a:p>
            <a:pPr>
              <a:spcBef>
                <a:spcPct val="0"/>
              </a:spcBef>
            </a:pPr>
            <a:r>
              <a:rPr lang="en-GB" altLang="en-US" sz="2400" dirty="0">
                <a:solidFill>
                  <a:srgbClr val="FFFFFF"/>
                </a:solidFill>
                <a:latin typeface="Calibri"/>
                <a:ea typeface="ＭＳ Ｐゴシック"/>
                <a:cs typeface="Calibri"/>
              </a:rPr>
              <a:t>Talk </a:t>
            </a:r>
          </a:p>
          <a:p>
            <a:pPr>
              <a:spcBef>
                <a:spcPct val="0"/>
              </a:spcBef>
            </a:pPr>
            <a:r>
              <a:rPr lang="en-GB" altLang="en-US" sz="2400" dirty="0">
                <a:solidFill>
                  <a:srgbClr val="FFFFFF"/>
                </a:solidFill>
                <a:latin typeface="Calibri"/>
                <a:ea typeface="ＭＳ Ｐゴシック"/>
                <a:cs typeface="Calibri"/>
              </a:rPr>
              <a:t>Listen</a:t>
            </a:r>
          </a:p>
          <a:p>
            <a:pPr>
              <a:spcBef>
                <a:spcPct val="0"/>
              </a:spcBef>
            </a:pPr>
            <a:r>
              <a:rPr lang="en-GB" sz="2400" dirty="0">
                <a:solidFill>
                  <a:srgbClr val="FFFFFF"/>
                </a:solidFill>
                <a:latin typeface="Calibri"/>
                <a:ea typeface="Calibri"/>
                <a:cs typeface="Calibri"/>
              </a:rPr>
              <a:t>Keep positive - yet practical</a:t>
            </a:r>
            <a:endParaRPr lang="en-GB" altLang="en-US" sz="2400" dirty="0">
              <a:solidFill>
                <a:srgbClr val="FFFFFF"/>
              </a:solidFill>
              <a:latin typeface="Calibri"/>
              <a:ea typeface="ＭＳ Ｐゴシック" panose="020B0600070205080204" pitchFamily="34" charset="-128"/>
              <a:cs typeface="Calibri"/>
            </a:endParaRPr>
          </a:p>
          <a:p>
            <a:pPr>
              <a:spcBef>
                <a:spcPct val="0"/>
              </a:spcBef>
            </a:pPr>
            <a:r>
              <a:rPr lang="en-GB" altLang="en-US" sz="2400" dirty="0">
                <a:latin typeface="Calibri"/>
                <a:ea typeface="ＭＳ Ｐゴシック"/>
                <a:cs typeface="Calibri"/>
              </a:rPr>
              <a:t>Routine – and balance</a:t>
            </a:r>
            <a:endParaRPr lang="en-GB" sz="2400" dirty="0">
              <a:latin typeface="Calibri"/>
              <a:ea typeface="Calibri"/>
              <a:cs typeface="Calibri"/>
            </a:endParaRPr>
          </a:p>
          <a:p>
            <a:pPr>
              <a:spcBef>
                <a:spcPct val="0"/>
              </a:spcBef>
            </a:pPr>
            <a:r>
              <a:rPr lang="en-GB" sz="2400" dirty="0">
                <a:latin typeface="Calibri"/>
                <a:ea typeface="Calibri"/>
                <a:cs typeface="Calibri"/>
              </a:rPr>
              <a:t>Save the dates………..</a:t>
            </a:r>
            <a:endParaRPr lang="en-GB" sz="2400" dirty="0">
              <a:ea typeface="Calibri"/>
              <a:cs typeface="Calibri"/>
            </a:endParaRPr>
          </a:p>
          <a:p>
            <a:pPr marL="0" indent="0">
              <a:spcBef>
                <a:spcPct val="0"/>
              </a:spcBef>
              <a:buNone/>
            </a:pPr>
            <a:r>
              <a:rPr lang="en-GB" sz="2400" dirty="0">
                <a:latin typeface="Calibri"/>
                <a:ea typeface="Calibri"/>
                <a:cs typeface="Calibri"/>
              </a:rPr>
              <a:t>	</a:t>
            </a:r>
            <a:r>
              <a:rPr lang="en-GB" sz="2400" dirty="0">
                <a:solidFill>
                  <a:schemeClr val="accent6">
                    <a:lumMod val="75000"/>
                  </a:schemeClr>
                </a:solidFill>
                <a:latin typeface="Calibri"/>
                <a:ea typeface="Calibri"/>
                <a:cs typeface="Calibri"/>
              </a:rPr>
              <a:t>MOCK INTERVIEW DAY </a:t>
            </a:r>
            <a:r>
              <a:rPr lang="en-GB" sz="2400" dirty="0">
                <a:latin typeface="Calibri"/>
                <a:ea typeface="Calibri"/>
                <a:cs typeface="Calibri"/>
              </a:rPr>
              <a:t>- Friday 19th March 2027</a:t>
            </a:r>
          </a:p>
          <a:p>
            <a:pPr marL="0" indent="0">
              <a:spcBef>
                <a:spcPct val="0"/>
              </a:spcBef>
              <a:buNone/>
            </a:pPr>
            <a:r>
              <a:rPr lang="en-GB" sz="2400" dirty="0">
                <a:latin typeface="Calibri"/>
                <a:ea typeface="Calibri"/>
                <a:cs typeface="Calibri"/>
              </a:rPr>
              <a:t>	</a:t>
            </a:r>
            <a:r>
              <a:rPr lang="en-GB" sz="2400" dirty="0">
                <a:solidFill>
                  <a:schemeClr val="accent6">
                    <a:lumMod val="75000"/>
                  </a:schemeClr>
                </a:solidFill>
                <a:latin typeface="Calibri"/>
                <a:ea typeface="Calibri"/>
                <a:cs typeface="Calibri"/>
              </a:rPr>
              <a:t>RESULTS DAY </a:t>
            </a:r>
            <a:r>
              <a:rPr lang="en-GB" sz="2400" dirty="0">
                <a:latin typeface="Calibri"/>
                <a:ea typeface="Calibri"/>
                <a:cs typeface="Calibri"/>
              </a:rPr>
              <a:t>- Thursday 19th August 2027, 8am </a:t>
            </a:r>
          </a:p>
          <a:p>
            <a:pPr marL="114300" lvl="1">
              <a:spcBef>
                <a:spcPct val="0"/>
              </a:spcBef>
              <a:buNone/>
            </a:pPr>
            <a:r>
              <a:rPr lang="en-GB" sz="2400" dirty="0">
                <a:latin typeface="Calibri"/>
                <a:ea typeface="Calibri"/>
                <a:cs typeface="Calibri"/>
              </a:rPr>
              <a:t>      	(and a full petrol tank!) </a:t>
            </a:r>
            <a:endParaRPr lang="en-GB" sz="2400" dirty="0">
              <a:ea typeface="Calibri"/>
              <a:cs typeface="Calibri"/>
            </a:endParaRPr>
          </a:p>
          <a:p>
            <a:pPr lvl="1">
              <a:spcBef>
                <a:spcPct val="0"/>
              </a:spcBef>
              <a:buFont typeface="Arial" panose="020B0604020202020204" pitchFamily="34" charset="0"/>
              <a:buChar char="•"/>
            </a:pPr>
            <a:endParaRPr lang="en-GB" altLang="en-US" sz="3600" dirty="0">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25CB3AA-28F2-EC89-1D95-D4CD391AF7FA}"/>
              </a:ext>
            </a:extLst>
          </p:cNvPr>
          <p:cNvPicPr>
            <a:picLocks noChangeAspect="1"/>
          </p:cNvPicPr>
          <p:nvPr/>
        </p:nvPicPr>
        <p:blipFill>
          <a:blip r:embed="rId3"/>
          <a:stretch>
            <a:fillRect/>
          </a:stretch>
        </p:blipFill>
        <p:spPr>
          <a:xfrm>
            <a:off x="7699038" y="440593"/>
            <a:ext cx="1265574" cy="1265574"/>
          </a:xfrm>
          <a:prstGeom prst="rect">
            <a:avLst/>
          </a:prstGeom>
        </p:spPr>
      </p:pic>
      <p:pic>
        <p:nvPicPr>
          <p:cNvPr id="5" name="Picture 4">
            <a:extLst>
              <a:ext uri="{FF2B5EF4-FFF2-40B4-BE49-F238E27FC236}">
                <a16:creationId xmlns:a16="http://schemas.microsoft.com/office/drawing/2014/main" id="{58F85FAE-266D-7487-3379-5BA6520555BA}"/>
              </a:ext>
            </a:extLst>
          </p:cNvPr>
          <p:cNvPicPr>
            <a:picLocks noChangeAspect="1"/>
          </p:cNvPicPr>
          <p:nvPr/>
        </p:nvPicPr>
        <p:blipFill>
          <a:blip r:embed="rId4"/>
          <a:stretch>
            <a:fillRect/>
          </a:stretch>
        </p:blipFill>
        <p:spPr>
          <a:xfrm>
            <a:off x="7676453" y="1504131"/>
            <a:ext cx="1310743" cy="1310743"/>
          </a:xfrm>
          <a:prstGeom prst="rect">
            <a:avLst/>
          </a:prstGeom>
        </p:spPr>
      </p:pic>
      <p:pic>
        <p:nvPicPr>
          <p:cNvPr id="8" name="Picture 7">
            <a:extLst>
              <a:ext uri="{FF2B5EF4-FFF2-40B4-BE49-F238E27FC236}">
                <a16:creationId xmlns:a16="http://schemas.microsoft.com/office/drawing/2014/main" id="{F9E4451C-5831-17AB-DCC0-D89555DFF923}"/>
              </a:ext>
            </a:extLst>
          </p:cNvPr>
          <p:cNvPicPr>
            <a:picLocks noChangeAspect="1"/>
          </p:cNvPicPr>
          <p:nvPr/>
        </p:nvPicPr>
        <p:blipFill>
          <a:blip r:embed="rId5"/>
          <a:stretch>
            <a:fillRect/>
          </a:stretch>
        </p:blipFill>
        <p:spPr>
          <a:xfrm>
            <a:off x="7702021" y="2607396"/>
            <a:ext cx="1285175" cy="1285175"/>
          </a:xfrm>
          <a:prstGeom prst="rect">
            <a:avLst/>
          </a:prstGeom>
        </p:spPr>
      </p:pic>
      <p:pic>
        <p:nvPicPr>
          <p:cNvPr id="10" name="Picture 9" descr="A red circle with white text&#10;&#10;AI-generated content may be incorrect.">
            <a:extLst>
              <a:ext uri="{FF2B5EF4-FFF2-40B4-BE49-F238E27FC236}">
                <a16:creationId xmlns:a16="http://schemas.microsoft.com/office/drawing/2014/main" id="{391A2793-2590-5D21-71EE-4E2F87E729E2}"/>
              </a:ext>
            </a:extLst>
          </p:cNvPr>
          <p:cNvPicPr>
            <a:picLocks noChangeAspect="1"/>
          </p:cNvPicPr>
          <p:nvPr/>
        </p:nvPicPr>
        <p:blipFill>
          <a:blip r:embed="rId6"/>
          <a:stretch>
            <a:fillRect/>
          </a:stretch>
        </p:blipFill>
        <p:spPr>
          <a:xfrm>
            <a:off x="7737056" y="3620845"/>
            <a:ext cx="1285175" cy="128517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6781B5-E1F6-540C-90DE-D4C17843DB79}"/>
              </a:ext>
            </a:extLst>
          </p:cNvPr>
          <p:cNvPicPr>
            <a:picLocks noChangeAspect="1"/>
          </p:cNvPicPr>
          <p:nvPr/>
        </p:nvPicPr>
        <p:blipFill>
          <a:blip r:embed="rId3"/>
          <a:stretch>
            <a:fillRect/>
          </a:stretch>
        </p:blipFill>
        <p:spPr>
          <a:xfrm>
            <a:off x="2566707" y="2175080"/>
            <a:ext cx="4010585" cy="3439005"/>
          </a:xfrm>
          <a:prstGeom prst="rect">
            <a:avLst/>
          </a:prstGeom>
        </p:spPr>
      </p:pic>
      <p:sp>
        <p:nvSpPr>
          <p:cNvPr id="2" name="Rectangle 1">
            <a:extLst>
              <a:ext uri="{FF2B5EF4-FFF2-40B4-BE49-F238E27FC236}">
                <a16:creationId xmlns:a16="http://schemas.microsoft.com/office/drawing/2014/main" id="{DAB34D0C-D2ED-6177-9622-80416EE9CB64}"/>
              </a:ext>
            </a:extLst>
          </p:cNvPr>
          <p:cNvSpPr>
            <a:spLocks noChangeArrowheads="1"/>
          </p:cNvSpPr>
          <p:nvPr/>
        </p:nvSpPr>
        <p:spPr bwMode="auto">
          <a:xfrm>
            <a:off x="1248353" y="504118"/>
            <a:ext cx="6863639" cy="1500527"/>
          </a:xfrm>
          <a:prstGeom prst="rect">
            <a:avLst/>
          </a:prstGeom>
          <a:solidFill>
            <a:srgbClr val="00B050"/>
          </a:solidFill>
          <a:ln>
            <a:noFill/>
          </a:ln>
        </p:spPr>
        <p:txBody>
          <a:bodyPr lIns="91440" tIns="45720" rIns="91440" bIns="45720" anchor="t"/>
          <a:lstStyle>
            <a:defPPr>
              <a:defRPr lang="en-GB"/>
            </a:defPPr>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kern="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0" fontAlgn="base" latinLnBrk="0"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algn="l" defTabSz="914400" rtl="0" eaLnBrk="0" fontAlgn="base" latinLnBrk="0"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algn="l" defTabSz="914400" rtl="0" eaLnBrk="0" fontAlgn="base" latinLnBrk="0"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algn="l" defTabSz="914400" rtl="0" eaLnBrk="0" fontAlgn="base" latinLnBrk="0" hangingPunct="0">
              <a:spcBef>
                <a:spcPct val="20000"/>
              </a:spcBef>
              <a:spcAft>
                <a:spcPct val="0"/>
              </a:spcAft>
              <a:buClr>
                <a:schemeClr val="accent1"/>
              </a:buClr>
              <a:buFont typeface="Wingdings" panose="05000000000000000000" pitchFamily="2" charset="2"/>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lnSpc>
                <a:spcPct val="90000"/>
              </a:lnSpc>
              <a:buClrTx/>
              <a:buSzTx/>
              <a:buNone/>
              <a:defRPr/>
            </a:pPr>
            <a:r>
              <a:rPr lang="en-GB" altLang="en-US" sz="3200" b="1" dirty="0">
                <a:latin typeface="+mj-lt"/>
                <a:ea typeface="ＭＳ Ｐゴシック"/>
                <a:cs typeface="Times New Roman"/>
              </a:rPr>
              <a:t>And finally...</a:t>
            </a:r>
            <a:endParaRPr lang="en-US" sz="3200" dirty="0"/>
          </a:p>
          <a:p>
            <a:pPr algn="ctr">
              <a:lnSpc>
                <a:spcPct val="90000"/>
              </a:lnSpc>
              <a:buClrTx/>
              <a:buSzTx/>
              <a:buNone/>
              <a:defRPr/>
            </a:pPr>
            <a:r>
              <a:rPr lang="en-GB" altLang="en-US" sz="3200" dirty="0">
                <a:latin typeface="+mj-lt"/>
                <a:ea typeface="ＭＳ Ｐゴシック"/>
                <a:cs typeface="Times New Roman"/>
              </a:rPr>
              <a:t> </a:t>
            </a:r>
            <a:r>
              <a:rPr lang="en-GB" altLang="en-US" sz="3200" b="1" dirty="0">
                <a:latin typeface="+mj-lt"/>
                <a:ea typeface="ＭＳ Ｐゴシック"/>
                <a:cs typeface="Times New Roman"/>
              </a:rPr>
              <a:t>Results Day, the reality and ...what is next?! </a:t>
            </a:r>
          </a:p>
          <a:p>
            <a:pPr algn="ctr">
              <a:lnSpc>
                <a:spcPct val="90000"/>
              </a:lnSpc>
              <a:buClrTx/>
              <a:buSzTx/>
              <a:buNone/>
              <a:defRPr/>
            </a:pPr>
            <a:endParaRPr lang="en-GB" altLang="en-US" sz="3200" b="1" dirty="0">
              <a:latin typeface="Calibri"/>
              <a:cs typeface="Times New Roman"/>
            </a:endParaRPr>
          </a:p>
          <a:p>
            <a:pPr algn="ctr">
              <a:lnSpc>
                <a:spcPct val="90000"/>
              </a:lnSpc>
              <a:buClrTx/>
              <a:buSzTx/>
              <a:buNone/>
              <a:defRPr/>
            </a:pPr>
            <a:endParaRPr lang="en-GB" altLang="en-US" b="1" dirty="0">
              <a:latin typeface="Calibri"/>
              <a:cs typeface="Times New Roman"/>
            </a:endParaRPr>
          </a:p>
        </p:txBody>
      </p:sp>
      <p:sp>
        <p:nvSpPr>
          <p:cNvPr id="5" name="TextBox 4">
            <a:extLst>
              <a:ext uri="{FF2B5EF4-FFF2-40B4-BE49-F238E27FC236}">
                <a16:creationId xmlns:a16="http://schemas.microsoft.com/office/drawing/2014/main" id="{5221522F-47A1-047F-DC09-210EBF217201}"/>
              </a:ext>
            </a:extLst>
          </p:cNvPr>
          <p:cNvSpPr txBox="1"/>
          <p:nvPr/>
        </p:nvSpPr>
        <p:spPr>
          <a:xfrm>
            <a:off x="5893758" y="6883505"/>
            <a:ext cx="3024254" cy="204145"/>
          </a:xfrm>
          <a:prstGeom prst="rect">
            <a:avLst/>
          </a:prstGeom>
        </p:spPr>
        <p:txBody>
          <a:bodyPr>
            <a:normAutofit fontScale="47500" lnSpcReduction="20000"/>
          </a:bodyPr>
          <a:lstStyle/>
          <a:p>
            <a:r>
              <a:rPr lang="en-US"/>
              <a:t>ThePhoto by PhotoAuthor is licensed under CCYYSA.</a:t>
            </a:r>
          </a:p>
        </p:txBody>
      </p:sp>
      <p:sp>
        <p:nvSpPr>
          <p:cNvPr id="3" name="Oval 2">
            <a:extLst>
              <a:ext uri="{FF2B5EF4-FFF2-40B4-BE49-F238E27FC236}">
                <a16:creationId xmlns:a16="http://schemas.microsoft.com/office/drawing/2014/main" id="{49AFAABA-8504-BCAB-0F6D-CBE7EAB51E39}"/>
              </a:ext>
            </a:extLst>
          </p:cNvPr>
          <p:cNvSpPr/>
          <p:nvPr/>
        </p:nvSpPr>
        <p:spPr>
          <a:xfrm>
            <a:off x="5508781" y="2541584"/>
            <a:ext cx="3502679" cy="1594532"/>
          </a:xfrm>
          <a:prstGeom prst="ellipse">
            <a:avLst/>
          </a:prstGeom>
          <a:solidFill>
            <a:srgbClr val="FFC000"/>
          </a:solidFill>
          <a:ln w="285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dirty="0">
                <a:solidFill>
                  <a:schemeClr val="bg1"/>
                </a:solidFill>
                <a:latin typeface="Calibri"/>
              </a:rPr>
              <a:t>Thurs 19</a:t>
            </a:r>
            <a:r>
              <a:rPr lang="en-GB" sz="2800" b="1" baseline="0" dirty="0">
                <a:solidFill>
                  <a:schemeClr val="bg1"/>
                </a:solidFill>
                <a:latin typeface="Calibri"/>
              </a:rPr>
              <a:t>th August 2027 8am</a:t>
            </a:r>
            <a:endParaRPr lang="en-GB" dirty="0">
              <a:solidFill>
                <a:schemeClr val="bg1"/>
              </a:solidFill>
            </a:endParaRPr>
          </a:p>
        </p:txBody>
      </p:sp>
      <p:pic>
        <p:nvPicPr>
          <p:cNvPr id="6" name="Picture 5">
            <a:extLst>
              <a:ext uri="{FF2B5EF4-FFF2-40B4-BE49-F238E27FC236}">
                <a16:creationId xmlns:a16="http://schemas.microsoft.com/office/drawing/2014/main" id="{252A843B-DD54-E3D4-EC08-45898ADD71CA}"/>
              </a:ext>
            </a:extLst>
          </p:cNvPr>
          <p:cNvPicPr>
            <a:picLocks noChangeAspect="1"/>
          </p:cNvPicPr>
          <p:nvPr/>
        </p:nvPicPr>
        <p:blipFill>
          <a:blip r:embed="rId4"/>
          <a:stretch>
            <a:fillRect/>
          </a:stretch>
        </p:blipFill>
        <p:spPr>
          <a:xfrm>
            <a:off x="230706" y="1893911"/>
            <a:ext cx="1310743" cy="1307937"/>
          </a:xfrm>
          <a:prstGeom prst="rect">
            <a:avLst/>
          </a:prstGeom>
        </p:spPr>
      </p:pic>
      <p:pic>
        <p:nvPicPr>
          <p:cNvPr id="8" name="Picture 7" descr="A red circle with white text&#10;&#10;AI-generated content may be incorrect.">
            <a:extLst>
              <a:ext uri="{FF2B5EF4-FFF2-40B4-BE49-F238E27FC236}">
                <a16:creationId xmlns:a16="http://schemas.microsoft.com/office/drawing/2014/main" id="{20983BFC-FF0D-1536-2534-D386D3DF8E35}"/>
              </a:ext>
            </a:extLst>
          </p:cNvPr>
          <p:cNvPicPr>
            <a:picLocks noChangeAspect="1"/>
          </p:cNvPicPr>
          <p:nvPr/>
        </p:nvPicPr>
        <p:blipFill>
          <a:blip r:embed="rId5"/>
          <a:stretch>
            <a:fillRect/>
          </a:stretch>
        </p:blipFill>
        <p:spPr>
          <a:xfrm>
            <a:off x="230706" y="3013565"/>
            <a:ext cx="1285175" cy="1285175"/>
          </a:xfrm>
          <a:prstGeom prst="rect">
            <a:avLst/>
          </a:prstGeom>
        </p:spPr>
      </p:pic>
      <p:pic>
        <p:nvPicPr>
          <p:cNvPr id="11" name="Picture 10">
            <a:extLst>
              <a:ext uri="{FF2B5EF4-FFF2-40B4-BE49-F238E27FC236}">
                <a16:creationId xmlns:a16="http://schemas.microsoft.com/office/drawing/2014/main" id="{B004F14A-7D83-60C0-197A-B03622BE7932}"/>
              </a:ext>
            </a:extLst>
          </p:cNvPr>
          <p:cNvPicPr>
            <a:picLocks noChangeAspect="1"/>
          </p:cNvPicPr>
          <p:nvPr/>
        </p:nvPicPr>
        <p:blipFill>
          <a:blip r:embed="rId6"/>
          <a:stretch>
            <a:fillRect/>
          </a:stretch>
        </p:blipFill>
        <p:spPr>
          <a:xfrm>
            <a:off x="243490" y="4136116"/>
            <a:ext cx="1285174" cy="1285174"/>
          </a:xfrm>
          <a:prstGeom prst="rect">
            <a:avLst/>
          </a:prstGeom>
        </p:spPr>
      </p:pic>
    </p:spTree>
    <p:extLst>
      <p:ext uri="{BB962C8B-B14F-4D97-AF65-F5344CB8AC3E}">
        <p14:creationId xmlns:p14="http://schemas.microsoft.com/office/powerpoint/2010/main" val="64134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179388" y="20638"/>
            <a:ext cx="8964612"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sz="4800" b="1">
                <a:ea typeface="ＭＳ Ｐゴシック" panose="020B0600070205080204" pitchFamily="34" charset="-128"/>
              </a:rPr>
              <a:t>What is success?</a:t>
            </a:r>
            <a:endParaRPr lang="en-GB" sz="4800" b="1" u="sng" kern="0">
              <a:solidFill>
                <a:schemeClr val="tx2"/>
              </a:solidFill>
            </a:endParaRPr>
          </a:p>
        </p:txBody>
      </p:sp>
      <p:sp>
        <p:nvSpPr>
          <p:cNvPr id="38915" name="Rectangle 1">
            <a:extLst>
              <a:ext uri="{FF2B5EF4-FFF2-40B4-BE49-F238E27FC236}">
                <a16:creationId xmlns:a16="http://schemas.microsoft.com/office/drawing/2014/main" id="{50994AA0-5BA5-4828-B9D0-5B345E4E389B}"/>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t>.</a:t>
            </a:r>
          </a:p>
        </p:txBody>
      </p:sp>
      <p:sp>
        <p:nvSpPr>
          <p:cNvPr id="5" name="TextBox 2">
            <a:extLst>
              <a:ext uri="{FF2B5EF4-FFF2-40B4-BE49-F238E27FC236}">
                <a16:creationId xmlns:a16="http://schemas.microsoft.com/office/drawing/2014/main" id="{13D6D80B-9EBF-4F0E-A4B6-C7BFFE0EAA5A}"/>
              </a:ext>
            </a:extLst>
          </p:cNvPr>
          <p:cNvSpPr txBox="1">
            <a:spLocks noChangeArrowheads="1"/>
          </p:cNvSpPr>
          <p:nvPr/>
        </p:nvSpPr>
        <p:spPr bwMode="auto">
          <a:xfrm>
            <a:off x="431800" y="1101725"/>
            <a:ext cx="820896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indent="0">
              <a:spcBef>
                <a:spcPct val="0"/>
              </a:spcBef>
              <a:buClrTx/>
              <a:buSzTx/>
              <a:buFont typeface="Wingdings" panose="05000000000000000000" pitchFamily="2" charset="2"/>
              <a:buNone/>
              <a:defRPr/>
            </a:pPr>
            <a:r>
              <a:rPr lang="en-GB" altLang="en-US" sz="4000" b="1" dirty="0">
                <a:solidFill>
                  <a:schemeClr val="accent6">
                    <a:lumMod val="75000"/>
                  </a:schemeClr>
                </a:solidFill>
                <a:latin typeface="+mn-lt"/>
              </a:rPr>
              <a:t>Success is…</a:t>
            </a:r>
          </a:p>
          <a:p>
            <a:pPr marL="0" indent="0">
              <a:spcBef>
                <a:spcPct val="0"/>
              </a:spcBef>
              <a:buClrTx/>
              <a:buSzTx/>
              <a:buFont typeface="Wingdings" panose="05000000000000000000" pitchFamily="2" charset="2"/>
              <a:buNone/>
              <a:defRPr/>
            </a:pPr>
            <a:r>
              <a:rPr lang="en-GB" altLang="en-US" sz="3200" dirty="0"/>
              <a:t> </a:t>
            </a:r>
            <a:endParaRPr lang="en-GB" altLang="en-US" sz="3600" dirty="0">
              <a:latin typeface="+mn-lt"/>
            </a:endParaRPr>
          </a:p>
          <a:p>
            <a:pPr>
              <a:spcBef>
                <a:spcPct val="0"/>
              </a:spcBef>
              <a:buClrTx/>
              <a:buSzTx/>
              <a:buFont typeface="Arial" panose="020B0604020202020204" pitchFamily="34" charset="0"/>
              <a:buChar char="•"/>
              <a:defRPr/>
            </a:pPr>
            <a:r>
              <a:rPr lang="en-GB" altLang="en-US" sz="3600" dirty="0">
                <a:latin typeface="+mn-lt"/>
              </a:rPr>
              <a:t>Getting the best grades </a:t>
            </a:r>
            <a:r>
              <a:rPr lang="en-GB" altLang="en-US" sz="3600" b="1" dirty="0">
                <a:latin typeface="+mn-lt"/>
              </a:rPr>
              <a:t>possible for you.</a:t>
            </a:r>
          </a:p>
          <a:p>
            <a:pPr>
              <a:spcBef>
                <a:spcPct val="0"/>
              </a:spcBef>
              <a:buClrTx/>
              <a:buSzTx/>
              <a:buFont typeface="Arial" panose="020B0604020202020204" pitchFamily="34" charset="0"/>
              <a:buChar char="•"/>
              <a:defRPr/>
            </a:pPr>
            <a:r>
              <a:rPr lang="en-GB" altLang="en-US" sz="3600" dirty="0">
                <a:latin typeface="+mn-lt"/>
              </a:rPr>
              <a:t>Being happy with your chosen pathway.</a:t>
            </a:r>
          </a:p>
          <a:p>
            <a:pPr>
              <a:spcBef>
                <a:spcPct val="0"/>
              </a:spcBef>
              <a:buClrTx/>
              <a:buSzTx/>
              <a:buFont typeface="Arial" panose="020B0604020202020204" pitchFamily="34" charset="0"/>
              <a:buChar char="•"/>
              <a:defRPr/>
            </a:pPr>
            <a:r>
              <a:rPr lang="en-GB" altLang="en-US" sz="3600" dirty="0">
                <a:latin typeface="+mn-lt"/>
              </a:rPr>
              <a:t>Knowing you couldn’t have done any more.</a:t>
            </a:r>
          </a:p>
          <a:p>
            <a:pPr>
              <a:spcBef>
                <a:spcPct val="0"/>
              </a:spcBef>
              <a:buClrTx/>
              <a:buSzTx/>
              <a:buFont typeface="Arial" panose="020B0604020202020204" pitchFamily="34" charset="0"/>
              <a:buChar char="•"/>
              <a:defRPr/>
            </a:pPr>
            <a:r>
              <a:rPr lang="en-GB" altLang="en-US" sz="3600" dirty="0">
                <a:latin typeface="+mn-lt"/>
              </a:rPr>
              <a:t>Believing in yourself and your decisions.</a:t>
            </a:r>
          </a:p>
        </p:txBody>
      </p:sp>
      <p:pic>
        <p:nvPicPr>
          <p:cNvPr id="2" name="Picture 1" descr="A New Definition of Presentation Success | Turpin Communication">
            <a:extLst>
              <a:ext uri="{FF2B5EF4-FFF2-40B4-BE49-F238E27FC236}">
                <a16:creationId xmlns:a16="http://schemas.microsoft.com/office/drawing/2014/main" id="{4B64E6A1-E1A2-50F0-2E8B-166DBF754C1E}"/>
              </a:ext>
            </a:extLst>
          </p:cNvPr>
          <p:cNvPicPr>
            <a:picLocks noChangeAspect="1"/>
          </p:cNvPicPr>
          <p:nvPr/>
        </p:nvPicPr>
        <p:blipFill>
          <a:blip r:embed="rId3"/>
          <a:stretch>
            <a:fillRect/>
          </a:stretch>
        </p:blipFill>
        <p:spPr>
          <a:xfrm>
            <a:off x="6070281" y="287155"/>
            <a:ext cx="2462951" cy="1629140"/>
          </a:xfrm>
          <a:prstGeom prst="rect">
            <a:avLst/>
          </a:prstGeom>
          <a:ln>
            <a:noFill/>
          </a:ln>
          <a:effectLst>
            <a:softEdge rad="112500"/>
          </a:effectLst>
        </p:spPr>
      </p:pic>
      <p:pic>
        <p:nvPicPr>
          <p:cNvPr id="4" name="Picture 3">
            <a:extLst>
              <a:ext uri="{FF2B5EF4-FFF2-40B4-BE49-F238E27FC236}">
                <a16:creationId xmlns:a16="http://schemas.microsoft.com/office/drawing/2014/main" id="{D1B123A4-6344-C7A0-0BE9-565C3A7F9328}"/>
              </a:ext>
            </a:extLst>
          </p:cNvPr>
          <p:cNvPicPr>
            <a:picLocks noChangeAspect="1"/>
          </p:cNvPicPr>
          <p:nvPr/>
        </p:nvPicPr>
        <p:blipFill>
          <a:blip r:embed="rId4"/>
          <a:stretch>
            <a:fillRect/>
          </a:stretch>
        </p:blipFill>
        <p:spPr>
          <a:xfrm>
            <a:off x="3679903" y="5210417"/>
            <a:ext cx="1411934" cy="141193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circle with white text&#10;&#10;AI-generated content may be incorrect.">
            <a:extLst>
              <a:ext uri="{FF2B5EF4-FFF2-40B4-BE49-F238E27FC236}">
                <a16:creationId xmlns:a16="http://schemas.microsoft.com/office/drawing/2014/main" id="{52F9C337-C46A-0665-6FE8-7056E025195D}"/>
              </a:ext>
            </a:extLst>
          </p:cNvPr>
          <p:cNvPicPr>
            <a:picLocks noChangeAspect="1"/>
          </p:cNvPicPr>
          <p:nvPr/>
        </p:nvPicPr>
        <p:blipFill>
          <a:blip r:embed="rId3"/>
          <a:stretch>
            <a:fillRect/>
          </a:stretch>
        </p:blipFill>
        <p:spPr>
          <a:xfrm>
            <a:off x="7606792" y="300390"/>
            <a:ext cx="1285175" cy="1285175"/>
          </a:xfrm>
          <a:prstGeom prst="rect">
            <a:avLst/>
          </a:prstGeom>
        </p:spPr>
      </p:pic>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417553" y="138155"/>
            <a:ext cx="8713786"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eaLnBrk="1" hangingPunct="1">
              <a:defRPr/>
            </a:pPr>
            <a:r>
              <a:rPr kumimoji="0" lang="en-GB" altLang="en-US" b="1" i="0" u="none" strike="noStrike" kern="1200" cap="none" spc="0" normalizeH="0" baseline="0" noProof="0" dirty="0">
                <a:ln>
                  <a:noFill/>
                </a:ln>
                <a:solidFill>
                  <a:prstClr val="white"/>
                </a:solidFill>
                <a:effectLst/>
                <a:uLnTx/>
                <a:uFillTx/>
                <a:latin typeface="Calibri"/>
                <a:ea typeface="ＭＳ Ｐゴシック"/>
              </a:rPr>
              <a:t>Before and On Results Day </a:t>
            </a:r>
          </a:p>
          <a:p>
            <a:pPr eaLnBrk="1" hangingPunct="1">
              <a:defRPr/>
            </a:pPr>
            <a:r>
              <a:rPr kumimoji="0" lang="en-GB" altLang="en-US" sz="4000" b="1" i="0" u="none" strike="noStrike" kern="1200" cap="none" spc="0" normalizeH="0" baseline="0" noProof="0" dirty="0">
                <a:ln>
                  <a:noFill/>
                </a:ln>
                <a:solidFill>
                  <a:prstClr val="white"/>
                </a:solidFill>
                <a:effectLst/>
                <a:uLnTx/>
                <a:uFillTx/>
                <a:latin typeface="Calibri"/>
                <a:ea typeface="ＭＳ Ｐゴシック"/>
              </a:rPr>
              <a:t>19th August 2027</a:t>
            </a:r>
            <a:endParaRPr kumimoji="0" lang="en-GB" sz="4000" b="1" i="0" u="sng" strike="noStrike" kern="0" cap="none" spc="0" normalizeH="0" baseline="0" noProof="0" dirty="0">
              <a:ln>
                <a:noFill/>
              </a:ln>
              <a:solidFill>
                <a:prstClr val="white"/>
              </a:solidFill>
              <a:effectLst/>
              <a:uLnTx/>
              <a:uFillTx/>
              <a:latin typeface="Calibri"/>
              <a:ea typeface="ＭＳ Ｐゴシック"/>
            </a:endParaRPr>
          </a:p>
        </p:txBody>
      </p:sp>
      <p:sp>
        <p:nvSpPr>
          <p:cNvPr id="2" name="TextBox 1">
            <a:extLst>
              <a:ext uri="{FF2B5EF4-FFF2-40B4-BE49-F238E27FC236}">
                <a16:creationId xmlns:a16="http://schemas.microsoft.com/office/drawing/2014/main" id="{EEBDEE06-132E-4B69-8023-F4E4F1D40E8E}"/>
              </a:ext>
            </a:extLst>
          </p:cNvPr>
          <p:cNvSpPr txBox="1"/>
          <p:nvPr/>
        </p:nvSpPr>
        <p:spPr>
          <a:xfrm>
            <a:off x="425661" y="1352612"/>
            <a:ext cx="7776864" cy="5070619"/>
          </a:xfrm>
          <a:prstGeom prst="rect">
            <a:avLst/>
          </a:prstGeom>
          <a:noFill/>
        </p:spPr>
        <p:txBody>
          <a:bodyPr wrap="square" lIns="91440" tIns="45720" rIns="91440" bIns="45720" rtlCol="0" anchor="t">
            <a:spAutoFit/>
          </a:bodyPr>
          <a:lstStyle/>
          <a:p>
            <a:pPr fontAlgn="t">
              <a:lnSpc>
                <a:spcPct val="100000"/>
              </a:lnSpc>
              <a:buNone/>
            </a:pPr>
            <a:r>
              <a:rPr lang="en-GB" b="1" dirty="0">
                <a:solidFill>
                  <a:schemeClr val="accent6">
                    <a:lumMod val="75000"/>
                  </a:schemeClr>
                </a:solidFill>
              </a:rPr>
              <a:t>Before Results Day</a:t>
            </a:r>
          </a:p>
          <a:p>
            <a:pPr fontAlgn="t">
              <a:lnSpc>
                <a:spcPct val="100000"/>
              </a:lnSpc>
              <a:buNone/>
            </a:pPr>
            <a:endParaRPr lang="en-GB" sz="1000" dirty="0"/>
          </a:p>
          <a:p>
            <a:pPr fontAlgn="t">
              <a:lnSpc>
                <a:spcPct val="100000"/>
              </a:lnSpc>
              <a:buNone/>
            </a:pPr>
            <a:r>
              <a:rPr lang="en-GB" dirty="0"/>
              <a:t>• </a:t>
            </a:r>
            <a:r>
              <a:rPr lang="en-GB" sz="1600" dirty="0"/>
              <a:t>If invited to book an enrolment appointment, do so as soon as possible.</a:t>
            </a:r>
          </a:p>
          <a:p>
            <a:pPr fontAlgn="t">
              <a:lnSpc>
                <a:spcPct val="100000"/>
              </a:lnSpc>
              <a:buNone/>
            </a:pPr>
            <a:r>
              <a:rPr lang="en-GB" sz="1600" dirty="0"/>
              <a:t>• Keep copies of all college, sixth form and apprenticeship offers.</a:t>
            </a:r>
          </a:p>
          <a:p>
            <a:pPr fontAlgn="t">
              <a:lnSpc>
                <a:spcPct val="100000"/>
              </a:lnSpc>
              <a:buNone/>
            </a:pPr>
            <a:r>
              <a:rPr lang="en-GB" sz="1600" dirty="0"/>
              <a:t>• Ensure your results can be accessed quickly, especially if you are unable to collect them in person.</a:t>
            </a:r>
          </a:p>
          <a:p>
            <a:pPr fontAlgn="t">
              <a:lnSpc>
                <a:spcPct val="100000"/>
              </a:lnSpc>
              <a:buNone/>
            </a:pPr>
            <a:endParaRPr lang="en-GB" sz="1050" dirty="0"/>
          </a:p>
          <a:p>
            <a:pPr fontAlgn="t">
              <a:lnSpc>
                <a:spcPct val="100000"/>
              </a:lnSpc>
              <a:buNone/>
            </a:pPr>
            <a:r>
              <a:rPr lang="en-GB" b="1" dirty="0">
                <a:solidFill>
                  <a:schemeClr val="accent6">
                    <a:lumMod val="75000"/>
                  </a:schemeClr>
                </a:solidFill>
              </a:rPr>
              <a:t>Results Day</a:t>
            </a:r>
          </a:p>
          <a:p>
            <a:pPr fontAlgn="t">
              <a:lnSpc>
                <a:spcPct val="100000"/>
              </a:lnSpc>
              <a:buNone/>
            </a:pPr>
            <a:endParaRPr lang="en-GB" sz="900" b="1" dirty="0"/>
          </a:p>
          <a:p>
            <a:pPr fontAlgn="t">
              <a:lnSpc>
                <a:spcPct val="100000"/>
              </a:lnSpc>
              <a:buNone/>
            </a:pPr>
            <a:r>
              <a:rPr lang="en-GB" b="1" dirty="0">
                <a:solidFill>
                  <a:srgbClr val="FF0000"/>
                </a:solidFill>
              </a:rPr>
              <a:t>8:00am - 9:30am: Collect GCSE results</a:t>
            </a:r>
          </a:p>
          <a:p>
            <a:pPr fontAlgn="t">
              <a:lnSpc>
                <a:spcPct val="100000"/>
              </a:lnSpc>
              <a:buNone/>
            </a:pPr>
            <a:endParaRPr lang="en-GB" sz="1100" dirty="0">
              <a:solidFill>
                <a:srgbClr val="FF0000"/>
              </a:solidFill>
            </a:endParaRPr>
          </a:p>
          <a:p>
            <a:pPr fontAlgn="t">
              <a:lnSpc>
                <a:spcPct val="100000"/>
              </a:lnSpc>
              <a:buNone/>
            </a:pPr>
            <a:r>
              <a:rPr lang="en-GB" dirty="0"/>
              <a:t>• </a:t>
            </a:r>
            <a:r>
              <a:rPr lang="en-GB" sz="1600" dirty="0"/>
              <a:t>Check your results carefully against the entry requirements for your chosen course.</a:t>
            </a:r>
          </a:p>
          <a:p>
            <a:pPr fontAlgn="t">
              <a:lnSpc>
                <a:spcPct val="100000"/>
              </a:lnSpc>
              <a:buNone/>
            </a:pPr>
            <a:r>
              <a:rPr lang="en-GB" sz="1600" dirty="0"/>
              <a:t>• Upload your results to your chosen provider or take them with you to your enrolment appointment.</a:t>
            </a:r>
          </a:p>
          <a:p>
            <a:pPr fontAlgn="t">
              <a:lnSpc>
                <a:spcPct val="100000"/>
              </a:lnSpc>
              <a:buNone/>
            </a:pPr>
            <a:r>
              <a:rPr lang="en-GB" sz="1600" dirty="0"/>
              <a:t>• If your results are different from expected, speak to your chosen provider about alternative options.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endParaRPr lang="en-US" dirty="0"/>
          </a:p>
        </p:txBody>
      </p:sp>
      <p:sp>
        <p:nvSpPr>
          <p:cNvPr id="3" name="TextBox 2">
            <a:extLst>
              <a:ext uri="{FF2B5EF4-FFF2-40B4-BE49-F238E27FC236}">
                <a16:creationId xmlns:a16="http://schemas.microsoft.com/office/drawing/2014/main" id="{B093D647-C2FA-2732-46FF-C4B5B04E5C06}"/>
              </a:ext>
            </a:extLst>
          </p:cNvPr>
          <p:cNvSpPr txBox="1"/>
          <p:nvPr/>
        </p:nvSpPr>
        <p:spPr>
          <a:xfrm>
            <a:off x="2954215" y="5392615"/>
            <a:ext cx="3704493" cy="1015663"/>
          </a:xfrm>
          <a:prstGeom prst="rect">
            <a:avLst/>
          </a:prstGeom>
          <a:noFill/>
        </p:spPr>
        <p:txBody>
          <a:bodyPr wrap="square" lIns="91440" tIns="45720" rIns="91440" bIns="45720" rtlCol="0" anchor="t">
            <a:spAutoFit/>
          </a:bodyPr>
          <a:lstStyle/>
          <a:p>
            <a:pPr algn="ctr" fontAlgn="t">
              <a:lnSpc>
                <a:spcPct val="100000"/>
              </a:lnSpc>
              <a:buNone/>
            </a:pPr>
            <a:r>
              <a:rPr lang="en-GB" sz="2000" dirty="0">
                <a:solidFill>
                  <a:schemeClr val="accent6">
                    <a:lumMod val="75000"/>
                  </a:schemeClr>
                </a:solidFill>
              </a:rPr>
              <a:t>Be Prepared !</a:t>
            </a:r>
          </a:p>
          <a:p>
            <a:pPr algn="ctr" fontAlgn="t"/>
            <a:r>
              <a:rPr lang="en-GB" sz="2000" dirty="0">
                <a:solidFill>
                  <a:schemeClr val="accent6">
                    <a:lumMod val="75000"/>
                  </a:schemeClr>
                </a:solidFill>
                <a:latin typeface="Arial"/>
                <a:ea typeface="ＭＳ Ｐゴシック"/>
                <a:cs typeface="Arial"/>
              </a:rPr>
              <a:t>Have that Plan B Ready just in case</a:t>
            </a:r>
            <a:endParaRPr lang="en-GB" sz="2000" dirty="0">
              <a:solidFill>
                <a:schemeClr val="accent6">
                  <a:lumMod val="75000"/>
                </a:schemeClr>
              </a:solidFill>
              <a:cs typeface="Arial"/>
            </a:endParaRPr>
          </a:p>
        </p:txBody>
      </p:sp>
    </p:spTree>
    <p:extLst>
      <p:ext uri="{BB962C8B-B14F-4D97-AF65-F5344CB8AC3E}">
        <p14:creationId xmlns:p14="http://schemas.microsoft.com/office/powerpoint/2010/main" val="3928649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53975" y="-171450"/>
            <a:ext cx="8964613"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eaLnBrk="1" hangingPunct="1">
              <a:defRPr/>
            </a:pPr>
            <a:r>
              <a:rPr lang="en-GB" sz="4800" b="1" kern="0">
                <a:solidFill>
                  <a:schemeClr val="tx2"/>
                </a:solidFill>
              </a:rPr>
              <a:t>Back Up Plans/Lessons to Learn…</a:t>
            </a:r>
            <a:endParaRPr lang="en-GB" sz="4800" b="1" u="sng" kern="0">
              <a:solidFill>
                <a:schemeClr val="tx2"/>
              </a:solidFill>
            </a:endParaRPr>
          </a:p>
        </p:txBody>
      </p:sp>
      <p:sp>
        <p:nvSpPr>
          <p:cNvPr id="36867" name="Rectangle 1">
            <a:extLst>
              <a:ext uri="{FF2B5EF4-FFF2-40B4-BE49-F238E27FC236}">
                <a16:creationId xmlns:a16="http://schemas.microsoft.com/office/drawing/2014/main" id="{EB79E7A5-419D-443E-B7FC-8A3567F88820}"/>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t>.</a:t>
            </a:r>
          </a:p>
        </p:txBody>
      </p:sp>
      <p:sp>
        <p:nvSpPr>
          <p:cNvPr id="6" name="Rectangle 5">
            <a:extLst>
              <a:ext uri="{FF2B5EF4-FFF2-40B4-BE49-F238E27FC236}">
                <a16:creationId xmlns:a16="http://schemas.microsoft.com/office/drawing/2014/main" id="{96ECA773-B4B9-4F81-9C76-FBCD02FE9C4A}"/>
              </a:ext>
            </a:extLst>
          </p:cNvPr>
          <p:cNvSpPr/>
          <p:nvPr/>
        </p:nvSpPr>
        <p:spPr>
          <a:xfrm>
            <a:off x="323546" y="836613"/>
            <a:ext cx="8569629" cy="1200329"/>
          </a:xfrm>
          <a:prstGeom prst="rect">
            <a:avLst/>
          </a:prstGeom>
        </p:spPr>
        <p:txBody>
          <a:bodyPr wrap="square">
            <a:spAutoFit/>
          </a:bodyPr>
          <a:lstStyle/>
          <a:p>
            <a:pPr eaLnBrk="1" hangingPunct="1">
              <a:defRPr/>
            </a:pPr>
            <a:r>
              <a:rPr lang="en-GB" altLang="en-US" sz="2400" dirty="0"/>
              <a:t>This person focused on the Maths, English and Science as that was the entry requirements for her course.  However, she only got four grade 4s and she needed five. </a:t>
            </a:r>
          </a:p>
        </p:txBody>
      </p:sp>
      <p:pic>
        <p:nvPicPr>
          <p:cNvPr id="2" name="Picture 1" descr="A table of exam results&#10;&#10;AI-generated content may be incorrect.">
            <a:extLst>
              <a:ext uri="{FF2B5EF4-FFF2-40B4-BE49-F238E27FC236}">
                <a16:creationId xmlns:a16="http://schemas.microsoft.com/office/drawing/2014/main" id="{D3E89670-6541-02BF-908B-4BB1DE2115C2}"/>
              </a:ext>
            </a:extLst>
          </p:cNvPr>
          <p:cNvPicPr>
            <a:picLocks noChangeAspect="1"/>
          </p:cNvPicPr>
          <p:nvPr/>
        </p:nvPicPr>
        <p:blipFill>
          <a:blip r:embed="rId3"/>
          <a:stretch>
            <a:fillRect/>
          </a:stretch>
        </p:blipFill>
        <p:spPr>
          <a:xfrm>
            <a:off x="323546" y="2168209"/>
            <a:ext cx="8569629" cy="43192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De Verificación Tick Corregir · Gráficos vectoriales gratis en Pixabay">
            <a:extLst>
              <a:ext uri="{FF2B5EF4-FFF2-40B4-BE49-F238E27FC236}">
                <a16:creationId xmlns:a16="http://schemas.microsoft.com/office/drawing/2014/main" id="{C9E6EC73-85E0-2774-1E4B-92E745AA862F}"/>
              </a:ext>
            </a:extLst>
          </p:cNvPr>
          <p:cNvPicPr>
            <a:picLocks noChangeAspect="1"/>
          </p:cNvPicPr>
          <p:nvPr/>
        </p:nvPicPr>
        <p:blipFill>
          <a:blip r:embed="rId4"/>
          <a:stretch>
            <a:fillRect/>
          </a:stretch>
        </p:blipFill>
        <p:spPr>
          <a:xfrm>
            <a:off x="3931427" y="5796495"/>
            <a:ext cx="481559" cy="534085"/>
          </a:xfrm>
          <a:prstGeom prst="rect">
            <a:avLst/>
          </a:prstGeom>
        </p:spPr>
      </p:pic>
      <p:pic>
        <p:nvPicPr>
          <p:cNvPr id="5" name="Picture 4" descr="De Verificación Tick Corregir · Gráficos vectoriales gratis en Pixabay">
            <a:extLst>
              <a:ext uri="{FF2B5EF4-FFF2-40B4-BE49-F238E27FC236}">
                <a16:creationId xmlns:a16="http://schemas.microsoft.com/office/drawing/2014/main" id="{DFF9BE53-FC5E-1C38-276E-A18CBCFA2664}"/>
              </a:ext>
            </a:extLst>
          </p:cNvPr>
          <p:cNvPicPr>
            <a:picLocks noChangeAspect="1"/>
          </p:cNvPicPr>
          <p:nvPr/>
        </p:nvPicPr>
        <p:blipFill>
          <a:blip r:embed="rId4"/>
          <a:stretch>
            <a:fillRect/>
          </a:stretch>
        </p:blipFill>
        <p:spPr>
          <a:xfrm>
            <a:off x="3931426" y="3500243"/>
            <a:ext cx="420052" cy="513583"/>
          </a:xfrm>
          <a:prstGeom prst="rect">
            <a:avLst/>
          </a:prstGeom>
        </p:spPr>
      </p:pic>
      <p:pic>
        <p:nvPicPr>
          <p:cNvPr id="8" name="Picture 7" descr="De Verificación Tick Corregir · Gráficos vectoriales gratis en Pixabay">
            <a:extLst>
              <a:ext uri="{FF2B5EF4-FFF2-40B4-BE49-F238E27FC236}">
                <a16:creationId xmlns:a16="http://schemas.microsoft.com/office/drawing/2014/main" id="{B9AE429F-481C-0356-BE00-7245D5817C4C}"/>
              </a:ext>
            </a:extLst>
          </p:cNvPr>
          <p:cNvPicPr>
            <a:picLocks noChangeAspect="1"/>
          </p:cNvPicPr>
          <p:nvPr/>
        </p:nvPicPr>
        <p:blipFill>
          <a:blip r:embed="rId4"/>
          <a:stretch>
            <a:fillRect/>
          </a:stretch>
        </p:blipFill>
        <p:spPr>
          <a:xfrm>
            <a:off x="3931425" y="4832888"/>
            <a:ext cx="420052" cy="513583"/>
          </a:xfrm>
          <a:prstGeom prst="rect">
            <a:avLst/>
          </a:prstGeom>
        </p:spPr>
      </p:pic>
    </p:spTree>
    <p:extLst>
      <p:ext uri="{BB962C8B-B14F-4D97-AF65-F5344CB8AC3E}">
        <p14:creationId xmlns:p14="http://schemas.microsoft.com/office/powerpoint/2010/main" val="54344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53975" y="-171450"/>
            <a:ext cx="8964613"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eaLnBrk="1" hangingPunct="1">
              <a:defRPr/>
            </a:pPr>
            <a:r>
              <a:rPr lang="en-GB" sz="4800" b="1" kern="0">
                <a:solidFill>
                  <a:schemeClr val="tx2"/>
                </a:solidFill>
              </a:rPr>
              <a:t>Back Up Plans/Lessons to Learn…</a:t>
            </a:r>
            <a:endParaRPr lang="en-GB" sz="4800" b="1" u="sng" kern="0">
              <a:solidFill>
                <a:schemeClr val="tx2"/>
              </a:solidFill>
            </a:endParaRPr>
          </a:p>
        </p:txBody>
      </p:sp>
      <p:sp>
        <p:nvSpPr>
          <p:cNvPr id="36867" name="Rectangle 1">
            <a:extLst>
              <a:ext uri="{FF2B5EF4-FFF2-40B4-BE49-F238E27FC236}">
                <a16:creationId xmlns:a16="http://schemas.microsoft.com/office/drawing/2014/main" id="{EB79E7A5-419D-443E-B7FC-8A3567F88820}"/>
              </a:ext>
            </a:extLst>
          </p:cNvPr>
          <p:cNvSpPr>
            <a:spLocks noChangeArrowheads="1"/>
          </p:cNvSpPr>
          <p:nvPr/>
        </p:nvSpPr>
        <p:spPr bwMode="auto">
          <a:xfrm>
            <a:off x="179388" y="836613"/>
            <a:ext cx="87137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a:t>.</a:t>
            </a:r>
          </a:p>
        </p:txBody>
      </p:sp>
      <p:sp>
        <p:nvSpPr>
          <p:cNvPr id="6" name="Rectangle 5">
            <a:extLst>
              <a:ext uri="{FF2B5EF4-FFF2-40B4-BE49-F238E27FC236}">
                <a16:creationId xmlns:a16="http://schemas.microsoft.com/office/drawing/2014/main" id="{96ECA773-B4B9-4F81-9C76-FBCD02FE9C4A}"/>
              </a:ext>
            </a:extLst>
          </p:cNvPr>
          <p:cNvSpPr/>
          <p:nvPr/>
        </p:nvSpPr>
        <p:spPr>
          <a:xfrm>
            <a:off x="179389" y="836613"/>
            <a:ext cx="8707478" cy="1200329"/>
          </a:xfrm>
          <a:prstGeom prst="rect">
            <a:avLst/>
          </a:prstGeom>
        </p:spPr>
        <p:txBody>
          <a:bodyPr wrap="square">
            <a:spAutoFit/>
          </a:bodyPr>
          <a:lstStyle/>
          <a:p>
            <a:pPr eaLnBrk="1" hangingPunct="1">
              <a:defRPr/>
            </a:pPr>
            <a:r>
              <a:rPr lang="en-GB" altLang="en-US" dirty="0"/>
              <a:t>This person was quite lazy in KS4.  He then worked really hard leading up to the exams and exceeded his targets.  Unfortunately, he still couldn’t do his chosen A Levels as he only got a 5 in GCSE maths and this stopped him taking Science at A Level.</a:t>
            </a:r>
          </a:p>
        </p:txBody>
      </p:sp>
      <p:pic>
        <p:nvPicPr>
          <p:cNvPr id="2" name="Picture 1" descr="A table with numbers and text&#10;&#10;AI-generated content may be incorrect.">
            <a:extLst>
              <a:ext uri="{FF2B5EF4-FFF2-40B4-BE49-F238E27FC236}">
                <a16:creationId xmlns:a16="http://schemas.microsoft.com/office/drawing/2014/main" id="{CB1C2F62-2A9F-99AF-3390-1C2E77FEEC1F}"/>
              </a:ext>
            </a:extLst>
          </p:cNvPr>
          <p:cNvPicPr>
            <a:picLocks noChangeAspect="1"/>
          </p:cNvPicPr>
          <p:nvPr/>
        </p:nvPicPr>
        <p:blipFill>
          <a:blip r:embed="rId3"/>
          <a:stretch>
            <a:fillRect/>
          </a:stretch>
        </p:blipFill>
        <p:spPr>
          <a:xfrm>
            <a:off x="182542" y="2036942"/>
            <a:ext cx="8707477" cy="4363532"/>
          </a:xfrm>
          <a:prstGeom prst="rect">
            <a:avLst/>
          </a:prstGeom>
        </p:spPr>
      </p:pic>
      <p:sp>
        <p:nvSpPr>
          <p:cNvPr id="4" name="Arrow: Right 3">
            <a:extLst>
              <a:ext uri="{FF2B5EF4-FFF2-40B4-BE49-F238E27FC236}">
                <a16:creationId xmlns:a16="http://schemas.microsoft.com/office/drawing/2014/main" id="{7C05B4E0-7FEB-86C9-8864-7976B320CE88}"/>
              </a:ext>
            </a:extLst>
          </p:cNvPr>
          <p:cNvSpPr/>
          <p:nvPr/>
        </p:nvSpPr>
        <p:spPr>
          <a:xfrm>
            <a:off x="3415831" y="5789827"/>
            <a:ext cx="978408"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907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250823" y="228293"/>
            <a:ext cx="8281988"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eaLnBrk="1" hangingPunct="1">
              <a:defRPr/>
            </a:pPr>
            <a:r>
              <a:rPr lang="en-GB" altLang="en-US" b="1" dirty="0">
                <a:ea typeface="ＭＳ Ｐゴシック" panose="020B0600070205080204" pitchFamily="34" charset="-128"/>
              </a:rPr>
              <a:t>The lessons learned from previous Year 11 Cohorts…….</a:t>
            </a:r>
            <a:endParaRPr lang="en-GB" b="1" u="sng" kern="0" dirty="0">
              <a:solidFill>
                <a:srgbClr val="EEECE1"/>
              </a:solidFill>
            </a:endParaRPr>
          </a:p>
        </p:txBody>
      </p:sp>
      <p:sp>
        <p:nvSpPr>
          <p:cNvPr id="53252" name="Text Placeholder 2">
            <a:extLst>
              <a:ext uri="{FF2B5EF4-FFF2-40B4-BE49-F238E27FC236}">
                <a16:creationId xmlns:a16="http://schemas.microsoft.com/office/drawing/2014/main" id="{565C2B3D-54CC-4A02-BF0A-2C7EC408C73F}"/>
              </a:ext>
            </a:extLst>
          </p:cNvPr>
          <p:cNvSpPr txBox="1">
            <a:spLocks noChangeArrowheads="1"/>
          </p:cNvSpPr>
          <p:nvPr/>
        </p:nvSpPr>
        <p:spPr bwMode="auto">
          <a:xfrm>
            <a:off x="395287" y="1981080"/>
            <a:ext cx="835342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Geneva" pitchFamily="123"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Geneva" pitchFamily="123" charset="-128"/>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Geneva" pitchFamily="123" charset="-128"/>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Geneva" pitchFamily="123" charset="-128"/>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Geneva" pitchFamily="123" charset="-128"/>
              </a:defRPr>
            </a:lvl9pPr>
          </a:lstStyle>
          <a:p>
            <a:pPr>
              <a:lnSpc>
                <a:spcPct val="107000"/>
              </a:lnSpc>
              <a:spcBef>
                <a:spcPct val="0"/>
              </a:spcBef>
              <a:spcAft>
                <a:spcPts val="800"/>
              </a:spcAft>
              <a:buFontTx/>
              <a:buNone/>
            </a:pPr>
            <a:endParaRPr lang="en-GB" altLang="en-US" sz="2000" dirty="0">
              <a:solidFill>
                <a:srgbClr val="FFFFFF"/>
              </a:solidFill>
              <a:ea typeface="Calibri" panose="020F0502020204030204" pitchFamily="34" charset="0"/>
              <a:cs typeface="Times New Roman" panose="02020603050405020304" pitchFamily="18" charset="0"/>
            </a:endParaRPr>
          </a:p>
          <a:p>
            <a:pPr fontAlgn="t">
              <a:lnSpc>
                <a:spcPct val="100000"/>
              </a:lnSpc>
              <a:buNone/>
            </a:pPr>
            <a:r>
              <a:rPr lang="en-GB" sz="2800" dirty="0"/>
              <a:t>✅ “Take every assessment seriously”</a:t>
            </a:r>
          </a:p>
          <a:p>
            <a:pPr fontAlgn="t">
              <a:lnSpc>
                <a:spcPct val="100000"/>
              </a:lnSpc>
              <a:buNone/>
            </a:pPr>
            <a:r>
              <a:rPr lang="en-GB" sz="2800" dirty="0"/>
              <a:t>✅ “Keep your long-term goal in mind”</a:t>
            </a:r>
          </a:p>
          <a:p>
            <a:pPr fontAlgn="t">
              <a:lnSpc>
                <a:spcPct val="100000"/>
              </a:lnSpc>
              <a:buNone/>
            </a:pPr>
            <a:r>
              <a:rPr lang="en-GB" sz="2800" dirty="0"/>
              <a:t>✅ “Have a Plan A and a Plan B and maybe a plan C”</a:t>
            </a:r>
          </a:p>
          <a:p>
            <a:pPr fontAlgn="t">
              <a:lnSpc>
                <a:spcPct val="100000"/>
              </a:lnSpc>
              <a:buNone/>
            </a:pPr>
            <a:r>
              <a:rPr lang="en-GB" sz="2800" dirty="0"/>
              <a:t>✅ “Research all of your options thoroughly”</a:t>
            </a:r>
          </a:p>
          <a:p>
            <a:pPr fontAlgn="t">
              <a:lnSpc>
                <a:spcPct val="100000"/>
              </a:lnSpc>
              <a:buNone/>
            </a:pPr>
            <a:r>
              <a:rPr lang="en-GB" sz="2800" dirty="0"/>
              <a:t>✅ “Build positive relationships with staff”</a:t>
            </a:r>
          </a:p>
          <a:p>
            <a:pPr>
              <a:buNone/>
            </a:pPr>
            <a:r>
              <a:rPr lang="en-GB" sz="2800">
                <a:latin typeface="Calibri"/>
                <a:ea typeface="Calibri"/>
                <a:cs typeface="Calibri"/>
              </a:rPr>
              <a:t>✅ “Every grade counts...''</a:t>
            </a:r>
            <a:endParaRPr lang="en-GB" sz="2800">
              <a:ea typeface="Calibri"/>
              <a:cs typeface="Calibri"/>
            </a:endParaRPr>
          </a:p>
          <a:p>
            <a:pPr fontAlgn="t">
              <a:lnSpc>
                <a:spcPct val="100000"/>
              </a:lnSpc>
              <a:buNone/>
            </a:pPr>
            <a:r>
              <a:rPr lang="en-GB" sz="2800" dirty="0"/>
              <a:t>✅ “Give yourself the best possible chance of success on Results Day”</a:t>
            </a:r>
          </a:p>
          <a:p>
            <a:pPr lvl="1">
              <a:spcBef>
                <a:spcPct val="0"/>
              </a:spcBef>
              <a:buFontTx/>
              <a:buNone/>
            </a:pPr>
            <a:endParaRPr lang="en-GB" altLang="en-US" sz="3600" dirty="0">
              <a:ea typeface="ＭＳ Ｐゴシック" panose="020B0600070205080204" pitchFamily="34" charset="-128"/>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ea typeface="ＭＳ Ｐゴシック" panose="020B0600070205080204" pitchFamily="34" charset="-128"/>
              <a:cs typeface="Arial" panose="020B0604020202020204" pitchFamily="34" charset="0"/>
            </a:endParaRPr>
          </a:p>
          <a:p>
            <a:pPr lvl="1">
              <a:spcBef>
                <a:spcPct val="0"/>
              </a:spcBef>
              <a:buFont typeface="Arial" panose="020B0604020202020204" pitchFamily="34" charset="0"/>
              <a:buChar char="•"/>
            </a:pPr>
            <a:endParaRPr lang="en-GB" altLang="en-US" sz="1800" dirty="0">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AE9F-FBF6-47D2-969D-2D9D2899C306}"/>
              </a:ext>
            </a:extLst>
          </p:cNvPr>
          <p:cNvSpPr txBox="1">
            <a:spLocks noChangeArrowheads="1"/>
          </p:cNvSpPr>
          <p:nvPr/>
        </p:nvSpPr>
        <p:spPr bwMode="auto">
          <a:xfrm>
            <a:off x="179388" y="0"/>
            <a:ext cx="8435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pPr algn="l">
              <a:defRPr/>
            </a:pPr>
            <a:r>
              <a:rPr lang="en-GB" sz="4800" b="1" kern="0" dirty="0">
                <a:solidFill>
                  <a:schemeClr val="tx2"/>
                </a:solidFill>
              </a:rPr>
              <a:t>Final Reflections</a:t>
            </a:r>
            <a:endParaRPr lang="en-US" dirty="0"/>
          </a:p>
        </p:txBody>
      </p:sp>
      <p:pic>
        <p:nvPicPr>
          <p:cNvPr id="34819" name="Picture 2">
            <a:extLst>
              <a:ext uri="{FF2B5EF4-FFF2-40B4-BE49-F238E27FC236}">
                <a16:creationId xmlns:a16="http://schemas.microsoft.com/office/drawing/2014/main" id="{B6DC5061-6EAE-4E92-989A-320A1DD76866}"/>
              </a:ext>
            </a:extLst>
          </p:cNvPr>
          <p:cNvPicPr>
            <a:picLocks noChangeAspect="1"/>
          </p:cNvPicPr>
          <p:nvPr/>
        </p:nvPicPr>
        <p:blipFill>
          <a:blip r:embed="rId3">
            <a:extLst>
              <a:ext uri="{28A0092B-C50C-407E-A947-70E740481C1C}">
                <a14:useLocalDpi xmlns:a14="http://schemas.microsoft.com/office/drawing/2010/main" val="0"/>
              </a:ext>
            </a:extLst>
          </a:blip>
          <a:srcRect t="16461" r="6119"/>
          <a:stretch>
            <a:fillRect/>
          </a:stretch>
        </p:blipFill>
        <p:spPr bwMode="auto">
          <a:xfrm>
            <a:off x="6689725" y="65088"/>
            <a:ext cx="2305050" cy="1479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8">
            <a:extLst>
              <a:ext uri="{FF2B5EF4-FFF2-40B4-BE49-F238E27FC236}">
                <a16:creationId xmlns:a16="http://schemas.microsoft.com/office/drawing/2014/main" id="{0F36DA46-59E0-4C97-98EE-3ED087589EBC}"/>
              </a:ext>
            </a:extLst>
          </p:cNvPr>
          <p:cNvSpPr/>
          <p:nvPr/>
        </p:nvSpPr>
        <p:spPr>
          <a:xfrm>
            <a:off x="2976563" y="2420938"/>
            <a:ext cx="5040312" cy="3875087"/>
          </a:xfrm>
          <a:custGeom>
            <a:avLst/>
            <a:gdLst>
              <a:gd name="connsiteX0" fmla="*/ 0 w 7489371"/>
              <a:gd name="connsiteY0" fmla="*/ 3875315 h 3875315"/>
              <a:gd name="connsiteX1" fmla="*/ 0 w 7489371"/>
              <a:gd name="connsiteY1" fmla="*/ 2815772 h 3875315"/>
              <a:gd name="connsiteX2" fmla="*/ 986971 w 7489371"/>
              <a:gd name="connsiteY2" fmla="*/ 2815772 h 3875315"/>
              <a:gd name="connsiteX3" fmla="*/ 972457 w 7489371"/>
              <a:gd name="connsiteY3" fmla="*/ 1959429 h 3875315"/>
              <a:gd name="connsiteX4" fmla="*/ 1973943 w 7489371"/>
              <a:gd name="connsiteY4" fmla="*/ 1944915 h 3875315"/>
              <a:gd name="connsiteX5" fmla="*/ 1973943 w 7489371"/>
              <a:gd name="connsiteY5" fmla="*/ 1030515 h 3875315"/>
              <a:gd name="connsiteX6" fmla="*/ 2946400 w 7489371"/>
              <a:gd name="connsiteY6" fmla="*/ 1016000 h 3875315"/>
              <a:gd name="connsiteX7" fmla="*/ 2946400 w 7489371"/>
              <a:gd name="connsiteY7" fmla="*/ 0 h 3875315"/>
              <a:gd name="connsiteX8" fmla="*/ 7489371 w 7489371"/>
              <a:gd name="connsiteY8" fmla="*/ 0 h 387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9371" h="3875315">
                <a:moveTo>
                  <a:pt x="0" y="3875315"/>
                </a:moveTo>
                <a:lnTo>
                  <a:pt x="0" y="2815772"/>
                </a:lnTo>
                <a:lnTo>
                  <a:pt x="986971" y="2815772"/>
                </a:lnTo>
                <a:lnTo>
                  <a:pt x="972457" y="1959429"/>
                </a:lnTo>
                <a:lnTo>
                  <a:pt x="1973943" y="1944915"/>
                </a:lnTo>
                <a:lnTo>
                  <a:pt x="1973943" y="1030515"/>
                </a:lnTo>
                <a:lnTo>
                  <a:pt x="2946400" y="1016000"/>
                </a:lnTo>
                <a:lnTo>
                  <a:pt x="2946400" y="0"/>
                </a:lnTo>
                <a:lnTo>
                  <a:pt x="7489371" y="0"/>
                </a:lnTo>
              </a:path>
            </a:pathLst>
          </a:custGeom>
          <a:noFill/>
          <a:ln w="38100" cap="flat" cmpd="sng" algn="ctr">
            <a:solidFill>
              <a:srgbClr val="7030A0"/>
            </a:solidFill>
            <a:prstDash val="solid"/>
          </a:ln>
          <a:effectLst/>
        </p:spPr>
        <p:txBody>
          <a:bodyPr anchor="ctr"/>
          <a:lstStyle/>
          <a:p>
            <a:pPr algn="ctr" eaLnBrk="1" fontAlgn="auto" hangingPunct="1">
              <a:spcBef>
                <a:spcPts val="0"/>
              </a:spcBef>
              <a:spcAft>
                <a:spcPts val="0"/>
              </a:spcAft>
              <a:defRPr/>
            </a:pPr>
            <a:endParaRPr lang="en-GB" kern="0">
              <a:solidFill>
                <a:srgbClr val="000000"/>
              </a:solidFill>
              <a:latin typeface="Arial"/>
              <a:ea typeface="+mn-ea"/>
              <a:cs typeface="Arial"/>
            </a:endParaRPr>
          </a:p>
        </p:txBody>
      </p:sp>
      <p:sp>
        <p:nvSpPr>
          <p:cNvPr id="9" name="Rectangle 7">
            <a:extLst>
              <a:ext uri="{FF2B5EF4-FFF2-40B4-BE49-F238E27FC236}">
                <a16:creationId xmlns:a16="http://schemas.microsoft.com/office/drawing/2014/main" id="{F246136F-4B49-492C-B3E7-1EC16A8DDFF4}"/>
              </a:ext>
            </a:extLst>
          </p:cNvPr>
          <p:cNvSpPr>
            <a:spLocks noChangeArrowheads="1"/>
          </p:cNvSpPr>
          <p:nvPr/>
        </p:nvSpPr>
        <p:spPr bwMode="auto">
          <a:xfrm>
            <a:off x="193675" y="4598988"/>
            <a:ext cx="8801100" cy="476250"/>
          </a:xfrm>
          <a:prstGeom prst="rect">
            <a:avLst/>
          </a:prstGeom>
          <a:solidFill>
            <a:srgbClr val="00B050"/>
          </a:solidFill>
          <a:ln>
            <a:noFill/>
          </a:ln>
        </p:spPr>
        <p:txBody>
          <a:bodyPr/>
          <a:lstStyle>
            <a:lvl1pPr marL="342900" indent="-342900"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lnSpc>
                <a:spcPct val="90000"/>
              </a:lnSpc>
              <a:buClrTx/>
              <a:buSzTx/>
              <a:buFontTx/>
              <a:buNone/>
              <a:defRPr/>
            </a:pPr>
            <a:r>
              <a:rPr lang="en-GB" altLang="en-US" b="1" dirty="0">
                <a:latin typeface="+mj-lt"/>
                <a:cs typeface="Times New Roman" panose="02020603050405020304" pitchFamily="18" charset="0"/>
              </a:rPr>
              <a:t>Step 1</a:t>
            </a:r>
            <a:r>
              <a:rPr lang="en-GB" altLang="en-US" dirty="0">
                <a:latin typeface="+mj-lt"/>
                <a:cs typeface="Times New Roman" panose="02020603050405020304" pitchFamily="18" charset="0"/>
              </a:rPr>
              <a:t> – </a:t>
            </a:r>
            <a:r>
              <a:rPr lang="en-GB" altLang="en-US" b="1" dirty="0">
                <a:latin typeface="+mj-lt"/>
                <a:cs typeface="Times New Roman" panose="02020603050405020304" pitchFamily="18" charset="0"/>
              </a:rPr>
              <a:t>Careers Research</a:t>
            </a:r>
          </a:p>
        </p:txBody>
      </p:sp>
      <p:sp>
        <p:nvSpPr>
          <p:cNvPr id="2" name="Rectangle 1">
            <a:extLst>
              <a:ext uri="{FF2B5EF4-FFF2-40B4-BE49-F238E27FC236}">
                <a16:creationId xmlns:a16="http://schemas.microsoft.com/office/drawing/2014/main" id="{245B0CC7-B3CA-46F4-939B-F5B57751D970}"/>
              </a:ext>
            </a:extLst>
          </p:cNvPr>
          <p:cNvSpPr/>
          <p:nvPr/>
        </p:nvSpPr>
        <p:spPr>
          <a:xfrm>
            <a:off x="592138" y="3713163"/>
            <a:ext cx="8402637" cy="479425"/>
          </a:xfrm>
          <a:prstGeom prst="rect">
            <a:avLst/>
          </a:prstGeom>
          <a:solidFill>
            <a:srgbClr val="00B050"/>
          </a:solidFill>
        </p:spPr>
        <p:txBody>
          <a:bodyPr>
            <a:spAutoFit/>
          </a:bodyPr>
          <a:lstStyle/>
          <a:p>
            <a:pPr eaLnBrk="1" hangingPunct="1">
              <a:lnSpc>
                <a:spcPct val="90000"/>
              </a:lnSpc>
              <a:defRPr/>
            </a:pPr>
            <a:r>
              <a:rPr lang="en-GB" altLang="en-US" sz="2800" b="1">
                <a:latin typeface="+mn-lt"/>
                <a:cs typeface="Times New Roman" panose="02020603050405020304" pitchFamily="18" charset="0"/>
              </a:rPr>
              <a:t>Step 2</a:t>
            </a:r>
            <a:r>
              <a:rPr lang="en-GB" altLang="en-US" sz="2800">
                <a:latin typeface="+mn-lt"/>
                <a:cs typeface="Times New Roman" panose="02020603050405020304" pitchFamily="18" charset="0"/>
              </a:rPr>
              <a:t>- </a:t>
            </a:r>
            <a:r>
              <a:rPr lang="en-GB" altLang="en-US" sz="2800" b="1">
                <a:latin typeface="+mn-lt"/>
                <a:cs typeface="Times New Roman" panose="02020603050405020304" pitchFamily="18" charset="0"/>
              </a:rPr>
              <a:t>Qualification levels – what is your starting point</a:t>
            </a:r>
          </a:p>
        </p:txBody>
      </p:sp>
      <p:sp>
        <p:nvSpPr>
          <p:cNvPr id="10" name="Rectangle 4">
            <a:extLst>
              <a:ext uri="{FF2B5EF4-FFF2-40B4-BE49-F238E27FC236}">
                <a16:creationId xmlns:a16="http://schemas.microsoft.com/office/drawing/2014/main" id="{3BFF67C9-AAE0-45D4-95F8-9B34689B34EE}"/>
              </a:ext>
            </a:extLst>
          </p:cNvPr>
          <p:cNvSpPr>
            <a:spLocks noChangeArrowheads="1"/>
          </p:cNvSpPr>
          <p:nvPr/>
        </p:nvSpPr>
        <p:spPr bwMode="auto">
          <a:xfrm>
            <a:off x="1979613" y="2800350"/>
            <a:ext cx="7015162" cy="512763"/>
          </a:xfrm>
          <a:prstGeom prst="rect">
            <a:avLst/>
          </a:prstGeom>
          <a:solidFill>
            <a:srgbClr val="00B050"/>
          </a:solidFill>
          <a:ln>
            <a:noFill/>
          </a:ln>
        </p:spPr>
        <p:txBody>
          <a:bodyPr/>
          <a:lstStyle>
            <a:lvl1pPr marL="342900" indent="-342900"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lnSpc>
                <a:spcPct val="90000"/>
              </a:lnSpc>
              <a:buClrTx/>
              <a:buSzTx/>
              <a:buFontTx/>
              <a:buNone/>
              <a:defRPr/>
            </a:pPr>
            <a:r>
              <a:rPr lang="en-GB" altLang="en-US" b="1">
                <a:latin typeface="+mn-lt"/>
                <a:cs typeface="Times New Roman" panose="02020603050405020304" pitchFamily="18" charset="0"/>
              </a:rPr>
              <a:t>Step 3- Investigate your Post-16 options</a:t>
            </a:r>
          </a:p>
        </p:txBody>
      </p:sp>
      <p:sp>
        <p:nvSpPr>
          <p:cNvPr id="11" name="Rectangle 5">
            <a:extLst>
              <a:ext uri="{FF2B5EF4-FFF2-40B4-BE49-F238E27FC236}">
                <a16:creationId xmlns:a16="http://schemas.microsoft.com/office/drawing/2014/main" id="{3F2CA626-88F9-494E-8605-06B183EBAAF3}"/>
              </a:ext>
            </a:extLst>
          </p:cNvPr>
          <p:cNvSpPr>
            <a:spLocks noChangeArrowheads="1"/>
          </p:cNvSpPr>
          <p:nvPr/>
        </p:nvSpPr>
        <p:spPr bwMode="auto">
          <a:xfrm>
            <a:off x="2843213" y="1736725"/>
            <a:ext cx="6151562" cy="512763"/>
          </a:xfrm>
          <a:prstGeom prst="rect">
            <a:avLst/>
          </a:prstGeom>
          <a:solidFill>
            <a:srgbClr val="00B050"/>
          </a:solidFill>
          <a:ln>
            <a:noFill/>
          </a:ln>
        </p:spPr>
        <p:txBody>
          <a:bodyPr/>
          <a:lstStyle>
            <a:lvl1pPr marL="342900" indent="-342900" eaLnBrk="0" hangingPunct="0">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lnSpc>
                <a:spcPct val="90000"/>
              </a:lnSpc>
              <a:buClrTx/>
              <a:buSzTx/>
              <a:buFontTx/>
              <a:buNone/>
              <a:defRPr/>
            </a:pPr>
            <a:r>
              <a:rPr lang="en-GB" altLang="en-US" b="1">
                <a:latin typeface="+mn-lt"/>
                <a:cs typeface="Times New Roman" panose="02020603050405020304" pitchFamily="18" charset="0"/>
              </a:rPr>
              <a:t>Step 4</a:t>
            </a:r>
            <a:r>
              <a:rPr lang="en-GB" altLang="en-US">
                <a:latin typeface="+mn-lt"/>
                <a:cs typeface="Times New Roman" panose="02020603050405020304" pitchFamily="18" charset="0"/>
              </a:rPr>
              <a:t> – </a:t>
            </a:r>
            <a:r>
              <a:rPr lang="en-GB" altLang="en-US" b="1">
                <a:latin typeface="+mn-lt"/>
                <a:cs typeface="Times New Roman" panose="02020603050405020304" pitchFamily="18" charset="0"/>
              </a:rPr>
              <a:t>Decide and have a back up plan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10"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3258</TotalTime>
  <Words>4161</Words>
  <Application>Microsoft Office PowerPoint</Application>
  <PresentationFormat>On-screen Show (4:3)</PresentationFormat>
  <Paragraphs>683</Paragraphs>
  <Slides>38</Slides>
  <Notes>34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38</vt:i4>
      </vt:variant>
    </vt:vector>
  </HeadingPairs>
  <TitlesOfParts>
    <vt:vector size="50" baseType="lpstr">
      <vt:lpstr>ＭＳ Ｐゴシック</vt:lpstr>
      <vt:lpstr>Arial</vt:lpstr>
      <vt:lpstr>Calibri</vt:lpstr>
      <vt:lpstr>Courier New</vt:lpstr>
      <vt:lpstr>Geneva</vt:lpstr>
      <vt:lpstr>Segoe UI</vt:lpstr>
      <vt:lpstr>Times New Roman</vt:lpstr>
      <vt:lpstr>Wingdings</vt:lpstr>
      <vt:lpstr>Office Theme</vt:lpstr>
      <vt:lpstr>Office Theme</vt:lpstr>
      <vt:lpstr>1_Office Theme</vt:lpstr>
      <vt:lpstr>Office Theme</vt:lpstr>
      <vt:lpstr> </vt:lpstr>
      <vt:lpstr> POST 16 Information Session Thursday 17th September 2026</vt:lpstr>
      <vt:lpstr>PowerPoint Presentation</vt:lpstr>
      <vt:lpstr>Options…Post-16</vt:lpstr>
      <vt:lpstr>PowerPoint Presentation</vt:lpstr>
      <vt:lpstr>PowerPoint Presentation</vt:lpstr>
      <vt:lpstr>PowerPoint Presentation</vt:lpstr>
      <vt:lpstr>PowerPoint Presentation</vt:lpstr>
      <vt:lpstr>PowerPoint Presentation</vt:lpstr>
      <vt:lpstr>PowerPoint Presentation</vt:lpstr>
      <vt:lpstr>Considerations</vt:lpstr>
      <vt:lpstr>PowerPoint Presentation</vt:lpstr>
      <vt:lpstr>PowerPoint Presentation</vt:lpstr>
      <vt:lpstr>PowerPoint Presentation</vt:lpstr>
      <vt:lpstr>Most providers offering A Levels, T Levels and other Level 3 qualifications require students to achieve at least a Grade 4 in both English Language and Maths.  If these grades have not been achieved, students will usually be required to resit GCSEs or work towards an alternative qualification, including on some apprenticeship programmes.  This helps keep future education, training and career options open.  </vt:lpstr>
      <vt:lpstr>Important Considerations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 L B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YEAR 10 INFORMATION EVENIING</dc:title>
  <dc:creator>The Head Teacher</dc:creator>
  <cp:lastModifiedBy>Sally Dyer (STAFF)</cp:lastModifiedBy>
  <cp:revision>229</cp:revision>
  <cp:lastPrinted>2026-09-03T14:35:04Z</cp:lastPrinted>
  <dcterms:created xsi:type="dcterms:W3CDTF">2002-10-08T14:36:07Z</dcterms:created>
  <dcterms:modified xsi:type="dcterms:W3CDTF">2026-09-17T13:44:48Z</dcterms:modified>
</cp:coreProperties>
</file>